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9144000" cy="5143500"/>
  <p:embeddedFontLst>
    <p:embeddedFont>
      <p:font typeface="Tahoma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EC1AB2E-2C05-4D70-99AC-56B814FCCC92}">
  <a:tblStyle styleId="{AEC1AB2E-2C05-4D70-99AC-56B814FCCC9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63CF2F1C-9312-4BF5-86FB-3BBF430926B5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Tahoma-bold.fntdata"/><Relationship Id="rId41" Type="http://schemas.openxmlformats.org/officeDocument/2006/relationships/font" Target="fonts/Tahoma-regular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0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0:notes"/>
          <p:cNvSpPr txBox="1"/>
          <p:nvPr>
            <p:ph idx="3" type="hdr"/>
          </p:nvPr>
        </p:nvSpPr>
        <p:spPr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NERSC Presentation</a:t>
            </a:r>
            <a:endParaRPr/>
          </a:p>
        </p:txBody>
      </p:sp>
      <p:sp>
        <p:nvSpPr>
          <p:cNvPr id="159" name="Google Shape;159;p10:notes"/>
          <p:cNvSpPr txBox="1"/>
          <p:nvPr>
            <p:ph idx="10" type="dt"/>
          </p:nvPr>
        </p:nvSpPr>
        <p:spPr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2/4/18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0:notes"/>
          <p:cNvSpPr txBox="1"/>
          <p:nvPr>
            <p:ph idx="12" type="sldNum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9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p11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2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p13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p14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6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917c81f3c_0_94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9917c81f3c_0_94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18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p18:notes"/>
          <p:cNvSpPr txBox="1"/>
          <p:nvPr>
            <p:ph idx="12" type="sldNum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9a44b3c073_1_0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9a44b3c073_1_0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g9a44b3c073_1_0:notes"/>
          <p:cNvSpPr txBox="1"/>
          <p:nvPr>
            <p:ph idx="3" type="hdr"/>
          </p:nvPr>
        </p:nvSpPr>
        <p:spPr>
          <a:xfrm>
            <a:off x="0" y="0"/>
            <a:ext cx="39624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NERSC Presentation</a:t>
            </a:r>
            <a:endParaRPr/>
          </a:p>
        </p:txBody>
      </p:sp>
      <p:sp>
        <p:nvSpPr>
          <p:cNvPr id="245" name="Google Shape;245;g9a44b3c073_1_0:notes"/>
          <p:cNvSpPr txBox="1"/>
          <p:nvPr>
            <p:ph idx="10" type="dt"/>
          </p:nvPr>
        </p:nvSpPr>
        <p:spPr>
          <a:xfrm>
            <a:off x="5180013" y="0"/>
            <a:ext cx="39624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9/17/20</a:t>
            </a:r>
            <a:endParaRPr/>
          </a:p>
        </p:txBody>
      </p:sp>
      <p:sp>
        <p:nvSpPr>
          <p:cNvPr id="246" name="Google Shape;246;g9a44b3c073_1_0:notes"/>
          <p:cNvSpPr txBox="1"/>
          <p:nvPr>
            <p:ph idx="12" type="sldNum"/>
          </p:nvPr>
        </p:nvSpPr>
        <p:spPr>
          <a:xfrm>
            <a:off x="5180013" y="4886325"/>
            <a:ext cx="39624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21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p21:notes"/>
          <p:cNvSpPr txBox="1"/>
          <p:nvPr>
            <p:ph idx="3" type="hdr"/>
          </p:nvPr>
        </p:nvSpPr>
        <p:spPr>
          <a:xfrm>
            <a:off x="0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NERSC Presentation</a:t>
            </a:r>
            <a:endParaRPr/>
          </a:p>
        </p:txBody>
      </p:sp>
      <p:sp>
        <p:nvSpPr>
          <p:cNvPr id="256" name="Google Shape;256;p21:notes"/>
          <p:cNvSpPr txBox="1"/>
          <p:nvPr>
            <p:ph idx="10" type="dt"/>
          </p:nvPr>
        </p:nvSpPr>
        <p:spPr>
          <a:xfrm>
            <a:off x="5180013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9/17/20</a:t>
            </a:r>
            <a:endParaRPr/>
          </a:p>
        </p:txBody>
      </p:sp>
      <p:sp>
        <p:nvSpPr>
          <p:cNvPr id="257" name="Google Shape;257;p21:notes"/>
          <p:cNvSpPr txBox="1"/>
          <p:nvPr>
            <p:ph idx="12" type="sldNum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9917c81f3c_0_79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9917c81f3c_0_79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6" name="Google Shape;266;g9917c81f3c_0_79:notes"/>
          <p:cNvSpPr txBox="1"/>
          <p:nvPr>
            <p:ph idx="3" type="hdr"/>
          </p:nvPr>
        </p:nvSpPr>
        <p:spPr>
          <a:xfrm>
            <a:off x="0" y="0"/>
            <a:ext cx="39624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NERSC Presentation</a:t>
            </a:r>
            <a:endParaRPr/>
          </a:p>
        </p:txBody>
      </p:sp>
      <p:sp>
        <p:nvSpPr>
          <p:cNvPr id="267" name="Google Shape;267;g9917c81f3c_0_79:notes"/>
          <p:cNvSpPr txBox="1"/>
          <p:nvPr>
            <p:ph idx="10" type="dt"/>
          </p:nvPr>
        </p:nvSpPr>
        <p:spPr>
          <a:xfrm>
            <a:off x="5180013" y="0"/>
            <a:ext cx="39624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9/17/20</a:t>
            </a:r>
            <a:endParaRPr/>
          </a:p>
        </p:txBody>
      </p:sp>
      <p:sp>
        <p:nvSpPr>
          <p:cNvPr id="268" name="Google Shape;268;g9917c81f3c_0_79:notes"/>
          <p:cNvSpPr txBox="1"/>
          <p:nvPr>
            <p:ph idx="12" type="sldNum"/>
          </p:nvPr>
        </p:nvSpPr>
        <p:spPr>
          <a:xfrm>
            <a:off x="5180013" y="4886325"/>
            <a:ext cx="39624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2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22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22:notes"/>
          <p:cNvSpPr txBox="1"/>
          <p:nvPr>
            <p:ph idx="12" type="sldNum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3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23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4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9" name="Google Shape;299;p24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5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5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6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2" name="Google Shape;312;p26:notes"/>
          <p:cNvSpPr/>
          <p:nvPr>
            <p:ph idx="2" type="sldImg"/>
          </p:nvPr>
        </p:nvSpPr>
        <p:spPr>
          <a:xfrm>
            <a:off x="5080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9917c81f3c_0_71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8" name="Google Shape;318;g9917c81f3c_0_71:notes"/>
          <p:cNvSpPr/>
          <p:nvPr>
            <p:ph idx="2" type="sldImg"/>
          </p:nvPr>
        </p:nvSpPr>
        <p:spPr>
          <a:xfrm>
            <a:off x="5080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6" name="Google Shape;326;p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0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3" name="Google Shape;333;p30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9a0ce764c_0_14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99a0ce764c_0_14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1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31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0" name="Google Shape;340;p31:notes"/>
          <p:cNvSpPr txBox="1"/>
          <p:nvPr>
            <p:ph idx="12" type="sldNum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9a44b3c073_0_0:notes"/>
          <p:cNvSpPr txBox="1"/>
          <p:nvPr>
            <p:ph idx="1" type="body"/>
          </p:nvPr>
        </p:nvSpPr>
        <p:spPr>
          <a:xfrm>
            <a:off x="914400" y="2475309"/>
            <a:ext cx="7315200" cy="2025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HH note: mention LBL requested this feature.  TR5 complicated.   TR7 (as in OpenMP5.0) much simpler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g9a44b3c073_0_0:notes"/>
          <p:cNvSpPr/>
          <p:nvPr>
            <p:ph idx="2" type="sldImg"/>
          </p:nvPr>
        </p:nvSpPr>
        <p:spPr>
          <a:xfrm>
            <a:off x="914400" y="642938"/>
            <a:ext cx="7315200" cy="173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99a0ce764c_0_4:notes"/>
          <p:cNvSpPr txBox="1"/>
          <p:nvPr>
            <p:ph idx="1" type="body"/>
          </p:nvPr>
        </p:nvSpPr>
        <p:spPr>
          <a:xfrm>
            <a:off x="914400" y="2475309"/>
            <a:ext cx="7315200" cy="2025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HH note: mention LBL requested this feature.  TR5 complicated.   TR7 (as in OpenMP5.0) much simpler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g99a0ce764c_0_4:notes"/>
          <p:cNvSpPr/>
          <p:nvPr>
            <p:ph idx="2" type="sldImg"/>
          </p:nvPr>
        </p:nvSpPr>
        <p:spPr>
          <a:xfrm>
            <a:off x="914400" y="642938"/>
            <a:ext cx="7315200" cy="173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3:notes"/>
          <p:cNvSpPr txBox="1"/>
          <p:nvPr>
            <p:ph idx="1" type="body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4" name="Google Shape;364;p33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4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p34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1" name="Google Shape;371;p34:notes"/>
          <p:cNvSpPr txBox="1"/>
          <p:nvPr>
            <p:ph idx="12" type="sldNum"/>
          </p:nvPr>
        </p:nvSpPr>
        <p:spPr>
          <a:xfrm>
            <a:off x="5180013" y="4886325"/>
            <a:ext cx="39624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917c81f3c_0_0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g9917c81f3c_0_0:notes"/>
          <p:cNvSpPr/>
          <p:nvPr>
            <p:ph idx="2" type="sldImg"/>
          </p:nvPr>
        </p:nvSpPr>
        <p:spPr>
          <a:xfrm>
            <a:off x="2857500" y="385763"/>
            <a:ext cx="34290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917c81f3c_0_13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g9917c81f3c_0_13:notes"/>
          <p:cNvSpPr/>
          <p:nvPr>
            <p:ph idx="2" type="sldImg"/>
          </p:nvPr>
        </p:nvSpPr>
        <p:spPr>
          <a:xfrm>
            <a:off x="2857500" y="385763"/>
            <a:ext cx="34290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p8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p9:notes"/>
          <p:cNvSpPr/>
          <p:nvPr>
            <p:ph idx="2" type="sldImg"/>
          </p:nvPr>
        </p:nvSpPr>
        <p:spPr>
          <a:xfrm>
            <a:off x="2857500" y="385763"/>
            <a:ext cx="3429000" cy="1928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Relationship Id="rId3" Type="http://schemas.openxmlformats.org/officeDocument/2006/relationships/image" Target="../media/image1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/>
          <p:nvPr/>
        </p:nvSpPr>
        <p:spPr>
          <a:xfrm>
            <a:off x="1135" y="422"/>
            <a:ext cx="9142864" cy="5143077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7187875" y="158763"/>
            <a:ext cx="1611022" cy="108286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 txBox="1"/>
          <p:nvPr>
            <p:ph idx="1" type="body"/>
          </p:nvPr>
        </p:nvSpPr>
        <p:spPr>
          <a:xfrm>
            <a:off x="307854" y="361950"/>
            <a:ext cx="3429000" cy="12618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2" type="body"/>
          </p:nvPr>
        </p:nvSpPr>
        <p:spPr>
          <a:xfrm>
            <a:off x="307854" y="4045533"/>
            <a:ext cx="3197346" cy="914400"/>
          </a:xfrm>
          <a:prstGeom prst="rect">
            <a:avLst/>
          </a:prstGeom>
          <a:solidFill>
            <a:schemeClr val="dk1">
              <a:alpha val="25490"/>
            </a:scheme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3" type="body"/>
          </p:nvPr>
        </p:nvSpPr>
        <p:spPr>
          <a:xfrm>
            <a:off x="5601551" y="4045533"/>
            <a:ext cx="3197346" cy="914400"/>
          </a:xfrm>
          <a:prstGeom prst="rect">
            <a:avLst/>
          </a:prstGeom>
          <a:solidFill>
            <a:schemeClr val="dk1">
              <a:alpha val="25490"/>
            </a:scheme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OBJECT 2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398014" y="191515"/>
            <a:ext cx="8347970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lumns">
  <p:cSld name="1_Two Column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title"/>
          </p:nvPr>
        </p:nvSpPr>
        <p:spPr>
          <a:xfrm>
            <a:off x="398014" y="191515"/>
            <a:ext cx="8347970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" type="body"/>
          </p:nvPr>
        </p:nvSpPr>
        <p:spPr>
          <a:xfrm>
            <a:off x="411724" y="867007"/>
            <a:ext cx="393192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2004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Courier New"/>
              <a:buChar char="o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2" type="body"/>
          </p:nvPr>
        </p:nvSpPr>
        <p:spPr>
          <a:xfrm>
            <a:off x="4814064" y="867007"/>
            <a:ext cx="393192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2004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Courier New"/>
              <a:buChar char="o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ext and Picture">
  <p:cSld name="1_Text and Pictur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398014" y="191515"/>
            <a:ext cx="8347970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/>
          <p:nvPr>
            <p:ph idx="2" type="pic"/>
          </p:nvPr>
        </p:nvSpPr>
        <p:spPr>
          <a:xfrm>
            <a:off x="5088384" y="867007"/>
            <a:ext cx="3657600" cy="31525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411724" y="867007"/>
            <a:ext cx="4465076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2004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Courier New"/>
              <a:buChar char="o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3" type="body"/>
          </p:nvPr>
        </p:nvSpPr>
        <p:spPr>
          <a:xfrm>
            <a:off x="5088384" y="4095750"/>
            <a:ext cx="3505200" cy="4288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Tabl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98014" y="191515"/>
            <a:ext cx="8347970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lank">
  <p:cSld name="2_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able">
  <p:cSld name="1_Tab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398014" y="191515"/>
            <a:ext cx="8347970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Two 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398014" y="191515"/>
            <a:ext cx="8347970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411724" y="867007"/>
            <a:ext cx="393192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2004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Courier New"/>
              <a:buChar char="o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14064" y="867007"/>
            <a:ext cx="393192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2004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Courier New"/>
              <a:buChar char="o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and Picture">
  <p:cSld name="Text and Pictur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398014" y="191515"/>
            <a:ext cx="8347970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/>
          <p:nvPr>
            <p:ph idx="2" type="pic"/>
          </p:nvPr>
        </p:nvSpPr>
        <p:spPr>
          <a:xfrm>
            <a:off x="5088384" y="867007"/>
            <a:ext cx="3657600" cy="31525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411724" y="867007"/>
            <a:ext cx="4465076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indent="-32004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Courier New"/>
              <a:buChar char="o"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3" type="body"/>
          </p:nvPr>
        </p:nvSpPr>
        <p:spPr>
          <a:xfrm>
            <a:off x="5088384" y="4095750"/>
            <a:ext cx="3505200" cy="4288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Slide">
  <p:cSld name="Logo Slid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-1">
  <p:cSld name="Divider-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357930"/>
            <a:ext cx="9160457" cy="184717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20"/>
          <p:cNvSpPr/>
          <p:nvPr/>
        </p:nvSpPr>
        <p:spPr>
          <a:xfrm>
            <a:off x="0" y="1489240"/>
            <a:ext cx="9144000" cy="9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0"/>
          <p:cNvSpPr txBox="1"/>
          <p:nvPr>
            <p:ph type="title"/>
          </p:nvPr>
        </p:nvSpPr>
        <p:spPr>
          <a:xfrm>
            <a:off x="702816" y="2495550"/>
            <a:ext cx="79077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OBJECT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398014" y="191515"/>
            <a:ext cx="83479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455614" y="901311"/>
            <a:ext cx="8451904" cy="38283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382001" y="4914900"/>
            <a:ext cx="762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75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98014" y="191515"/>
            <a:ext cx="8288786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98014" y="1045002"/>
            <a:ext cx="8288786" cy="35328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urier New"/>
              <a:buChar char="o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5614" y="92887"/>
            <a:ext cx="8237536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5614" y="901304"/>
            <a:ext cx="8237537" cy="3630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/>
        </p:nvSpPr>
        <p:spPr>
          <a:xfrm>
            <a:off x="8358780" y="4769893"/>
            <a:ext cx="668740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Title and Content">
  <p:cSld name="9_Title and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455614" y="92887"/>
            <a:ext cx="8237536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455614" y="901304"/>
            <a:ext cx="8237537" cy="3630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/>
        </p:nvSpPr>
        <p:spPr>
          <a:xfrm>
            <a:off x="8358780" y="4769893"/>
            <a:ext cx="668740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Title and Content">
  <p:cSld name="10_Title and Conte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55614" y="92887"/>
            <a:ext cx="8237536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" type="body"/>
          </p:nvPr>
        </p:nvSpPr>
        <p:spPr>
          <a:xfrm>
            <a:off x="455614" y="901304"/>
            <a:ext cx="8237537" cy="3630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/>
        </p:nvSpPr>
        <p:spPr>
          <a:xfrm>
            <a:off x="8358780" y="4769893"/>
            <a:ext cx="668740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ullets">
  <p:cSld name="Title and Bulle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457200" y="157222"/>
            <a:ext cx="82296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37D"/>
              </a:buClr>
              <a:buSzPts val="4400"/>
              <a:buFont typeface="Calibri"/>
              <a:buNone/>
              <a:defRPr b="0" i="0" sz="3300" u="none" cap="none" strike="noStrike">
                <a:solidFill>
                  <a:srgbClr val="0073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6872352" y="485008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  <a:defRPr b="0" i="0" sz="1350" u="none" cap="none" strike="noStrike">
                <a:solidFill>
                  <a:srgbClr val="0073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  <a:defRPr b="0" i="0" sz="1350" u="none" cap="none" strike="noStrike">
                <a:solidFill>
                  <a:srgbClr val="0073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  <a:defRPr b="0" i="0" sz="1350" u="none" cap="none" strike="noStrike">
                <a:solidFill>
                  <a:srgbClr val="0073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  <a:defRPr b="0" i="0" sz="1350" u="none" cap="none" strike="noStrike">
                <a:solidFill>
                  <a:srgbClr val="0073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  <a:defRPr b="0" i="0" sz="1350" u="none" cap="none" strike="noStrike">
                <a:solidFill>
                  <a:srgbClr val="0073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  <a:defRPr b="0" i="0" sz="1350" u="none" cap="none" strike="noStrike">
                <a:solidFill>
                  <a:srgbClr val="00737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  <a:defRPr b="0" i="0" sz="1350" u="none" cap="none" strike="noStrike">
                <a:solidFill>
                  <a:srgbClr val="00737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  <a:defRPr b="0" i="0" sz="1350" u="none" cap="none" strike="noStrike">
                <a:solidFill>
                  <a:srgbClr val="00737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  <a:defRPr b="0" i="0" sz="1350" u="none" cap="none" strike="noStrike">
                <a:solidFill>
                  <a:srgbClr val="00737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9"/>
          <p:cNvSpPr txBox="1"/>
          <p:nvPr>
            <p:ph idx="1" type="body"/>
          </p:nvPr>
        </p:nvSpPr>
        <p:spPr>
          <a:xfrm>
            <a:off x="455613" y="1198800"/>
            <a:ext cx="82296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737D"/>
              </a:buClr>
              <a:buSzPts val="2100"/>
              <a:buFont typeface="Noto Sans Symbols"/>
              <a:buChar char="■"/>
              <a:defRPr b="0" i="0" sz="2100" u="none" cap="none" strike="noStrike">
                <a:solidFill>
                  <a:srgbClr val="0073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737D"/>
              </a:buClr>
              <a:buSzPts val="2400"/>
              <a:buFont typeface="Noto Sans Symbols"/>
              <a:buChar char="▪"/>
              <a:defRPr b="0" i="0" sz="1800" u="none" cap="none" strike="noStrike">
                <a:solidFill>
                  <a:srgbClr val="0073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737D"/>
              </a:buClr>
              <a:buSzPts val="2000"/>
              <a:buFont typeface="Noto Sans Symbols"/>
              <a:buChar char="▪"/>
              <a:defRPr b="0" i="0" sz="1500" u="none" cap="none" strike="noStrike">
                <a:solidFill>
                  <a:srgbClr val="0073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737D"/>
              </a:buClr>
              <a:buSzPts val="1800"/>
              <a:buFont typeface="Noto Sans Symbols"/>
              <a:buChar char="▪"/>
              <a:defRPr b="0" i="0" sz="1350" u="none" cap="none" strike="noStrike">
                <a:solidFill>
                  <a:srgbClr val="0073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737D"/>
              </a:buClr>
              <a:buSzPts val="1600"/>
              <a:buFont typeface="Noto Sans Symbols"/>
              <a:buChar char="▪"/>
              <a:defRPr b="0" i="0" sz="1200" u="none" cap="none" strike="noStrike">
                <a:solidFill>
                  <a:srgbClr val="0073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title and text">
  <p:cSld name="Slide with title and 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252000" y="735826"/>
            <a:ext cx="8640000" cy="3726134"/>
          </a:xfrm>
          <a:prstGeom prst="rect">
            <a:avLst/>
          </a:prstGeom>
          <a:noFill/>
          <a:ln>
            <a:noFill/>
          </a:ln>
        </p:spPr>
        <p:txBody>
          <a:bodyPr anchorCtr="0" anchor="t" bIns="288000" lIns="0" spcFirstLastPara="1" rIns="0" wrap="square" tIns="144000">
            <a:noAutofit/>
          </a:bodyPr>
          <a:lstStyle>
            <a:lvl1pPr indent="-361950" lvl="0" marL="4572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67A6"/>
              </a:buClr>
              <a:buSzPts val="2100"/>
              <a:buFont typeface="Noto Sans Symbols"/>
              <a:buChar char="■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0067A6"/>
              </a:buClr>
              <a:buSzPts val="2400"/>
              <a:buFont typeface="Noto Sans Symbols"/>
              <a:buChar char="→"/>
              <a:defRPr b="0" i="0" sz="1800" u="none" cap="none" strike="noStrike">
                <a:solidFill>
                  <a:srgbClr val="00737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0067A6"/>
              </a:buClr>
              <a:buSzPts val="2000"/>
              <a:buFont typeface="Noto Sans Symbols"/>
              <a:buChar char="→"/>
              <a:defRPr b="0" i="0" sz="1500" u="none" cap="none" strike="noStrike">
                <a:solidFill>
                  <a:srgbClr val="00737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0067A6"/>
              </a:buClr>
              <a:buSzPts val="1800"/>
              <a:buFont typeface="Noto Sans Symbols"/>
              <a:buChar char="→"/>
              <a:defRPr b="0" i="0" sz="1350" u="none" cap="none" strike="noStrike">
                <a:solidFill>
                  <a:srgbClr val="00737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0067A6"/>
              </a:buClr>
              <a:buSzPts val="1800"/>
              <a:buFont typeface="Noto Sans Symbols"/>
              <a:buChar char="→"/>
              <a:defRPr b="0" i="0" sz="1350" u="none" cap="none" strike="noStrike">
                <a:solidFill>
                  <a:srgbClr val="00737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idx="2" type="body"/>
          </p:nvPr>
        </p:nvSpPr>
        <p:spPr>
          <a:xfrm>
            <a:off x="179512" y="141481"/>
            <a:ext cx="7200800" cy="4860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76DB6"/>
              </a:buClr>
              <a:buSzPts val="3000"/>
              <a:buFont typeface="Noto Sans Symbols"/>
              <a:buNone/>
              <a:defRPr b="1" i="0" sz="3000" u="none" cap="none" strike="noStrike">
                <a:solidFill>
                  <a:srgbClr val="176DB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737D"/>
              </a:buClr>
              <a:buSzPts val="2400"/>
              <a:buFont typeface="Noto Sans Symbols"/>
              <a:buChar char="▪"/>
              <a:defRPr b="0" i="0" sz="1800" u="none" cap="none" strike="noStrike">
                <a:solidFill>
                  <a:srgbClr val="0073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737D"/>
              </a:buClr>
              <a:buSzPts val="2000"/>
              <a:buFont typeface="Noto Sans Symbols"/>
              <a:buChar char="▪"/>
              <a:defRPr b="0" i="0" sz="1500" u="none" cap="none" strike="noStrike">
                <a:solidFill>
                  <a:srgbClr val="0073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737D"/>
              </a:buClr>
              <a:buSzPts val="1800"/>
              <a:buFont typeface="Noto Sans Symbols"/>
              <a:buChar char="▪"/>
              <a:defRPr b="0" i="0" sz="1350" u="none" cap="none" strike="noStrike">
                <a:solidFill>
                  <a:srgbClr val="0073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737D"/>
              </a:buClr>
              <a:buSzPts val="1800"/>
              <a:buFont typeface="Noto Sans Symbols"/>
              <a:buChar char="▪"/>
              <a:defRPr b="0" i="0" sz="1350" u="none" cap="none" strike="noStrike">
                <a:solidFill>
                  <a:srgbClr val="0073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22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16.xml"/><Relationship Id="rId24" Type="http://schemas.openxmlformats.org/officeDocument/2006/relationships/slideLayout" Target="../slideLayouts/slideLayout19.xml"/><Relationship Id="rId23" Type="http://schemas.openxmlformats.org/officeDocument/2006/relationships/slideLayout" Target="../slideLayouts/slideLayout18.xml"/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slideLayout" Target="../slideLayouts/slideLayout4.xml"/><Relationship Id="rId25" Type="http://schemas.openxmlformats.org/officeDocument/2006/relationships/theme" Target="../theme/theme2.xml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11" Type="http://schemas.openxmlformats.org/officeDocument/2006/relationships/slideLayout" Target="../slideLayouts/slideLayout6.xml"/><Relationship Id="rId10" Type="http://schemas.openxmlformats.org/officeDocument/2006/relationships/slideLayout" Target="../slideLayouts/slideLayout5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98014" y="191515"/>
            <a:ext cx="83479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4588" y="997203"/>
            <a:ext cx="793482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263168" y="4637172"/>
            <a:ext cx="1005840" cy="320040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-10125" l="-7532" r="257" t="-48801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2112715" y="4797192"/>
            <a:ext cx="941454" cy="234679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3270791" y="4746333"/>
            <a:ext cx="2103120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3126999" y="4837324"/>
            <a:ext cx="352899" cy="1873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3076126" y="4815218"/>
            <a:ext cx="0" cy="234950"/>
          </a:xfrm>
          <a:custGeom>
            <a:rect b="b" l="l" r="r" t="t"/>
            <a:pathLst>
              <a:path extrusionOk="0" h="234950" w="120000">
                <a:moveTo>
                  <a:pt x="0" y="0"/>
                </a:moveTo>
                <a:lnTo>
                  <a:pt x="0" y="23442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Google Shape;17;p1"/>
          <p:cNvPicPr preferRelativeResize="0"/>
          <p:nvPr/>
        </p:nvPicPr>
        <p:blipFill rotWithShape="1">
          <a:blip r:embed="rId4">
            <a:alphaModFix/>
          </a:blip>
          <a:srcRect b="18945" l="0" r="0" t="0"/>
          <a:stretch/>
        </p:blipFill>
        <p:spPr>
          <a:xfrm>
            <a:off x="7007762" y="4590177"/>
            <a:ext cx="1752600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94960" y="4663440"/>
            <a:ext cx="1435100" cy="29387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6"/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  <p:sldLayoutId id="2147483661" r:id="rId19"/>
    <p:sldLayoutId id="2147483662" r:id="rId20"/>
    <p:sldLayoutId id="2147483663" r:id="rId21"/>
    <p:sldLayoutId id="2147483664" r:id="rId22"/>
    <p:sldLayoutId id="2147483665" r:id="rId23"/>
    <p:sldLayoutId id="2147483666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Relationship Id="rId5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idx="1" type="body"/>
          </p:nvPr>
        </p:nvSpPr>
        <p:spPr>
          <a:xfrm>
            <a:off x="329420" y="902275"/>
            <a:ext cx="5947479" cy="13837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600"/>
              <a:t>Process and Thread Affinity with MPI/OpenMP</a:t>
            </a:r>
            <a:endParaRPr sz="3600"/>
          </a:p>
        </p:txBody>
      </p:sp>
      <p:sp>
        <p:nvSpPr>
          <p:cNvPr id="89" name="Google Shape;89;p21"/>
          <p:cNvSpPr txBox="1"/>
          <p:nvPr>
            <p:ph idx="2" type="body"/>
          </p:nvPr>
        </p:nvSpPr>
        <p:spPr>
          <a:xfrm>
            <a:off x="329420" y="3978974"/>
            <a:ext cx="3504826" cy="430887"/>
          </a:xfrm>
          <a:prstGeom prst="rect">
            <a:avLst/>
          </a:prstGeom>
          <a:solidFill>
            <a:schemeClr val="dk1">
              <a:alpha val="25490"/>
            </a:scheme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5th Workshop on Coupling Technologies for Earth System Models (CW2020)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September 25, 2020</a:t>
            </a:r>
            <a:endParaRPr/>
          </a:p>
        </p:txBody>
      </p:sp>
      <p:sp>
        <p:nvSpPr>
          <p:cNvPr id="90" name="Google Shape;90;p21"/>
          <p:cNvSpPr txBox="1"/>
          <p:nvPr>
            <p:ph idx="3" type="body"/>
          </p:nvPr>
        </p:nvSpPr>
        <p:spPr>
          <a:xfrm>
            <a:off x="5715000" y="4095750"/>
            <a:ext cx="3197346" cy="707886"/>
          </a:xfrm>
          <a:prstGeom prst="rect">
            <a:avLst/>
          </a:prstGeom>
          <a:solidFill>
            <a:schemeClr val="dk1">
              <a:alpha val="25490"/>
            </a:scheme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Yun (Helen) He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Lawrence Berkeley National Laboratory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410650" y="371900"/>
            <a:ext cx="75228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-US" sz="2800">
                <a:solidFill>
                  <a:srgbClr val="1610FF"/>
                </a:solidFill>
                <a:latin typeface="Arial"/>
                <a:ea typeface="Arial"/>
                <a:cs typeface="Arial"/>
                <a:sym typeface="Arial"/>
              </a:rPr>
              <a:t>numactl</a:t>
            </a:r>
            <a:r>
              <a:rPr lang="en-US" sz="2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Comm</a:t>
            </a:r>
            <a:r>
              <a:rPr lang="en-US" sz="2800">
                <a:solidFill>
                  <a:schemeClr val="accent1"/>
                </a:solidFill>
              </a:rPr>
              <a:t>and Line Tool</a:t>
            </a:r>
            <a:endParaRPr sz="2800">
              <a:solidFill>
                <a:schemeClr val="accent1"/>
              </a:solidFill>
            </a:endParaRPr>
          </a:p>
        </p:txBody>
      </p:sp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506225" y="893350"/>
            <a:ext cx="8030100" cy="11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chemeClr val="hlink"/>
                </a:solidFill>
              </a:rPr>
              <a:t>numactl </a:t>
            </a:r>
            <a:r>
              <a:rPr lang="en-US">
                <a:solidFill>
                  <a:srgbClr val="000000"/>
                </a:solidFill>
              </a:rPr>
              <a:t>is a</a:t>
            </a:r>
            <a:r>
              <a:rPr lang="en-US">
                <a:solidFill>
                  <a:schemeClr val="hlink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Linux </a:t>
            </a:r>
            <a:r>
              <a:rPr lang="en-US"/>
              <a:t>tool to investigate and handle NUMA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</a:t>
            </a:r>
            <a:r>
              <a:rPr lang="en-US"/>
              <a:t>an be used to request CPU or memory binding</a:t>
            </a:r>
            <a:endParaRPr/>
          </a:p>
          <a:p>
            <a:pPr indent="-330200" lvl="1" marL="9144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</a:pPr>
            <a:r>
              <a:rPr lang="en-US" sz="1600"/>
              <a:t>Use “</a:t>
            </a:r>
            <a:r>
              <a:rPr b="1" lang="en-US" sz="1600">
                <a:solidFill>
                  <a:srgbClr val="0000FF"/>
                </a:solidFill>
              </a:rPr>
              <a:t>numactl &lt;options&gt; ./myapp</a:t>
            </a:r>
            <a:r>
              <a:rPr lang="en-US" sz="1600"/>
              <a:t>” as the executable  (instead of “./myapp”)</a:t>
            </a:r>
            <a:endParaRPr sz="1600"/>
          </a:p>
          <a:p>
            <a:pPr indent="0" lvl="1" marL="194662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1350">
              <a:solidFill>
                <a:schemeClr val="dk1"/>
              </a:solidFill>
            </a:endParaRPr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506225" y="2155525"/>
            <a:ext cx="8030100" cy="2481000"/>
          </a:xfrm>
          <a:prstGeom prst="rect">
            <a:avLst/>
          </a:prstGeom>
          <a:solidFill>
            <a:srgbClr val="D6ECF4"/>
          </a:solidFill>
          <a:ln>
            <a:noFill/>
          </a:ln>
        </p:spPr>
        <p:txBody>
          <a:bodyPr anchorCtr="0" anchor="t" bIns="25700" lIns="51425" spcFirstLastPara="1" rIns="51425" wrap="square" tIns="2570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CPU binding example:</a:t>
            </a:r>
            <a:endParaRPr/>
          </a:p>
          <a:p>
            <a:pPr indent="-330200" lvl="1" marL="9144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</a:pPr>
            <a:r>
              <a:rPr lang="en-US" sz="1600"/>
              <a:t>% </a:t>
            </a:r>
            <a:r>
              <a:rPr lang="en-US" sz="1600">
                <a:solidFill>
                  <a:srgbClr val="0000FF"/>
                </a:solidFill>
              </a:rPr>
              <a:t>numactl</a:t>
            </a:r>
            <a:r>
              <a:rPr lang="en-US" sz="1600"/>
              <a:t> </a:t>
            </a:r>
            <a:r>
              <a:rPr lang="en-US" sz="1600">
                <a:solidFill>
                  <a:srgbClr val="FF00FF"/>
                </a:solidFill>
              </a:rPr>
              <a:t>--cpunodebind 0,1</a:t>
            </a:r>
            <a:r>
              <a:rPr lang="en-US" sz="1600"/>
              <a:t> ./code.exe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/>
              <a:t>                 only use cores of NUMA nodes 0 and 1 </a:t>
            </a:r>
            <a:endParaRPr sz="16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Memory binding example:</a:t>
            </a:r>
            <a:endParaRPr/>
          </a:p>
          <a:p>
            <a:pPr indent="-330200" lvl="1" marL="9144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</a:pPr>
            <a:r>
              <a:rPr lang="en-US" sz="1600"/>
              <a:t>% </a:t>
            </a:r>
            <a:r>
              <a:rPr lang="en-US" sz="1600">
                <a:solidFill>
                  <a:srgbClr val="0000FF"/>
                </a:solidFill>
              </a:rPr>
              <a:t>numactl </a:t>
            </a:r>
            <a:r>
              <a:rPr lang="en-US" sz="1600">
                <a:solidFill>
                  <a:srgbClr val="FF00FF"/>
                </a:solidFill>
              </a:rPr>
              <a:t>--membind 1</a:t>
            </a:r>
            <a:r>
              <a:rPr lang="en-US" sz="1600"/>
              <a:t> ./code.exe</a:t>
            </a:r>
            <a:endParaRPr sz="1600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/>
              <a:t>only use memory in NUMA nodes 1, such as the MCDRAM (High Bandwidth Memory) in KNL quad,flat mode</a:t>
            </a:r>
            <a:endParaRPr sz="1600"/>
          </a:p>
          <a:p>
            <a:pPr indent="0" lvl="1" marL="194661" rtl="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13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398014" y="191515"/>
            <a:ext cx="83479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solidFill>
                  <a:schemeClr val="accent1"/>
                </a:solidFill>
              </a:rPr>
              <a:t>MPI Process Affinity Example: aprun “-S” Option</a:t>
            </a:r>
            <a:endParaRPr sz="2800">
              <a:solidFill>
                <a:schemeClr val="accent1"/>
              </a:solidFill>
            </a:endParaRPr>
          </a:p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701050" y="674955"/>
            <a:ext cx="7123200" cy="10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I</a:t>
            </a:r>
            <a:r>
              <a:rPr lang="en-US" sz="1700"/>
              <a:t>mportant to spread MPI ranks evenly onto different NUMA nodes</a:t>
            </a:r>
            <a:endParaRPr sz="1700"/>
          </a:p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Use the </a:t>
            </a:r>
            <a:r>
              <a:rPr lang="en-US" sz="1700">
                <a:solidFill>
                  <a:srgbClr val="0000FF"/>
                </a:solidFill>
              </a:rPr>
              <a:t>“-S”</a:t>
            </a:r>
            <a:r>
              <a:rPr lang="en-US" sz="1700"/>
              <a:t> option: </a:t>
            </a:r>
            <a:r>
              <a:rPr lang="en-US" sz="1700">
                <a:solidFill>
                  <a:srgbClr val="0000FF"/>
                </a:solidFill>
              </a:rPr>
              <a:t>specify #MPI_tasks per NUMA domain</a:t>
            </a:r>
            <a:endParaRPr sz="1700">
              <a:solidFill>
                <a:srgbClr val="0000FF"/>
              </a:solidFill>
            </a:endParaRPr>
          </a:p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The example below was from an XE6 system (NERSC Hopper)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/>
          </a:p>
        </p:txBody>
      </p:sp>
      <p:pic>
        <p:nvPicPr>
          <p:cNvPr id="171" name="Google Shape;171;p31"/>
          <p:cNvPicPr preferRelativeResize="0"/>
          <p:nvPr/>
        </p:nvPicPr>
        <p:blipFill rotWithShape="1">
          <a:blip r:embed="rId3">
            <a:alphaModFix/>
          </a:blip>
          <a:srcRect b="0" l="-16916" r="-16917" t="0"/>
          <a:stretch/>
        </p:blipFill>
        <p:spPr>
          <a:xfrm>
            <a:off x="1781280" y="1794488"/>
            <a:ext cx="2352675" cy="1293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23404" y="3073881"/>
            <a:ext cx="1820609" cy="135255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1"/>
          <p:cNvSpPr txBox="1"/>
          <p:nvPr/>
        </p:nvSpPr>
        <p:spPr>
          <a:xfrm>
            <a:off x="649406" y="3577183"/>
            <a:ext cx="1407900" cy="253800"/>
          </a:xfrm>
          <a:prstGeom prst="rect">
            <a:avLst/>
          </a:prstGeom>
          <a:solidFill>
            <a:srgbClr val="FBD4B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aprun –n 4 </a:t>
            </a:r>
            <a:r>
              <a:rPr b="1" i="0" lang="en-US" sz="105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–S 1</a:t>
            </a: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–d 6</a:t>
            </a:r>
            <a:endParaRPr/>
          </a:p>
        </p:txBody>
      </p:sp>
      <p:sp>
        <p:nvSpPr>
          <p:cNvPr id="174" name="Google Shape;174;p31"/>
          <p:cNvSpPr txBox="1"/>
          <p:nvPr/>
        </p:nvSpPr>
        <p:spPr>
          <a:xfrm>
            <a:off x="872916" y="2159480"/>
            <a:ext cx="1130400" cy="253800"/>
          </a:xfrm>
          <a:prstGeom prst="rect">
            <a:avLst/>
          </a:prstGeom>
          <a:solidFill>
            <a:srgbClr val="FBD4B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aprun –n 4 –d 6</a:t>
            </a:r>
            <a:endParaRPr/>
          </a:p>
        </p:txBody>
      </p:sp>
      <p:pic>
        <p:nvPicPr>
          <p:cNvPr id="175" name="Google Shape;17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7751" y="1770251"/>
            <a:ext cx="4073010" cy="264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361481" y="144827"/>
            <a:ext cx="8531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/>
              <a:t>OpenMP Thread Affinity </a:t>
            </a:r>
            <a:endParaRPr sz="2800"/>
          </a:p>
        </p:txBody>
      </p:sp>
      <p:sp>
        <p:nvSpPr>
          <p:cNvPr id="181" name="Google Shape;181;p32"/>
          <p:cNvSpPr/>
          <p:nvPr/>
        </p:nvSpPr>
        <p:spPr>
          <a:xfrm>
            <a:off x="1181100" y="1104901"/>
            <a:ext cx="1625700" cy="2006700"/>
          </a:xfrm>
          <a:prstGeom prst="rect">
            <a:avLst/>
          </a:prstGeom>
          <a:solidFill>
            <a:srgbClr val="D6ECF4"/>
          </a:solidFill>
          <a:ln cap="flat" cmpd="sng" w="9525">
            <a:solidFill>
              <a:srgbClr val="2660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Hardware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Abstraction</a:t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2"/>
          <p:cNvSpPr/>
          <p:nvPr/>
        </p:nvSpPr>
        <p:spPr>
          <a:xfrm>
            <a:off x="6032500" y="1143001"/>
            <a:ext cx="1625700" cy="2006700"/>
          </a:xfrm>
          <a:prstGeom prst="rect">
            <a:avLst/>
          </a:prstGeom>
          <a:solidFill>
            <a:srgbClr val="D6ECF4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OpenMP 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Threads</a:t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2"/>
          <p:cNvSpPr/>
          <p:nvPr/>
        </p:nvSpPr>
        <p:spPr>
          <a:xfrm>
            <a:off x="3568699" y="1104900"/>
            <a:ext cx="1625700" cy="2006700"/>
          </a:xfrm>
          <a:prstGeom prst="rect">
            <a:avLst/>
          </a:prstGeom>
          <a:solidFill>
            <a:srgbClr val="D6ECF4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Mapping Strategy</a:t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2"/>
          <p:cNvSpPr/>
          <p:nvPr/>
        </p:nvSpPr>
        <p:spPr>
          <a:xfrm>
            <a:off x="2857499" y="1930400"/>
            <a:ext cx="685800" cy="5334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2"/>
          <p:cNvSpPr/>
          <p:nvPr/>
        </p:nvSpPr>
        <p:spPr>
          <a:xfrm>
            <a:off x="5232399" y="1917701"/>
            <a:ext cx="685800" cy="5334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2"/>
          <p:cNvSpPr txBox="1"/>
          <p:nvPr/>
        </p:nvSpPr>
        <p:spPr>
          <a:xfrm>
            <a:off x="931446" y="3403601"/>
            <a:ext cx="17808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OMP_PLACES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Environment Variable</a:t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(e.g. threads, cores, sockets)</a:t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2"/>
          <p:cNvSpPr txBox="1"/>
          <p:nvPr/>
        </p:nvSpPr>
        <p:spPr>
          <a:xfrm>
            <a:off x="3395245" y="3276601"/>
            <a:ext cx="17808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OMP_PROC_BIND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Environment Variable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</a:rPr>
              <a:t>o</a:t>
            </a: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proc_bind()</a:t>
            </a: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clause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parallel region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2"/>
          <p:cNvSpPr txBox="1"/>
          <p:nvPr/>
        </p:nvSpPr>
        <p:spPr>
          <a:xfrm>
            <a:off x="5669616" y="3352800"/>
            <a:ext cx="1956600" cy="11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OMP_NUM_THREADS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Environment Variable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</a:rPr>
              <a:t>or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num_thread</a:t>
            </a: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s() clause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parallel region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2"/>
          <p:cNvSpPr txBox="1"/>
          <p:nvPr/>
        </p:nvSpPr>
        <p:spPr>
          <a:xfrm>
            <a:off x="2055135" y="4316526"/>
            <a:ext cx="2095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Courtesy of Oscar Hernandez, ORNL</a:t>
            </a:r>
            <a:endParaRPr/>
          </a:p>
        </p:txBody>
      </p:sp>
      <p:sp>
        <p:nvSpPr>
          <p:cNvPr id="190" name="Google Shape;190;p32"/>
          <p:cNvSpPr txBox="1"/>
          <p:nvPr>
            <p:ph idx="4294967295" type="body"/>
          </p:nvPr>
        </p:nvSpPr>
        <p:spPr>
          <a:xfrm>
            <a:off x="572850" y="620475"/>
            <a:ext cx="7845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Three main concepts: </a:t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349239" y="113065"/>
            <a:ext cx="834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600">
                <a:solidFill>
                  <a:schemeClr val="accent1"/>
                </a:solidFill>
              </a:rPr>
              <a:t>Runtime Environment Variable: OMP_PLACES</a:t>
            </a:r>
            <a:r>
              <a:rPr lang="en-US" sz="2600"/>
              <a:t> </a:t>
            </a:r>
            <a:endParaRPr sz="2600"/>
          </a:p>
        </p:txBody>
      </p:sp>
      <p:sp>
        <p:nvSpPr>
          <p:cNvPr id="196" name="Google Shape;196;p33"/>
          <p:cNvSpPr txBox="1"/>
          <p:nvPr>
            <p:ph idx="1" type="body"/>
          </p:nvPr>
        </p:nvSpPr>
        <p:spPr>
          <a:xfrm>
            <a:off x="398025" y="482375"/>
            <a:ext cx="8544300" cy="28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Noto Sans Symbols"/>
              <a:buChar char="●"/>
            </a:pPr>
            <a:r>
              <a:rPr lang="en-US"/>
              <a:t>OMP_PLACES</a:t>
            </a:r>
            <a:r>
              <a:rPr lang="en-US"/>
              <a:t> environment variable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</a:pPr>
            <a:r>
              <a:rPr lang="en-US" sz="1600">
                <a:solidFill>
                  <a:schemeClr val="dk1"/>
                </a:solidFill>
              </a:rPr>
              <a:t>controls thread allocation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○"/>
            </a:pPr>
            <a:r>
              <a:rPr lang="en-US" sz="1600"/>
              <a:t>defines a series of places to which the threads are assigned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●"/>
            </a:pPr>
            <a:r>
              <a:rPr lang="en-US"/>
              <a:t>It can be an abstract name or a specific list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lang="en-US" sz="1600">
                <a:solidFill>
                  <a:srgbClr val="0000FF"/>
                </a:solidFill>
              </a:rPr>
              <a:t>threads</a:t>
            </a:r>
            <a:r>
              <a:rPr lang="en-US" sz="1600"/>
              <a:t>: each place corresponds to a single hardware thread </a:t>
            </a:r>
            <a:endParaRPr sz="16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lang="en-US" sz="1600">
                <a:solidFill>
                  <a:srgbClr val="0000FF"/>
                </a:solidFill>
              </a:rPr>
              <a:t>cores</a:t>
            </a:r>
            <a:r>
              <a:rPr lang="en-US" sz="1600"/>
              <a:t>: each place corresponds to a single core (having one or more hardware threads) </a:t>
            </a:r>
            <a:endParaRPr sz="16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lang="en-US" sz="1600">
                <a:solidFill>
                  <a:srgbClr val="0000FF"/>
                </a:solidFill>
              </a:rPr>
              <a:t>sockets</a:t>
            </a:r>
            <a:r>
              <a:rPr lang="en-US" sz="1600"/>
              <a:t>: each place corresponds to a single socket (consisting of one or more cores) </a:t>
            </a:r>
            <a:endParaRPr sz="16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lang="en-US" sz="1600"/>
              <a:t>a list with explicit place values of CPU ids, such as: 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■"/>
            </a:pPr>
            <a:r>
              <a:rPr lang="en-US" sz="1400"/>
              <a:t>export OMP_PLACES=“ {0:4:2},{1:4:2}”  (equivalent to “{0,2,4,6},{1,3,5,7}”)</a:t>
            </a:r>
            <a:endParaRPr sz="1400"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p33"/>
          <p:cNvSpPr txBox="1"/>
          <p:nvPr>
            <p:ph idx="1" type="body"/>
          </p:nvPr>
        </p:nvSpPr>
        <p:spPr>
          <a:xfrm>
            <a:off x="700300" y="3385250"/>
            <a:ext cx="8127300" cy="883800"/>
          </a:xfrm>
          <a:prstGeom prst="rect">
            <a:avLst/>
          </a:prstGeom>
          <a:solidFill>
            <a:srgbClr val="D6ECF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Font typeface="Noto Sans Symbols"/>
              <a:buChar char="●"/>
            </a:pPr>
            <a:r>
              <a:rPr lang="en-US" sz="1600"/>
              <a:t>Examples: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○"/>
            </a:pPr>
            <a:r>
              <a:rPr lang="en-US" sz="1600"/>
              <a:t>export OMP_PLACES=threads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○"/>
            </a:pPr>
            <a:r>
              <a:rPr lang="en-US" sz="1600"/>
              <a:t>export OMP_PLACES=cores</a:t>
            </a:r>
            <a:endParaRPr sz="1600"/>
          </a:p>
          <a:p>
            <a:pPr indent="0" lvl="1" marL="25479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type="title"/>
          </p:nvPr>
        </p:nvSpPr>
        <p:spPr>
          <a:xfrm>
            <a:off x="208025" y="331473"/>
            <a:ext cx="85314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500"/>
              <a:t>Runtime Environment Variable: OMP_PROC_BIND (1)</a:t>
            </a:r>
            <a:br>
              <a:rPr b="1" lang="en-US" sz="2250">
                <a:solidFill>
                  <a:schemeClr val="dk1"/>
                </a:solidFill>
              </a:rPr>
            </a:br>
            <a:br>
              <a:rPr b="1" lang="en-US" sz="2250">
                <a:solidFill>
                  <a:schemeClr val="dk1"/>
                </a:solidFill>
              </a:rPr>
            </a:br>
            <a:endParaRPr b="1" sz="2250">
              <a:solidFill>
                <a:schemeClr val="dk1"/>
              </a:solidFill>
            </a:endParaRPr>
          </a:p>
        </p:txBody>
      </p:sp>
      <p:sp>
        <p:nvSpPr>
          <p:cNvPr id="203" name="Google Shape;203;p34"/>
          <p:cNvSpPr txBox="1"/>
          <p:nvPr>
            <p:ph idx="1" type="body"/>
          </p:nvPr>
        </p:nvSpPr>
        <p:spPr>
          <a:xfrm>
            <a:off x="582925" y="792477"/>
            <a:ext cx="7540200" cy="24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lang="en-US" sz="1800">
                <a:solidFill>
                  <a:srgbClr val="000000"/>
                </a:solidFill>
              </a:rPr>
              <a:t>Controls thread affinity within and between OpenMP places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lang="en-US" sz="1800"/>
              <a:t>Allowed values:</a:t>
            </a:r>
            <a:endParaRPr sz="18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○"/>
            </a:pPr>
            <a:r>
              <a:rPr lang="en-US" sz="1600">
                <a:solidFill>
                  <a:srgbClr val="1610FF"/>
                </a:solidFill>
              </a:rPr>
              <a:t>true</a:t>
            </a:r>
            <a:r>
              <a:rPr lang="en-US" sz="1600">
                <a:solidFill>
                  <a:schemeClr val="dk1"/>
                </a:solidFill>
              </a:rPr>
              <a:t>: the runtime will not move threads around between processors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○"/>
            </a:pPr>
            <a:r>
              <a:rPr lang="en-US" sz="1600">
                <a:solidFill>
                  <a:srgbClr val="1610FF"/>
                </a:solidFill>
              </a:rPr>
              <a:t>false</a:t>
            </a:r>
            <a:r>
              <a:rPr lang="en-US" sz="1600">
                <a:solidFill>
                  <a:schemeClr val="dk1"/>
                </a:solidFill>
              </a:rPr>
              <a:t>: the runtime may move threads around between processors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○"/>
            </a:pPr>
            <a:r>
              <a:rPr lang="en-US" sz="1600">
                <a:solidFill>
                  <a:srgbClr val="1610FF"/>
                </a:solidFill>
              </a:rPr>
              <a:t>close</a:t>
            </a:r>
            <a:r>
              <a:rPr lang="en-US" sz="1600">
                <a:solidFill>
                  <a:schemeClr val="dk1"/>
                </a:solidFill>
              </a:rPr>
              <a:t>: bind threads close to the master thread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○"/>
            </a:pPr>
            <a:r>
              <a:rPr lang="en-US" sz="1600">
                <a:solidFill>
                  <a:srgbClr val="0000FF"/>
                </a:solidFill>
              </a:rPr>
              <a:t>spread</a:t>
            </a:r>
            <a:r>
              <a:rPr lang="en-US" sz="1600">
                <a:solidFill>
                  <a:schemeClr val="dk1"/>
                </a:solidFill>
              </a:rPr>
              <a:t>: bind threads as evenly distributed (spreaded) as possible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○"/>
            </a:pPr>
            <a:r>
              <a:rPr lang="en-US" sz="1600">
                <a:solidFill>
                  <a:srgbClr val="0000FF"/>
                </a:solidFill>
              </a:rPr>
              <a:t>master</a:t>
            </a:r>
            <a:r>
              <a:rPr lang="en-US" sz="1600">
                <a:solidFill>
                  <a:schemeClr val="dk1"/>
                </a:solidFill>
              </a:rPr>
              <a:t>: bind threads to the same place as the master thread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lang="en-US" sz="1800"/>
              <a:t>The values </a:t>
            </a:r>
            <a:r>
              <a:rPr b="1" lang="en-US" sz="1800"/>
              <a:t>master</a:t>
            </a:r>
            <a:r>
              <a:rPr lang="en-US" sz="1800"/>
              <a:t>, </a:t>
            </a:r>
            <a:r>
              <a:rPr b="1" lang="en-US" sz="1800"/>
              <a:t>close </a:t>
            </a:r>
            <a:r>
              <a:rPr lang="en-US" sz="1800"/>
              <a:t>and </a:t>
            </a:r>
            <a:r>
              <a:rPr b="1" lang="en-US" sz="1800"/>
              <a:t>spread </a:t>
            </a:r>
            <a:r>
              <a:rPr lang="en-US" sz="1800"/>
              <a:t>imply the value </a:t>
            </a:r>
            <a:r>
              <a:rPr b="1" lang="en-US" sz="1800"/>
              <a:t>true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204" name="Google Shape;204;p34"/>
          <p:cNvSpPr txBox="1"/>
          <p:nvPr/>
        </p:nvSpPr>
        <p:spPr>
          <a:xfrm>
            <a:off x="705325" y="3321875"/>
            <a:ext cx="7417800" cy="956100"/>
          </a:xfrm>
          <a:prstGeom prst="rect">
            <a:avLst/>
          </a:prstGeom>
          <a:solidFill>
            <a:srgbClr val="D6ECF4"/>
          </a:solidFill>
          <a:ln>
            <a:noFill/>
          </a:ln>
        </p:spPr>
        <p:txBody>
          <a:bodyPr anchorCtr="0" anchor="t" bIns="0" lIns="0" spcFirstLastPara="1" rIns="0" wrap="square" tIns="69050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</a:pPr>
            <a:r>
              <a:rPr lang="en-US" sz="1600">
                <a:solidFill>
                  <a:schemeClr val="dk1"/>
                </a:solidFill>
              </a:rPr>
              <a:t>Examples: 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○"/>
            </a:pPr>
            <a:r>
              <a:rPr lang="en-US" sz="1600">
                <a:solidFill>
                  <a:schemeClr val="dk1"/>
                </a:solidFill>
              </a:rPr>
              <a:t>export OMP_PROC_BIND=spread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○"/>
            </a:pPr>
            <a:r>
              <a:rPr lang="en-US" sz="1600">
                <a:solidFill>
                  <a:schemeClr val="dk1"/>
                </a:solidFill>
              </a:rPr>
              <a:t>export OMP_PROC_BIND=spread,close (for nested levels)</a:t>
            </a:r>
            <a:endParaRPr sz="1600">
              <a:solidFill>
                <a:schemeClr val="dk1"/>
              </a:solidFill>
            </a:endParaRPr>
          </a:p>
          <a:p>
            <a:pPr indent="29051" lvl="0" marL="885348" marR="0" rtl="0" algn="l">
              <a:lnSpc>
                <a:spcPct val="100000"/>
              </a:lnSpc>
              <a:spcBef>
                <a:spcPts val="379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>
            <p:ph type="title"/>
          </p:nvPr>
        </p:nvSpPr>
        <p:spPr>
          <a:xfrm>
            <a:off x="208025" y="331473"/>
            <a:ext cx="85314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500"/>
              <a:t>Runtime Environment Variable: OMP_PROC_BIND (2)</a:t>
            </a:r>
            <a:br>
              <a:rPr b="1" lang="en-US" sz="2250">
                <a:solidFill>
                  <a:schemeClr val="dk1"/>
                </a:solidFill>
              </a:rPr>
            </a:br>
            <a:br>
              <a:rPr b="1" lang="en-US" sz="2250">
                <a:solidFill>
                  <a:schemeClr val="dk1"/>
                </a:solidFill>
              </a:rPr>
            </a:br>
            <a:endParaRPr b="1" sz="2250">
              <a:solidFill>
                <a:schemeClr val="dk1"/>
              </a:solidFill>
            </a:endParaRPr>
          </a:p>
        </p:txBody>
      </p:sp>
      <p:graphicFrame>
        <p:nvGraphicFramePr>
          <p:cNvPr id="210" name="Google Shape;210;p35"/>
          <p:cNvGraphicFramePr/>
          <p:nvPr/>
        </p:nvGraphicFramePr>
        <p:xfrm>
          <a:off x="2057400" y="176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{AEC1AB2E-2C05-4D70-99AC-56B814FCCC92}</a:tableStyleId>
              </a:tblPr>
              <a:tblGrid>
                <a:gridCol w="542925"/>
                <a:gridCol w="419100"/>
                <a:gridCol w="381000"/>
                <a:gridCol w="400050"/>
                <a:gridCol w="381000"/>
                <a:gridCol w="381000"/>
                <a:gridCol w="409575"/>
                <a:gridCol w="409575"/>
                <a:gridCol w="381000"/>
              </a:tblGrid>
              <a:tr h="100000">
                <a:tc rowSpan="2">
                  <a:txBody>
                    <a:bodyPr/>
                    <a:lstStyle/>
                    <a:p>
                      <a:pPr indent="0" lvl="0" marL="88900" rtl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rgbClr val="FFFFFF"/>
                          </a:solidFill>
                        </a:rPr>
                        <a:t>Node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35300" marB="91425" marR="9525" marL="95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8567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266700" rtl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rgbClr val="FFFFFF"/>
                          </a:solidFill>
                        </a:rPr>
                        <a:t>Core 0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35300" marB="91425" marR="9525" marL="9525">
                    <a:lnL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85671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266700" rtl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rgbClr val="FFFFFF"/>
                          </a:solidFill>
                        </a:rPr>
                        <a:t>Core 1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35300" marB="91425" marR="9525" marL="95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85671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215900" rtl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rgbClr val="FFFFFF"/>
                          </a:solidFill>
                        </a:rPr>
                        <a:t>Core 2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35300" marB="91425" marR="9525" marL="95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85671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266700" rtl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rgbClr val="FFFFFF"/>
                          </a:solidFill>
                        </a:rPr>
                        <a:t>Core 3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35300" marB="91425" marR="9525" marL="95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85671"/>
                    </a:solidFill>
                  </a:tcPr>
                </a:tc>
                <a:tc hMerge="1"/>
              </a:tr>
              <a:tr h="295275">
                <a:tc vMerge="1"/>
                <a:tc>
                  <a:txBody>
                    <a:bodyPr/>
                    <a:lstStyle/>
                    <a:p>
                      <a:pPr indent="0" lvl="0" marL="88900" rtl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HT1</a:t>
                      </a:r>
                      <a:endParaRPr sz="900"/>
                    </a:p>
                  </a:txBody>
                  <a:tcPr marT="35300" marB="91425" marR="9525" marL="9525">
                    <a:lnL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rtl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HT2</a:t>
                      </a:r>
                      <a:endParaRPr sz="900"/>
                    </a:p>
                  </a:txBody>
                  <a:tcPr marT="35300" marB="91425" marR="9525" marL="95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rtl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HT1</a:t>
                      </a:r>
                      <a:endParaRPr sz="900"/>
                    </a:p>
                  </a:txBody>
                  <a:tcPr marT="35300" marB="91425" marR="9525" marL="95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rtl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HT2</a:t>
                      </a:r>
                      <a:endParaRPr sz="900"/>
                    </a:p>
                  </a:txBody>
                  <a:tcPr marT="35300" marB="91425" marR="9525" marL="95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rtl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HT1</a:t>
                      </a:r>
                      <a:endParaRPr sz="900"/>
                    </a:p>
                  </a:txBody>
                  <a:tcPr marT="35300" marB="91425" marR="9525" marL="95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rtl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HT2</a:t>
                      </a:r>
                      <a:endParaRPr sz="900"/>
                    </a:p>
                  </a:txBody>
                  <a:tcPr marT="35300" marB="91425" marR="9525" marL="95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rtl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HT1</a:t>
                      </a:r>
                      <a:endParaRPr sz="900"/>
                    </a:p>
                  </a:txBody>
                  <a:tcPr marT="35300" marB="91425" marR="9525" marL="95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rtl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HT2</a:t>
                      </a:r>
                      <a:endParaRPr sz="900"/>
                    </a:p>
                  </a:txBody>
                  <a:tcPr marT="35300" marB="91425" marR="9525" marL="95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88900" rtl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Thread</a:t>
                      </a:r>
                      <a:endParaRPr sz="900"/>
                    </a:p>
                  </a:txBody>
                  <a:tcPr marT="34300" marB="91425" marR="9525" marL="95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rtl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0</a:t>
                      </a:r>
                      <a:endParaRPr sz="900"/>
                    </a:p>
                  </a:txBody>
                  <a:tcPr marT="34300" marB="91425" marR="9525" marL="95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rtl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1</a:t>
                      </a:r>
                      <a:endParaRPr sz="900"/>
                    </a:p>
                  </a:txBody>
                  <a:tcPr marT="34300" marB="91425" marR="9525" marL="95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rtl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2</a:t>
                      </a:r>
                      <a:endParaRPr sz="900"/>
                    </a:p>
                  </a:txBody>
                  <a:tcPr marT="34300" marB="91425" marR="9525" marL="95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rtl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3</a:t>
                      </a:r>
                      <a:endParaRPr sz="900"/>
                    </a:p>
                  </a:txBody>
                  <a:tcPr marT="34300" marB="91425" marR="9525" marL="95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91425" marR="9525" marL="95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91425" marR="9525" marL="95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91425" marR="9525" marL="95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91425" marR="9525" marL="95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A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1" name="Google Shape;211;p35"/>
          <p:cNvGraphicFramePr/>
          <p:nvPr/>
        </p:nvGraphicFramePr>
        <p:xfrm>
          <a:off x="2057400" y="320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{AEC1AB2E-2C05-4D70-99AC-56B814FCCC92}</a:tableStyleId>
              </a:tblPr>
              <a:tblGrid>
                <a:gridCol w="542925"/>
                <a:gridCol w="419100"/>
                <a:gridCol w="381000"/>
                <a:gridCol w="400050"/>
                <a:gridCol w="381000"/>
                <a:gridCol w="381000"/>
                <a:gridCol w="409575"/>
                <a:gridCol w="409575"/>
                <a:gridCol w="381000"/>
              </a:tblGrid>
              <a:tr h="247650">
                <a:tc rowSpan="2">
                  <a:txBody>
                    <a:bodyPr/>
                    <a:lstStyle/>
                    <a:p>
                      <a:pPr indent="0" lvl="0" marL="88900" rtl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rgbClr val="FFFFFF"/>
                          </a:solidFill>
                        </a:rPr>
                        <a:t>Node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33775" marB="91425" marR="9525" marL="95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8567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266700" rtl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rgbClr val="FFFFFF"/>
                          </a:solidFill>
                        </a:rPr>
                        <a:t>Core 0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33775" marB="91425" marR="9525" marL="9525">
                    <a:lnL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85671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266700" rtl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rgbClr val="FFFFFF"/>
                          </a:solidFill>
                        </a:rPr>
                        <a:t>Core 1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33775" marB="91425" marR="9525" marL="95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85671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215900" rtl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rgbClr val="FFFFFF"/>
                          </a:solidFill>
                        </a:rPr>
                        <a:t>Core 2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33775" marB="91425" marR="9525" marL="95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85671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266700" rtl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solidFill>
                            <a:srgbClr val="FFFFFF"/>
                          </a:solidFill>
                        </a:rPr>
                        <a:t>Core 3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33775" marB="91425" marR="9525" marL="95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85671"/>
                    </a:solidFill>
                  </a:tcPr>
                </a:tc>
                <a:tc hMerge="1"/>
              </a:tr>
              <a:tr h="295275">
                <a:tc vMerge="1"/>
                <a:tc>
                  <a:txBody>
                    <a:bodyPr/>
                    <a:lstStyle/>
                    <a:p>
                      <a:pPr indent="0" lvl="0" marL="88900" rtl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HT1</a:t>
                      </a:r>
                      <a:endParaRPr sz="900"/>
                    </a:p>
                  </a:txBody>
                  <a:tcPr marT="33775" marB="91425" marR="9525" marL="9525">
                    <a:lnL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rtl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HT2</a:t>
                      </a:r>
                      <a:endParaRPr sz="900"/>
                    </a:p>
                  </a:txBody>
                  <a:tcPr marT="33775" marB="91425" marR="9525" marL="95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rtl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HT1</a:t>
                      </a:r>
                      <a:endParaRPr sz="900"/>
                    </a:p>
                  </a:txBody>
                  <a:tcPr marT="33775" marB="91425" marR="9525" marL="95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rtl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HT2</a:t>
                      </a:r>
                      <a:endParaRPr sz="900"/>
                    </a:p>
                  </a:txBody>
                  <a:tcPr marT="33775" marB="91425" marR="9525" marL="95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rtl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HT1</a:t>
                      </a:r>
                      <a:endParaRPr sz="900"/>
                    </a:p>
                  </a:txBody>
                  <a:tcPr marT="33775" marB="91425" marR="9525" marL="95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rtl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HT2</a:t>
                      </a:r>
                      <a:endParaRPr sz="900"/>
                    </a:p>
                  </a:txBody>
                  <a:tcPr marT="33775" marB="91425" marR="9525" marL="95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rtl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HT1</a:t>
                      </a:r>
                      <a:endParaRPr sz="900"/>
                    </a:p>
                  </a:txBody>
                  <a:tcPr marT="33775" marB="91425" marR="9525" marL="95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rtl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HT2</a:t>
                      </a:r>
                      <a:endParaRPr sz="900"/>
                    </a:p>
                  </a:txBody>
                  <a:tcPr marT="33775" marB="91425" marR="9525" marL="95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88900" rtl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Thread</a:t>
                      </a:r>
                      <a:endParaRPr sz="900"/>
                    </a:p>
                  </a:txBody>
                  <a:tcPr marT="35300" marB="91425" marR="9525" marL="95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39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rtl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0</a:t>
                      </a:r>
                      <a:endParaRPr sz="900"/>
                    </a:p>
                  </a:txBody>
                  <a:tcPr marT="35300" marB="91425" marR="9525" marL="95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91425" marR="9525" marL="95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rtl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1</a:t>
                      </a:r>
                      <a:endParaRPr sz="900"/>
                    </a:p>
                  </a:txBody>
                  <a:tcPr marT="35300" marB="91425" marR="9525" marL="95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91425" marR="9525" marL="95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rtl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2</a:t>
                      </a:r>
                      <a:endParaRPr sz="900"/>
                    </a:p>
                  </a:txBody>
                  <a:tcPr marT="35300" marB="91425" marR="9525" marL="95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91425" marR="9525" marL="95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8900" rtl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3</a:t>
                      </a:r>
                      <a:endParaRPr sz="900"/>
                    </a:p>
                  </a:txBody>
                  <a:tcPr marT="35300" marB="91425" marR="9525" marL="95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A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525" marB="91425" marR="9525" marL="95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AE7"/>
                    </a:solidFill>
                  </a:tcPr>
                </a:tc>
              </a:tr>
            </a:tbl>
          </a:graphicData>
        </a:graphic>
      </p:graphicFrame>
      <p:sp>
        <p:nvSpPr>
          <p:cNvPr id="212" name="Google Shape;212;p35"/>
          <p:cNvSpPr txBox="1"/>
          <p:nvPr/>
        </p:nvSpPr>
        <p:spPr>
          <a:xfrm>
            <a:off x="752400" y="770075"/>
            <a:ext cx="7850400" cy="3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Prototype example: 4 cores total, 2 hyperthreads per core, 4 OpenMP threads</a:t>
            </a:r>
            <a:endParaRPr sz="17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</a:pPr>
            <a:r>
              <a:rPr lang="en-US">
                <a:solidFill>
                  <a:srgbClr val="0000FF"/>
                </a:solidFill>
              </a:rPr>
              <a:t>none:</a:t>
            </a:r>
            <a:r>
              <a:rPr lang="en-US">
                <a:solidFill>
                  <a:schemeClr val="dk1"/>
                </a:solidFill>
              </a:rPr>
              <a:t> no affinity setting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</a:pPr>
            <a:r>
              <a:rPr lang="en-US">
                <a:solidFill>
                  <a:srgbClr val="0000FF"/>
                </a:solidFill>
              </a:rPr>
              <a:t>close</a:t>
            </a:r>
            <a:r>
              <a:rPr lang="en-US">
                <a:solidFill>
                  <a:schemeClr val="dk1"/>
                </a:solidFill>
              </a:rPr>
              <a:t>: Bind threads as close to each other as possible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</a:pPr>
            <a:r>
              <a:rPr lang="en-US">
                <a:solidFill>
                  <a:srgbClr val="0000FF"/>
                </a:solidFill>
              </a:rPr>
              <a:t>spread</a:t>
            </a:r>
            <a:r>
              <a:rPr lang="en-US">
                <a:solidFill>
                  <a:schemeClr val="dk1"/>
                </a:solidFill>
              </a:rPr>
              <a:t>: Bind threads as far apart as possible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</a:pPr>
            <a:r>
              <a:rPr lang="en-US">
                <a:solidFill>
                  <a:srgbClr val="0000FF"/>
                </a:solidFill>
              </a:rPr>
              <a:t>master</a:t>
            </a:r>
            <a:r>
              <a:rPr lang="en-US">
                <a:solidFill>
                  <a:schemeClr val="dk1"/>
                </a:solidFill>
              </a:rPr>
              <a:t>: bind threads to the same place as the master thread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>
            <p:ph type="title"/>
          </p:nvPr>
        </p:nvSpPr>
        <p:spPr>
          <a:xfrm>
            <a:off x="425916" y="276381"/>
            <a:ext cx="72555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750">
            <a:noAutofit/>
          </a:bodyPr>
          <a:lstStyle/>
          <a:p>
            <a:pPr indent="0" lvl="0" marL="9525" marR="3810" rtl="0" algn="l">
              <a:lnSpc>
                <a:spcPct val="101200"/>
              </a:lnSpc>
              <a:spcBef>
                <a:spcPts val="38"/>
              </a:spcBef>
              <a:spcAft>
                <a:spcPts val="0"/>
              </a:spcAft>
              <a:buSzPts val="1400"/>
              <a:buNone/>
            </a:pPr>
            <a:r>
              <a:rPr lang="en-US" sz="2700">
                <a:solidFill>
                  <a:schemeClr val="accent1"/>
                </a:solidFill>
              </a:rPr>
              <a:t>Affinity Clauses for OpenMP Parallel Construct</a:t>
            </a:r>
            <a:endParaRPr sz="2700">
              <a:solidFill>
                <a:schemeClr val="accent1"/>
              </a:solidFill>
            </a:endParaRPr>
          </a:p>
        </p:txBody>
      </p:sp>
      <p:sp>
        <p:nvSpPr>
          <p:cNvPr id="218" name="Google Shape;218;p36"/>
          <p:cNvSpPr txBox="1"/>
          <p:nvPr/>
        </p:nvSpPr>
        <p:spPr>
          <a:xfrm>
            <a:off x="900350" y="779800"/>
            <a:ext cx="68604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05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US" sz="1800" u="none" cap="none" strike="noStrike">
                <a:solidFill>
                  <a:srgbClr val="1610FF"/>
                </a:solidFill>
                <a:latin typeface="Arial"/>
                <a:ea typeface="Arial"/>
                <a:cs typeface="Arial"/>
                <a:sym typeface="Arial"/>
              </a:rPr>
              <a:t>num_threads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1800" u="none" cap="none" strike="noStrike">
                <a:solidFill>
                  <a:srgbClr val="1610FF"/>
                </a:solidFill>
                <a:latin typeface="Arial"/>
                <a:ea typeface="Arial"/>
                <a:cs typeface="Arial"/>
                <a:sym typeface="Arial"/>
              </a:rPr>
              <a:t>proc_bind</a:t>
            </a:r>
            <a:r>
              <a:rPr lang="en-US" sz="1800"/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clauses can be used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67A6"/>
              </a:buClr>
              <a:buSzPts val="1600"/>
              <a:buFont typeface="Noto Sans Symbols"/>
              <a:buChar char="○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values set with these clauses take precedence over values set  by runtime environment variables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Helps code portability</a:t>
            </a:r>
            <a:endParaRPr sz="1800"/>
          </a:p>
          <a:p>
            <a:pPr indent="29051" lvl="0" marL="885348" marR="0" rtl="0" algn="l">
              <a:lnSpc>
                <a:spcPct val="100000"/>
              </a:lnSpc>
              <a:spcBef>
                <a:spcPts val="379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6"/>
          <p:cNvSpPr txBox="1"/>
          <p:nvPr/>
        </p:nvSpPr>
        <p:spPr>
          <a:xfrm>
            <a:off x="900350" y="2100700"/>
            <a:ext cx="6860400" cy="2307900"/>
          </a:xfrm>
          <a:prstGeom prst="rect">
            <a:avLst/>
          </a:prstGeom>
          <a:solidFill>
            <a:srgbClr val="D6ECF4"/>
          </a:solidFill>
          <a:ln>
            <a:noFill/>
          </a:ln>
        </p:spPr>
        <p:txBody>
          <a:bodyPr anchorCtr="0" anchor="t" bIns="0" lIns="0" spcFirstLastPara="1" rIns="0" wrap="square" tIns="6905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67A6"/>
              </a:buClr>
              <a:buSzPts val="1600"/>
              <a:buFont typeface="Noto Sans Symbols"/>
              <a:buChar char="○"/>
            </a:pP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C/C++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#pragma omp parallel </a:t>
            </a:r>
            <a:r>
              <a:rPr b="0" i="1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num_threads(2) proc_bind(spread)</a:t>
            </a:r>
            <a:endParaRPr sz="1600"/>
          </a:p>
          <a:p>
            <a:pPr indent="-330200" lvl="1" marL="914400" rtl="0" algn="l">
              <a:spcBef>
                <a:spcPts val="600"/>
              </a:spcBef>
              <a:spcAft>
                <a:spcPts val="0"/>
              </a:spcAft>
              <a:buClr>
                <a:srgbClr val="0067A6"/>
              </a:buClr>
              <a:buSzPts val="1600"/>
              <a:buFont typeface="Noto Sans Symbols"/>
              <a:buChar char="○"/>
            </a:pP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Fortran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6194" lvl="0" marL="878205" marR="0" rtl="0" algn="l">
              <a:lnSpc>
                <a:spcPct val="100000"/>
              </a:lnSpc>
              <a:spcBef>
                <a:spcPts val="307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!$omp parallel </a:t>
            </a:r>
            <a:r>
              <a:rPr b="0" i="1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num_threads (2) proc_bind (spread)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81438" lvl="0" marL="832961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i="1" lang="en-US" sz="1600"/>
              <a:t>…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9051" lvl="0" marL="885348" marR="0" rtl="0" algn="l">
              <a:lnSpc>
                <a:spcPct val="100000"/>
              </a:lnSpc>
              <a:spcBef>
                <a:spcPts val="379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!$omp end parallel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>
            <p:ph type="title"/>
          </p:nvPr>
        </p:nvSpPr>
        <p:spPr>
          <a:xfrm>
            <a:off x="460050" y="92875"/>
            <a:ext cx="72906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solidFill>
                  <a:schemeClr val="accent1"/>
                </a:solidFill>
              </a:rPr>
              <a:t>Various Methods to Set Number of Threads</a:t>
            </a:r>
            <a:endParaRPr sz="2800">
              <a:solidFill>
                <a:schemeClr val="accent1"/>
              </a:solidFill>
            </a:endParaRPr>
          </a:p>
        </p:txBody>
      </p:sp>
      <p:sp>
        <p:nvSpPr>
          <p:cNvPr id="225" name="Google Shape;225;p37"/>
          <p:cNvSpPr txBox="1"/>
          <p:nvPr/>
        </p:nvSpPr>
        <p:spPr>
          <a:xfrm>
            <a:off x="972350" y="3683125"/>
            <a:ext cx="6849600" cy="1008900"/>
          </a:xfrm>
          <a:prstGeom prst="rect">
            <a:avLst/>
          </a:prstGeom>
          <a:solidFill>
            <a:srgbClr val="E5DFE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i="0" lang="en-US" sz="1600" u="none" cap="none" strike="noStrike">
                <a:solidFill>
                  <a:srgbClr val="FF00FF"/>
                </a:solidFill>
              </a:rPr>
              <a:t>Precedence: 1) &gt; 2) &gt; 3) &gt; 4)</a:t>
            </a:r>
            <a:endParaRPr sz="1600">
              <a:solidFill>
                <a:srgbClr val="FF00FF"/>
              </a:solidFill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i="0" lang="en-US" sz="1600" u="none" cap="none" strike="noStrike">
                <a:solidFill>
                  <a:srgbClr val="1610FF"/>
                </a:solidFill>
              </a:rPr>
              <a:t>You may get fewer threads than you requested</a:t>
            </a:r>
            <a:r>
              <a:rPr i="0" lang="en-US" sz="1600" u="none" cap="none" strike="noStrike">
                <a:solidFill>
                  <a:srgbClr val="000000"/>
                </a:solidFill>
              </a:rPr>
              <a:t>, check with omp_get_num_threads()</a:t>
            </a:r>
            <a:endParaRPr sz="1600"/>
          </a:p>
        </p:txBody>
      </p:sp>
      <p:sp>
        <p:nvSpPr>
          <p:cNvPr id="226" name="Google Shape;226;p37"/>
          <p:cNvSpPr txBox="1"/>
          <p:nvPr/>
        </p:nvSpPr>
        <p:spPr>
          <a:xfrm>
            <a:off x="972350" y="579325"/>
            <a:ext cx="3400200" cy="1378800"/>
          </a:xfrm>
          <a:prstGeom prst="rect">
            <a:avLst/>
          </a:prstGeom>
          <a:solidFill>
            <a:srgbClr val="D6ECF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FF00FF"/>
                </a:solidFill>
              </a:rPr>
              <a:t> </a:t>
            </a:r>
            <a:r>
              <a:rPr b="1" i="0" lang="en-US" sz="13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1) Use num_threads clause</a:t>
            </a:r>
            <a:b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#pragma omp parallel </a:t>
            </a:r>
            <a:r>
              <a:rPr b="1" i="0" lang="en-US" sz="1300" u="none" cap="none" strike="noStrike">
                <a:solidFill>
                  <a:srgbClr val="1610FF"/>
                </a:solidFill>
                <a:latin typeface="Arial"/>
                <a:ea typeface="Arial"/>
                <a:cs typeface="Arial"/>
                <a:sym typeface="Arial"/>
              </a:rPr>
              <a:t>num_threads (4)</a:t>
            </a:r>
            <a:br>
              <a:rPr b="1" i="0" lang="en-US" sz="1300" u="none" cap="none" strike="noStrike">
                <a:solidFill>
                  <a:srgbClr val="1610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300" u="none" cap="none" strike="noStrike">
                <a:solidFill>
                  <a:srgbClr val="161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int ID = omp_get_thread_num();</a:t>
            </a:r>
            <a:b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pooh(ID,A);</a:t>
            </a:r>
            <a:b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  <a:endParaRPr sz="1300"/>
          </a:p>
        </p:txBody>
      </p:sp>
      <p:sp>
        <p:nvSpPr>
          <p:cNvPr id="227" name="Google Shape;227;p37"/>
          <p:cNvSpPr txBox="1"/>
          <p:nvPr/>
        </p:nvSpPr>
        <p:spPr>
          <a:xfrm>
            <a:off x="972350" y="2111575"/>
            <a:ext cx="3400200" cy="1494300"/>
          </a:xfrm>
          <a:prstGeom prst="rect">
            <a:avLst/>
          </a:prstGeom>
          <a:solidFill>
            <a:srgbClr val="D6ECF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FF00FF"/>
                </a:solidFill>
              </a:rPr>
              <a:t> </a:t>
            </a:r>
            <a:r>
              <a:rPr b="1" i="0" lang="en-US" sz="13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2) Call omp_set_num_threads API </a:t>
            </a:r>
            <a:br>
              <a:rPr b="1" i="0" lang="en-US" sz="13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3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300" u="none" cap="none" strike="noStrike">
                <a:solidFill>
                  <a:srgbClr val="1610FF"/>
                </a:solidFill>
                <a:latin typeface="Arial"/>
                <a:ea typeface="Arial"/>
                <a:cs typeface="Arial"/>
                <a:sym typeface="Arial"/>
              </a:rPr>
              <a:t>omp_set_num_threads(4);</a:t>
            </a:r>
            <a:br>
              <a:rPr b="1" i="0" lang="en-US" sz="1300" u="none" cap="none" strike="noStrike">
                <a:solidFill>
                  <a:srgbClr val="1610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300" u="none" cap="none" strike="noStrike">
                <a:solidFill>
                  <a:srgbClr val="161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#pragma omp parallel</a:t>
            </a:r>
            <a:b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b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int ID = omp_get_thread_num();</a:t>
            </a:r>
            <a:b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pooh(ID,A);</a:t>
            </a:r>
            <a:b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  <a:endParaRPr sz="1300"/>
          </a:p>
        </p:txBody>
      </p:sp>
      <p:sp>
        <p:nvSpPr>
          <p:cNvPr id="228" name="Google Shape;228;p37"/>
          <p:cNvSpPr txBox="1"/>
          <p:nvPr/>
        </p:nvSpPr>
        <p:spPr>
          <a:xfrm>
            <a:off x="4654750" y="2111575"/>
            <a:ext cx="3167100" cy="1494300"/>
          </a:xfrm>
          <a:prstGeom prst="rect">
            <a:avLst/>
          </a:prstGeom>
          <a:solidFill>
            <a:srgbClr val="D6ECF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FF00FF"/>
                </a:solidFill>
              </a:rPr>
              <a:t> </a:t>
            </a:r>
            <a:r>
              <a:rPr b="1" i="0" lang="en-US" sz="13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4) Do none of the three above. </a:t>
            </a:r>
            <a:endParaRPr b="1" i="0" sz="1300" u="none" cap="none" strike="noStrike">
              <a:solidFill>
                <a:srgbClr val="FF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 will use an implementation  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dependent default number of threads 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defined by the compiler.</a:t>
            </a:r>
            <a:endParaRPr sz="1300"/>
          </a:p>
        </p:txBody>
      </p:sp>
      <p:sp>
        <p:nvSpPr>
          <p:cNvPr id="229" name="Google Shape;229;p37"/>
          <p:cNvSpPr txBox="1"/>
          <p:nvPr/>
        </p:nvSpPr>
        <p:spPr>
          <a:xfrm>
            <a:off x="4654750" y="579325"/>
            <a:ext cx="3167100" cy="1429500"/>
          </a:xfrm>
          <a:prstGeom prst="rect">
            <a:avLst/>
          </a:prstGeom>
          <a:solidFill>
            <a:srgbClr val="D6ECF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FF00FF"/>
                </a:solidFill>
              </a:rPr>
              <a:t> </a:t>
            </a:r>
            <a:r>
              <a:rPr b="1" i="0" lang="en-US" sz="13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3) Set runtime environment</a:t>
            </a:r>
            <a:r>
              <a:rPr b="1" i="0" lang="en-US" sz="13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1" i="0" sz="13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1610FF"/>
                </a:solidFill>
              </a:rPr>
              <a:t> </a:t>
            </a:r>
            <a:r>
              <a:rPr b="1" i="0" lang="en-US" sz="1300" u="none" cap="none" strike="noStrike">
                <a:solidFill>
                  <a:srgbClr val="1610FF"/>
                </a:solidFill>
                <a:latin typeface="Arial"/>
                <a:ea typeface="Arial"/>
                <a:cs typeface="Arial"/>
                <a:sym typeface="Arial"/>
              </a:rPr>
              <a:t>export OMP_NUM_THREDS=4 </a:t>
            </a:r>
            <a:br>
              <a:rPr b="1" i="0" lang="en-US" sz="1300" u="none" cap="none" strike="noStrike">
                <a:solidFill>
                  <a:srgbClr val="1610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300" u="none" cap="none" strike="noStrike">
                <a:solidFill>
                  <a:srgbClr val="161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#pragma omp parallel</a:t>
            </a:r>
            <a:b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b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int ID = omp_get_thread_num();</a:t>
            </a:r>
            <a:b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pooh(ID,A);</a:t>
            </a:r>
            <a:b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  <a:endParaRPr sz="13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8"/>
          <p:cNvSpPr txBox="1"/>
          <p:nvPr>
            <p:ph type="title"/>
          </p:nvPr>
        </p:nvSpPr>
        <p:spPr>
          <a:xfrm>
            <a:off x="456417" y="144066"/>
            <a:ext cx="6178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950"/>
              <a:t>  </a:t>
            </a:r>
            <a:r>
              <a:rPr lang="en-US" sz="2800">
                <a:solidFill>
                  <a:schemeClr val="accent1"/>
                </a:solidFill>
              </a:rPr>
              <a:t>Memory Affinity: “First Touch” memory</a:t>
            </a:r>
            <a:endParaRPr sz="2800">
              <a:solidFill>
                <a:schemeClr val="accent1"/>
              </a:solidFill>
            </a:endParaRPr>
          </a:p>
        </p:txBody>
      </p:sp>
      <p:pic>
        <p:nvPicPr>
          <p:cNvPr descr="Untitled.png" id="236" name="Google Shape;23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4913" y="2657620"/>
            <a:ext cx="3021258" cy="2093444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8"/>
          <p:cNvSpPr txBox="1"/>
          <p:nvPr/>
        </p:nvSpPr>
        <p:spPr>
          <a:xfrm>
            <a:off x="4369634" y="2060691"/>
            <a:ext cx="3330300" cy="415500"/>
          </a:xfrm>
          <a:prstGeom prst="rect">
            <a:avLst/>
          </a:prstGeom>
          <a:solidFill>
            <a:srgbClr val="F7FD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Red</a:t>
            </a: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 step 1.1 + step 2.  </a:t>
            </a: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First Touch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Blue</a:t>
            </a: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step 1.2 + step 2.  </a:t>
            </a: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 Touch</a:t>
            </a:r>
            <a:endParaRPr/>
          </a:p>
        </p:txBody>
      </p:sp>
      <p:sp>
        <p:nvSpPr>
          <p:cNvPr id="238" name="Google Shape;238;p38"/>
          <p:cNvSpPr txBox="1"/>
          <p:nvPr>
            <p:ph idx="1" type="body"/>
          </p:nvPr>
        </p:nvSpPr>
        <p:spPr>
          <a:xfrm>
            <a:off x="1180579" y="920748"/>
            <a:ext cx="2540100" cy="3204000"/>
          </a:xfrm>
          <a:prstGeom prst="rect">
            <a:avLst/>
          </a:prstGeom>
          <a:solidFill>
            <a:srgbClr val="E6F8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SzPts val="1800"/>
              <a:buNone/>
            </a:pPr>
            <a:r>
              <a:rPr b="1" i="1" lang="en-US" sz="1350"/>
              <a:t> </a:t>
            </a:r>
            <a:r>
              <a:rPr b="1" i="1" lang="en-US" sz="1350">
                <a:solidFill>
                  <a:srgbClr val="CC0000"/>
                </a:solidFill>
              </a:rPr>
              <a:t> Step 1.1 Initialization             </a:t>
            </a:r>
            <a:endParaRPr>
              <a:solidFill>
                <a:srgbClr val="CC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SzPts val="1800"/>
              <a:buNone/>
            </a:pPr>
            <a:r>
              <a:rPr b="1" i="1" lang="en-US" sz="1350">
                <a:solidFill>
                  <a:srgbClr val="CC0000"/>
                </a:solidFill>
              </a:rPr>
              <a:t>  by master thread only</a:t>
            </a:r>
            <a:r>
              <a:rPr lang="en-US" sz="1350">
                <a:solidFill>
                  <a:srgbClr val="CC0000"/>
                </a:solidFill>
              </a:rPr>
              <a:t> </a:t>
            </a:r>
            <a:endParaRPr>
              <a:solidFill>
                <a:srgbClr val="CC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350"/>
              <a:t>  for (j=0; j&lt;VectorSize; j++) {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350"/>
              <a:t>  a[j] = 1.0; b[j] = 2.0; c[j] = 0.0;}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50">
              <a:solidFill>
                <a:srgbClr val="3366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i="1" lang="en-US" sz="1500">
                <a:solidFill>
                  <a:srgbClr val="3366FF"/>
                </a:solidFill>
              </a:rPr>
              <a:t>  </a:t>
            </a:r>
            <a:r>
              <a:rPr b="1" i="1" lang="en-US" sz="1350">
                <a:solidFill>
                  <a:srgbClr val="3366FF"/>
                </a:solidFill>
              </a:rPr>
              <a:t>Step 1.2 Initialization </a:t>
            </a:r>
            <a:endParaRPr>
              <a:solidFill>
                <a:srgbClr val="3366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i="1" lang="en-US" sz="1350">
                <a:solidFill>
                  <a:srgbClr val="3366FF"/>
                </a:solidFill>
              </a:rPr>
              <a:t>  by all threads</a:t>
            </a:r>
            <a:endParaRPr b="1" i="1" sz="1350">
              <a:solidFill>
                <a:srgbClr val="3366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350">
                <a:solidFill>
                  <a:srgbClr val="FF0000"/>
                </a:solidFill>
              </a:rPr>
              <a:t> </a:t>
            </a:r>
            <a:r>
              <a:rPr b="1" lang="en-US" sz="1350">
                <a:solidFill>
                  <a:srgbClr val="0000FF"/>
                </a:solidFill>
              </a:rPr>
              <a:t> #pragma omp parallel for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350"/>
              <a:t>  for (j=0; j&lt;VectorSize; j++) {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350"/>
              <a:t>  a[j] = 1.0; b[j] = 2.0; c[j] = 0.0;}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i="1" lang="en-US" sz="1500"/>
              <a:t>  </a:t>
            </a:r>
            <a:r>
              <a:rPr b="1" i="1" lang="en-US" sz="1350"/>
              <a:t>Step 2 Compute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350">
                <a:solidFill>
                  <a:srgbClr val="0000FF"/>
                </a:solidFill>
              </a:rPr>
              <a:t>  #pragma omp parallel for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350"/>
              <a:t>  for (j=0; j&lt;VectorSize; j++)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350"/>
              <a:t>  a[j]=b[j]+d*c[j];}</a:t>
            </a:r>
            <a:endParaRPr/>
          </a:p>
        </p:txBody>
      </p:sp>
      <p:sp>
        <p:nvSpPr>
          <p:cNvPr id="239" name="Google Shape;239;p38"/>
          <p:cNvSpPr/>
          <p:nvPr/>
        </p:nvSpPr>
        <p:spPr>
          <a:xfrm>
            <a:off x="4221125" y="678375"/>
            <a:ext cx="4077600" cy="1320300"/>
          </a:xfrm>
          <a:prstGeom prst="rect">
            <a:avLst/>
          </a:prstGeom>
          <a:solidFill>
            <a:srgbClr val="E5DFE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7013" lvl="0" marL="214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50"/>
              <a:buFont typeface="Arial"/>
              <a:buChar char="•"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Memory affinity is not defined when memory was allocated, instead it will be defined at initialization. </a:t>
            </a:r>
            <a:endParaRPr/>
          </a:p>
          <a:p>
            <a:pPr indent="-227013" lvl="0" marL="214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50"/>
              <a:buFont typeface="Arial"/>
              <a:buChar char="•"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Memory will be local to the thread which initializes it. This is called </a:t>
            </a:r>
            <a:r>
              <a:rPr b="1" i="0" lang="en-US" sz="105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first touch</a:t>
            </a: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policy. </a:t>
            </a:r>
            <a:endParaRPr/>
          </a:p>
          <a:p>
            <a:pPr indent="-227013" lvl="0" marL="214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50"/>
              <a:buFont typeface="Arial"/>
              <a:buChar char="•"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 to do “perfect touch” for real applications.  General recommendation is to </a:t>
            </a:r>
            <a:r>
              <a:rPr b="0" i="0" lang="en-US" sz="105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use number of threads fewer than number of CPUs (one or more MPI tasks) per NUMA domain</a:t>
            </a: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240" name="Google Shape;240;p38"/>
          <p:cNvSpPr txBox="1"/>
          <p:nvPr/>
        </p:nvSpPr>
        <p:spPr>
          <a:xfrm>
            <a:off x="7055475" y="2873100"/>
            <a:ext cx="1674600" cy="207600"/>
          </a:xfrm>
          <a:prstGeom prst="rect">
            <a:avLst/>
          </a:prstGeom>
          <a:solidFill>
            <a:srgbClr val="D0F7FF"/>
          </a:solidFill>
          <a:ln>
            <a:noFill/>
          </a:ln>
        </p:spPr>
        <p:txBody>
          <a:bodyPr anchorCtr="0" anchor="t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1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i="0" lang="en-US" sz="101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i="0" lang="en-US" sz="101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P_PROC_BIND=close</a:t>
            </a:r>
            <a:endParaRPr b="0" i="0" sz="101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/>
          <p:nvPr>
            <p:ph type="title"/>
          </p:nvPr>
        </p:nvSpPr>
        <p:spPr>
          <a:xfrm>
            <a:off x="398014" y="191515"/>
            <a:ext cx="834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950"/>
              <a:t>  </a:t>
            </a:r>
            <a:r>
              <a:rPr lang="en-US" sz="2800">
                <a:solidFill>
                  <a:schemeClr val="accent1"/>
                </a:solidFill>
              </a:rPr>
              <a:t>Cache Coherence and False Sharing</a:t>
            </a:r>
            <a:endParaRPr sz="2800">
              <a:solidFill>
                <a:schemeClr val="accent1"/>
              </a:solidFill>
            </a:endParaRPr>
          </a:p>
        </p:txBody>
      </p:sp>
      <p:sp>
        <p:nvSpPr>
          <p:cNvPr id="249" name="Google Shape;249;p39"/>
          <p:cNvSpPr txBox="1"/>
          <p:nvPr>
            <p:ph idx="1" type="body"/>
          </p:nvPr>
        </p:nvSpPr>
        <p:spPr>
          <a:xfrm>
            <a:off x="953400" y="631225"/>
            <a:ext cx="7577400" cy="40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Font typeface="Noto Sans Symbols"/>
              <a:buChar char="●"/>
            </a:pPr>
            <a:r>
              <a:rPr lang="en-US" sz="1600"/>
              <a:t>ccNUMA node: cache-coherence NUMA node.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Noto Sans Symbols"/>
              <a:buChar char="●"/>
            </a:pPr>
            <a:r>
              <a:rPr lang="en-US" sz="1600">
                <a:solidFill>
                  <a:srgbClr val="0000FF"/>
                </a:solidFill>
              </a:rPr>
              <a:t>Data from memory are accessed via cache lines.</a:t>
            </a:r>
            <a:endParaRPr sz="1600">
              <a:solidFill>
                <a:srgbClr val="0000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●"/>
            </a:pPr>
            <a:r>
              <a:rPr lang="en-US" sz="1600"/>
              <a:t>Multiple threads hold local copies of the same (global) data in their caches. Cache coherence ensures the local copy to be consistent with the global data.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●"/>
            </a:pPr>
            <a:r>
              <a:rPr lang="en-US" sz="1600"/>
              <a:t>Main copy needs to be updated when a thread writes to local copy.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●"/>
            </a:pPr>
            <a:r>
              <a:rPr lang="en-US" sz="1600">
                <a:solidFill>
                  <a:srgbClr val="0000FF"/>
                </a:solidFill>
              </a:rPr>
              <a:t>Writes to same cache line from different threads is called false sharing or cache thrashing</a:t>
            </a:r>
            <a:r>
              <a:rPr lang="en-US" sz="1600"/>
              <a:t>, since it needs to be done in serial.</a:t>
            </a:r>
            <a:r>
              <a:rPr lang="en-US" sz="1600">
                <a:solidFill>
                  <a:srgbClr val="FF0000"/>
                </a:solidFill>
              </a:rPr>
              <a:t> </a:t>
            </a:r>
            <a:r>
              <a:rPr lang="en-US" sz="1600"/>
              <a:t>Use atomic or critical or private variables to avoid race condition.</a:t>
            </a:r>
            <a:endParaRPr sz="16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5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5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5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5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50"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descr="Screen Shot 2017-06-26 at 2.49.44 PM.png" id="250" name="Google Shape;25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6499" y="2760853"/>
            <a:ext cx="5503174" cy="1887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9"/>
          <p:cNvSpPr txBox="1"/>
          <p:nvPr>
            <p:ph idx="12" type="sldNum"/>
          </p:nvPr>
        </p:nvSpPr>
        <p:spPr>
          <a:xfrm>
            <a:off x="8382001" y="4914900"/>
            <a:ext cx="762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/>
          <p:nvPr>
            <p:ph idx="4294967295" type="title"/>
          </p:nvPr>
        </p:nvSpPr>
        <p:spPr>
          <a:xfrm>
            <a:off x="360342" y="134902"/>
            <a:ext cx="68190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0">
            <a:noAutofit/>
          </a:bodyPr>
          <a:lstStyle/>
          <a:p>
            <a:pPr indent="-1778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800">
                <a:solidFill>
                  <a:schemeClr val="accent1"/>
                </a:solidFill>
              </a:rPr>
              <a:t>CPU Architecture Trend</a:t>
            </a:r>
            <a:endParaRPr sz="2800"/>
          </a:p>
        </p:txBody>
      </p:sp>
      <p:sp>
        <p:nvSpPr>
          <p:cNvPr id="96" name="Google Shape;96;p22"/>
          <p:cNvSpPr txBox="1"/>
          <p:nvPr>
            <p:ph idx="4294967295" type="body"/>
          </p:nvPr>
        </p:nvSpPr>
        <p:spPr>
          <a:xfrm>
            <a:off x="547950" y="837175"/>
            <a:ext cx="8048100" cy="3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●"/>
            </a:pPr>
            <a:r>
              <a:rPr lang="en-US">
                <a:solidFill>
                  <a:srgbClr val="0000FF"/>
                </a:solidFill>
              </a:rPr>
              <a:t>Multi-socket nodes with rapidly increasing core counts </a:t>
            </a:r>
            <a:endParaRPr>
              <a:solidFill>
                <a:srgbClr val="0000FF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○"/>
            </a:pPr>
            <a:r>
              <a:rPr lang="en-US" sz="1600"/>
              <a:t>Memory per core decreases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○"/>
            </a:pPr>
            <a:r>
              <a:rPr lang="en-US" sz="1600"/>
              <a:t>Memory bandwidth per core decreases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○"/>
            </a:pPr>
            <a:r>
              <a:rPr lang="en-US" sz="1600"/>
              <a:t>Network bandwidth per core decreases</a:t>
            </a:r>
            <a:endParaRPr sz="1600"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/>
              <a:t>Applications often use a </a:t>
            </a:r>
            <a:r>
              <a:rPr lang="en-US">
                <a:solidFill>
                  <a:srgbClr val="0000FF"/>
                </a:solidFill>
              </a:rPr>
              <a:t>hybrid programming mo</a:t>
            </a:r>
            <a:r>
              <a:rPr lang="en-US">
                <a:solidFill>
                  <a:srgbClr val="0000FF"/>
                </a:solidFill>
              </a:rPr>
              <a:t>del</a:t>
            </a:r>
            <a:r>
              <a:rPr lang="en-US"/>
              <a:t> wit</a:t>
            </a:r>
            <a:r>
              <a:rPr lang="en-US"/>
              <a:t>h three levels of parallelism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Char char="○"/>
            </a:pPr>
            <a:r>
              <a:rPr lang="en-US" sz="1600">
                <a:solidFill>
                  <a:srgbClr val="0000FF"/>
                </a:solidFill>
              </a:rPr>
              <a:t>MPI between nodes or sockets</a:t>
            </a:r>
            <a:endParaRPr>
              <a:solidFill>
                <a:srgbClr val="0000FF"/>
              </a:solidFill>
            </a:endParaRPr>
          </a:p>
          <a:p>
            <a: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Char char="○"/>
            </a:pPr>
            <a:r>
              <a:rPr lang="en-US" sz="1600">
                <a:solidFill>
                  <a:srgbClr val="0000FF"/>
                </a:solidFill>
              </a:rPr>
              <a:t>Shared memory (such as OpenMP) on the nodes/sockets</a:t>
            </a:r>
            <a:endParaRPr>
              <a:solidFill>
                <a:srgbClr val="0000FF"/>
              </a:solidFill>
            </a:endParaRPr>
          </a:p>
          <a:p>
            <a: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○"/>
            </a:pPr>
            <a:r>
              <a:rPr lang="en-US" sz="1600"/>
              <a:t>Increase vectorization for lower level loop structures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/>
          <p:nvPr>
            <p:ph type="title"/>
          </p:nvPr>
        </p:nvSpPr>
        <p:spPr>
          <a:xfrm>
            <a:off x="654964" y="252287"/>
            <a:ext cx="82374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600">
                <a:solidFill>
                  <a:schemeClr val="accent1"/>
                </a:solidFill>
              </a:rPr>
              <a:t>OMP_PROC_BIND Choices for STREAM Benchmark</a:t>
            </a:r>
            <a:endParaRPr sz="2600">
              <a:solidFill>
                <a:schemeClr val="accent1"/>
              </a:solidFill>
            </a:endParaRPr>
          </a:p>
        </p:txBody>
      </p:sp>
      <p:sp>
        <p:nvSpPr>
          <p:cNvPr id="260" name="Google Shape;260;p40"/>
          <p:cNvSpPr/>
          <p:nvPr/>
        </p:nvSpPr>
        <p:spPr>
          <a:xfrm>
            <a:off x="1002625" y="918875"/>
            <a:ext cx="2556300" cy="3218400"/>
          </a:xfrm>
          <a:prstGeom prst="rect">
            <a:avLst/>
          </a:prstGeom>
          <a:solidFill>
            <a:srgbClr val="D6ECF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OMP_NUM_THREADS=32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OMP_PLACES=threads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OMP_PROC_BIND=close</a:t>
            </a:r>
            <a:endParaRPr sz="1300"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Threads 0 to 31 bind to CPUs 0,32,1,33,2,34,…15,47.  All threads are in the first socket.  The second socket is idle.  Not optimal.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OMP_PROC_BIND=spread</a:t>
            </a:r>
            <a:endParaRPr sz="1300"/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Threads 0 to 31 bind to CPUs 0,1,2,… to 31.  Both sockets and memory are used to maximize memory bandwidth.</a:t>
            </a:r>
            <a:endParaRPr sz="1300"/>
          </a:p>
        </p:txBody>
      </p:sp>
      <p:sp>
        <p:nvSpPr>
          <p:cNvPr id="261" name="Google Shape;261;p40"/>
          <p:cNvSpPr txBox="1"/>
          <p:nvPr/>
        </p:nvSpPr>
        <p:spPr>
          <a:xfrm>
            <a:off x="4314525" y="918864"/>
            <a:ext cx="3126900" cy="577200"/>
          </a:xfrm>
          <a:prstGeom prst="rect">
            <a:avLst/>
          </a:prstGeom>
          <a:solidFill>
            <a:srgbClr val="E6F8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Blue</a:t>
            </a: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 OMP_PROC_BIND=close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Red</a:t>
            </a: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  OMP_PROC_BIND=spread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Both with First Touch</a:t>
            </a:r>
            <a:endParaRPr/>
          </a:p>
        </p:txBody>
      </p:sp>
      <p:pic>
        <p:nvPicPr>
          <p:cNvPr descr="stream_omp_proc_bind.png" id="262" name="Google Shape;26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4954" y="1645303"/>
            <a:ext cx="3585022" cy="2492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1"/>
          <p:cNvSpPr txBox="1"/>
          <p:nvPr>
            <p:ph type="title"/>
          </p:nvPr>
        </p:nvSpPr>
        <p:spPr>
          <a:xfrm>
            <a:off x="296564" y="191515"/>
            <a:ext cx="834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950"/>
              <a:t>  </a:t>
            </a:r>
            <a:r>
              <a:rPr lang="en-US" sz="2800">
                <a:solidFill>
                  <a:schemeClr val="accent1"/>
                </a:solidFill>
              </a:rPr>
              <a:t>Sample Nested OpenMP Program</a:t>
            </a:r>
            <a:endParaRPr sz="2800">
              <a:solidFill>
                <a:schemeClr val="accent1"/>
              </a:solidFill>
            </a:endParaRPr>
          </a:p>
        </p:txBody>
      </p:sp>
      <p:sp>
        <p:nvSpPr>
          <p:cNvPr id="271" name="Google Shape;271;p41"/>
          <p:cNvSpPr txBox="1"/>
          <p:nvPr>
            <p:ph idx="1" type="body"/>
          </p:nvPr>
        </p:nvSpPr>
        <p:spPr>
          <a:xfrm>
            <a:off x="1027500" y="825100"/>
            <a:ext cx="3096900" cy="3829500"/>
          </a:xfrm>
          <a:prstGeom prst="rect">
            <a:avLst/>
          </a:prstGeom>
          <a:solidFill>
            <a:srgbClr val="D6ECF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50"/>
              <a:t> </a:t>
            </a:r>
            <a:r>
              <a:rPr lang="en-US" sz="1050"/>
              <a:t>#include &lt;omp.h&gt;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50"/>
              <a:t> </a:t>
            </a:r>
            <a:r>
              <a:rPr lang="en-US" sz="1050"/>
              <a:t>#include &lt;stdio.h&gt;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50"/>
              <a:t> </a:t>
            </a:r>
            <a:r>
              <a:rPr lang="en-US" sz="1050"/>
              <a:t>void report_num_threads(int level)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50"/>
              <a:t> </a:t>
            </a:r>
            <a:r>
              <a:rPr lang="en-US" sz="1050"/>
              <a:t>{</a:t>
            </a:r>
            <a:endParaRPr sz="105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50">
                <a:solidFill>
                  <a:srgbClr val="FF0000"/>
                </a:solidFill>
              </a:rPr>
              <a:t>    #pragma omp single </a:t>
            </a:r>
            <a:r>
              <a:rPr lang="en-US" sz="1050"/>
              <a:t>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50"/>
              <a:t>         printf("Level %d: number of threads in the  team: %d\n", level, omp_get_num_threads());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50"/>
              <a:t>      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50"/>
              <a:t> </a:t>
            </a:r>
            <a:r>
              <a:rPr lang="en-US" sz="1050"/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50"/>
              <a:t> </a:t>
            </a:r>
            <a:r>
              <a:rPr lang="en-US" sz="1050"/>
              <a:t>int main()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50"/>
              <a:t> </a:t>
            </a:r>
            <a:r>
              <a:rPr lang="en-US" sz="1050"/>
              <a:t>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50"/>
              <a:t>    omp_set_dynamic(0);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50"/>
              <a:t>   </a:t>
            </a:r>
            <a:r>
              <a:rPr lang="en-US" sz="1050">
                <a:solidFill>
                  <a:srgbClr val="FF0000"/>
                </a:solidFill>
              </a:rPr>
              <a:t> #pragma omp parallel num_threads(2) </a:t>
            </a:r>
            <a:r>
              <a:rPr lang="en-US" sz="1050">
                <a:solidFill>
                  <a:srgbClr val="000000"/>
                </a:solidFill>
              </a:rPr>
              <a:t>{</a:t>
            </a:r>
            <a:endParaRPr sz="10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50"/>
              <a:t>        report_num_threads(1);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50"/>
              <a:t>        </a:t>
            </a:r>
            <a:r>
              <a:rPr lang="en-US" sz="1050">
                <a:solidFill>
                  <a:srgbClr val="0C22C0"/>
                </a:solidFill>
              </a:rPr>
              <a:t>#pragma omp parallel num_threads(2)</a:t>
            </a:r>
            <a:r>
              <a:rPr lang="en-US" sz="1050">
                <a:solidFill>
                  <a:srgbClr val="0070C0"/>
                </a:solidFill>
              </a:rPr>
              <a:t> </a:t>
            </a:r>
            <a:r>
              <a:rPr lang="en-US" sz="1050">
                <a:solidFill>
                  <a:srgbClr val="000000"/>
                </a:solidFill>
              </a:rPr>
              <a:t>{</a:t>
            </a:r>
            <a:endParaRPr sz="10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50"/>
              <a:t>            report_num_threads(2);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50"/>
              <a:t>           </a:t>
            </a:r>
            <a:r>
              <a:rPr lang="en-US" sz="1050">
                <a:solidFill>
                  <a:srgbClr val="00B050"/>
                </a:solidFill>
              </a:rPr>
              <a:t> #pragma omp parallel num_threads(2) </a:t>
            </a:r>
            <a:r>
              <a:rPr lang="en-US" sz="1050">
                <a:solidFill>
                  <a:srgbClr val="000000"/>
                </a:solidFill>
              </a:rPr>
              <a:t>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50"/>
              <a:t>                report_num_threads(3);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50"/>
              <a:t>           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50"/>
              <a:t>       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50"/>
              <a:t>   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50"/>
              <a:t>    return(0);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050"/>
              <a:t> </a:t>
            </a:r>
            <a:r>
              <a:rPr lang="en-US" sz="1050"/>
              <a:t>}</a:t>
            </a:r>
            <a:endParaRPr sz="1050"/>
          </a:p>
        </p:txBody>
      </p:sp>
      <p:sp>
        <p:nvSpPr>
          <p:cNvPr id="272" name="Google Shape;272;p41"/>
          <p:cNvSpPr/>
          <p:nvPr/>
        </p:nvSpPr>
        <p:spPr>
          <a:xfrm>
            <a:off x="4457700" y="723250"/>
            <a:ext cx="3440400" cy="1138200"/>
          </a:xfrm>
          <a:prstGeom prst="rect">
            <a:avLst/>
          </a:prstGeom>
          <a:solidFill>
            <a:srgbClr val="E5DFE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 ./a.out  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Level 1: number of threads in the team: 2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Level 2: number of threads in the team: 1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229246"/>
                </a:solidFill>
                <a:latin typeface="Arial"/>
                <a:ea typeface="Arial"/>
                <a:cs typeface="Arial"/>
                <a:sym typeface="Arial"/>
              </a:rPr>
              <a:t>Level 3: number of threads in the team: 1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Level 2: number of threads in the team: 1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229246"/>
                </a:solidFill>
                <a:latin typeface="Arial"/>
                <a:ea typeface="Arial"/>
                <a:cs typeface="Arial"/>
                <a:sym typeface="Arial"/>
              </a:rPr>
              <a:t>Level 3: number of threads in the team: 1</a:t>
            </a:r>
            <a:endParaRPr b="0" i="0" sz="1100" u="none" cap="none" strike="noStrike">
              <a:solidFill>
                <a:srgbClr val="2292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41"/>
          <p:cNvSpPr/>
          <p:nvPr/>
        </p:nvSpPr>
        <p:spPr>
          <a:xfrm>
            <a:off x="4457700" y="1926349"/>
            <a:ext cx="3440700" cy="1832400"/>
          </a:xfrm>
          <a:prstGeom prst="rect">
            <a:avLst/>
          </a:prstGeom>
          <a:solidFill>
            <a:srgbClr val="E5DFE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% export OMP_NESTED=true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% export OMP_MAX_ACTIVE_LEVELS=3</a:t>
            </a:r>
            <a:endParaRPr b="1" i="0" sz="12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 ./a.out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Level 1: number of threads in the team: </a:t>
            </a:r>
            <a:r>
              <a:rPr b="0" i="0" lang="en-U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Level 2: number of threads in the team: 2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Level 2: number of threads in the team: 2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229246"/>
                </a:solidFill>
                <a:latin typeface="Arial"/>
                <a:ea typeface="Arial"/>
                <a:cs typeface="Arial"/>
                <a:sym typeface="Arial"/>
              </a:rPr>
              <a:t>Level 3: number of threads in the team: 2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229246"/>
                </a:solidFill>
                <a:latin typeface="Arial"/>
                <a:ea typeface="Arial"/>
                <a:cs typeface="Arial"/>
                <a:sym typeface="Arial"/>
              </a:rPr>
              <a:t>Level 3: number of threads in the team: 2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229246"/>
                </a:solidFill>
                <a:latin typeface="Arial"/>
                <a:ea typeface="Arial"/>
                <a:cs typeface="Arial"/>
                <a:sym typeface="Arial"/>
              </a:rPr>
              <a:t>Level 3: number of threads in the team: 2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229246"/>
                </a:solidFill>
                <a:latin typeface="Arial"/>
                <a:ea typeface="Arial"/>
                <a:cs typeface="Arial"/>
                <a:sym typeface="Arial"/>
              </a:rPr>
              <a:t>Level 3: number of threads in the team: 2</a:t>
            </a:r>
            <a:endParaRPr b="0" i="0" sz="1100" u="none" cap="none" strike="noStrike">
              <a:solidFill>
                <a:srgbClr val="2292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41"/>
          <p:cNvSpPr/>
          <p:nvPr/>
        </p:nvSpPr>
        <p:spPr>
          <a:xfrm>
            <a:off x="4457625" y="3823641"/>
            <a:ext cx="3440700" cy="831000"/>
          </a:xfrm>
          <a:prstGeom prst="rect">
            <a:avLst/>
          </a:prstGeom>
          <a:solidFill>
            <a:srgbClr val="E5DFE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Level 0: P0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Level 1: </a:t>
            </a:r>
            <a:r>
              <a:rPr b="0" i="0" lang="en-U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P0 P1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Level 2: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P0 P2; P1 P3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Level 3: </a:t>
            </a:r>
            <a:r>
              <a:rPr b="0" i="0" lang="en-US" sz="1100" u="none" cap="none" strike="noStrike">
                <a:solidFill>
                  <a:srgbClr val="229246"/>
                </a:solidFill>
                <a:latin typeface="Arial"/>
                <a:ea typeface="Arial"/>
                <a:cs typeface="Arial"/>
                <a:sym typeface="Arial"/>
              </a:rPr>
              <a:t>P0 P4; P2 P5; P1 P6; P3 P7</a:t>
            </a:r>
            <a:endParaRPr sz="11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2"/>
          <p:cNvSpPr txBox="1"/>
          <p:nvPr>
            <p:ph type="title"/>
          </p:nvPr>
        </p:nvSpPr>
        <p:spPr>
          <a:xfrm>
            <a:off x="308610" y="92887"/>
            <a:ext cx="7692390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/>
              <a:t>Process and Thread Affinity in Nested OpenMP</a:t>
            </a:r>
            <a:endParaRPr sz="2800"/>
          </a:p>
        </p:txBody>
      </p:sp>
      <p:sp>
        <p:nvSpPr>
          <p:cNvPr id="281" name="Google Shape;281;p42"/>
          <p:cNvSpPr txBox="1"/>
          <p:nvPr>
            <p:ph idx="1" type="body"/>
          </p:nvPr>
        </p:nvSpPr>
        <p:spPr>
          <a:xfrm>
            <a:off x="126000" y="581675"/>
            <a:ext cx="8314500" cy="46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A combination of OpenMP environment variables and runtime flags are needed for different compilers and different batch schedulers on different systems</a:t>
            </a:r>
            <a:endParaRPr sz="17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Use num_threads clause in source codes to set threads for nested regions </a:t>
            </a:r>
            <a:endParaRPr sz="1700"/>
          </a:p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For most other non-nested regions, use OMP_NUM_THREADS environment variable for simplicity and flexibility</a:t>
            </a:r>
            <a:endParaRPr sz="1700"/>
          </a:p>
          <a:p>
            <a:pPr indent="-144062" lvl="0" marL="172637" rtl="0" algn="l">
              <a:lnSpc>
                <a:spcPct val="7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</a:pPr>
            <a:r>
              <a:t/>
            </a:r>
            <a:endParaRPr sz="450"/>
          </a:p>
        </p:txBody>
      </p:sp>
      <p:sp>
        <p:nvSpPr>
          <p:cNvPr id="282" name="Google Shape;282;p42"/>
          <p:cNvSpPr txBox="1"/>
          <p:nvPr/>
        </p:nvSpPr>
        <p:spPr>
          <a:xfrm>
            <a:off x="420812" y="2080025"/>
            <a:ext cx="4362900" cy="1362000"/>
          </a:xfrm>
          <a:prstGeom prst="rect">
            <a:avLst/>
          </a:prstGeom>
          <a:solidFill>
            <a:srgbClr val="D0F7FF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Use Intel compiler with SLURM on Cori Haswell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export OMP_NESTED=true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export OMP_MAX_ACTIVE_LEVELS=2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B4CE6"/>
                </a:solidFill>
              </a:rPr>
              <a:t>export OMP_NUM_THREADS=4,4</a:t>
            </a:r>
            <a:endParaRPr b="1" i="0" sz="1050" u="none" cap="none" strike="noStrike">
              <a:solidFill>
                <a:srgbClr val="0B4CE6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B4CE6"/>
                </a:solidFill>
              </a:rPr>
              <a:t>export OMP_PROC_BIND=spread,close</a:t>
            </a:r>
            <a:endParaRPr b="1" i="0" sz="1200" u="none" cap="none" strike="noStrike">
              <a:solidFill>
                <a:srgbClr val="0B4CE6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B4CE6"/>
                </a:solidFill>
              </a:rPr>
              <a:t>export OMP_PLACES=threads</a:t>
            </a:r>
            <a:endParaRPr b="1" i="0" sz="1050" u="none" cap="none" strike="noStrike">
              <a:solidFill>
                <a:srgbClr val="0B4CE6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srun -n 4 -c 16 --cpu_bind=cores ./</a:t>
            </a:r>
            <a:r>
              <a:rPr lang="en-US" sz="1200">
                <a:solidFill>
                  <a:schemeClr val="dk1"/>
                </a:solidFill>
              </a:rPr>
              <a:t>code.exe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reen Shot 2015-10-08 at 4.24.55 AM.png" id="283" name="Google Shape;28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0841" y="1994827"/>
            <a:ext cx="3169150" cy="1512104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2"/>
          <p:cNvSpPr txBox="1"/>
          <p:nvPr/>
        </p:nvSpPr>
        <p:spPr>
          <a:xfrm>
            <a:off x="4773914" y="2613732"/>
            <a:ext cx="828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spread</a:t>
            </a:r>
            <a:r>
              <a:rPr b="1" i="0" lang="en-US" sz="165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42"/>
          <p:cNvSpPr txBox="1"/>
          <p:nvPr/>
        </p:nvSpPr>
        <p:spPr>
          <a:xfrm>
            <a:off x="4778159" y="3105029"/>
            <a:ext cx="689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FF"/>
                </a:solidFill>
              </a:rPr>
              <a:t> </a:t>
            </a:r>
            <a:r>
              <a:rPr b="1" i="0" lang="en-US" sz="15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close</a:t>
            </a:r>
            <a:r>
              <a:rPr b="1" i="0" lang="en-US" sz="165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42"/>
          <p:cNvSpPr txBox="1"/>
          <p:nvPr/>
        </p:nvSpPr>
        <p:spPr>
          <a:xfrm>
            <a:off x="5831168" y="1295883"/>
            <a:ext cx="2431500" cy="6924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Illustration of a system with: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sockets, 4 cores per socket, 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hyper-threads per core</a:t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42"/>
          <p:cNvSpPr/>
          <p:nvPr/>
        </p:nvSpPr>
        <p:spPr>
          <a:xfrm>
            <a:off x="607719" y="1344103"/>
            <a:ext cx="3989100" cy="4848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1" marL="259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#pragma omp parallel </a:t>
            </a:r>
            <a:r>
              <a:rPr b="1" i="0" lang="en-US" sz="1350" u="none" cap="none" strike="noStrike">
                <a:solidFill>
                  <a:srgbClr val="0B4CE6"/>
                </a:solidFill>
                <a:latin typeface="Arial"/>
                <a:ea typeface="Arial"/>
                <a:cs typeface="Arial"/>
                <a:sym typeface="Arial"/>
              </a:rPr>
              <a:t>proc_bind(spread)</a:t>
            </a:r>
            <a:endParaRPr b="0" i="0" sz="1050" u="none" cap="none" strike="noStrike">
              <a:solidFill>
                <a:srgbClr val="0B4CE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2595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#pragma omp parallel </a:t>
            </a:r>
            <a:r>
              <a:rPr b="1" i="0" lang="en-US" sz="1350" u="none" cap="none" strike="noStrike">
                <a:solidFill>
                  <a:srgbClr val="0B4CE6"/>
                </a:solidFill>
                <a:latin typeface="Arial"/>
                <a:ea typeface="Arial"/>
                <a:cs typeface="Arial"/>
                <a:sym typeface="Arial"/>
              </a:rPr>
              <a:t>proc_bind(close)</a:t>
            </a:r>
            <a:r>
              <a:rPr b="0" i="0" lang="en-US" sz="1350" u="none" cap="none" strike="noStrike">
                <a:solidFill>
                  <a:srgbClr val="0B4CE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050" u="none" cap="none" strike="noStrike">
              <a:solidFill>
                <a:srgbClr val="0B4CE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42"/>
          <p:cNvSpPr txBox="1"/>
          <p:nvPr/>
        </p:nvSpPr>
        <p:spPr>
          <a:xfrm>
            <a:off x="4779356" y="2046172"/>
            <a:ext cx="697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FF"/>
                </a:solidFill>
              </a:rPr>
              <a:t> </a:t>
            </a:r>
            <a:r>
              <a:rPr b="1" i="0" lang="en-US" sz="15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initial</a:t>
            </a:r>
            <a:r>
              <a:rPr b="1" i="0" lang="en-US" sz="165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3"/>
          <p:cNvSpPr txBox="1"/>
          <p:nvPr>
            <p:ph idx="4294967295" type="title"/>
          </p:nvPr>
        </p:nvSpPr>
        <p:spPr>
          <a:xfrm>
            <a:off x="360352" y="134900"/>
            <a:ext cx="83034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0">
            <a:noAutofit/>
          </a:bodyPr>
          <a:lstStyle/>
          <a:p>
            <a:pPr indent="-1778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200">
                <a:solidFill>
                  <a:schemeClr val="accent1"/>
                </a:solidFill>
              </a:rPr>
              <a:t>KNL Compute Nodes Example</a:t>
            </a:r>
            <a:endParaRPr sz="3200"/>
          </a:p>
        </p:txBody>
      </p:sp>
      <p:sp>
        <p:nvSpPr>
          <p:cNvPr id="294" name="Google Shape;294;p43"/>
          <p:cNvSpPr/>
          <p:nvPr/>
        </p:nvSpPr>
        <p:spPr>
          <a:xfrm>
            <a:off x="831272" y="731141"/>
            <a:ext cx="7626900" cy="635322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</a:rPr>
              <a:t>A 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Cori KNL node has 68 cores/272 CPUs, 96 GB DDR memory, 16 GB high bandwidth on package memory (MCDRAM)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68-core.png" id="295" name="Google Shape;29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0866" y="1459436"/>
            <a:ext cx="5642263" cy="1595102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43"/>
          <p:cNvSpPr txBox="1"/>
          <p:nvPr/>
        </p:nvSpPr>
        <p:spPr>
          <a:xfrm>
            <a:off x="1155375" y="3000900"/>
            <a:ext cx="6494400" cy="1675800"/>
          </a:xfrm>
          <a:prstGeom prst="rect">
            <a:avLst/>
          </a:prstGeom>
          <a:solidFill>
            <a:srgbClr val="E6F8FF"/>
          </a:solidFill>
          <a:ln>
            <a:noFill/>
          </a:ln>
        </p:spPr>
        <p:txBody>
          <a:bodyPr anchorCtr="0" anchor="t" bIns="25700" lIns="51425" spcFirstLastPara="1" rIns="51425" wrap="square" tIns="2570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quad,cache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 (default setting) has only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 NUMA node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all CPUs on the NUMA node 0 (DDR memory). MCDRAM is hidden from the “numactl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H” result since it is a cache.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quad,flat 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 has only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2 NUMA nodes 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all CPUs on the NUMA node 0 (DDR memory). NUMA node 1 has MCDRAM only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snc2,flat 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 has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 NUMA domains 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DDR memory and all CPUs on NUMA nodes 0 and 1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4"/>
          <p:cNvSpPr txBox="1"/>
          <p:nvPr>
            <p:ph idx="4294967295" type="title"/>
          </p:nvPr>
        </p:nvSpPr>
        <p:spPr>
          <a:xfrm>
            <a:off x="360342" y="134902"/>
            <a:ext cx="68190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0">
            <a:noAutofit/>
          </a:bodyPr>
          <a:lstStyle/>
          <a:p>
            <a:pPr indent="-1778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800">
                <a:solidFill>
                  <a:schemeClr val="accent1"/>
                </a:solidFill>
              </a:rPr>
              <a:t>Can We Just Do a Naive srun?</a:t>
            </a:r>
            <a:endParaRPr sz="2800"/>
          </a:p>
        </p:txBody>
      </p:sp>
      <p:sp>
        <p:nvSpPr>
          <p:cNvPr id="302" name="Google Shape;302;p44"/>
          <p:cNvSpPr txBox="1"/>
          <p:nvPr>
            <p:ph idx="4294967295" type="body"/>
          </p:nvPr>
        </p:nvSpPr>
        <p:spPr>
          <a:xfrm>
            <a:off x="561100" y="890000"/>
            <a:ext cx="8213100" cy="3563400"/>
          </a:xfrm>
          <a:prstGeom prst="rect">
            <a:avLst/>
          </a:prstGeom>
          <a:solidFill>
            <a:srgbClr val="D6ECF4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sz="1500"/>
              <a:t>Example: 16 MPI tasks x 8 OpenMP threads per task on a single 68-core KNL quad,cache node:</a:t>
            </a:r>
            <a:endParaRPr sz="1300">
              <a:solidFill>
                <a:srgbClr val="0000FF"/>
              </a:solidFill>
            </a:endParaRPr>
          </a:p>
          <a:p>
            <a:pPr indent="0" lvl="1" marL="304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FF"/>
              </a:buClr>
              <a:buSzPts val="1300"/>
              <a:buNone/>
            </a:pPr>
            <a:r>
              <a:rPr lang="en-US" sz="1300">
                <a:solidFill>
                  <a:srgbClr val="0000FF"/>
                </a:solidFill>
              </a:rPr>
              <a:t>% export OMP_NUM_THREADS=8</a:t>
            </a:r>
            <a:endParaRPr/>
          </a:p>
          <a:p>
            <a:pPr indent="0" lvl="1" marL="304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FF"/>
              </a:buClr>
              <a:buSzPts val="1300"/>
              <a:buNone/>
            </a:pPr>
            <a:r>
              <a:rPr lang="en-US" sz="1300">
                <a:solidFill>
                  <a:srgbClr val="0000FF"/>
                </a:solidFill>
              </a:rPr>
              <a:t>% export OMP_PROC_BIND=spread    </a:t>
            </a:r>
            <a:r>
              <a:rPr lang="en-US" sz="1300"/>
              <a:t>(other choice are “close”,”master”,”true”,”false”)</a:t>
            </a:r>
            <a:endParaRPr/>
          </a:p>
          <a:p>
            <a:pPr indent="0" lvl="1" marL="304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FF"/>
              </a:buClr>
              <a:buSzPts val="1300"/>
              <a:buNone/>
            </a:pPr>
            <a:r>
              <a:rPr lang="en-US" sz="1300">
                <a:solidFill>
                  <a:srgbClr val="0000FF"/>
                </a:solidFill>
              </a:rPr>
              <a:t>% export OMP_PLACES=threads</a:t>
            </a:r>
            <a:r>
              <a:rPr lang="en-US" sz="1300">
                <a:solidFill>
                  <a:srgbClr val="000000"/>
                </a:solidFill>
              </a:rPr>
              <a:t>          (other choices are: cores, sockets, and various ways to specify explicit lists, etc.)</a:t>
            </a:r>
            <a:endParaRPr/>
          </a:p>
          <a:p>
            <a:pPr indent="0" lvl="1" marL="304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1" marL="304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FF"/>
              </a:buClr>
              <a:buSzPts val="1300"/>
              <a:buNone/>
            </a:pPr>
            <a:r>
              <a:rPr lang="en-US" sz="1300">
                <a:solidFill>
                  <a:srgbClr val="0000FF"/>
                </a:solidFill>
              </a:rPr>
              <a:t>% srun -n 16  ./xthi |sort -k4n,6n              or % mpirun –n 16 ./xthi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</a:pPr>
            <a:r>
              <a:rPr b="0" lang="en-US" sz="1100"/>
              <a:t>         Hello from </a:t>
            </a:r>
            <a:r>
              <a:rPr b="0" lang="en-US" sz="1100">
                <a:solidFill>
                  <a:srgbClr val="FF0000"/>
                </a:solidFill>
              </a:rPr>
              <a:t>rank 0, thread 0</a:t>
            </a:r>
            <a:r>
              <a:rPr b="0" lang="en-US" sz="1100"/>
              <a:t>, on nid02304. (</a:t>
            </a:r>
            <a:r>
              <a:rPr b="0" lang="en-US" sz="1100">
                <a:solidFill>
                  <a:srgbClr val="FF0000"/>
                </a:solidFill>
              </a:rPr>
              <a:t>core affinity = 0</a:t>
            </a:r>
            <a:r>
              <a:rPr b="0" lang="en-US" sz="1100"/>
              <a:t>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</a:pPr>
            <a:r>
              <a:rPr b="0" lang="en-US" sz="1100"/>
              <a:t>         Hello from </a:t>
            </a:r>
            <a:r>
              <a:rPr b="0" lang="en-US" sz="1100">
                <a:solidFill>
                  <a:srgbClr val="000000"/>
                </a:solidFill>
              </a:rPr>
              <a:t>r</a:t>
            </a:r>
            <a:r>
              <a:rPr b="0" lang="en-US" sz="1100">
                <a:solidFill>
                  <a:srgbClr val="9900FF"/>
                </a:solidFill>
              </a:rPr>
              <a:t>ank 0, thread 1</a:t>
            </a:r>
            <a:r>
              <a:rPr b="0" lang="en-US" sz="1100"/>
              <a:t>, on nid02304. (</a:t>
            </a:r>
            <a:r>
              <a:rPr b="0" lang="en-US" sz="1100">
                <a:solidFill>
                  <a:srgbClr val="9900FF"/>
                </a:solidFill>
              </a:rPr>
              <a:t>core affinity = 144</a:t>
            </a:r>
            <a:r>
              <a:rPr b="0" lang="en-US" sz="1100"/>
              <a:t>)        (on physical core 8)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</a:pPr>
            <a:r>
              <a:rPr b="0" lang="en-US" sz="1100"/>
              <a:t>         Hello from rank 0, thread 2, on nid02304. (core affinity = 17)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</a:pPr>
            <a:r>
              <a:rPr b="0" lang="en-US" sz="1100"/>
              <a:t>         Hello from rank 0, thread 3, on nid02304. (core affinity = 161)        (on physical core 25)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</a:pPr>
            <a:r>
              <a:rPr b="0" lang="en-US" sz="1100"/>
              <a:t>         …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</a:pPr>
            <a:r>
              <a:rPr b="0" lang="en-US" sz="1100"/>
              <a:t>         Hello from </a:t>
            </a:r>
            <a:r>
              <a:rPr b="0" lang="en-US" sz="1100">
                <a:solidFill>
                  <a:srgbClr val="FF0000"/>
                </a:solidFill>
              </a:rPr>
              <a:t>rank 1, thread 0</a:t>
            </a:r>
            <a:r>
              <a:rPr b="0" lang="en-US" sz="1100"/>
              <a:t>, on nid02304. (</a:t>
            </a:r>
            <a:r>
              <a:rPr b="0" lang="en-US" sz="1100">
                <a:solidFill>
                  <a:srgbClr val="FF0000"/>
                </a:solidFill>
              </a:rPr>
              <a:t>core affinity = 0</a:t>
            </a:r>
            <a:r>
              <a:rPr b="0" lang="en-US" sz="1100"/>
              <a:t>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</a:pPr>
            <a:r>
              <a:rPr b="0" lang="en-US" sz="1100"/>
              <a:t>         Hello from </a:t>
            </a:r>
            <a:r>
              <a:rPr b="0" lang="en-US" sz="1100">
                <a:solidFill>
                  <a:srgbClr val="FF00FF"/>
                </a:solidFill>
              </a:rPr>
              <a:t>r</a:t>
            </a:r>
            <a:r>
              <a:rPr b="0" lang="en-US" sz="1100">
                <a:solidFill>
                  <a:srgbClr val="9900FF"/>
                </a:solidFill>
              </a:rPr>
              <a:t>ank 1, thread 1</a:t>
            </a:r>
            <a:r>
              <a:rPr b="0" lang="en-US" sz="1100"/>
              <a:t>, on nid02304. (</a:t>
            </a:r>
            <a:r>
              <a:rPr b="0" lang="en-US" sz="1100">
                <a:solidFill>
                  <a:srgbClr val="9900FF"/>
                </a:solidFill>
              </a:rPr>
              <a:t>core affinity = 144</a:t>
            </a:r>
            <a:r>
              <a:rPr b="0" lang="en-US" sz="1100"/>
              <a:t>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100"/>
              <a:buNone/>
            </a:pPr>
            <a:r>
              <a:rPr b="0" lang="en-US" sz="2100">
                <a:solidFill>
                  <a:srgbClr val="FF0000"/>
                </a:solidFill>
              </a:rPr>
              <a:t>    </a:t>
            </a:r>
            <a:r>
              <a:rPr b="0" lang="en-US" sz="2000">
                <a:solidFill>
                  <a:srgbClr val="FF0000"/>
                </a:solidFill>
              </a:rPr>
              <a:t>It is a mess!  </a:t>
            </a:r>
            <a:r>
              <a:rPr b="0" lang="en-US" sz="1400">
                <a:solidFill>
                  <a:srgbClr val="FF0000"/>
                </a:solidFill>
              </a:rPr>
              <a:t>e</a:t>
            </a:r>
            <a:r>
              <a:rPr lang="en-US" sz="1400">
                <a:solidFill>
                  <a:srgbClr val="FF0000"/>
                </a:solidFill>
              </a:rPr>
              <a:t>.g.,</a:t>
            </a:r>
            <a:r>
              <a:rPr b="0" lang="en-US" sz="2000">
                <a:solidFill>
                  <a:srgbClr val="FF0000"/>
                </a:solidFill>
              </a:rPr>
              <a:t> </a:t>
            </a:r>
            <a:r>
              <a:rPr b="0" lang="en-US" sz="1400">
                <a:solidFill>
                  <a:srgbClr val="FF0000"/>
                </a:solidFill>
              </a:rPr>
              <a:t>thread 0 for rank </a:t>
            </a:r>
            <a:r>
              <a:rPr lang="en-US" sz="1400">
                <a:solidFill>
                  <a:srgbClr val="FF0000"/>
                </a:solidFill>
              </a:rPr>
              <a:t>0, and thread 1 for rank 1 are on same physical core 0</a:t>
            </a:r>
            <a:endParaRPr sz="1400"/>
          </a:p>
          <a:p>
            <a:pPr indent="-190500" lvl="0" marL="2540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100">
              <a:solidFill>
                <a:srgbClr val="000000"/>
              </a:solidFill>
            </a:endParaRPr>
          </a:p>
          <a:p>
            <a:pPr indent="0" lvl="1" marL="3048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1" marL="3048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5"/>
          <p:cNvSpPr txBox="1"/>
          <p:nvPr>
            <p:ph type="title"/>
          </p:nvPr>
        </p:nvSpPr>
        <p:spPr>
          <a:xfrm>
            <a:off x="486950" y="175475"/>
            <a:ext cx="83799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600">
                <a:solidFill>
                  <a:schemeClr val="accent1"/>
                </a:solidFill>
              </a:rPr>
              <a:t>Example mpirun or srun Commands: Fix the Problem</a:t>
            </a:r>
            <a:endParaRPr sz="2600">
              <a:solidFill>
                <a:schemeClr val="accent1"/>
              </a:solidFill>
            </a:endParaRPr>
          </a:p>
        </p:txBody>
      </p:sp>
      <p:sp>
        <p:nvSpPr>
          <p:cNvPr id="308" name="Google Shape;308;p45"/>
          <p:cNvSpPr txBox="1"/>
          <p:nvPr>
            <p:ph idx="1" type="body"/>
          </p:nvPr>
        </p:nvSpPr>
        <p:spPr>
          <a:xfrm>
            <a:off x="628775" y="666750"/>
            <a:ext cx="7913100" cy="15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rgbClr val="FF0000"/>
                </a:solidFill>
              </a:rPr>
              <a:t>The reason is #MPI tasks is not divisible by 68!  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</a:pPr>
            <a:r>
              <a:rPr lang="en-US" sz="1600"/>
              <a:t>Each MPI task is getting 68x4/#MPI tasks of logical cores as the domain size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</a:pPr>
            <a:r>
              <a:rPr lang="en-US" sz="1600"/>
              <a:t>MPI tasks are crossing tile boundaries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Let’s set number of logical cores per MPI task manually by wasting extra 4 cores on purpose, which is 256/#MPI tasks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09" name="Google Shape;309;p45"/>
          <p:cNvSpPr txBox="1"/>
          <p:nvPr>
            <p:ph idx="1" type="body"/>
          </p:nvPr>
        </p:nvSpPr>
        <p:spPr>
          <a:xfrm>
            <a:off x="838875" y="2330825"/>
            <a:ext cx="7913100" cy="2061900"/>
          </a:xfrm>
          <a:prstGeom prst="rect">
            <a:avLst/>
          </a:prstGeom>
          <a:solidFill>
            <a:srgbClr val="D6ECF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Cray MPICH with Aries network using native SLURM</a:t>
            </a:r>
            <a:endParaRPr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</a:pPr>
            <a:r>
              <a:rPr lang="en-US" sz="1600">
                <a:solidFill>
                  <a:srgbClr val="0000FF"/>
                </a:solidFill>
              </a:rPr>
              <a:t>% srun -n 16 -c 16 --cpu_bind=cores ./code.exe</a:t>
            </a:r>
            <a:endParaRPr sz="16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Notes: Here the value for </a:t>
            </a:r>
            <a:r>
              <a:rPr lang="en-US" sz="1600">
                <a:solidFill>
                  <a:srgbClr val="0000FF"/>
                </a:solidFill>
              </a:rPr>
              <a:t>-c</a:t>
            </a:r>
            <a:r>
              <a:rPr lang="en-US" sz="1600"/>
              <a:t> is also </a:t>
            </a:r>
            <a:r>
              <a:rPr lang="en-US" sz="1600">
                <a:solidFill>
                  <a:srgbClr val="1610FF"/>
                </a:solidFill>
              </a:rPr>
              <a:t>set to number of logical cores per MPI </a:t>
            </a:r>
            <a:r>
              <a:rPr lang="en-US" sz="1600"/>
              <a:t>task, i.e., 256/#MPI tasks. 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Intel MPI with Omni Path using mpirun: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</a:pPr>
            <a:r>
              <a:rPr lang="en-US" sz="1600">
                <a:solidFill>
                  <a:schemeClr val="hlink"/>
                </a:solidFill>
              </a:rPr>
              <a:t>% export I_MPI_PIN_DOMAIN=16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</a:pPr>
            <a:r>
              <a:rPr lang="en-US" sz="1600">
                <a:solidFill>
                  <a:schemeClr val="hlink"/>
                </a:solidFill>
              </a:rPr>
              <a:t>% mpirun -n 16 ./code.exe</a:t>
            </a:r>
            <a:endParaRPr sz="1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6"/>
          <p:cNvSpPr txBox="1"/>
          <p:nvPr>
            <p:ph idx="4294967295" type="title"/>
          </p:nvPr>
        </p:nvSpPr>
        <p:spPr>
          <a:xfrm>
            <a:off x="360342" y="134902"/>
            <a:ext cx="68190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0">
            <a:noAutofit/>
          </a:bodyPr>
          <a:lstStyle/>
          <a:p>
            <a:pPr indent="-1778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800">
                <a:solidFill>
                  <a:schemeClr val="accent1"/>
                </a:solidFill>
              </a:rPr>
              <a:t>Now It Looks Good!</a:t>
            </a:r>
            <a:endParaRPr sz="2800"/>
          </a:p>
        </p:txBody>
      </p:sp>
      <p:pic>
        <p:nvPicPr>
          <p:cNvPr id="315" name="Google Shape;315;p46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9091" y="828449"/>
            <a:ext cx="6752700" cy="348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_affinity_slowdown2.png" id="320" name="Google Shape;32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9325" y="1227124"/>
            <a:ext cx="5273075" cy="308275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47"/>
          <p:cNvSpPr txBox="1"/>
          <p:nvPr>
            <p:ph idx="4294967295" type="title"/>
          </p:nvPr>
        </p:nvSpPr>
        <p:spPr>
          <a:xfrm>
            <a:off x="408724" y="294987"/>
            <a:ext cx="61782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solidFill>
                  <a:schemeClr val="accent1"/>
                </a:solidFill>
              </a:rPr>
              <a:t>Naïve </a:t>
            </a:r>
            <a:r>
              <a:rPr i="1" lang="en-US" sz="2800">
                <a:solidFill>
                  <a:schemeClr val="accent1"/>
                </a:solidFill>
              </a:rPr>
              <a:t>vs.</a:t>
            </a:r>
            <a:r>
              <a:rPr lang="en-US" sz="2800">
                <a:solidFill>
                  <a:schemeClr val="accent1"/>
                </a:solidFill>
              </a:rPr>
              <a:t> Optimal Affinity</a:t>
            </a:r>
            <a:endParaRPr sz="2800">
              <a:solidFill>
                <a:schemeClr val="accent1"/>
              </a:solidFill>
            </a:endParaRPr>
          </a:p>
        </p:txBody>
      </p:sp>
      <p:sp>
        <p:nvSpPr>
          <p:cNvPr id="322" name="Google Shape;322;p47"/>
          <p:cNvSpPr txBox="1"/>
          <p:nvPr/>
        </p:nvSpPr>
        <p:spPr>
          <a:xfrm>
            <a:off x="2384075" y="906475"/>
            <a:ext cx="39360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 Benchmark Performance on Cori</a:t>
            </a:r>
            <a:endParaRPr sz="17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8"/>
          <p:cNvSpPr txBox="1"/>
          <p:nvPr>
            <p:ph type="title"/>
          </p:nvPr>
        </p:nvSpPr>
        <p:spPr>
          <a:xfrm>
            <a:off x="418688" y="109072"/>
            <a:ext cx="82296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37D"/>
              </a:buClr>
              <a:buSzPts val="4400"/>
              <a:buFont typeface="Calibri"/>
              <a:buNone/>
            </a:pPr>
            <a:r>
              <a:rPr lang="en-US" sz="2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OpenMP task-to-data Affinity (in OpenMP 5.0)</a:t>
            </a:r>
            <a:endParaRPr sz="2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48"/>
          <p:cNvSpPr txBox="1"/>
          <p:nvPr>
            <p:ph idx="1" type="body"/>
          </p:nvPr>
        </p:nvSpPr>
        <p:spPr>
          <a:xfrm>
            <a:off x="418700" y="834225"/>
            <a:ext cx="75822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ffinity hints can be provided for OpenMP tasks, resulting data to be closer to tasks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Useful for multi-socket systems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330" name="Google Shape;330;p48"/>
          <p:cNvSpPr txBox="1"/>
          <p:nvPr>
            <p:ph idx="1" type="body"/>
          </p:nvPr>
        </p:nvSpPr>
        <p:spPr>
          <a:xfrm>
            <a:off x="1406025" y="1912375"/>
            <a:ext cx="5653800" cy="2614800"/>
          </a:xfrm>
          <a:prstGeom prst="rect">
            <a:avLst/>
          </a:prstGeom>
          <a:solidFill>
            <a:srgbClr val="D6ECF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task_affinity() {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double* B;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rgbClr val="1610FF"/>
                </a:solidFill>
                <a:latin typeface="Arial"/>
                <a:ea typeface="Arial"/>
                <a:cs typeface="Arial"/>
                <a:sym typeface="Arial"/>
              </a:rPr>
              <a:t>#pragma omp task shared(B)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affinity(A[0:N])</a:t>
            </a:r>
            <a:endParaRPr sz="1600">
              <a:solidFill>
                <a:srgbClr val="FF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B = init_B_and_important_computation(A);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rgbClr val="1610FF"/>
                </a:solidFill>
                <a:latin typeface="Arial"/>
                <a:ea typeface="Arial"/>
                <a:cs typeface="Arial"/>
                <a:sym typeface="Arial"/>
              </a:rPr>
              <a:t>#pragma omp task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rgbClr val="1610FF"/>
                </a:solidFill>
                <a:latin typeface="Arial"/>
                <a:ea typeface="Arial"/>
                <a:cs typeface="Arial"/>
                <a:sym typeface="Arial"/>
              </a:rPr>
              <a:t>firstprivate(B)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affinity(B[0:N])</a:t>
            </a:r>
            <a:endParaRPr sz="1600">
              <a:solidFill>
                <a:srgbClr val="FF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important_computation_too(B);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rgbClr val="1610FF"/>
                </a:solidFill>
                <a:latin typeface="Arial"/>
                <a:ea typeface="Arial"/>
                <a:cs typeface="Arial"/>
                <a:sym typeface="Arial"/>
              </a:rPr>
              <a:t>#pragma omp taskwait</a:t>
            </a:r>
            <a:endParaRPr sz="1600">
              <a:solidFill>
                <a:srgbClr val="161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9"/>
          <p:cNvSpPr txBox="1"/>
          <p:nvPr>
            <p:ph idx="4294967295" type="title"/>
          </p:nvPr>
        </p:nvSpPr>
        <p:spPr>
          <a:xfrm>
            <a:off x="360342" y="134902"/>
            <a:ext cx="68190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0">
            <a:noAutofit/>
          </a:bodyPr>
          <a:lstStyle/>
          <a:p>
            <a:pPr indent="-1778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200">
                <a:solidFill>
                  <a:schemeClr val="accent1"/>
                </a:solidFill>
              </a:rPr>
              <a:t>Affinity Verification Methods</a:t>
            </a:r>
            <a:endParaRPr sz="3200"/>
          </a:p>
        </p:txBody>
      </p:sp>
      <p:sp>
        <p:nvSpPr>
          <p:cNvPr id="336" name="Google Shape;336;p49"/>
          <p:cNvSpPr txBox="1"/>
          <p:nvPr>
            <p:ph idx="4294967295" type="body"/>
          </p:nvPr>
        </p:nvSpPr>
        <p:spPr>
          <a:xfrm>
            <a:off x="509150" y="747525"/>
            <a:ext cx="8048100" cy="3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NERSC provides pre-built binaries from a Cray code (xthi.c) to display process thread affinity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/>
              <a:t>% srun -n 32 -c 8 --cpu-bind=cores </a:t>
            </a:r>
            <a:r>
              <a:rPr lang="en-US" sz="1400">
                <a:solidFill>
                  <a:srgbClr val="FF00FF"/>
                </a:solidFill>
              </a:rPr>
              <a:t>check-mpi.intel.cori</a:t>
            </a:r>
            <a:r>
              <a:rPr lang="en-US" sz="1400"/>
              <a:t> | sort -nk 4 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</a:pPr>
            <a:r>
              <a:rPr b="0" lang="en-US" sz="1400"/>
              <a:t>         Hello from rank 0, on nid02305. (core affinity = 0,1,68,69,136,137,204,205)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</a:pPr>
            <a:r>
              <a:rPr b="0" lang="en-US" sz="1400"/>
              <a:t>         Hello from rank 1, on nid02305. (core affinity = 2,3,70,71,138,139,206,207)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Use portable OpenMP environment </a:t>
            </a:r>
            <a:r>
              <a:rPr lang="en-US"/>
              <a:t>variables </a:t>
            </a:r>
            <a:r>
              <a:rPr lang="en-US">
                <a:solidFill>
                  <a:srgbClr val="1610FF"/>
                </a:solidFill>
              </a:rPr>
              <a:t>OMP_DISPLAY_AFFINITY</a:t>
            </a:r>
            <a:r>
              <a:rPr lang="en-US"/>
              <a:t> and </a:t>
            </a:r>
            <a:r>
              <a:rPr lang="en-US">
                <a:solidFill>
                  <a:srgbClr val="1610FF"/>
                </a:solidFill>
              </a:rPr>
              <a:t>OMP_AFFINITY_FORMAT </a:t>
            </a:r>
            <a:r>
              <a:rPr lang="en-US">
                <a:solidFill>
                  <a:srgbClr val="000000"/>
                </a:solidFill>
              </a:rPr>
              <a:t>(in OpenMP 5.0)</a:t>
            </a:r>
            <a:endParaRPr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</a:pPr>
            <a:r>
              <a:rPr lang="en-US" sz="1600"/>
              <a:t>Automatically displays affinity info when </a:t>
            </a:r>
            <a:r>
              <a:rPr lang="en-US" sz="1500">
                <a:solidFill>
                  <a:srgbClr val="1610FF"/>
                </a:solidFill>
              </a:rPr>
              <a:t>OMP_DISPLAY_AFFINITY=true</a:t>
            </a:r>
            <a:endParaRPr sz="1500">
              <a:solidFill>
                <a:srgbClr val="1610FF"/>
              </a:solidFill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○"/>
            </a:pPr>
            <a:r>
              <a:rPr lang="en-US" sz="1600"/>
              <a:t>Can set custom</a:t>
            </a:r>
            <a:r>
              <a:rPr lang="en-US" sz="1300"/>
              <a:t> </a:t>
            </a:r>
            <a:r>
              <a:rPr lang="en-US" sz="1500">
                <a:solidFill>
                  <a:srgbClr val="1610FF"/>
                </a:solidFill>
              </a:rPr>
              <a:t>OMP_DISPLAY_AFFINITY_FORMAT</a:t>
            </a:r>
            <a:endParaRPr sz="1500">
              <a:solidFill>
                <a:srgbClr val="1610FF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○"/>
            </a:pPr>
            <a:r>
              <a:rPr lang="en-US" sz="1600"/>
              <a:t>Also has r</a:t>
            </a:r>
            <a:r>
              <a:rPr lang="en-US" sz="1600"/>
              <a:t>untime APIs such as </a:t>
            </a:r>
            <a:r>
              <a:rPr lang="en-US" sz="1600">
                <a:solidFill>
                  <a:srgbClr val="1610FF"/>
                </a:solidFill>
              </a:rPr>
              <a:t>omp_display_affinity</a:t>
            </a:r>
            <a:r>
              <a:rPr lang="en-US" sz="1600"/>
              <a:t> and </a:t>
            </a:r>
            <a:r>
              <a:rPr lang="en-US" sz="1600">
                <a:solidFill>
                  <a:srgbClr val="1610FF"/>
                </a:solidFill>
              </a:rPr>
              <a:t>omp_capture_affinity</a:t>
            </a:r>
            <a:endParaRPr sz="1600">
              <a:solidFill>
                <a:srgbClr val="1610FF"/>
              </a:solidFill>
            </a:endParaRPr>
          </a:p>
          <a:p>
            <a:pPr indent="0" lvl="1" marL="34290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b="0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/>
          <p:nvPr>
            <p:ph type="title"/>
          </p:nvPr>
        </p:nvSpPr>
        <p:spPr>
          <a:xfrm>
            <a:off x="398014" y="191515"/>
            <a:ext cx="834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solidFill>
                  <a:schemeClr val="accent1"/>
                </a:solidFill>
              </a:rPr>
              <a:t>NUMA Systems</a:t>
            </a:r>
            <a:endParaRPr sz="2800">
              <a:solidFill>
                <a:schemeClr val="accent1"/>
              </a:solidFill>
            </a:endParaRPr>
          </a:p>
        </p:txBody>
      </p:sp>
      <p:sp>
        <p:nvSpPr>
          <p:cNvPr id="102" name="Google Shape;102;p23"/>
          <p:cNvSpPr txBox="1"/>
          <p:nvPr>
            <p:ph idx="1" type="body"/>
          </p:nvPr>
        </p:nvSpPr>
        <p:spPr>
          <a:xfrm>
            <a:off x="464875" y="648725"/>
            <a:ext cx="8491500" cy="12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Most systems today are Non-Uniform Memory Access (NUMA)</a:t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-US" sz="1600">
                <a:solidFill>
                  <a:srgbClr val="0000FF"/>
                </a:solidFill>
              </a:rPr>
              <a:t>Accessing memory in</a:t>
            </a:r>
            <a:r>
              <a:rPr lang="en-US" sz="1600"/>
              <a:t> </a:t>
            </a:r>
            <a:r>
              <a:rPr lang="en-US" sz="1600">
                <a:solidFill>
                  <a:srgbClr val="0000FF"/>
                </a:solidFill>
              </a:rPr>
              <a:t>remote NUMA is slower</a:t>
            </a:r>
            <a:r>
              <a:rPr lang="en-US" sz="1600"/>
              <a:t> than accessing memory in local NUMA</a:t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Accessing </a:t>
            </a:r>
            <a:r>
              <a:rPr lang="en-US" sz="1600">
                <a:solidFill>
                  <a:srgbClr val="0000FF"/>
                </a:solidFill>
              </a:rPr>
              <a:t>High Bandwidth Memory is faster</a:t>
            </a:r>
            <a:r>
              <a:rPr lang="en-US" sz="1600"/>
              <a:t> than DDR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03" name="Google Shape;103;p23"/>
          <p:cNvSpPr txBox="1"/>
          <p:nvPr/>
        </p:nvSpPr>
        <p:spPr>
          <a:xfrm>
            <a:off x="1902330" y="4503586"/>
            <a:ext cx="2044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 courtesy Ruud van der Pas</a:t>
            </a:r>
            <a:endParaRPr/>
          </a:p>
        </p:txBody>
      </p:sp>
      <p:pic>
        <p:nvPicPr>
          <p:cNvPr id="104" name="Google Shape;10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375" y="1799225"/>
            <a:ext cx="4744320" cy="277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3"/>
          <p:cNvSpPr txBox="1"/>
          <p:nvPr/>
        </p:nvSpPr>
        <p:spPr>
          <a:xfrm>
            <a:off x="5326225" y="3264738"/>
            <a:ext cx="1979700" cy="724500"/>
          </a:xfrm>
          <a:prstGeom prst="rect">
            <a:avLst/>
          </a:prstGeom>
          <a:solidFill>
            <a:srgbClr val="D6ECF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Also possible </a:t>
            </a:r>
            <a:r>
              <a:rPr lang="en-US" sz="1200"/>
              <a:t>on-package high bandwidth memory on the node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3"/>
          <p:cNvSpPr txBox="1"/>
          <p:nvPr/>
        </p:nvSpPr>
        <p:spPr>
          <a:xfrm>
            <a:off x="5402425" y="2502600"/>
            <a:ext cx="1766400" cy="476400"/>
          </a:xfrm>
          <a:prstGeom prst="rect">
            <a:avLst/>
          </a:prstGeom>
          <a:solidFill>
            <a:srgbClr val="D6ECF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Each core may have multiple hyperthreads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0"/>
          <p:cNvSpPr txBox="1"/>
          <p:nvPr>
            <p:ph type="title"/>
          </p:nvPr>
        </p:nvSpPr>
        <p:spPr>
          <a:xfrm>
            <a:off x="449450" y="52325"/>
            <a:ext cx="71913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565">
                <a:solidFill>
                  <a:schemeClr val="accent1"/>
                </a:solidFill>
              </a:rPr>
              <a:t>OMP_AFFINITY_FORMAT Fields</a:t>
            </a:r>
            <a:br>
              <a:rPr lang="en-US" sz="2565"/>
            </a:br>
            <a:endParaRPr sz="2565"/>
          </a:p>
        </p:txBody>
      </p:sp>
      <p:graphicFrame>
        <p:nvGraphicFramePr>
          <p:cNvPr id="343" name="Google Shape;343;p50"/>
          <p:cNvGraphicFramePr/>
          <p:nvPr/>
        </p:nvGraphicFramePr>
        <p:xfrm>
          <a:off x="1215475" y="4783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{63CF2F1C-9312-4BF5-86FB-3BBF430926B5}</a:tableStyleId>
              </a:tblPr>
              <a:tblGrid>
                <a:gridCol w="1096950"/>
                <a:gridCol w="1411850"/>
                <a:gridCol w="41587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Short Name</a:t>
                      </a:r>
                      <a:endParaRPr/>
                    </a:p>
                  </a:txBody>
                  <a:tcPr marT="34300" marB="34300" marR="68575" marL="68575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Long name</a:t>
                      </a:r>
                      <a:endParaRPr/>
                    </a:p>
                  </a:txBody>
                  <a:tcPr marT="34300" marB="34300" marR="68575" marL="68575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Meaning</a:t>
                      </a:r>
                      <a:endParaRPr/>
                    </a:p>
                  </a:txBody>
                  <a:tcPr marT="34300" marB="34300" marR="68575" marL="68575">
                    <a:solidFill>
                      <a:srgbClr val="0070C0"/>
                    </a:solidFill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L</a:t>
                      </a:r>
                      <a:endParaRPr/>
                    </a:p>
                  </a:txBody>
                  <a:tcPr marT="34300" marB="34300" marR="68575" marL="68575">
                    <a:solidFill>
                      <a:srgbClr val="FBF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thread_level</a:t>
                      </a:r>
                      <a:endParaRPr sz="1200" u="none" cap="none" strike="noStrike"/>
                    </a:p>
                  </a:txBody>
                  <a:tcPr marT="34300" marB="34300" marR="68575" marL="68575">
                    <a:solidFill>
                      <a:srgbClr val="FBF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from omp_get_level()</a:t>
                      </a:r>
                      <a:endParaRPr/>
                    </a:p>
                  </a:txBody>
                  <a:tcPr marT="34300" marB="34300" marR="68575" marL="68575">
                    <a:solidFill>
                      <a:srgbClr val="FBFAF8"/>
                    </a:solidFill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n</a:t>
                      </a:r>
                      <a:endParaRPr sz="1200" u="none" cap="none" strike="noStrike"/>
                    </a:p>
                  </a:txBody>
                  <a:tcPr marT="34300" marB="34300" marR="68575" marL="68575">
                    <a:solidFill>
                      <a:srgbClr val="E6F8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thread_num</a:t>
                      </a:r>
                      <a:endParaRPr sz="1200" u="none" cap="none" strike="noStrike"/>
                    </a:p>
                  </a:txBody>
                  <a:tcPr marT="34300" marB="34300" marR="68575" marL="68575">
                    <a:solidFill>
                      <a:srgbClr val="E6F8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from omp_get_thread_num()</a:t>
                      </a:r>
                      <a:endParaRPr/>
                    </a:p>
                  </a:txBody>
                  <a:tcPr marT="34300" marB="34300" marR="68575" marL="68575">
                    <a:solidFill>
                      <a:srgbClr val="E6F8FF"/>
                    </a:solidFill>
                  </a:tcPr>
                </a:tc>
              </a:tr>
              <a:tr h="648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a</a:t>
                      </a:r>
                      <a:endParaRPr/>
                    </a:p>
                  </a:txBody>
                  <a:tcPr marT="34300" marB="34300" marR="68575" marL="68575">
                    <a:solidFill>
                      <a:srgbClr val="FBF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thread_affinity</a:t>
                      </a:r>
                      <a:endParaRPr sz="1200" u="none" cap="none" strike="noStrike"/>
                    </a:p>
                  </a:txBody>
                  <a:tcPr marT="34300" marB="34300" marR="68575" marL="68575">
                    <a:solidFill>
                      <a:srgbClr val="FBF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the numerical identifiers of the processors the current thread is binding to, in the format of a comma separated list of OpenMP thread places </a:t>
                      </a:r>
                      <a:endParaRPr sz="1200" u="none" cap="none" strike="noStrike"/>
                    </a:p>
                  </a:txBody>
                  <a:tcPr marT="34300" marB="34300" marR="68575" marL="68575">
                    <a:solidFill>
                      <a:srgbClr val="FBFAF8"/>
                    </a:solidFill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h</a:t>
                      </a:r>
                      <a:endParaRPr/>
                    </a:p>
                  </a:txBody>
                  <a:tcPr marT="34300" marB="34300" marR="68575" marL="68575">
                    <a:solidFill>
                      <a:srgbClr val="E6F8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host</a:t>
                      </a:r>
                      <a:endParaRPr/>
                    </a:p>
                  </a:txBody>
                  <a:tcPr marT="34300" marB="34300" marR="68575" marL="68575">
                    <a:solidFill>
                      <a:srgbClr val="E6F8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host or node name</a:t>
                      </a:r>
                      <a:endParaRPr/>
                    </a:p>
                  </a:txBody>
                  <a:tcPr marT="34300" marB="34300" marR="68575" marL="68575">
                    <a:solidFill>
                      <a:srgbClr val="E6F8FF"/>
                    </a:solidFill>
                  </a:tcPr>
                </a:tc>
              </a:tr>
              <a:tr h="434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p</a:t>
                      </a:r>
                      <a:endParaRPr/>
                    </a:p>
                  </a:txBody>
                  <a:tcPr marT="34300" marB="34300" marR="68575" marL="68575">
                    <a:solidFill>
                      <a:srgbClr val="FBF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process_id</a:t>
                      </a:r>
                      <a:endParaRPr sz="1200" u="none" cap="none" strike="noStrike"/>
                    </a:p>
                  </a:txBody>
                  <a:tcPr marT="34300" marB="34300" marR="68575" marL="68575">
                    <a:solidFill>
                      <a:srgbClr val="FBF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process</a:t>
                      </a:r>
                      <a:r>
                        <a:rPr lang="en-US" sz="1200" u="none" cap="none" strike="noStrike"/>
                        <a:t> id used by the implementation (such as the process id for the MPI process)</a:t>
                      </a:r>
                      <a:endParaRPr sz="1200" u="none" cap="none" strike="noStrike"/>
                    </a:p>
                  </a:txBody>
                  <a:tcPr marT="34300" marB="34300" marR="68575" marL="68575">
                    <a:solidFill>
                      <a:srgbClr val="FBFAF8"/>
                    </a:solidFill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N</a:t>
                      </a:r>
                      <a:endParaRPr/>
                    </a:p>
                  </a:txBody>
                  <a:tcPr marT="34300" marB="34300" marR="68575" marL="68575">
                    <a:solidFill>
                      <a:srgbClr val="E6F8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num_threads</a:t>
                      </a:r>
                      <a:endParaRPr sz="1200" u="none" cap="none" strike="noStrike"/>
                    </a:p>
                  </a:txBody>
                  <a:tcPr marT="34300" marB="34300" marR="68575" marL="68575">
                    <a:solidFill>
                      <a:srgbClr val="E6F8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from omp_get_num_threads()</a:t>
                      </a:r>
                      <a:endParaRPr/>
                    </a:p>
                  </a:txBody>
                  <a:tcPr marT="34300" marB="34300" marR="68575" marL="68575">
                    <a:solidFill>
                      <a:srgbClr val="E6F8FF"/>
                    </a:solidFill>
                  </a:tcPr>
                </a:tc>
              </a:tr>
              <a:tr h="290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A</a:t>
                      </a:r>
                      <a:endParaRPr/>
                    </a:p>
                  </a:txBody>
                  <a:tcPr marT="34300" marB="34300" marR="68575" marL="68575">
                    <a:solidFill>
                      <a:srgbClr val="FBF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ancestor_tnum</a:t>
                      </a:r>
                      <a:endParaRPr sz="1200" u="none" cap="none" strike="noStrike"/>
                    </a:p>
                  </a:txBody>
                  <a:tcPr marT="34300" marB="34300" marR="68575" marL="68575">
                    <a:solidFill>
                      <a:srgbClr val="FBF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from omp_get_ancestor_thread_num(). One</a:t>
                      </a:r>
                      <a:r>
                        <a:rPr lang="en-US" sz="1200" u="none" cap="none" strike="noStrike"/>
                        <a:t> level up only.</a:t>
                      </a:r>
                      <a:endParaRPr sz="1200" u="none" cap="none" strike="noStrike"/>
                    </a:p>
                  </a:txBody>
                  <a:tcPr marT="34300" marB="34300" marR="68575" marL="68575">
                    <a:solidFill>
                      <a:srgbClr val="FBFAF8"/>
                    </a:solidFill>
                  </a:tcPr>
                </a:tc>
              </a:tr>
            </a:tbl>
          </a:graphicData>
        </a:graphic>
      </p:graphicFrame>
      <p:sp>
        <p:nvSpPr>
          <p:cNvPr id="344" name="Google Shape;344;p50"/>
          <p:cNvSpPr txBox="1"/>
          <p:nvPr/>
        </p:nvSpPr>
        <p:spPr>
          <a:xfrm>
            <a:off x="910050" y="3107500"/>
            <a:ext cx="7494300" cy="1584900"/>
          </a:xfrm>
          <a:prstGeom prst="rect">
            <a:avLst/>
          </a:prstGeom>
          <a:solidFill>
            <a:srgbClr val="D6ECF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300" u="none" cap="none" strike="noStrike">
                <a:solidFill>
                  <a:srgbClr val="1610FF"/>
                </a:solidFill>
              </a:rPr>
              <a:t>% export OMP_DISPLAY_AFFINITY=true</a:t>
            </a:r>
            <a:endParaRPr i="0" sz="1300" u="none" cap="none" strike="noStrike">
              <a:solidFill>
                <a:srgbClr val="1610FF"/>
              </a:solidFill>
            </a:endParaRPr>
          </a:p>
          <a:p>
            <a:pPr indent="0" lvl="1" marL="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i="0" lang="en-US" sz="1300" u="none" cap="none" strike="noStrike">
                <a:solidFill>
                  <a:srgbClr val="1610FF"/>
                </a:solidFill>
              </a:rPr>
              <a:t>% export OMP_AFFINITY_FORMAT="host=%</a:t>
            </a:r>
            <a:r>
              <a:rPr lang="en-US" sz="1300">
                <a:solidFill>
                  <a:srgbClr val="1610FF"/>
                </a:solidFill>
              </a:rPr>
              <a:t>h</a:t>
            </a:r>
            <a:r>
              <a:rPr i="0" lang="en-US" sz="1300" u="none" cap="none" strike="noStrike">
                <a:solidFill>
                  <a:srgbClr val="1610FF"/>
                </a:solidFill>
              </a:rPr>
              <a:t>, pid=%</a:t>
            </a:r>
            <a:r>
              <a:rPr lang="en-US" sz="1300">
                <a:solidFill>
                  <a:srgbClr val="1610FF"/>
                </a:solidFill>
              </a:rPr>
              <a:t>p</a:t>
            </a:r>
            <a:r>
              <a:rPr i="0" lang="en-US" sz="1300" u="none" cap="none" strike="noStrike">
                <a:solidFill>
                  <a:srgbClr val="1610FF"/>
                </a:solidFill>
              </a:rPr>
              <a:t>, thread_num=%n, thread affinity=%</a:t>
            </a:r>
            <a:r>
              <a:rPr lang="en-US" sz="1300">
                <a:solidFill>
                  <a:srgbClr val="1610FF"/>
                </a:solidFill>
              </a:rPr>
              <a:t>a</a:t>
            </a:r>
            <a:r>
              <a:rPr i="0" lang="en-US" sz="1300" u="none" cap="none" strike="noStrike">
                <a:solidFill>
                  <a:srgbClr val="1610FF"/>
                </a:solidFill>
              </a:rPr>
              <a:t>”</a:t>
            </a:r>
            <a:endParaRPr sz="1300">
              <a:solidFill>
                <a:srgbClr val="1610FF"/>
              </a:solidFill>
            </a:endParaRPr>
          </a:p>
          <a:p>
            <a:pPr indent="0" lvl="1" marL="0" marR="0" rtl="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i="0" lang="en-US" sz="1300" u="none" cap="none" strike="noStrike">
                <a:solidFill>
                  <a:srgbClr val="000000"/>
                </a:solidFill>
              </a:rPr>
              <a:t>host=nid02496, pid=150147, thread_num=0, thread affinity=0</a:t>
            </a:r>
            <a:endParaRPr i="0" sz="13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i="0" lang="en-US" sz="1300" u="none" cap="none" strike="noStrike">
                <a:solidFill>
                  <a:srgbClr val="000000"/>
                </a:solidFill>
              </a:rPr>
              <a:t>host=nid02496, pid=150147, thread_num=1, thread affinity=4</a:t>
            </a:r>
            <a:endParaRPr i="0" sz="13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0000FF"/>
                </a:solidFill>
              </a:rPr>
              <a:t>% export  OMP_AFFINITY_FORMAT="Thread Affinity: %0.3L %.10n %.20{thread_affinity} %.15h”</a:t>
            </a:r>
            <a:endParaRPr sz="1300"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Thread Affinity: 001         0           0-1,16-17         nid003</a:t>
            </a:r>
            <a:endParaRPr sz="1300"/>
          </a:p>
          <a:p>
            <a:pPr indent="0" lvl="0" marL="0" marR="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Thread Affinity: 001         1           2-3,18-19         nid003</a:t>
            </a:r>
            <a:endParaRPr sz="1300"/>
          </a:p>
          <a:p>
            <a:pPr indent="0" lvl="0" marL="0" marR="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1"/>
          <p:cNvSpPr txBox="1"/>
          <p:nvPr>
            <p:ph idx="2" type="body"/>
          </p:nvPr>
        </p:nvSpPr>
        <p:spPr>
          <a:xfrm>
            <a:off x="197924" y="77075"/>
            <a:ext cx="72009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37D"/>
              </a:buClr>
              <a:buSzPts val="2500"/>
              <a:buFont typeface="Noto Sans Symbols"/>
              <a:buNone/>
            </a:pPr>
            <a:r>
              <a:rPr b="0" lang="en-US" sz="3300">
                <a:solidFill>
                  <a:srgbClr val="00737D"/>
                </a:solidFill>
              </a:rPr>
              <a:t> </a:t>
            </a:r>
            <a:r>
              <a:rPr b="0" i="0" lang="en-US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Memory Allocators (in OpenMP 5.0)</a:t>
            </a:r>
            <a:endParaRPr sz="2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0" name="Google Shape;350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5075" y="500350"/>
            <a:ext cx="6314701" cy="3125919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51"/>
          <p:cNvSpPr txBox="1"/>
          <p:nvPr/>
        </p:nvSpPr>
        <p:spPr>
          <a:xfrm>
            <a:off x="8783556" y="4871117"/>
            <a:ext cx="648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737D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rgbClr val="0073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51"/>
          <p:cNvSpPr txBox="1"/>
          <p:nvPr/>
        </p:nvSpPr>
        <p:spPr>
          <a:xfrm>
            <a:off x="1448559" y="4521131"/>
            <a:ext cx="6314700" cy="6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353" name="Google Shape;353;p51"/>
          <p:cNvSpPr txBox="1"/>
          <p:nvPr>
            <p:ph idx="1" type="body"/>
          </p:nvPr>
        </p:nvSpPr>
        <p:spPr>
          <a:xfrm>
            <a:off x="570900" y="3626275"/>
            <a:ext cx="7420500" cy="1123200"/>
          </a:xfrm>
          <a:prstGeom prst="rect">
            <a:avLst/>
          </a:prstGeom>
          <a:solidFill>
            <a:srgbClr val="D6ECF4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rgbClr val="000000"/>
                </a:solidFill>
              </a:rPr>
              <a:t>Support versatile types of memory available on current and future systems:  DDR, High-Bandwidth Memory (HBM), non-volatile memory, constant memory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rgbClr val="000000"/>
                </a:solidFill>
              </a:rPr>
              <a:t>Memory allocators define types of memory that variables can be allocated to, such as large capacity, low latency, cgroup, thread local, etc. </a:t>
            </a:r>
            <a:endParaRPr sz="1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2"/>
          <p:cNvSpPr txBox="1"/>
          <p:nvPr>
            <p:ph idx="2" type="body"/>
          </p:nvPr>
        </p:nvSpPr>
        <p:spPr>
          <a:xfrm>
            <a:off x="197924" y="77075"/>
            <a:ext cx="72009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37D"/>
              </a:buClr>
              <a:buSzPts val="2500"/>
              <a:buFont typeface="Noto Sans Symbols"/>
              <a:buNone/>
            </a:pPr>
            <a:r>
              <a:rPr b="0" lang="en-US" sz="3300">
                <a:solidFill>
                  <a:srgbClr val="00737D"/>
                </a:solidFill>
              </a:rPr>
              <a:t> </a:t>
            </a:r>
            <a:r>
              <a:rPr b="0" i="0" lang="en-US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Usin</a:t>
            </a:r>
            <a:r>
              <a:rPr b="0" lang="en-US" sz="2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 M</a:t>
            </a:r>
            <a:r>
              <a:rPr b="0" i="0" lang="en-US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emory Allocators </a:t>
            </a:r>
            <a:endParaRPr sz="2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52"/>
          <p:cNvSpPr txBox="1"/>
          <p:nvPr/>
        </p:nvSpPr>
        <p:spPr>
          <a:xfrm>
            <a:off x="8783556" y="4871117"/>
            <a:ext cx="648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00737D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rgbClr val="0073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52"/>
          <p:cNvSpPr txBox="1"/>
          <p:nvPr/>
        </p:nvSpPr>
        <p:spPr>
          <a:xfrm>
            <a:off x="1448559" y="4521131"/>
            <a:ext cx="6314700" cy="6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361" name="Google Shape;361;p52"/>
          <p:cNvSpPr txBox="1"/>
          <p:nvPr>
            <p:ph idx="1" type="body"/>
          </p:nvPr>
        </p:nvSpPr>
        <p:spPr>
          <a:xfrm>
            <a:off x="595975" y="661200"/>
            <a:ext cx="7420500" cy="3821100"/>
          </a:xfrm>
          <a:prstGeom prst="rect">
            <a:avLst/>
          </a:prstGeom>
          <a:solidFill>
            <a:srgbClr val="D6ECF4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400">
                <a:solidFill>
                  <a:srgbClr val="000000"/>
                </a:solidFill>
              </a:rPr>
              <a:t>void allocator_example(</a:t>
            </a:r>
            <a:r>
              <a:rPr lang="en-US" sz="1400">
                <a:solidFill>
                  <a:srgbClr val="9900FF"/>
                </a:solidFill>
              </a:rPr>
              <a:t>omp_allocator_t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400">
                <a:solidFill>
                  <a:srgbClr val="1813FF"/>
                </a:solidFill>
              </a:rPr>
              <a:t>*my_allocator</a:t>
            </a:r>
            <a:r>
              <a:rPr lang="en-US" sz="1400">
                <a:solidFill>
                  <a:srgbClr val="000000"/>
                </a:solidFill>
              </a:rPr>
              <a:t>) {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    int a[M], b[N];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    </a:t>
            </a:r>
            <a:r>
              <a:rPr lang="en-US" sz="1400">
                <a:solidFill>
                  <a:srgbClr val="9900FF"/>
                </a:solidFill>
              </a:rPr>
              <a:t>#pragma omp allocate(a)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400">
                <a:solidFill>
                  <a:srgbClr val="1813FF"/>
                </a:solidFill>
              </a:rPr>
              <a:t>allocator(omp_high_bw_mem_alloc)</a:t>
            </a:r>
            <a:endParaRPr sz="1400">
              <a:solidFill>
                <a:srgbClr val="1813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    </a:t>
            </a:r>
            <a:r>
              <a:rPr lang="en-US" sz="1400">
                <a:solidFill>
                  <a:srgbClr val="9900FF"/>
                </a:solidFill>
              </a:rPr>
              <a:t>#pragma omp allocate(b)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400">
                <a:solidFill>
                  <a:srgbClr val="1813FF"/>
                </a:solidFill>
              </a:rPr>
              <a:t>// use default OMP_ALLOCATOR </a:t>
            </a:r>
            <a:endParaRPr sz="1400">
              <a:solidFill>
                <a:srgbClr val="1813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    double *p = (double *) </a:t>
            </a:r>
            <a:r>
              <a:rPr lang="en-US" sz="1400">
                <a:solidFill>
                  <a:srgbClr val="1813FF"/>
                </a:solidFill>
              </a:rPr>
              <a:t>omp_alloc(N*M*sizeof(*p), my_allocator);</a:t>
            </a:r>
            <a:endParaRPr sz="1400">
              <a:solidFill>
                <a:srgbClr val="1813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    </a:t>
            </a:r>
            <a:r>
              <a:rPr lang="en-US" sz="1400">
                <a:solidFill>
                  <a:srgbClr val="9900FF"/>
                </a:solidFill>
              </a:rPr>
              <a:t>#pragma omp parallel</a:t>
            </a:r>
            <a:r>
              <a:rPr lang="en-US" sz="1400">
                <a:solidFill>
                  <a:srgbClr val="000000"/>
                </a:solidFill>
              </a:rPr>
              <a:t> private(a) </a:t>
            </a:r>
            <a:r>
              <a:rPr lang="en-US" sz="1400">
                <a:solidFill>
                  <a:srgbClr val="1813FF"/>
                </a:solidFill>
              </a:rPr>
              <a:t>allocate(omp_low_lat_mem_alloc:a)</a:t>
            </a:r>
            <a:endParaRPr sz="1400">
              <a:solidFill>
                <a:srgbClr val="1813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    {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        some_parallel_code();    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    }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    </a:t>
            </a:r>
            <a:r>
              <a:rPr lang="en-US" sz="1400">
                <a:solidFill>
                  <a:srgbClr val="9900FF"/>
                </a:solidFill>
              </a:rPr>
              <a:t>omp_free(p)</a:t>
            </a:r>
            <a:r>
              <a:rPr lang="en-US" sz="1400">
                <a:solidFill>
                  <a:srgbClr val="000000"/>
                </a:solidFill>
              </a:rPr>
              <a:t>;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 }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3"/>
          <p:cNvSpPr txBox="1"/>
          <p:nvPr>
            <p:ph type="title"/>
          </p:nvPr>
        </p:nvSpPr>
        <p:spPr>
          <a:xfrm>
            <a:off x="389126" y="214291"/>
            <a:ext cx="8531352" cy="3439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/>
              <a:t>Process and Thread Affinity Best Practices</a:t>
            </a:r>
            <a:endParaRPr sz="2800"/>
          </a:p>
        </p:txBody>
      </p:sp>
      <p:sp>
        <p:nvSpPr>
          <p:cNvPr id="367" name="Google Shape;367;p53"/>
          <p:cNvSpPr txBox="1"/>
          <p:nvPr>
            <p:ph idx="1" type="body"/>
          </p:nvPr>
        </p:nvSpPr>
        <p:spPr>
          <a:xfrm>
            <a:off x="460500" y="758750"/>
            <a:ext cx="7919100" cy="37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lang="en-US" sz="1800"/>
              <a:t>A</a:t>
            </a:r>
            <a:r>
              <a:rPr lang="en-US" sz="1800"/>
              <a:t>chieving best data locality, and optimal </a:t>
            </a:r>
            <a:r>
              <a:rPr lang="en-US" sz="1800">
                <a:solidFill>
                  <a:srgbClr val="0000FF"/>
                </a:solidFill>
              </a:rPr>
              <a:t>process and thread affinity is crucial </a:t>
            </a:r>
            <a:r>
              <a:rPr lang="en-US" sz="1800"/>
              <a:t>in getting good performance with MPI/OpenMP, yet it is </a:t>
            </a:r>
            <a:r>
              <a:rPr lang="en-US" sz="1800">
                <a:solidFill>
                  <a:srgbClr val="0000FF"/>
                </a:solidFill>
              </a:rPr>
              <a:t>not straightforward </a:t>
            </a:r>
            <a:r>
              <a:rPr lang="en-US" sz="1800"/>
              <a:t>to do so 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○"/>
            </a:pP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Understand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node architecture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tools such as “numactl -H” first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○"/>
            </a:pPr>
            <a:r>
              <a:rPr lang="en-US" sz="1600">
                <a:solidFill>
                  <a:schemeClr val="dk1"/>
                </a:solidFill>
              </a:rPr>
              <a:t>Set </a:t>
            </a:r>
            <a:r>
              <a:rPr lang="en-US" sz="1600">
                <a:solidFill>
                  <a:srgbClr val="0000FF"/>
                </a:solidFill>
              </a:rPr>
              <a:t>correct cpu-bind and OMP_PLACES</a:t>
            </a:r>
            <a:r>
              <a:rPr lang="en-US" sz="1600">
                <a:solidFill>
                  <a:schemeClr val="dk1"/>
                </a:solidFill>
              </a:rPr>
              <a:t> options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○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Always use simple examples with the same settings for your real application to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verify affinity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first or c</a:t>
            </a:r>
            <a:r>
              <a:rPr lang="en-US" sz="1600">
                <a:solidFill>
                  <a:schemeClr val="dk1"/>
                </a:solidFill>
              </a:rPr>
              <a:t>heck with OMP_DISPLAY_AFFINITY 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lang="en-US" sz="1800"/>
              <a:t>O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ptimize code for </a:t>
            </a:r>
            <a:r>
              <a:rPr lang="en-US" sz="1800"/>
              <a:t>memory affinity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Noto Sans Symbols"/>
              <a:buChar char="○"/>
            </a:pPr>
            <a:r>
              <a:rPr lang="en-US" sz="1600">
                <a:solidFill>
                  <a:srgbClr val="0000FF"/>
                </a:solidFill>
              </a:rPr>
              <a:t>Avoid false sharing</a:t>
            </a:r>
            <a:endParaRPr sz="1600">
              <a:solidFill>
                <a:srgbClr val="0000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○"/>
            </a:pPr>
            <a:r>
              <a:rPr lang="en-US" sz="1600">
                <a:solidFill>
                  <a:schemeClr val="dk1"/>
                </a:solidFill>
              </a:rPr>
              <a:t>Exploit first touch data policy, or use </a:t>
            </a:r>
            <a:r>
              <a:rPr lang="en-US" sz="1600">
                <a:solidFill>
                  <a:srgbClr val="0000FF"/>
                </a:solidFill>
              </a:rPr>
              <a:t>at least 1 MPI task per NUMA domain</a:t>
            </a:r>
            <a:endParaRPr sz="1600">
              <a:solidFill>
                <a:srgbClr val="0000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○"/>
            </a:pPr>
            <a:r>
              <a:rPr lang="en-US" sz="1600">
                <a:solidFill>
                  <a:schemeClr val="dk1"/>
                </a:solidFill>
              </a:rPr>
              <a:t>Compare performance with</a:t>
            </a:r>
            <a:r>
              <a:rPr lang="en-US" sz="1600">
                <a:solidFill>
                  <a:srgbClr val="0000FF"/>
                </a:solidFill>
              </a:rPr>
              <a:t> p</a:t>
            </a: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ut threads close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rgbClr val="0000FF"/>
                </a:solidFill>
              </a:rPr>
              <a:t>or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far apart (</a:t>
            </a: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spread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○"/>
            </a:pPr>
            <a:r>
              <a:rPr lang="en-US" sz="1600">
                <a:solidFill>
                  <a:schemeClr val="dk1"/>
                </a:solidFill>
              </a:rPr>
              <a:t>Use </a:t>
            </a:r>
            <a:r>
              <a:rPr lang="en-US" sz="1600">
                <a:solidFill>
                  <a:srgbClr val="0000FF"/>
                </a:solidFill>
              </a:rPr>
              <a:t>omp_allocator</a:t>
            </a:r>
            <a:endParaRPr sz="1600">
              <a:solidFill>
                <a:srgbClr val="0000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○"/>
            </a:pPr>
            <a:r>
              <a:rPr lang="en-US" sz="1600"/>
              <a:t>Use </a:t>
            </a:r>
            <a:r>
              <a:rPr lang="en-US" sz="1600">
                <a:solidFill>
                  <a:srgbClr val="0000FF"/>
                </a:solidFill>
              </a:rPr>
              <a:t>numactl -m</a:t>
            </a:r>
            <a:r>
              <a:rPr lang="en-US" sz="1600"/>
              <a:t> option to explicitly request memory allocation in specific NUMA domain </a:t>
            </a:r>
            <a:endParaRPr sz="15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4"/>
          <p:cNvSpPr txBox="1"/>
          <p:nvPr>
            <p:ph idx="1" type="body"/>
          </p:nvPr>
        </p:nvSpPr>
        <p:spPr>
          <a:xfrm>
            <a:off x="379769" y="1245528"/>
            <a:ext cx="3429000" cy="17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800"/>
              <a:t>Thank You</a:t>
            </a:r>
            <a:endParaRPr sz="3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 txBox="1"/>
          <p:nvPr>
            <p:ph idx="4294967295" type="title"/>
          </p:nvPr>
        </p:nvSpPr>
        <p:spPr>
          <a:xfrm>
            <a:off x="358470" y="226025"/>
            <a:ext cx="80115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0">
            <a:noAutofit/>
          </a:bodyPr>
          <a:lstStyle/>
          <a:p>
            <a:pPr indent="-1778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800">
                <a:solidFill>
                  <a:schemeClr val="accent1"/>
                </a:solidFill>
              </a:rPr>
              <a:t>Process / Thread / Memory Affinity (1)</a:t>
            </a:r>
            <a:endParaRPr sz="2800"/>
          </a:p>
        </p:txBody>
      </p:sp>
      <p:sp>
        <p:nvSpPr>
          <p:cNvPr id="112" name="Google Shape;112;p24"/>
          <p:cNvSpPr txBox="1"/>
          <p:nvPr>
            <p:ph idx="4294967295" type="body"/>
          </p:nvPr>
        </p:nvSpPr>
        <p:spPr>
          <a:xfrm>
            <a:off x="572850" y="772875"/>
            <a:ext cx="7746000" cy="38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rgbClr val="0000FF"/>
                </a:solidFill>
              </a:rPr>
              <a:t>Process Affinity</a:t>
            </a:r>
            <a:r>
              <a:rPr lang="en-US">
                <a:solidFill>
                  <a:schemeClr val="dk1"/>
                </a:solidFill>
              </a:rPr>
              <a:t>: </a:t>
            </a:r>
            <a:r>
              <a:rPr lang="en-US"/>
              <a:t>also called "CPU pinning", binds processed (MPI tasks, etc.) to a CPU or a ranges of CPUs on a node</a:t>
            </a:r>
            <a:endParaRPr/>
          </a:p>
          <a:p>
            <a:pPr indent="-304800" lvl="1" marL="9144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</a:pPr>
            <a:r>
              <a:rPr lang="en-US" sz="1600"/>
              <a:t>It is important to spread MPI ranks evenly onto cores in different NUMA domains</a:t>
            </a:r>
            <a:endParaRPr sz="16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rgbClr val="0000FF"/>
                </a:solidFill>
              </a:rPr>
              <a:t>Thread Affinity</a:t>
            </a:r>
            <a:r>
              <a:rPr lang="en-US">
                <a:solidFill>
                  <a:schemeClr val="dk1"/>
                </a:solidFill>
              </a:rPr>
              <a:t>: further binding threads to CPUs that are allocated to their parent process</a:t>
            </a:r>
            <a:endParaRPr/>
          </a:p>
          <a:p>
            <a:pPr indent="-304800" lvl="1" marL="9144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</a:pPr>
            <a:r>
              <a:rPr lang="en-US" sz="1600">
                <a:solidFill>
                  <a:srgbClr val="0000FF"/>
                </a:solidFill>
              </a:rPr>
              <a:t>Thread affinity should be based on achieving process affinity first</a:t>
            </a:r>
            <a:endParaRPr sz="1600"/>
          </a:p>
          <a:p>
            <a:pPr indent="-304800" lvl="1" marL="9144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</a:pPr>
            <a:r>
              <a:rPr lang="en-US" sz="1600"/>
              <a:t>Threads forked by a certain MPI task have thread affinity binding close to the process affinity binding of their parent MPI task</a:t>
            </a:r>
            <a:endParaRPr sz="1600"/>
          </a:p>
          <a:p>
            <a:pPr indent="-304800" lvl="1" marL="914400" rtl="0" algn="l"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1200"/>
              <a:buChar char="○"/>
            </a:pPr>
            <a:r>
              <a:rPr lang="en-US" sz="1600">
                <a:solidFill>
                  <a:srgbClr val="0000FF"/>
                </a:solidFill>
              </a:rPr>
              <a:t>Do not over schedule CPUs for threads</a:t>
            </a:r>
            <a:endParaRPr sz="1600">
              <a:solidFill>
                <a:srgbClr val="0000FF"/>
              </a:solidFill>
            </a:endParaRPr>
          </a:p>
          <a:p>
            <a:pPr indent="-101600" lvl="0" marL="215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/>
          </a:p>
        </p:txBody>
      </p:sp>
      <p:sp>
        <p:nvSpPr>
          <p:cNvPr id="113" name="Google Shape;113;p24"/>
          <p:cNvSpPr txBox="1"/>
          <p:nvPr/>
        </p:nvSpPr>
        <p:spPr>
          <a:xfrm>
            <a:off x="2800350" y="-1200150"/>
            <a:ext cx="138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 txBox="1"/>
          <p:nvPr>
            <p:ph idx="4294967295" type="title"/>
          </p:nvPr>
        </p:nvSpPr>
        <p:spPr>
          <a:xfrm>
            <a:off x="358470" y="226025"/>
            <a:ext cx="80115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0">
            <a:noAutofit/>
          </a:bodyPr>
          <a:lstStyle/>
          <a:p>
            <a:pPr indent="-1778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800">
                <a:solidFill>
                  <a:schemeClr val="accent1"/>
                </a:solidFill>
              </a:rPr>
              <a:t>Process / Thread / Memory Affinity (2)</a:t>
            </a:r>
            <a:endParaRPr sz="2800"/>
          </a:p>
        </p:txBody>
      </p:sp>
      <p:sp>
        <p:nvSpPr>
          <p:cNvPr id="119" name="Google Shape;119;p25"/>
          <p:cNvSpPr txBox="1"/>
          <p:nvPr>
            <p:ph idx="4294967295" type="body"/>
          </p:nvPr>
        </p:nvSpPr>
        <p:spPr>
          <a:xfrm>
            <a:off x="572850" y="849075"/>
            <a:ext cx="8246400" cy="38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rgbClr val="0000FF"/>
                </a:solidFill>
              </a:rPr>
              <a:t>Memory Locality</a:t>
            </a:r>
            <a:r>
              <a:rPr lang="en-US">
                <a:solidFill>
                  <a:schemeClr val="dk1"/>
                </a:solidFill>
              </a:rPr>
              <a:t>: allocate memory as close as possible to the core on which the task that requested the memory is running  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</a:pPr>
            <a:r>
              <a:rPr lang="en-US" sz="1600">
                <a:solidFill>
                  <a:schemeClr val="dk1"/>
                </a:solidFill>
              </a:rPr>
              <a:t>Applications should </a:t>
            </a:r>
            <a:r>
              <a:rPr lang="en-US" sz="1600">
                <a:solidFill>
                  <a:srgbClr val="0000FF"/>
                </a:solidFill>
              </a:rPr>
              <a:t>u</a:t>
            </a:r>
            <a:r>
              <a:rPr lang="en-US" sz="1600">
                <a:solidFill>
                  <a:srgbClr val="0000FF"/>
                </a:solidFill>
              </a:rPr>
              <a:t>se memory from local NUMA domain as much as possible</a:t>
            </a:r>
            <a:r>
              <a:rPr lang="en-US" sz="1600">
                <a:solidFill>
                  <a:schemeClr val="dk1"/>
                </a:solidFill>
              </a:rPr>
              <a:t>   </a:t>
            </a:r>
            <a:endParaRPr sz="16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rgbClr val="1813FF"/>
                </a:solidFill>
              </a:rPr>
              <a:t>Cache Locality</a:t>
            </a:r>
            <a:r>
              <a:rPr lang="en-US"/>
              <a:t>: reuse data in cache as much as possible</a:t>
            </a:r>
            <a:r>
              <a:rPr lang="en-US">
                <a:solidFill>
                  <a:schemeClr val="dk1"/>
                </a:solidFill>
              </a:rPr>
              <a:t>                              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Our goal is to promote </a:t>
            </a:r>
            <a:r>
              <a:rPr lang="en-US">
                <a:solidFill>
                  <a:srgbClr val="1610FF"/>
                </a:solidFill>
              </a:rPr>
              <a:t>OpenMP standard settings for portability</a:t>
            </a:r>
            <a:r>
              <a:rPr lang="en-US"/>
              <a:t> 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urier New"/>
              <a:buChar char="○"/>
            </a:pPr>
            <a:r>
              <a:rPr lang="en-US" sz="1600"/>
              <a:t>OMP_PLACES and OMP_PROC_BIND are preferred to vendor specific settings</a:t>
            </a:r>
            <a:endParaRPr sz="16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urier New"/>
              <a:buChar char="●"/>
            </a:pPr>
            <a:r>
              <a:rPr lang="en-US"/>
              <a:t>Correct process, thread and memory affinity is the basis for getting optimal performance. It is also essential for guiding further performance optimizations. 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None/>
            </a:pPr>
            <a:r>
              <a:t/>
            </a:r>
            <a:endParaRPr/>
          </a:p>
          <a:p>
            <a:pPr indent="-101600" lvl="0" marL="215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/>
          </a:p>
        </p:txBody>
      </p:sp>
      <p:sp>
        <p:nvSpPr>
          <p:cNvPr id="120" name="Google Shape;120;p25"/>
          <p:cNvSpPr txBox="1"/>
          <p:nvPr/>
        </p:nvSpPr>
        <p:spPr>
          <a:xfrm>
            <a:off x="2800350" y="-1200150"/>
            <a:ext cx="138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/>
          <p:nvPr>
            <p:ph idx="4294967295" type="title"/>
          </p:nvPr>
        </p:nvSpPr>
        <p:spPr>
          <a:xfrm>
            <a:off x="358470" y="226025"/>
            <a:ext cx="80115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0">
            <a:noAutofit/>
          </a:bodyPr>
          <a:lstStyle/>
          <a:p>
            <a:pPr indent="-1778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3200">
              <a:solidFill>
                <a:schemeClr val="accent1"/>
              </a:solidFill>
            </a:endParaRPr>
          </a:p>
          <a:p>
            <a:pPr indent="-1778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3200">
              <a:solidFill>
                <a:schemeClr val="accent1"/>
              </a:solidFill>
            </a:endParaRPr>
          </a:p>
          <a:p>
            <a:pPr indent="-1778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3200">
              <a:solidFill>
                <a:schemeClr val="accent1"/>
              </a:solidFill>
            </a:endParaRPr>
          </a:p>
          <a:p>
            <a:pPr indent="-1778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3200">
              <a:solidFill>
                <a:schemeClr val="accent1"/>
              </a:solidFill>
            </a:endParaRPr>
          </a:p>
          <a:p>
            <a:pPr indent="-1778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3200">
              <a:solidFill>
                <a:schemeClr val="accent1"/>
              </a:solidFill>
            </a:endParaRPr>
          </a:p>
          <a:p>
            <a:pPr indent="-1778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3200">
              <a:solidFill>
                <a:schemeClr val="accent1"/>
              </a:solidFill>
            </a:endParaRPr>
          </a:p>
          <a:p>
            <a:pPr indent="-1778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3200">
              <a:solidFill>
                <a:schemeClr val="accent1"/>
              </a:solidFill>
            </a:endParaRPr>
          </a:p>
          <a:p>
            <a:pPr indent="-1778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3200">
              <a:solidFill>
                <a:schemeClr val="accent1"/>
              </a:solidFill>
            </a:endParaRPr>
          </a:p>
          <a:p>
            <a:pPr indent="-1778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800">
                <a:solidFill>
                  <a:schemeClr val="accent1"/>
                </a:solidFill>
              </a:rPr>
              <a:t>Tools to Check Compute Node Information (1)</a:t>
            </a:r>
            <a:endParaRPr sz="2800">
              <a:solidFill>
                <a:schemeClr val="accent1"/>
              </a:solidFill>
            </a:endParaRPr>
          </a:p>
        </p:txBody>
      </p:sp>
      <p:sp>
        <p:nvSpPr>
          <p:cNvPr id="126" name="Google Shape;126;p26"/>
          <p:cNvSpPr txBox="1"/>
          <p:nvPr>
            <p:ph idx="4294967295" type="body"/>
          </p:nvPr>
        </p:nvSpPr>
        <p:spPr>
          <a:xfrm>
            <a:off x="572850" y="849075"/>
            <a:ext cx="7845900" cy="38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-US">
                <a:solidFill>
                  <a:srgbClr val="000000"/>
                </a:solidFill>
              </a:rPr>
              <a:t>numactl: </a:t>
            </a:r>
            <a:r>
              <a:rPr lang="en-US">
                <a:solidFill>
                  <a:srgbClr val="000000"/>
                </a:solidFill>
              </a:rPr>
              <a:t>controls NUMA policy for processes or shared memory</a:t>
            </a:r>
            <a:endParaRPr b="1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</a:pPr>
            <a:r>
              <a:rPr b="1" lang="en-US" sz="1600"/>
              <a:t>numactl -H: </a:t>
            </a:r>
            <a:r>
              <a:rPr lang="en-US" sz="1600"/>
              <a:t>provides NUMA info of the CPUs  </a:t>
            </a:r>
            <a:endParaRPr sz="1600"/>
          </a:p>
          <a:p>
            <a:pPr indent="-101600" lvl="0" marL="215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/>
          </a:p>
        </p:txBody>
      </p:sp>
      <p:sp>
        <p:nvSpPr>
          <p:cNvPr id="127" name="Google Shape;127;p26"/>
          <p:cNvSpPr txBox="1"/>
          <p:nvPr/>
        </p:nvSpPr>
        <p:spPr>
          <a:xfrm>
            <a:off x="2800350" y="-1200150"/>
            <a:ext cx="138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6"/>
          <p:cNvSpPr/>
          <p:nvPr/>
        </p:nvSpPr>
        <p:spPr>
          <a:xfrm>
            <a:off x="1350818" y="2061308"/>
            <a:ext cx="6512100" cy="2008200"/>
          </a:xfrm>
          <a:prstGeom prst="rect">
            <a:avLst/>
          </a:prstGeom>
          <a:solidFill>
            <a:srgbClr val="D6ECF4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 numactl -H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available: 2 nodes (0-1)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5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node 0 cpus: 0 1 2 3 4 5 6 7 8 9 10 11 12 13 14 15 </a:t>
            </a:r>
            <a:r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32 33 34 35 36 37 38 39 40 41 42 43 44 45 46 47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5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node 0 size: 64430 MB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 0 free: 63002 MB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5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node 1 cpus: 16 17 18 19 20 21 22 23 24 25 26 27 28 29 30 31 </a:t>
            </a:r>
            <a:r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48 49 50 51 52 53 54 55 56 57 58 59 60 61 62 63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5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node 1 size: 64635 MB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 1 free: 63395 MB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5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node distances:node   0   1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5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0:  10  21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5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1:  21  10 </a:t>
            </a:r>
            <a:endParaRPr/>
          </a:p>
        </p:txBody>
      </p:sp>
      <p:sp>
        <p:nvSpPr>
          <p:cNvPr id="129" name="Google Shape;129;p26"/>
          <p:cNvSpPr txBox="1"/>
          <p:nvPr/>
        </p:nvSpPr>
        <p:spPr>
          <a:xfrm>
            <a:off x="4992377" y="1730450"/>
            <a:ext cx="2251200" cy="531000"/>
          </a:xfrm>
          <a:prstGeom prst="rect">
            <a:avLst/>
          </a:prstGeom>
          <a:solidFill>
            <a:srgbClr val="E5DFEC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Haswell node example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 cores, 2 sockets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6"/>
          <p:cNvSpPr txBox="1"/>
          <p:nvPr/>
        </p:nvSpPr>
        <p:spPr>
          <a:xfrm>
            <a:off x="1135230" y="4318208"/>
            <a:ext cx="43845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*Haswell: 16-core </a:t>
            </a:r>
            <a:r>
              <a:rPr b="1" i="0" lang="en-U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Intel® Xeon™ Processor E5-2698 v3 at 2.3 GHz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>
            <p:ph idx="4294967295" type="title"/>
          </p:nvPr>
        </p:nvSpPr>
        <p:spPr>
          <a:xfrm>
            <a:off x="358470" y="226025"/>
            <a:ext cx="80115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0">
            <a:noAutofit/>
          </a:bodyPr>
          <a:lstStyle/>
          <a:p>
            <a:pPr indent="-1778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3200">
              <a:solidFill>
                <a:schemeClr val="accent1"/>
              </a:solidFill>
            </a:endParaRPr>
          </a:p>
          <a:p>
            <a:pPr indent="-1778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3200">
              <a:solidFill>
                <a:schemeClr val="accent1"/>
              </a:solidFill>
            </a:endParaRPr>
          </a:p>
          <a:p>
            <a:pPr indent="-1778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3200">
              <a:solidFill>
                <a:schemeClr val="accent1"/>
              </a:solidFill>
            </a:endParaRPr>
          </a:p>
          <a:p>
            <a:pPr indent="-1778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3200">
              <a:solidFill>
                <a:schemeClr val="accent1"/>
              </a:solidFill>
            </a:endParaRPr>
          </a:p>
          <a:p>
            <a:pPr indent="-1778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3200">
              <a:solidFill>
                <a:schemeClr val="accent1"/>
              </a:solidFill>
            </a:endParaRPr>
          </a:p>
          <a:p>
            <a:pPr indent="-1778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3200">
              <a:solidFill>
                <a:schemeClr val="accent1"/>
              </a:solidFill>
            </a:endParaRPr>
          </a:p>
          <a:p>
            <a:pPr indent="-1778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3200">
              <a:solidFill>
                <a:schemeClr val="accent1"/>
              </a:solidFill>
            </a:endParaRPr>
          </a:p>
          <a:p>
            <a:pPr indent="-1778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3200">
              <a:solidFill>
                <a:schemeClr val="accent1"/>
              </a:solidFill>
            </a:endParaRPr>
          </a:p>
          <a:p>
            <a:pPr indent="-1778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800">
                <a:solidFill>
                  <a:schemeClr val="accent1"/>
                </a:solidFill>
              </a:rPr>
              <a:t>Tools to Check Compute Node Information (2)</a:t>
            </a:r>
            <a:endParaRPr sz="2800">
              <a:solidFill>
                <a:schemeClr val="accent1"/>
              </a:solidFill>
            </a:endParaRPr>
          </a:p>
        </p:txBody>
      </p:sp>
      <p:sp>
        <p:nvSpPr>
          <p:cNvPr id="136" name="Google Shape;136;p27"/>
          <p:cNvSpPr txBox="1"/>
          <p:nvPr>
            <p:ph idx="4294967295" type="body"/>
          </p:nvPr>
        </p:nvSpPr>
        <p:spPr>
          <a:xfrm>
            <a:off x="338850" y="807250"/>
            <a:ext cx="8466300" cy="10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Portable Hardware Locality (hwloc)</a:t>
            </a:r>
            <a:endParaRPr/>
          </a:p>
          <a:p>
            <a:pPr indent="-330200" lvl="1" marL="91440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</a:pPr>
            <a:r>
              <a:rPr lang="en-US" sz="1600">
                <a:solidFill>
                  <a:srgbClr val="9900FF"/>
                </a:solidFill>
              </a:rPr>
              <a:t>hwloc-ls</a:t>
            </a:r>
            <a:r>
              <a:rPr lang="en-US" sz="1600"/>
              <a:t> and </a:t>
            </a:r>
            <a:r>
              <a:rPr lang="en-US" sz="1600">
                <a:solidFill>
                  <a:srgbClr val="1610FF"/>
                </a:solidFill>
              </a:rPr>
              <a:t>lstopo</a:t>
            </a:r>
            <a:r>
              <a:rPr b="1" lang="en-US" sz="1600"/>
              <a:t>: </a:t>
            </a:r>
            <a:r>
              <a:rPr lang="en-US" sz="1600"/>
              <a:t>provides</a:t>
            </a:r>
            <a:r>
              <a:rPr b="1" lang="en-US" sz="1600"/>
              <a:t> </a:t>
            </a:r>
            <a:r>
              <a:rPr lang="en-US" sz="1600"/>
              <a:t>a </a:t>
            </a:r>
            <a:r>
              <a:rPr lang="en-US" sz="1600">
                <a:solidFill>
                  <a:srgbClr val="FF00FF"/>
                </a:solidFill>
              </a:rPr>
              <a:t>text</a:t>
            </a:r>
            <a:r>
              <a:rPr lang="en-US" sz="1600"/>
              <a:t> and </a:t>
            </a:r>
            <a:r>
              <a:rPr lang="en-US" sz="1600">
                <a:solidFill>
                  <a:srgbClr val="1610FF"/>
                </a:solidFill>
              </a:rPr>
              <a:t>graphical</a:t>
            </a:r>
            <a:r>
              <a:rPr lang="en-US" sz="1600">
                <a:solidFill>
                  <a:srgbClr val="3366FF"/>
                </a:solidFill>
              </a:rPr>
              <a:t> </a:t>
            </a:r>
            <a:r>
              <a:rPr lang="en-US" sz="1600"/>
              <a:t>representation of the system topology, NUMA nodes, cache info, and the mapping of procs.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/>
          </a:p>
        </p:txBody>
      </p:sp>
      <p:sp>
        <p:nvSpPr>
          <p:cNvPr id="137" name="Google Shape;137;p27"/>
          <p:cNvSpPr txBox="1"/>
          <p:nvPr/>
        </p:nvSpPr>
        <p:spPr>
          <a:xfrm>
            <a:off x="2800350" y="-1200150"/>
            <a:ext cx="138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7630" y="1880732"/>
            <a:ext cx="5674592" cy="306143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7"/>
          <p:cNvSpPr txBox="1"/>
          <p:nvPr/>
        </p:nvSpPr>
        <p:spPr>
          <a:xfrm>
            <a:off x="5976452" y="3221750"/>
            <a:ext cx="2237400" cy="531000"/>
          </a:xfrm>
          <a:prstGeom prst="rect">
            <a:avLst/>
          </a:prstGeom>
          <a:solidFill>
            <a:srgbClr val="E5DFEC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Haswell node example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 cores, 2 sockets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idx="4294967295" type="title"/>
          </p:nvPr>
        </p:nvSpPr>
        <p:spPr>
          <a:xfrm>
            <a:off x="326626" y="89875"/>
            <a:ext cx="80430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solidFill>
                  <a:schemeClr val="accent1"/>
                </a:solidFill>
              </a:rPr>
              <a:t>Haswell Compute Nodes Example </a:t>
            </a:r>
            <a:endParaRPr sz="2800"/>
          </a:p>
        </p:txBody>
      </p:sp>
      <p:sp>
        <p:nvSpPr>
          <p:cNvPr id="145" name="Google Shape;145;p28"/>
          <p:cNvSpPr txBox="1"/>
          <p:nvPr>
            <p:ph idx="4294967295" type="body"/>
          </p:nvPr>
        </p:nvSpPr>
        <p:spPr>
          <a:xfrm>
            <a:off x="1237050" y="3283375"/>
            <a:ext cx="6440100" cy="1371900"/>
          </a:xfrm>
          <a:prstGeom prst="rect">
            <a:avLst/>
          </a:prstGeom>
          <a:solidFill>
            <a:srgbClr val="C9DFF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4765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-US" sz="1500">
                <a:solidFill>
                  <a:srgbClr val="000000"/>
                </a:solidFill>
              </a:rPr>
              <a:t>Each Haswell node has 2 Intel Xeon 16-core Haswell processors</a:t>
            </a:r>
            <a:endParaRPr/>
          </a:p>
          <a:p>
            <a:pPr indent="-254000" lvl="1" marL="5969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Char char="○"/>
            </a:pPr>
            <a:r>
              <a:rPr b="1" lang="en-US" sz="1200">
                <a:solidFill>
                  <a:srgbClr val="000000"/>
                </a:solidFill>
              </a:rPr>
              <a:t>2 NUMA domains (sockets) per node, 16 cores per NUMA domain. 2 hardware threads per physical core. </a:t>
            </a:r>
            <a:endParaRPr b="1"/>
          </a:p>
          <a:p>
            <a:pPr indent="-254000" lvl="1" marL="5969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Char char="○"/>
            </a:pPr>
            <a:r>
              <a:rPr b="1" lang="en-US" sz="1200">
                <a:solidFill>
                  <a:srgbClr val="000000"/>
                </a:solidFill>
              </a:rPr>
              <a:t>NUMA Domain 0: physical cores 0-15 (</a:t>
            </a:r>
            <a:r>
              <a:rPr b="1" lang="en-US" sz="1200">
                <a:solidFill>
                  <a:srgbClr val="3B7B40"/>
                </a:solidFill>
              </a:rPr>
              <a:t>and logical cores 32-47</a:t>
            </a:r>
            <a:r>
              <a:rPr b="1" lang="en-US" sz="1200">
                <a:solidFill>
                  <a:srgbClr val="000000"/>
                </a:solidFill>
              </a:rPr>
              <a:t>)                         NUMA Domain 1: physical cores 16-31 (</a:t>
            </a:r>
            <a:r>
              <a:rPr b="1" lang="en-US" sz="1200">
                <a:solidFill>
                  <a:srgbClr val="3B7B40"/>
                </a:solidFill>
              </a:rPr>
              <a:t>and logical cores 48-63</a:t>
            </a:r>
            <a:r>
              <a:rPr b="1" lang="en-US" sz="1200">
                <a:solidFill>
                  <a:srgbClr val="000000"/>
                </a:solidFill>
              </a:rPr>
              <a:t>)</a:t>
            </a:r>
            <a:endParaRPr/>
          </a:p>
          <a:p>
            <a:pPr indent="-247650" lvl="0" marL="254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-US" sz="1500">
                <a:solidFill>
                  <a:srgbClr val="000000"/>
                </a:solidFill>
              </a:rPr>
              <a:t>Memory bandwidth is non-homogeneous among NUMA domains</a:t>
            </a:r>
            <a:endParaRPr/>
          </a:p>
        </p:txBody>
      </p:sp>
      <p:pic>
        <p:nvPicPr>
          <p:cNvPr descr="Screen Shot 2016-02-04 at 5.15.42 AM.png" id="146" name="Google Shape;14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0784" y="707728"/>
            <a:ext cx="4360250" cy="253499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8"/>
          <p:cNvSpPr txBox="1"/>
          <p:nvPr/>
        </p:nvSpPr>
        <p:spPr>
          <a:xfrm>
            <a:off x="5725342" y="1158185"/>
            <a:ext cx="2041800" cy="1938900"/>
          </a:xfrm>
          <a:prstGeom prst="rect">
            <a:avLst/>
          </a:prstGeom>
          <a:solidFill>
            <a:srgbClr val="D6ECF4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obtain processor info: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on a compute node: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 salloc -N 1 -C …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 numactl -H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% cat /proc/cpuinfo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% hwloc-ls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idx="4294967295" type="title"/>
          </p:nvPr>
        </p:nvSpPr>
        <p:spPr>
          <a:xfrm>
            <a:off x="257625" y="280150"/>
            <a:ext cx="82926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0">
            <a:noAutofit/>
          </a:bodyPr>
          <a:lstStyle/>
          <a:p>
            <a:pPr indent="-1778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800">
                <a:solidFill>
                  <a:schemeClr val="accent1"/>
                </a:solidFill>
              </a:rPr>
              <a:t>MPI Process Affinity: Selected Slurm srun Options</a:t>
            </a:r>
            <a:endParaRPr sz="2800"/>
          </a:p>
        </p:txBody>
      </p:sp>
      <p:sp>
        <p:nvSpPr>
          <p:cNvPr id="153" name="Google Shape;153;p29"/>
          <p:cNvSpPr txBox="1"/>
          <p:nvPr>
            <p:ph idx="4294967295" type="body"/>
          </p:nvPr>
        </p:nvSpPr>
        <p:spPr>
          <a:xfrm>
            <a:off x="480975" y="916325"/>
            <a:ext cx="7845900" cy="3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rgbClr val="0000FF"/>
                </a:solidFill>
              </a:rPr>
              <a:t>--cpu-bind=threads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Automatically generate masks binding tasks to threads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chemeClr val="hlink"/>
                </a:solidFill>
              </a:rPr>
              <a:t>--cpu-bind=cores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Automatically generate masks binding tasks to cores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chemeClr val="hlink"/>
                </a:solidFill>
              </a:rPr>
              <a:t>--cpu-bind=sockets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Automatically generate masks binding tasks to sockets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rgbClr val="0000FF"/>
                </a:solidFill>
              </a:rPr>
              <a:t>--cpu-bind=map_cpu:&lt;cpulist&gt;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Bind by setting CPU masks on tasks (or ranks)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solidFill>
                  <a:srgbClr val="0000FF"/>
                </a:solidFill>
              </a:rPr>
              <a:t>--cpu</a:t>
            </a:r>
            <a:r>
              <a:rPr lang="en-US">
                <a:solidFill>
                  <a:srgbClr val="0000FF"/>
                </a:solidFill>
              </a:rPr>
              <a:t>-bind=map_ldom:&lt;NUMA_domain_list&gt; </a:t>
            </a:r>
            <a:endParaRPr>
              <a:solidFill>
                <a:srgbClr val="0000FF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Bind by mapping NUMA locality domain IDs to tasks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(ldom means logical domain)</a:t>
            </a:r>
            <a:endParaRPr/>
          </a:p>
          <a:p>
            <a:pPr indent="0" lvl="1" marL="26907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solidFill>
                  <a:srgbClr val="0000FF"/>
                </a:solidFill>
              </a:rPr>
              <a:t> 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/>
          </a:p>
        </p:txBody>
      </p:sp>
      <p:sp>
        <p:nvSpPr>
          <p:cNvPr id="154" name="Google Shape;154;p29"/>
          <p:cNvSpPr txBox="1"/>
          <p:nvPr/>
        </p:nvSpPr>
        <p:spPr>
          <a:xfrm>
            <a:off x="2800350" y="-1200150"/>
            <a:ext cx="138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