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65" r:id="rId3"/>
    <p:sldId id="263" r:id="rId4"/>
    <p:sldId id="273" r:id="rId5"/>
    <p:sldId id="281" r:id="rId6"/>
    <p:sldId id="279" r:id="rId7"/>
    <p:sldId id="261" r:id="rId8"/>
    <p:sldId id="266" r:id="rId9"/>
    <p:sldId id="272" r:id="rId10"/>
    <p:sldId id="275" r:id="rId11"/>
    <p:sldId id="276" r:id="rId12"/>
    <p:sldId id="277" r:id="rId13"/>
    <p:sldId id="278" r:id="rId14"/>
    <p:sldId id="262" r:id="rId15"/>
    <p:sldId id="280" r:id="rId16"/>
    <p:sldId id="270"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2D08"/>
    <a:srgbClr val="CD2B10"/>
    <a:srgbClr val="FF6D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76" autoAdjust="0"/>
  </p:normalViewPr>
  <p:slideViewPr>
    <p:cSldViewPr snapToGrid="0">
      <p:cViewPr varScale="1">
        <p:scale>
          <a:sx n="84" d="100"/>
          <a:sy n="84" d="100"/>
        </p:scale>
        <p:origin x="1411" y="8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F:\A%20Drexel\A5\MKT\Project\CocaPeps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16377215202750819"/>
          <c:y val="0.21061359867330012"/>
          <c:w val="0.69827514293271475"/>
          <c:h val="0.68198682876083272"/>
        </c:manualLayout>
      </c:layout>
      <c:barChart>
        <c:barDir val="col"/>
        <c:grouping val="clustered"/>
        <c:varyColors val="0"/>
        <c:ser>
          <c:idx val="0"/>
          <c:order val="0"/>
          <c:spPr>
            <a:solidFill>
              <a:schemeClr val="bg1">
                <a:lumMod val="95000"/>
              </a:schemeClr>
            </a:solidFill>
            <a:ln w="22225" cap="flat" cmpd="dbl" algn="ctr">
              <a:solidFill>
                <a:srgbClr val="C00000"/>
              </a:solidFill>
              <a:round/>
            </a:ln>
            <a:effectLst/>
          </c:spPr>
          <c:invertIfNegative val="0"/>
          <c:dLbls>
            <c:dLbl>
              <c:idx val="0"/>
              <c:layout/>
              <c:showLegendKey val="0"/>
              <c:showVal val="1"/>
              <c:showCatName val="0"/>
              <c:showSerName val="0"/>
              <c:showPercent val="0"/>
              <c:showBubbleSize val="0"/>
              <c:extLst>
                <c:ext xmlns:c15="http://schemas.microsoft.com/office/drawing/2012/chart" uri="{CE6537A1-D6FC-4f65-9D91-7224C49458BB}">
                  <c15:layout/>
                </c:ext>
              </c:extLst>
            </c:dLbl>
            <c:dLbl>
              <c:idx val="1"/>
              <c:layout/>
              <c:showLegendKey val="0"/>
              <c:showVal val="1"/>
              <c:showCatName val="0"/>
              <c:showSerName val="0"/>
              <c:showPercent val="0"/>
              <c:showBubbleSize val="0"/>
              <c:extLst>
                <c:ext xmlns:c15="http://schemas.microsoft.com/office/drawing/2012/chart" uri="{CE6537A1-D6FC-4f65-9D91-7224C49458BB}">
                  <c15:layout/>
                </c:ext>
              </c:extLst>
            </c:dLbl>
            <c:dLbl>
              <c:idx val="2"/>
              <c:layout/>
              <c:showLegendKey val="0"/>
              <c:showVal val="1"/>
              <c:showCatName val="0"/>
              <c:showSerName val="0"/>
              <c:showPercent val="0"/>
              <c:showBubbleSize val="0"/>
              <c:extLst>
                <c:ext xmlns:c15="http://schemas.microsoft.com/office/drawing/2012/chart" uri="{CE6537A1-D6FC-4f65-9D91-7224C49458BB}">
                  <c15:layout/>
                </c:ext>
              </c:extLst>
            </c:dLbl>
            <c:numFmt formatCode="0.0%"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Instruction!$E$17:$E$19</c:f>
              <c:strCache>
                <c:ptCount val="3"/>
                <c:pt idx="0">
                  <c:v>Group 1</c:v>
                </c:pt>
                <c:pt idx="1">
                  <c:v>Group 2</c:v>
                </c:pt>
                <c:pt idx="2">
                  <c:v>Group 3</c:v>
                </c:pt>
              </c:strCache>
            </c:strRef>
          </c:cat>
          <c:val>
            <c:numRef>
              <c:f>Instruction!$F$17:$F$19</c:f>
              <c:numCache>
                <c:formatCode>General</c:formatCode>
                <c:ptCount val="3"/>
                <c:pt idx="0">
                  <c:v>0.3</c:v>
                </c:pt>
                <c:pt idx="1">
                  <c:v>0.56666666666666665</c:v>
                </c:pt>
                <c:pt idx="2">
                  <c:v>0.36666666666666664</c:v>
                </c:pt>
              </c:numCache>
            </c:numRef>
          </c:val>
        </c:ser>
        <c:dLbls>
          <c:dLblPos val="outEnd"/>
          <c:showLegendKey val="0"/>
          <c:showVal val="1"/>
          <c:showCatName val="0"/>
          <c:showSerName val="0"/>
          <c:showPercent val="0"/>
          <c:showBubbleSize val="0"/>
        </c:dLbls>
        <c:gapWidth val="100"/>
        <c:overlap val="-24"/>
        <c:axId val="-1095819824"/>
        <c:axId val="-1095813296"/>
      </c:barChart>
      <c:catAx>
        <c:axId val="-1095819824"/>
        <c:scaling>
          <c:orientation val="minMax"/>
        </c:scaling>
        <c:delete val="1"/>
        <c:axPos val="b"/>
        <c:numFmt formatCode="General" sourceLinked="1"/>
        <c:majorTickMark val="none"/>
        <c:minorTickMark val="none"/>
        <c:tickLblPos val="nextTo"/>
        <c:crossAx val="-1095813296"/>
        <c:crosses val="autoZero"/>
        <c:auto val="1"/>
        <c:lblAlgn val="ctr"/>
        <c:lblOffset val="100"/>
        <c:noMultiLvlLbl val="0"/>
      </c:catAx>
      <c:valAx>
        <c:axId val="-1095813296"/>
        <c:scaling>
          <c:orientation val="minMax"/>
        </c:scaling>
        <c:delete val="1"/>
        <c:axPos val="l"/>
        <c:numFmt formatCode="General" sourceLinked="1"/>
        <c:majorTickMark val="none"/>
        <c:minorTickMark val="none"/>
        <c:tickLblPos val="nextTo"/>
        <c:crossAx val="-10958198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8CFAD-40AA-4CE8-BE57-F9B71F8BBD12}" type="datetimeFigureOut">
              <a:rPr lang="en-US" smtClean="0"/>
              <a:t>12/3/2016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9A040-F093-4D7E-8961-C0D92B616EA4}" type="slidenum">
              <a:rPr lang="en-US" smtClean="0"/>
              <a:t>‹#›</a:t>
            </a:fld>
            <a:endParaRPr lang="en-US"/>
          </a:p>
        </p:txBody>
      </p:sp>
    </p:spTree>
    <p:extLst>
      <p:ext uri="{BB962C8B-B14F-4D97-AF65-F5344CB8AC3E}">
        <p14:creationId xmlns:p14="http://schemas.microsoft.com/office/powerpoint/2010/main" val="2097376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F9A040-F093-4D7E-8961-C0D92B616EA4}" type="slidenum">
              <a:rPr lang="en-US" smtClean="0"/>
              <a:t>9</a:t>
            </a:fld>
            <a:endParaRPr lang="en-US"/>
          </a:p>
        </p:txBody>
      </p:sp>
    </p:spTree>
    <p:extLst>
      <p:ext uri="{BB962C8B-B14F-4D97-AF65-F5344CB8AC3E}">
        <p14:creationId xmlns:p14="http://schemas.microsoft.com/office/powerpoint/2010/main" val="203243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F9A040-F093-4D7E-8961-C0D92B616EA4}" type="slidenum">
              <a:rPr lang="en-US" smtClean="0"/>
              <a:t>12</a:t>
            </a:fld>
            <a:endParaRPr lang="en-US"/>
          </a:p>
        </p:txBody>
      </p:sp>
    </p:spTree>
    <p:extLst>
      <p:ext uri="{BB962C8B-B14F-4D97-AF65-F5344CB8AC3E}">
        <p14:creationId xmlns:p14="http://schemas.microsoft.com/office/powerpoint/2010/main" val="217510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4"/>
            <a:ext cx="7772400" cy="2387600"/>
          </a:xfrm>
          <a:prstGeom prst="rect">
            <a:avLst/>
          </a:prstGeo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7"/>
            <a:ext cx="6858000" cy="1655763"/>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1" y="6356352"/>
            <a:ext cx="2057400" cy="365125"/>
          </a:xfrm>
          <a:prstGeom prst="rect">
            <a:avLst/>
          </a:prstGeom>
        </p:spPr>
        <p:txBody>
          <a:bodyPr/>
          <a:lstStyle/>
          <a:p>
            <a:fld id="{7B08C499-025A-4E28-AC64-6EBBFDF24D9F}" type="datetimeFigureOut">
              <a:rPr lang="en-US" smtClean="0"/>
              <a:t>12/3/2016</a:t>
            </a:fld>
            <a:endParaRPr lang="en-US"/>
          </a:p>
        </p:txBody>
      </p:sp>
      <p:sp>
        <p:nvSpPr>
          <p:cNvPr id="5" name="Footer Placeholder 4"/>
          <p:cNvSpPr>
            <a:spLocks noGrp="1"/>
          </p:cNvSpPr>
          <p:nvPr>
            <p:ph type="ftr" sz="quarter" idx="11"/>
          </p:nvPr>
        </p:nvSpPr>
        <p:spPr>
          <a:xfrm>
            <a:off x="3028951" y="6356352"/>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1" y="6356352"/>
            <a:ext cx="2057400" cy="365125"/>
          </a:xfrm>
          <a:prstGeom prst="rect">
            <a:avLst/>
          </a:prstGeom>
        </p:spPr>
        <p:txBody>
          <a:bodyPr/>
          <a:lstStyle/>
          <a:p>
            <a:fld id="{E28D6F9D-79D2-4524-9194-E73E3E58FF92}" type="slidenum">
              <a:rPr lang="en-US" smtClean="0"/>
              <a:t>‹#›</a:t>
            </a:fld>
            <a:endParaRPr lang="en-US"/>
          </a:p>
        </p:txBody>
      </p:sp>
      <p:cxnSp>
        <p:nvCxnSpPr>
          <p:cNvPr id="7" name="Straight Connector 6"/>
          <p:cNvCxnSpPr/>
          <p:nvPr userDrawn="1"/>
        </p:nvCxnSpPr>
        <p:spPr>
          <a:xfrm>
            <a:off x="0" y="6296628"/>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502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1" y="365129"/>
            <a:ext cx="7886700" cy="1325563"/>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1" y="1825625"/>
            <a:ext cx="7886700" cy="4351339"/>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1" y="6356352"/>
            <a:ext cx="2057400" cy="365125"/>
          </a:xfrm>
          <a:prstGeom prst="rect">
            <a:avLst/>
          </a:prstGeom>
        </p:spPr>
        <p:txBody>
          <a:bodyPr/>
          <a:lstStyle/>
          <a:p>
            <a:fld id="{7B08C499-025A-4E28-AC64-6EBBFDF24D9F}" type="datetimeFigureOut">
              <a:rPr lang="en-US" smtClean="0"/>
              <a:t>12/3/2016</a:t>
            </a:fld>
            <a:endParaRPr lang="en-US"/>
          </a:p>
        </p:txBody>
      </p:sp>
      <p:sp>
        <p:nvSpPr>
          <p:cNvPr id="5" name="Footer Placeholder 4"/>
          <p:cNvSpPr>
            <a:spLocks noGrp="1"/>
          </p:cNvSpPr>
          <p:nvPr>
            <p:ph type="ftr" sz="quarter" idx="11"/>
          </p:nvPr>
        </p:nvSpPr>
        <p:spPr>
          <a:xfrm>
            <a:off x="3028951" y="6356352"/>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1" y="6356352"/>
            <a:ext cx="2057400" cy="365125"/>
          </a:xfrm>
          <a:prstGeom prst="rect">
            <a:avLst/>
          </a:prstGeom>
        </p:spPr>
        <p:txBody>
          <a:bodyPr/>
          <a:lstStyle/>
          <a:p>
            <a:fld id="{E28D6F9D-79D2-4524-9194-E73E3E58FF92}" type="slidenum">
              <a:rPr lang="en-US" smtClean="0"/>
              <a:t>‹#›</a:t>
            </a:fld>
            <a:endParaRPr lang="en-US"/>
          </a:p>
        </p:txBody>
      </p:sp>
    </p:spTree>
    <p:extLst>
      <p:ext uri="{BB962C8B-B14F-4D97-AF65-F5344CB8AC3E}">
        <p14:creationId xmlns:p14="http://schemas.microsoft.com/office/powerpoint/2010/main" val="30417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9"/>
            <a:ext cx="1971675" cy="5811839"/>
          </a:xfrm>
          <a:prstGeom prst="rect">
            <a:avLst/>
          </a:prstGeo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7" y="365129"/>
            <a:ext cx="5800725" cy="5811839"/>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1" y="6356352"/>
            <a:ext cx="2057400" cy="365125"/>
          </a:xfrm>
          <a:prstGeom prst="rect">
            <a:avLst/>
          </a:prstGeom>
        </p:spPr>
        <p:txBody>
          <a:bodyPr/>
          <a:lstStyle/>
          <a:p>
            <a:fld id="{7B08C499-025A-4E28-AC64-6EBBFDF24D9F}" type="datetimeFigureOut">
              <a:rPr lang="en-US" smtClean="0"/>
              <a:t>12/3/2016</a:t>
            </a:fld>
            <a:endParaRPr lang="en-US"/>
          </a:p>
        </p:txBody>
      </p:sp>
      <p:sp>
        <p:nvSpPr>
          <p:cNvPr id="5" name="Footer Placeholder 4"/>
          <p:cNvSpPr>
            <a:spLocks noGrp="1"/>
          </p:cNvSpPr>
          <p:nvPr>
            <p:ph type="ftr" sz="quarter" idx="11"/>
          </p:nvPr>
        </p:nvSpPr>
        <p:spPr>
          <a:xfrm>
            <a:off x="3028951" y="6356352"/>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1" y="6356352"/>
            <a:ext cx="2057400" cy="365125"/>
          </a:xfrm>
          <a:prstGeom prst="rect">
            <a:avLst/>
          </a:prstGeom>
        </p:spPr>
        <p:txBody>
          <a:bodyPr/>
          <a:lstStyle/>
          <a:p>
            <a:fld id="{E28D6F9D-79D2-4524-9194-E73E3E58FF92}" type="slidenum">
              <a:rPr lang="en-US" smtClean="0"/>
              <a:t>‹#›</a:t>
            </a:fld>
            <a:endParaRPr lang="en-US"/>
          </a:p>
        </p:txBody>
      </p:sp>
    </p:spTree>
    <p:extLst>
      <p:ext uri="{BB962C8B-B14F-4D97-AF65-F5344CB8AC3E}">
        <p14:creationId xmlns:p14="http://schemas.microsoft.com/office/powerpoint/2010/main" val="179297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1" y="365129"/>
            <a:ext cx="7886700" cy="1325563"/>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1" y="1825625"/>
            <a:ext cx="7886700" cy="435133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0" y="6389230"/>
            <a:ext cx="9144000" cy="4687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5035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709744"/>
            <a:ext cx="7886700" cy="2852737"/>
          </a:xfrm>
          <a:prstGeom prst="rect">
            <a:avLst/>
          </a:prstGeo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9" y="4589465"/>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28651" y="6356352"/>
            <a:ext cx="2057400" cy="365125"/>
          </a:xfrm>
          <a:prstGeom prst="rect">
            <a:avLst/>
          </a:prstGeom>
        </p:spPr>
        <p:txBody>
          <a:bodyPr/>
          <a:lstStyle/>
          <a:p>
            <a:fld id="{7B08C499-025A-4E28-AC64-6EBBFDF24D9F}" type="datetimeFigureOut">
              <a:rPr lang="en-US" smtClean="0"/>
              <a:t>12/3/2016</a:t>
            </a:fld>
            <a:endParaRPr lang="en-US"/>
          </a:p>
        </p:txBody>
      </p:sp>
      <p:sp>
        <p:nvSpPr>
          <p:cNvPr id="5" name="Footer Placeholder 4"/>
          <p:cNvSpPr>
            <a:spLocks noGrp="1"/>
          </p:cNvSpPr>
          <p:nvPr>
            <p:ph type="ftr" sz="quarter" idx="11"/>
          </p:nvPr>
        </p:nvSpPr>
        <p:spPr>
          <a:xfrm>
            <a:off x="3028951" y="6356352"/>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1" y="6356352"/>
            <a:ext cx="2057400" cy="365125"/>
          </a:xfrm>
          <a:prstGeom prst="rect">
            <a:avLst/>
          </a:prstGeom>
        </p:spPr>
        <p:txBody>
          <a:bodyPr/>
          <a:lstStyle/>
          <a:p>
            <a:fld id="{E28D6F9D-79D2-4524-9194-E73E3E58FF92}" type="slidenum">
              <a:rPr lang="en-US" smtClean="0"/>
              <a:t>‹#›</a:t>
            </a:fld>
            <a:endParaRPr lang="en-US"/>
          </a:p>
        </p:txBody>
      </p:sp>
      <p:cxnSp>
        <p:nvCxnSpPr>
          <p:cNvPr id="7" name="Straight Connector 6"/>
          <p:cNvCxnSpPr/>
          <p:nvPr userDrawn="1"/>
        </p:nvCxnSpPr>
        <p:spPr>
          <a:xfrm>
            <a:off x="0" y="6296628"/>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74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1" y="365129"/>
            <a:ext cx="7886700" cy="1325563"/>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1" y="1825625"/>
            <a:ext cx="3886200" cy="435133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1" y="1825625"/>
            <a:ext cx="3886200" cy="435133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28651" y="6356352"/>
            <a:ext cx="2057400" cy="365125"/>
          </a:xfrm>
          <a:prstGeom prst="rect">
            <a:avLst/>
          </a:prstGeom>
        </p:spPr>
        <p:txBody>
          <a:bodyPr/>
          <a:lstStyle/>
          <a:p>
            <a:fld id="{7B08C499-025A-4E28-AC64-6EBBFDF24D9F}" type="datetimeFigureOut">
              <a:rPr lang="en-US" smtClean="0"/>
              <a:t>12/3/2016</a:t>
            </a:fld>
            <a:endParaRPr lang="en-US"/>
          </a:p>
        </p:txBody>
      </p:sp>
      <p:sp>
        <p:nvSpPr>
          <p:cNvPr id="6" name="Footer Placeholder 5"/>
          <p:cNvSpPr>
            <a:spLocks noGrp="1"/>
          </p:cNvSpPr>
          <p:nvPr>
            <p:ph type="ftr" sz="quarter" idx="11"/>
          </p:nvPr>
        </p:nvSpPr>
        <p:spPr>
          <a:xfrm>
            <a:off x="3028951" y="6356352"/>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1" y="6356352"/>
            <a:ext cx="2057400" cy="365125"/>
          </a:xfrm>
          <a:prstGeom prst="rect">
            <a:avLst/>
          </a:prstGeom>
        </p:spPr>
        <p:txBody>
          <a:bodyPr/>
          <a:lstStyle/>
          <a:p>
            <a:fld id="{E28D6F9D-79D2-4524-9194-E73E3E58FF92}" type="slidenum">
              <a:rPr lang="en-US" smtClean="0"/>
              <a:t>‹#›</a:t>
            </a:fld>
            <a:endParaRPr lang="en-US"/>
          </a:p>
        </p:txBody>
      </p:sp>
    </p:spTree>
    <p:extLst>
      <p:ext uri="{BB962C8B-B14F-4D97-AF65-F5344CB8AC3E}">
        <p14:creationId xmlns:p14="http://schemas.microsoft.com/office/powerpoint/2010/main" val="839063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2" y="365129"/>
            <a:ext cx="7886700" cy="1325563"/>
          </a:xfrm>
          <a:prstGeom prst="rect">
            <a:avLst/>
          </a:prstGeo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4"/>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8"/>
            <a:ext cx="3868340"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7" y="1681164"/>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7" y="2505078"/>
            <a:ext cx="3887391"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628651" y="6356352"/>
            <a:ext cx="2057400" cy="365125"/>
          </a:xfrm>
          <a:prstGeom prst="rect">
            <a:avLst/>
          </a:prstGeom>
        </p:spPr>
        <p:txBody>
          <a:bodyPr/>
          <a:lstStyle/>
          <a:p>
            <a:fld id="{7B08C499-025A-4E28-AC64-6EBBFDF24D9F}" type="datetimeFigureOut">
              <a:rPr lang="en-US" smtClean="0"/>
              <a:t>12/3/2016</a:t>
            </a:fld>
            <a:endParaRPr lang="en-US"/>
          </a:p>
        </p:txBody>
      </p:sp>
      <p:sp>
        <p:nvSpPr>
          <p:cNvPr id="8" name="Footer Placeholder 7"/>
          <p:cNvSpPr>
            <a:spLocks noGrp="1"/>
          </p:cNvSpPr>
          <p:nvPr>
            <p:ph type="ftr" sz="quarter" idx="11"/>
          </p:nvPr>
        </p:nvSpPr>
        <p:spPr>
          <a:xfrm>
            <a:off x="3028951" y="6356352"/>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1" y="6356352"/>
            <a:ext cx="2057400" cy="365125"/>
          </a:xfrm>
          <a:prstGeom prst="rect">
            <a:avLst/>
          </a:prstGeom>
        </p:spPr>
        <p:txBody>
          <a:bodyPr/>
          <a:lstStyle/>
          <a:p>
            <a:fld id="{E28D6F9D-79D2-4524-9194-E73E3E58FF92}" type="slidenum">
              <a:rPr lang="en-US" smtClean="0"/>
              <a:t>‹#›</a:t>
            </a:fld>
            <a:endParaRPr lang="en-US"/>
          </a:p>
        </p:txBody>
      </p:sp>
      <p:cxnSp>
        <p:nvCxnSpPr>
          <p:cNvPr id="10" name="Straight Connector 9"/>
          <p:cNvCxnSpPr/>
          <p:nvPr userDrawn="1"/>
        </p:nvCxnSpPr>
        <p:spPr>
          <a:xfrm>
            <a:off x="0" y="6296628"/>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76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1" y="365129"/>
            <a:ext cx="7886700" cy="1325563"/>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628651" y="6356352"/>
            <a:ext cx="2057400" cy="365125"/>
          </a:xfrm>
          <a:prstGeom prst="rect">
            <a:avLst/>
          </a:prstGeom>
        </p:spPr>
        <p:txBody>
          <a:bodyPr/>
          <a:lstStyle/>
          <a:p>
            <a:fld id="{7B08C499-025A-4E28-AC64-6EBBFDF24D9F}" type="datetimeFigureOut">
              <a:rPr lang="en-US" smtClean="0"/>
              <a:t>12/3/2016</a:t>
            </a:fld>
            <a:endParaRPr lang="en-US"/>
          </a:p>
        </p:txBody>
      </p:sp>
      <p:sp>
        <p:nvSpPr>
          <p:cNvPr id="4" name="Footer Placeholder 3"/>
          <p:cNvSpPr>
            <a:spLocks noGrp="1"/>
          </p:cNvSpPr>
          <p:nvPr>
            <p:ph type="ftr" sz="quarter" idx="11"/>
          </p:nvPr>
        </p:nvSpPr>
        <p:spPr>
          <a:xfrm>
            <a:off x="3028951" y="6356352"/>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1" y="6356352"/>
            <a:ext cx="2057400" cy="365125"/>
          </a:xfrm>
          <a:prstGeom prst="rect">
            <a:avLst/>
          </a:prstGeom>
        </p:spPr>
        <p:txBody>
          <a:bodyPr/>
          <a:lstStyle/>
          <a:p>
            <a:fld id="{E28D6F9D-79D2-4524-9194-E73E3E58FF92}" type="slidenum">
              <a:rPr lang="en-US" smtClean="0"/>
              <a:t>‹#›</a:t>
            </a:fld>
            <a:endParaRPr lang="en-US"/>
          </a:p>
        </p:txBody>
      </p:sp>
    </p:spTree>
    <p:extLst>
      <p:ext uri="{BB962C8B-B14F-4D97-AF65-F5344CB8AC3E}">
        <p14:creationId xmlns:p14="http://schemas.microsoft.com/office/powerpoint/2010/main" val="736103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1" y="6356352"/>
            <a:ext cx="2057400" cy="365125"/>
          </a:xfrm>
          <a:prstGeom prst="rect">
            <a:avLst/>
          </a:prstGeom>
        </p:spPr>
        <p:txBody>
          <a:bodyPr/>
          <a:lstStyle/>
          <a:p>
            <a:fld id="{7B08C499-025A-4E28-AC64-6EBBFDF24D9F}" type="datetimeFigureOut">
              <a:rPr lang="en-US" smtClean="0"/>
              <a:t>12/3/2016</a:t>
            </a:fld>
            <a:endParaRPr lang="en-US"/>
          </a:p>
        </p:txBody>
      </p:sp>
      <p:sp>
        <p:nvSpPr>
          <p:cNvPr id="3" name="Footer Placeholder 2"/>
          <p:cNvSpPr>
            <a:spLocks noGrp="1"/>
          </p:cNvSpPr>
          <p:nvPr>
            <p:ph type="ftr" sz="quarter" idx="11"/>
          </p:nvPr>
        </p:nvSpPr>
        <p:spPr>
          <a:xfrm>
            <a:off x="3028951" y="6356352"/>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1" y="6356352"/>
            <a:ext cx="2057400" cy="365125"/>
          </a:xfrm>
          <a:prstGeom prst="rect">
            <a:avLst/>
          </a:prstGeom>
        </p:spPr>
        <p:txBody>
          <a:bodyPr/>
          <a:lstStyle/>
          <a:p>
            <a:fld id="{E28D6F9D-79D2-4524-9194-E73E3E58FF92}" type="slidenum">
              <a:rPr lang="en-US" smtClean="0"/>
              <a:t>‹#›</a:t>
            </a:fld>
            <a:endParaRPr lang="en-US"/>
          </a:p>
        </p:txBody>
      </p:sp>
      <p:cxnSp>
        <p:nvCxnSpPr>
          <p:cNvPr id="5" name="Straight Connector 4"/>
          <p:cNvCxnSpPr/>
          <p:nvPr userDrawn="1"/>
        </p:nvCxnSpPr>
        <p:spPr>
          <a:xfrm>
            <a:off x="0" y="6296628"/>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07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7" y="457200"/>
            <a:ext cx="2949179" cy="1600200"/>
          </a:xfrm>
          <a:prstGeom prst="rect">
            <a:avLst/>
          </a:prstGeo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7" y="987430"/>
            <a:ext cx="4629151"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7" y="2057403"/>
            <a:ext cx="2949179"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1" y="6356352"/>
            <a:ext cx="2057400" cy="365125"/>
          </a:xfrm>
          <a:prstGeom prst="rect">
            <a:avLst/>
          </a:prstGeom>
        </p:spPr>
        <p:txBody>
          <a:bodyPr/>
          <a:lstStyle/>
          <a:p>
            <a:fld id="{7B08C499-025A-4E28-AC64-6EBBFDF24D9F}" type="datetimeFigureOut">
              <a:rPr lang="en-US" smtClean="0"/>
              <a:t>12/3/2016</a:t>
            </a:fld>
            <a:endParaRPr lang="en-US"/>
          </a:p>
        </p:txBody>
      </p:sp>
      <p:sp>
        <p:nvSpPr>
          <p:cNvPr id="6" name="Footer Placeholder 5"/>
          <p:cNvSpPr>
            <a:spLocks noGrp="1"/>
          </p:cNvSpPr>
          <p:nvPr>
            <p:ph type="ftr" sz="quarter" idx="11"/>
          </p:nvPr>
        </p:nvSpPr>
        <p:spPr>
          <a:xfrm>
            <a:off x="3028951" y="6356352"/>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1" y="6356352"/>
            <a:ext cx="2057400" cy="365125"/>
          </a:xfrm>
          <a:prstGeom prst="rect">
            <a:avLst/>
          </a:prstGeom>
        </p:spPr>
        <p:txBody>
          <a:bodyPr/>
          <a:lstStyle/>
          <a:p>
            <a:fld id="{E28D6F9D-79D2-4524-9194-E73E3E58FF92}" type="slidenum">
              <a:rPr lang="en-US" smtClean="0"/>
              <a:t>‹#›</a:t>
            </a:fld>
            <a:endParaRPr lang="en-US"/>
          </a:p>
        </p:txBody>
      </p:sp>
    </p:spTree>
    <p:extLst>
      <p:ext uri="{BB962C8B-B14F-4D97-AF65-F5344CB8AC3E}">
        <p14:creationId xmlns:p14="http://schemas.microsoft.com/office/powerpoint/2010/main" val="3907075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7" y="457200"/>
            <a:ext cx="2949179" cy="1600200"/>
          </a:xfrm>
          <a:prstGeom prst="rect">
            <a:avLst/>
          </a:prstGeo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7" y="987430"/>
            <a:ext cx="4629151"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7" y="2057403"/>
            <a:ext cx="2949179"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1" y="6356352"/>
            <a:ext cx="2057400" cy="365125"/>
          </a:xfrm>
          <a:prstGeom prst="rect">
            <a:avLst/>
          </a:prstGeom>
        </p:spPr>
        <p:txBody>
          <a:bodyPr/>
          <a:lstStyle/>
          <a:p>
            <a:fld id="{7B08C499-025A-4E28-AC64-6EBBFDF24D9F}" type="datetimeFigureOut">
              <a:rPr lang="en-US" smtClean="0"/>
              <a:t>12/3/2016</a:t>
            </a:fld>
            <a:endParaRPr lang="en-US"/>
          </a:p>
        </p:txBody>
      </p:sp>
      <p:sp>
        <p:nvSpPr>
          <p:cNvPr id="6" name="Footer Placeholder 5"/>
          <p:cNvSpPr>
            <a:spLocks noGrp="1"/>
          </p:cNvSpPr>
          <p:nvPr>
            <p:ph type="ftr" sz="quarter" idx="11"/>
          </p:nvPr>
        </p:nvSpPr>
        <p:spPr>
          <a:xfrm>
            <a:off x="3028951" y="6356352"/>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1" y="6356352"/>
            <a:ext cx="2057400" cy="365125"/>
          </a:xfrm>
          <a:prstGeom prst="rect">
            <a:avLst/>
          </a:prstGeom>
        </p:spPr>
        <p:txBody>
          <a:bodyPr/>
          <a:lstStyle/>
          <a:p>
            <a:fld id="{E28D6F9D-79D2-4524-9194-E73E3E58FF92}" type="slidenum">
              <a:rPr lang="en-US" smtClean="0"/>
              <a:t>‹#›</a:t>
            </a:fld>
            <a:endParaRPr lang="en-US"/>
          </a:p>
        </p:txBody>
      </p:sp>
    </p:spTree>
    <p:extLst>
      <p:ext uri="{BB962C8B-B14F-4D97-AF65-F5344CB8AC3E}">
        <p14:creationId xmlns:p14="http://schemas.microsoft.com/office/powerpoint/2010/main" val="1594963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0" y="6389230"/>
            <a:ext cx="9144000" cy="468775"/>
          </a:xfrm>
          <a:prstGeom prst="rect">
            <a:avLst/>
          </a:prstGeom>
          <a:solidFill>
            <a:srgbClr val="E62D0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567168" y="798655"/>
            <a:ext cx="6898511" cy="347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1242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jpe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5.png"/><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469208"/>
            <a:ext cx="9144000" cy="183965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clrChange>
              <a:clrFrom>
                <a:srgbClr val="FFFFFF"/>
              </a:clrFrom>
              <a:clrTo>
                <a:srgbClr val="FFFFFF">
                  <a:alpha val="0"/>
                </a:srgbClr>
              </a:clrTo>
            </a:clrChange>
          </a:blip>
          <a:stretch>
            <a:fillRect/>
          </a:stretch>
        </p:blipFill>
        <p:spPr>
          <a:xfrm>
            <a:off x="0" y="2407618"/>
            <a:ext cx="9144000" cy="3984038"/>
          </a:xfrm>
          <a:prstGeom prst="rect">
            <a:avLst/>
          </a:prstGeom>
        </p:spPr>
      </p:pic>
      <p:sp>
        <p:nvSpPr>
          <p:cNvPr id="17" name="Rectangle 16"/>
          <p:cNvSpPr/>
          <p:nvPr/>
        </p:nvSpPr>
        <p:spPr>
          <a:xfrm>
            <a:off x="415188" y="2770529"/>
            <a:ext cx="1973757" cy="830997"/>
          </a:xfrm>
          <a:prstGeom prst="rect">
            <a:avLst/>
          </a:prstGeom>
        </p:spPr>
        <p:txBody>
          <a:bodyPr wrap="square">
            <a:spAutoFit/>
          </a:bodyPr>
          <a:lstStyle/>
          <a:p>
            <a:r>
              <a:rPr lang="en-US" sz="1600" dirty="0" smtClean="0">
                <a:solidFill>
                  <a:srgbClr val="C00000"/>
                </a:solidFill>
                <a:latin typeface="Arial Narrow" panose="020B0606020202030204" pitchFamily="34" charset="0"/>
              </a:rPr>
              <a:t>Helen </a:t>
            </a:r>
            <a:r>
              <a:rPr lang="en-US" sz="1600" dirty="0" err="1">
                <a:solidFill>
                  <a:srgbClr val="C00000"/>
                </a:solidFill>
                <a:latin typeface="Arial Narrow" panose="020B0606020202030204" pitchFamily="34" charset="0"/>
              </a:rPr>
              <a:t>Xiaoqin</a:t>
            </a:r>
            <a:r>
              <a:rPr lang="en-US" sz="1600" dirty="0">
                <a:solidFill>
                  <a:srgbClr val="C00000"/>
                </a:solidFill>
                <a:latin typeface="Arial Narrow" panose="020B0606020202030204" pitchFamily="34" charset="0"/>
              </a:rPr>
              <a:t> </a:t>
            </a:r>
            <a:r>
              <a:rPr lang="en-US" sz="1600" dirty="0" smtClean="0">
                <a:solidFill>
                  <a:srgbClr val="C00000"/>
                </a:solidFill>
                <a:latin typeface="Arial Narrow" panose="020B0606020202030204" pitchFamily="34" charset="0"/>
              </a:rPr>
              <a:t>Yi</a:t>
            </a:r>
          </a:p>
          <a:p>
            <a:r>
              <a:rPr lang="en-US" sz="1600" dirty="0" smtClean="0">
                <a:solidFill>
                  <a:srgbClr val="C00000"/>
                </a:solidFill>
                <a:latin typeface="Arial Narrow" panose="020B0606020202030204" pitchFamily="34" charset="0"/>
              </a:rPr>
              <a:t>Dinesh </a:t>
            </a:r>
            <a:r>
              <a:rPr lang="en-US" sz="1600" dirty="0" err="1" smtClean="0">
                <a:solidFill>
                  <a:srgbClr val="C00000"/>
                </a:solidFill>
                <a:latin typeface="Arial Narrow" panose="020B0606020202030204" pitchFamily="34" charset="0"/>
              </a:rPr>
              <a:t>Hemnani</a:t>
            </a:r>
            <a:endParaRPr lang="en-US" sz="1600" dirty="0" smtClean="0">
              <a:solidFill>
                <a:srgbClr val="C00000"/>
              </a:solidFill>
              <a:latin typeface="Arial Narrow" panose="020B0606020202030204" pitchFamily="34" charset="0"/>
            </a:endParaRPr>
          </a:p>
          <a:p>
            <a:r>
              <a:rPr lang="en-US" sz="1600" dirty="0" err="1" smtClean="0">
                <a:solidFill>
                  <a:srgbClr val="C00000"/>
                </a:solidFill>
                <a:latin typeface="Arial Narrow" panose="020B0606020202030204" pitchFamily="34" charset="0"/>
              </a:rPr>
              <a:t>Sabnam</a:t>
            </a:r>
            <a:r>
              <a:rPr lang="en-US" sz="1600" dirty="0" smtClean="0">
                <a:solidFill>
                  <a:srgbClr val="C00000"/>
                </a:solidFill>
                <a:latin typeface="Arial Narrow" panose="020B0606020202030204" pitchFamily="34" charset="0"/>
              </a:rPr>
              <a:t> </a:t>
            </a:r>
            <a:r>
              <a:rPr lang="en-US" sz="1600" dirty="0">
                <a:solidFill>
                  <a:srgbClr val="C00000"/>
                </a:solidFill>
                <a:latin typeface="Arial Narrow" panose="020B0606020202030204" pitchFamily="34" charset="0"/>
              </a:rPr>
              <a:t>Pandey</a:t>
            </a:r>
          </a:p>
        </p:txBody>
      </p:sp>
      <p:cxnSp>
        <p:nvCxnSpPr>
          <p:cNvPr id="19" name="Straight Connector 18"/>
          <p:cNvCxnSpPr/>
          <p:nvPr/>
        </p:nvCxnSpPr>
        <p:spPr>
          <a:xfrm>
            <a:off x="0" y="355292"/>
            <a:ext cx="9144000" cy="0"/>
          </a:xfrm>
          <a:prstGeom prst="line">
            <a:avLst/>
          </a:prstGeom>
          <a:ln>
            <a:solidFill>
              <a:srgbClr val="C00000"/>
            </a:solidFill>
          </a:ln>
          <a:effectLst>
            <a:outerShdw blurRad="63500" sx="102000" sy="102000" algn="ctr"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a:off x="0" y="2407612"/>
            <a:ext cx="9144000" cy="0"/>
          </a:xfrm>
          <a:prstGeom prst="line">
            <a:avLst/>
          </a:prstGeom>
          <a:ln>
            <a:solidFill>
              <a:srgbClr val="C00000"/>
            </a:solidFill>
          </a:ln>
          <a:effectLst>
            <a:outerShdw blurRad="63500" sx="102000" sy="102000" algn="ctr"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8" name="Rectangle 7"/>
          <p:cNvSpPr/>
          <p:nvPr/>
        </p:nvSpPr>
        <p:spPr>
          <a:xfrm>
            <a:off x="340998" y="1792642"/>
            <a:ext cx="7737383" cy="461665"/>
          </a:xfrm>
          <a:prstGeom prst="rect">
            <a:avLst/>
          </a:prstGeom>
        </p:spPr>
        <p:txBody>
          <a:bodyPr wrap="square">
            <a:spAutoFit/>
          </a:bodyPr>
          <a:lstStyle/>
          <a:p>
            <a:r>
              <a:rPr lang="en-US" sz="2400" i="1" dirty="0" smtClean="0">
                <a:solidFill>
                  <a:schemeClr val="bg1"/>
                </a:solidFill>
                <a:latin typeface="Arial Narrow" panose="020B0606020202030204" pitchFamily="34" charset="0"/>
              </a:rPr>
              <a:t>-- Will Label/Package Influence People’s Judgement?</a:t>
            </a:r>
            <a:endParaRPr lang="en-US" sz="2400" i="1" dirty="0">
              <a:solidFill>
                <a:schemeClr val="bg1"/>
              </a:solidFill>
              <a:latin typeface="Arial Narrow" panose="020B0606020202030204" pitchFamily="34" charset="0"/>
            </a:endParaRPr>
          </a:p>
        </p:txBody>
      </p:sp>
      <p:sp>
        <p:nvSpPr>
          <p:cNvPr id="9" name="Rectangle 8"/>
          <p:cNvSpPr/>
          <p:nvPr/>
        </p:nvSpPr>
        <p:spPr>
          <a:xfrm>
            <a:off x="340998" y="469203"/>
            <a:ext cx="8639100" cy="1323439"/>
          </a:xfrm>
          <a:prstGeom prst="rect">
            <a:avLst/>
          </a:prstGeom>
        </p:spPr>
        <p:txBody>
          <a:bodyPr wrap="square">
            <a:spAutoFit/>
          </a:bodyPr>
          <a:lstStyle/>
          <a:p>
            <a:r>
              <a:rPr lang="en-US" sz="4000" b="1" i="1" dirty="0" smtClean="0">
                <a:solidFill>
                  <a:schemeClr val="bg1"/>
                </a:solidFill>
                <a:latin typeface="Arial Narrow" panose="020B0606020202030204" pitchFamily="34" charset="0"/>
              </a:rPr>
              <a:t>Coke Marketing Experiment </a:t>
            </a:r>
          </a:p>
          <a:p>
            <a:r>
              <a:rPr lang="en-US" sz="4000" b="1" i="1" dirty="0" smtClean="0">
                <a:solidFill>
                  <a:schemeClr val="bg1"/>
                </a:solidFill>
                <a:latin typeface="Arial Narrow" panose="020B0606020202030204" pitchFamily="34" charset="0"/>
              </a:rPr>
              <a:t>Through A/B/C Test</a:t>
            </a:r>
            <a:endParaRPr lang="en-US" sz="4000" b="1" i="1"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349293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815406" y="1373633"/>
            <a:ext cx="3453984" cy="672010"/>
          </a:xfrm>
          <a:prstGeom prst="rect">
            <a:avLst/>
          </a:prstGeom>
          <a:ln>
            <a:solidFill>
              <a:schemeClr val="bg1"/>
            </a:solidFill>
          </a:ln>
        </p:spPr>
      </p:pic>
      <p:pic>
        <p:nvPicPr>
          <p:cNvPr id="12" name="Picture 11"/>
          <p:cNvPicPr>
            <a:picLocks noChangeAspect="1"/>
          </p:cNvPicPr>
          <p:nvPr/>
        </p:nvPicPr>
        <p:blipFill>
          <a:blip r:embed="rId3"/>
          <a:stretch>
            <a:fillRect/>
          </a:stretch>
        </p:blipFill>
        <p:spPr>
          <a:xfrm>
            <a:off x="542871" y="4116244"/>
            <a:ext cx="7832979" cy="2219325"/>
          </a:xfrm>
          <a:prstGeom prst="rect">
            <a:avLst/>
          </a:prstGeom>
        </p:spPr>
      </p:pic>
      <p:sp>
        <p:nvSpPr>
          <p:cNvPr id="7" name="TextBox 6"/>
          <p:cNvSpPr txBox="1"/>
          <p:nvPr/>
        </p:nvSpPr>
        <p:spPr>
          <a:xfrm>
            <a:off x="542930" y="160536"/>
            <a:ext cx="5108062" cy="523220"/>
          </a:xfrm>
          <a:prstGeom prst="rect">
            <a:avLst/>
          </a:prstGeom>
          <a:noFill/>
        </p:spPr>
        <p:txBody>
          <a:bodyPr wrap="square" rtlCol="0">
            <a:spAutoFit/>
          </a:bodyPr>
          <a:lstStyle/>
          <a:p>
            <a:r>
              <a:rPr lang="en-US" sz="2800" b="1" dirty="0">
                <a:solidFill>
                  <a:srgbClr val="FF0000"/>
                </a:solidFill>
                <a:latin typeface="Constantia" charset="0"/>
                <a:ea typeface="Constantia" charset="0"/>
                <a:cs typeface="Constantia" charset="0"/>
              </a:rPr>
              <a:t>Frequency Table and T-Test</a:t>
            </a:r>
          </a:p>
        </p:txBody>
      </p:sp>
      <p:graphicFrame>
        <p:nvGraphicFramePr>
          <p:cNvPr id="8" name="Chart 7"/>
          <p:cNvGraphicFramePr>
            <a:graphicFrameLocks/>
          </p:cNvGraphicFramePr>
          <p:nvPr>
            <p:extLst>
              <p:ext uri="{D42A27DB-BD31-4B8C-83A1-F6EECF244321}">
                <p14:modId xmlns:p14="http://schemas.microsoft.com/office/powerpoint/2010/main" val="2523365920"/>
              </p:ext>
            </p:extLst>
          </p:nvPr>
        </p:nvGraphicFramePr>
        <p:xfrm>
          <a:off x="4096512" y="523240"/>
          <a:ext cx="3931920" cy="3346704"/>
        </p:xfrm>
        <a:graphic>
          <a:graphicData uri="http://schemas.openxmlformats.org/drawingml/2006/chart">
            <c:chart xmlns:c="http://schemas.openxmlformats.org/drawingml/2006/chart" xmlns:r="http://schemas.openxmlformats.org/officeDocument/2006/relationships" r:id="rId4"/>
          </a:graphicData>
        </a:graphic>
      </p:graphicFrame>
      <p:grpSp>
        <p:nvGrpSpPr>
          <p:cNvPr id="9" name="Group 8"/>
          <p:cNvGrpSpPr/>
          <p:nvPr/>
        </p:nvGrpSpPr>
        <p:grpSpPr>
          <a:xfrm>
            <a:off x="4926584" y="2362266"/>
            <a:ext cx="535842" cy="1185616"/>
            <a:chOff x="3155356" y="1511813"/>
            <a:chExt cx="754622" cy="1878440"/>
          </a:xfrm>
        </p:grpSpPr>
        <p:pic>
          <p:nvPicPr>
            <p:cNvPr id="11" name="Picture 10"/>
            <p:cNvPicPr>
              <a:picLocks noChangeAspect="1"/>
            </p:cNvPicPr>
            <p:nvPr/>
          </p:nvPicPr>
          <p:blipFill>
            <a:blip r:embed="rId5">
              <a:clrChange>
                <a:clrFrom>
                  <a:srgbClr val="FFFFFF"/>
                </a:clrFrom>
                <a:clrTo>
                  <a:srgbClr val="FFFFFF">
                    <a:alpha val="0"/>
                  </a:srgbClr>
                </a:clrTo>
              </a:clrChange>
            </a:blip>
            <a:stretch>
              <a:fillRect/>
            </a:stretch>
          </p:blipFill>
          <p:spPr>
            <a:xfrm>
              <a:off x="3155356" y="1511813"/>
              <a:ext cx="754622" cy="1878440"/>
            </a:xfrm>
            <a:prstGeom prst="rect">
              <a:avLst/>
            </a:prstGeom>
          </p:spPr>
        </p:pic>
        <p:pic>
          <p:nvPicPr>
            <p:cNvPr id="13" name="Picture 12"/>
            <p:cNvPicPr>
              <a:picLocks noChangeAspect="1"/>
            </p:cNvPicPr>
            <p:nvPr/>
          </p:nvPicPr>
          <p:blipFill>
            <a:blip r:embed="rId6"/>
            <a:stretch>
              <a:fillRect/>
            </a:stretch>
          </p:blipFill>
          <p:spPr>
            <a:xfrm>
              <a:off x="3280778" y="2113291"/>
              <a:ext cx="513520" cy="506337"/>
            </a:xfrm>
            <a:prstGeom prst="rect">
              <a:avLst/>
            </a:prstGeom>
          </p:spPr>
        </p:pic>
        <p:sp>
          <p:nvSpPr>
            <p:cNvPr id="14" name="Rounded Rectangle 13"/>
            <p:cNvSpPr/>
            <p:nvPr/>
          </p:nvSpPr>
          <p:spPr>
            <a:xfrm>
              <a:off x="3416214" y="1511813"/>
              <a:ext cx="233680" cy="16458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p:cNvPicPr>
            <a:picLocks noChangeAspect="1"/>
          </p:cNvPicPr>
          <p:nvPr/>
        </p:nvPicPr>
        <p:blipFill>
          <a:blip r:embed="rId7">
            <a:clrChange>
              <a:clrFrom>
                <a:srgbClr val="FFFFFF"/>
              </a:clrFrom>
              <a:clrTo>
                <a:srgbClr val="FFFFFF">
                  <a:alpha val="0"/>
                </a:srgbClr>
              </a:clrTo>
            </a:clrChange>
          </a:blip>
          <a:stretch>
            <a:fillRect/>
          </a:stretch>
        </p:blipFill>
        <p:spPr>
          <a:xfrm>
            <a:off x="5739351" y="1373633"/>
            <a:ext cx="734601" cy="2174250"/>
          </a:xfrm>
          <a:prstGeom prst="rect">
            <a:avLst/>
          </a:prstGeom>
        </p:spPr>
      </p:pic>
      <p:pic>
        <p:nvPicPr>
          <p:cNvPr id="18" name="Picture 17"/>
          <p:cNvPicPr>
            <a:picLocks noChangeAspect="1"/>
          </p:cNvPicPr>
          <p:nvPr/>
        </p:nvPicPr>
        <p:blipFill>
          <a:blip r:embed="rId5">
            <a:clrChange>
              <a:clrFrom>
                <a:srgbClr val="FFFFFF"/>
              </a:clrFrom>
              <a:clrTo>
                <a:srgbClr val="FFFFFF">
                  <a:alpha val="0"/>
                </a:srgbClr>
              </a:clrTo>
            </a:clrChange>
          </a:blip>
          <a:stretch>
            <a:fillRect/>
          </a:stretch>
        </p:blipFill>
        <p:spPr>
          <a:xfrm>
            <a:off x="6732431" y="2086864"/>
            <a:ext cx="590605" cy="1470162"/>
          </a:xfrm>
          <a:prstGeom prst="rect">
            <a:avLst/>
          </a:prstGeom>
        </p:spPr>
      </p:pic>
      <p:grpSp>
        <p:nvGrpSpPr>
          <p:cNvPr id="19" name="Group 18"/>
          <p:cNvGrpSpPr/>
          <p:nvPr/>
        </p:nvGrpSpPr>
        <p:grpSpPr>
          <a:xfrm>
            <a:off x="5529072" y="5126620"/>
            <a:ext cx="535842" cy="1185616"/>
            <a:chOff x="3155356" y="1511813"/>
            <a:chExt cx="754622" cy="1878440"/>
          </a:xfrm>
        </p:grpSpPr>
        <p:pic>
          <p:nvPicPr>
            <p:cNvPr id="20" name="Picture 19"/>
            <p:cNvPicPr>
              <a:picLocks noChangeAspect="1"/>
            </p:cNvPicPr>
            <p:nvPr/>
          </p:nvPicPr>
          <p:blipFill>
            <a:blip r:embed="rId5">
              <a:clrChange>
                <a:clrFrom>
                  <a:srgbClr val="FFFFFF"/>
                </a:clrFrom>
                <a:clrTo>
                  <a:srgbClr val="FFFFFF">
                    <a:alpha val="0"/>
                  </a:srgbClr>
                </a:clrTo>
              </a:clrChange>
            </a:blip>
            <a:stretch>
              <a:fillRect/>
            </a:stretch>
          </p:blipFill>
          <p:spPr>
            <a:xfrm>
              <a:off x="3155356" y="1511813"/>
              <a:ext cx="754622" cy="1878440"/>
            </a:xfrm>
            <a:prstGeom prst="rect">
              <a:avLst/>
            </a:prstGeom>
          </p:spPr>
        </p:pic>
        <p:pic>
          <p:nvPicPr>
            <p:cNvPr id="21" name="Picture 20"/>
            <p:cNvPicPr>
              <a:picLocks noChangeAspect="1"/>
            </p:cNvPicPr>
            <p:nvPr/>
          </p:nvPicPr>
          <p:blipFill>
            <a:blip r:embed="rId6"/>
            <a:stretch>
              <a:fillRect/>
            </a:stretch>
          </p:blipFill>
          <p:spPr>
            <a:xfrm>
              <a:off x="3280779" y="2113290"/>
              <a:ext cx="513519" cy="506337"/>
            </a:xfrm>
            <a:prstGeom prst="rect">
              <a:avLst/>
            </a:prstGeom>
          </p:spPr>
        </p:pic>
        <p:sp>
          <p:nvSpPr>
            <p:cNvPr id="22" name="Rounded Rectangle 21"/>
            <p:cNvSpPr/>
            <p:nvPr/>
          </p:nvSpPr>
          <p:spPr>
            <a:xfrm>
              <a:off x="3416214" y="1511813"/>
              <a:ext cx="233680" cy="16458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 name="Picture 22"/>
          <p:cNvPicPr>
            <a:picLocks noChangeAspect="1"/>
          </p:cNvPicPr>
          <p:nvPr/>
        </p:nvPicPr>
        <p:blipFill>
          <a:blip r:embed="rId7">
            <a:clrChange>
              <a:clrFrom>
                <a:srgbClr val="FFFFFF"/>
              </a:clrFrom>
              <a:clrTo>
                <a:srgbClr val="FFFFFF">
                  <a:alpha val="0"/>
                </a:srgbClr>
              </a:clrTo>
            </a:clrChange>
          </a:blip>
          <a:stretch>
            <a:fillRect/>
          </a:stretch>
        </p:blipFill>
        <p:spPr>
          <a:xfrm>
            <a:off x="6547104" y="4728391"/>
            <a:ext cx="609601" cy="1583845"/>
          </a:xfrm>
          <a:prstGeom prst="rect">
            <a:avLst/>
          </a:prstGeom>
        </p:spPr>
      </p:pic>
      <p:sp>
        <p:nvSpPr>
          <p:cNvPr id="17" name="TextBox 16"/>
          <p:cNvSpPr txBox="1"/>
          <p:nvPr/>
        </p:nvSpPr>
        <p:spPr>
          <a:xfrm>
            <a:off x="542871" y="3746912"/>
            <a:ext cx="7558713" cy="369332"/>
          </a:xfrm>
          <a:prstGeom prst="rect">
            <a:avLst/>
          </a:prstGeom>
          <a:noFill/>
        </p:spPr>
        <p:txBody>
          <a:bodyPr wrap="square" rtlCol="0">
            <a:spAutoFit/>
          </a:bodyPr>
          <a:lstStyle/>
          <a:p>
            <a:r>
              <a:rPr lang="en-US" altLang="zh-CN" dirty="0" smtClean="0"/>
              <a:t>From T-Test result, only group 1 and group 2 are significantly different.</a:t>
            </a:r>
            <a:endParaRPr lang="en-US" dirty="0" smtClean="0"/>
          </a:p>
        </p:txBody>
      </p:sp>
    </p:spTree>
    <p:extLst>
      <p:ext uri="{BB962C8B-B14F-4D97-AF65-F5344CB8AC3E}">
        <p14:creationId xmlns:p14="http://schemas.microsoft.com/office/powerpoint/2010/main" val="146036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418687" y="1082333"/>
            <a:ext cx="7938929" cy="2286000"/>
          </a:xfrm>
          <a:prstGeom prst="rect">
            <a:avLst/>
          </a:prstGeom>
        </p:spPr>
      </p:pic>
      <p:pic>
        <p:nvPicPr>
          <p:cNvPr id="15" name="Picture 14"/>
          <p:cNvPicPr>
            <a:picLocks noChangeAspect="1"/>
          </p:cNvPicPr>
          <p:nvPr/>
        </p:nvPicPr>
        <p:blipFill>
          <a:blip r:embed="rId3"/>
          <a:stretch>
            <a:fillRect/>
          </a:stretch>
        </p:blipFill>
        <p:spPr>
          <a:xfrm>
            <a:off x="418687" y="3706424"/>
            <a:ext cx="8094377" cy="2190750"/>
          </a:xfrm>
          <a:prstGeom prst="rect">
            <a:avLst/>
          </a:prstGeom>
        </p:spPr>
      </p:pic>
      <p:sp>
        <p:nvSpPr>
          <p:cNvPr id="6" name="TextBox 5"/>
          <p:cNvSpPr txBox="1"/>
          <p:nvPr/>
        </p:nvSpPr>
        <p:spPr>
          <a:xfrm>
            <a:off x="542930" y="160536"/>
            <a:ext cx="5108062" cy="523220"/>
          </a:xfrm>
          <a:prstGeom prst="rect">
            <a:avLst/>
          </a:prstGeom>
          <a:noFill/>
        </p:spPr>
        <p:txBody>
          <a:bodyPr wrap="square" rtlCol="0">
            <a:spAutoFit/>
          </a:bodyPr>
          <a:lstStyle/>
          <a:p>
            <a:r>
              <a:rPr lang="en-US" sz="2800" b="1" dirty="0" smtClean="0">
                <a:solidFill>
                  <a:srgbClr val="FF0000"/>
                </a:solidFill>
                <a:latin typeface="Constantia" charset="0"/>
                <a:ea typeface="Constantia" charset="0"/>
                <a:cs typeface="Constantia" charset="0"/>
              </a:rPr>
              <a:t>T-Test</a:t>
            </a:r>
            <a:endParaRPr lang="en-US" sz="2800" b="1" dirty="0">
              <a:solidFill>
                <a:srgbClr val="FF0000"/>
              </a:solidFill>
              <a:latin typeface="Constantia" charset="0"/>
              <a:ea typeface="Constantia" charset="0"/>
              <a:cs typeface="Constantia" charset="0"/>
            </a:endParaRPr>
          </a:p>
        </p:txBody>
      </p:sp>
      <p:pic>
        <p:nvPicPr>
          <p:cNvPr id="7" name="Picture 6"/>
          <p:cNvPicPr>
            <a:picLocks noChangeAspect="1"/>
          </p:cNvPicPr>
          <p:nvPr/>
        </p:nvPicPr>
        <p:blipFill>
          <a:blip r:embed="rId4">
            <a:clrChange>
              <a:clrFrom>
                <a:srgbClr val="FFFFFF"/>
              </a:clrFrom>
              <a:clrTo>
                <a:srgbClr val="FFFFFF">
                  <a:alpha val="0"/>
                </a:srgbClr>
              </a:clrTo>
            </a:clrChange>
          </a:blip>
          <a:stretch>
            <a:fillRect/>
          </a:stretch>
        </p:blipFill>
        <p:spPr>
          <a:xfrm>
            <a:off x="6708508" y="1883664"/>
            <a:ext cx="577952" cy="1438666"/>
          </a:xfrm>
          <a:prstGeom prst="rect">
            <a:avLst/>
          </a:prstGeom>
        </p:spPr>
      </p:pic>
      <p:grpSp>
        <p:nvGrpSpPr>
          <p:cNvPr id="8" name="Group 7"/>
          <p:cNvGrpSpPr/>
          <p:nvPr/>
        </p:nvGrpSpPr>
        <p:grpSpPr>
          <a:xfrm>
            <a:off x="5624699" y="1932432"/>
            <a:ext cx="562135" cy="1376355"/>
            <a:chOff x="3155356" y="1511813"/>
            <a:chExt cx="754622" cy="1878440"/>
          </a:xfrm>
        </p:grpSpPr>
        <p:pic>
          <p:nvPicPr>
            <p:cNvPr id="9" name="Picture 8"/>
            <p:cNvPicPr>
              <a:picLocks noChangeAspect="1"/>
            </p:cNvPicPr>
            <p:nvPr/>
          </p:nvPicPr>
          <p:blipFill>
            <a:blip r:embed="rId4">
              <a:clrChange>
                <a:clrFrom>
                  <a:srgbClr val="FFFFFF"/>
                </a:clrFrom>
                <a:clrTo>
                  <a:srgbClr val="FFFFFF">
                    <a:alpha val="0"/>
                  </a:srgbClr>
                </a:clrTo>
              </a:clrChange>
            </a:blip>
            <a:stretch>
              <a:fillRect/>
            </a:stretch>
          </p:blipFill>
          <p:spPr>
            <a:xfrm>
              <a:off x="3155356" y="1511813"/>
              <a:ext cx="754622" cy="1878440"/>
            </a:xfrm>
            <a:prstGeom prst="rect">
              <a:avLst/>
            </a:prstGeom>
          </p:spPr>
        </p:pic>
        <p:pic>
          <p:nvPicPr>
            <p:cNvPr id="10" name="Picture 9"/>
            <p:cNvPicPr>
              <a:picLocks noChangeAspect="1"/>
            </p:cNvPicPr>
            <p:nvPr/>
          </p:nvPicPr>
          <p:blipFill>
            <a:blip r:embed="rId5"/>
            <a:stretch>
              <a:fillRect/>
            </a:stretch>
          </p:blipFill>
          <p:spPr>
            <a:xfrm>
              <a:off x="3280779" y="2113290"/>
              <a:ext cx="513519" cy="506337"/>
            </a:xfrm>
            <a:prstGeom prst="rect">
              <a:avLst/>
            </a:prstGeom>
          </p:spPr>
        </p:pic>
        <p:sp>
          <p:nvSpPr>
            <p:cNvPr id="11" name="Rounded Rectangle 10"/>
            <p:cNvSpPr/>
            <p:nvPr/>
          </p:nvSpPr>
          <p:spPr>
            <a:xfrm>
              <a:off x="3416214" y="1511813"/>
              <a:ext cx="233680" cy="16458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p:cNvPicPr>
            <a:picLocks noChangeAspect="1"/>
          </p:cNvPicPr>
          <p:nvPr/>
        </p:nvPicPr>
        <p:blipFill>
          <a:blip r:embed="rId6">
            <a:clrChange>
              <a:clrFrom>
                <a:srgbClr val="FFFFFF"/>
              </a:clrFrom>
              <a:clrTo>
                <a:srgbClr val="FFFFFF">
                  <a:alpha val="0"/>
                </a:srgbClr>
              </a:clrTo>
            </a:clrChange>
          </a:blip>
          <a:stretch>
            <a:fillRect/>
          </a:stretch>
        </p:blipFill>
        <p:spPr>
          <a:xfrm>
            <a:off x="5693208" y="4690872"/>
            <a:ext cx="570432" cy="1417330"/>
          </a:xfrm>
          <a:prstGeom prst="rect">
            <a:avLst/>
          </a:prstGeom>
        </p:spPr>
      </p:pic>
      <p:pic>
        <p:nvPicPr>
          <p:cNvPr id="13" name="Picture 12"/>
          <p:cNvPicPr>
            <a:picLocks noChangeAspect="1"/>
          </p:cNvPicPr>
          <p:nvPr/>
        </p:nvPicPr>
        <p:blipFill>
          <a:blip r:embed="rId4">
            <a:clrChange>
              <a:clrFrom>
                <a:srgbClr val="FFFFFF"/>
              </a:clrFrom>
              <a:clrTo>
                <a:srgbClr val="FFFFFF">
                  <a:alpha val="0"/>
                </a:srgbClr>
              </a:clrTo>
            </a:clrChange>
          </a:blip>
          <a:stretch>
            <a:fillRect/>
          </a:stretch>
        </p:blipFill>
        <p:spPr>
          <a:xfrm>
            <a:off x="6518465" y="4647184"/>
            <a:ext cx="590605" cy="1470162"/>
          </a:xfrm>
          <a:prstGeom prst="rect">
            <a:avLst/>
          </a:prstGeom>
        </p:spPr>
      </p:pic>
    </p:spTree>
    <p:extLst>
      <p:ext uri="{BB962C8B-B14F-4D97-AF65-F5344CB8AC3E}">
        <p14:creationId xmlns:p14="http://schemas.microsoft.com/office/powerpoint/2010/main" val="108652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516351" y="1946905"/>
            <a:ext cx="8627649" cy="4087647"/>
          </a:xfrm>
          <a:prstGeom prst="rect">
            <a:avLst/>
          </a:prstGeom>
        </p:spPr>
      </p:pic>
      <p:sp>
        <p:nvSpPr>
          <p:cNvPr id="20" name="TextBox 19"/>
          <p:cNvSpPr txBox="1"/>
          <p:nvPr/>
        </p:nvSpPr>
        <p:spPr>
          <a:xfrm>
            <a:off x="542930" y="160536"/>
            <a:ext cx="5108062" cy="523220"/>
          </a:xfrm>
          <a:prstGeom prst="rect">
            <a:avLst/>
          </a:prstGeom>
          <a:noFill/>
        </p:spPr>
        <p:txBody>
          <a:bodyPr wrap="square" rtlCol="0">
            <a:spAutoFit/>
          </a:bodyPr>
          <a:lstStyle/>
          <a:p>
            <a:r>
              <a:rPr lang="en-US" sz="2800" b="1" dirty="0">
                <a:solidFill>
                  <a:srgbClr val="FF0000"/>
                </a:solidFill>
                <a:latin typeface="Constantia" charset="0"/>
                <a:ea typeface="Constantia" charset="0"/>
                <a:cs typeface="Constantia" charset="0"/>
              </a:rPr>
              <a:t>Logistic Regression</a:t>
            </a:r>
          </a:p>
        </p:txBody>
      </p:sp>
      <p:sp>
        <p:nvSpPr>
          <p:cNvPr id="4" name="TextBox 3"/>
          <p:cNvSpPr txBox="1"/>
          <p:nvPr/>
        </p:nvSpPr>
        <p:spPr>
          <a:xfrm>
            <a:off x="542930" y="1051601"/>
            <a:ext cx="7932705" cy="646331"/>
          </a:xfrm>
          <a:prstGeom prst="rect">
            <a:avLst/>
          </a:prstGeom>
          <a:noFill/>
        </p:spPr>
        <p:txBody>
          <a:bodyPr wrap="square" rtlCol="0">
            <a:spAutoFit/>
          </a:bodyPr>
          <a:lstStyle/>
          <a:p>
            <a:r>
              <a:rPr lang="en-US" dirty="0" smtClean="0"/>
              <a:t>We tried to run Logistic Regression to exploit if there is any factors significant for the result. Unfortunately, none of the </a:t>
            </a:r>
            <a:r>
              <a:rPr lang="en-US" dirty="0" smtClean="0"/>
              <a:t>factors </a:t>
            </a:r>
            <a:r>
              <a:rPr lang="en-US" dirty="0" smtClean="0"/>
              <a:t>is significant.</a:t>
            </a:r>
          </a:p>
        </p:txBody>
      </p:sp>
    </p:spTree>
    <p:extLst>
      <p:ext uri="{BB962C8B-B14F-4D97-AF65-F5344CB8AC3E}">
        <p14:creationId xmlns:p14="http://schemas.microsoft.com/office/powerpoint/2010/main" val="4277646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90127" y="1398648"/>
            <a:ext cx="4465337" cy="3198244"/>
          </a:xfrm>
          <a:prstGeom prst="rect">
            <a:avLst/>
          </a:prstGeom>
        </p:spPr>
      </p:pic>
      <p:pic>
        <p:nvPicPr>
          <p:cNvPr id="9" name="Picture 8"/>
          <p:cNvPicPr>
            <a:picLocks noChangeAspect="1"/>
          </p:cNvPicPr>
          <p:nvPr/>
        </p:nvPicPr>
        <p:blipFill>
          <a:blip r:embed="rId3"/>
          <a:stretch>
            <a:fillRect/>
          </a:stretch>
        </p:blipFill>
        <p:spPr>
          <a:xfrm>
            <a:off x="4562856" y="1687461"/>
            <a:ext cx="3817976" cy="2909431"/>
          </a:xfrm>
          <a:prstGeom prst="rect">
            <a:avLst/>
          </a:prstGeom>
        </p:spPr>
      </p:pic>
      <p:sp>
        <p:nvSpPr>
          <p:cNvPr id="7" name="TextBox 6"/>
          <p:cNvSpPr txBox="1"/>
          <p:nvPr/>
        </p:nvSpPr>
        <p:spPr>
          <a:xfrm>
            <a:off x="542930" y="105672"/>
            <a:ext cx="5108062" cy="523220"/>
          </a:xfrm>
          <a:prstGeom prst="rect">
            <a:avLst/>
          </a:prstGeom>
          <a:noFill/>
        </p:spPr>
        <p:txBody>
          <a:bodyPr wrap="square" rtlCol="0">
            <a:spAutoFit/>
          </a:bodyPr>
          <a:lstStyle/>
          <a:p>
            <a:r>
              <a:rPr lang="en-US" altLang="ja-JP" sz="2800" b="1" dirty="0" smtClean="0">
                <a:solidFill>
                  <a:srgbClr val="FF0000"/>
                </a:solidFill>
                <a:latin typeface="Constantia" charset="0"/>
                <a:ea typeface="Constantia" charset="0"/>
                <a:cs typeface="Constantia" charset="0"/>
              </a:rPr>
              <a:t>ANOVA</a:t>
            </a:r>
            <a:endParaRPr lang="en-US" sz="2800" b="1" dirty="0">
              <a:solidFill>
                <a:srgbClr val="FF0000"/>
              </a:solidFill>
              <a:latin typeface="Constantia" charset="0"/>
              <a:ea typeface="Constantia" charset="0"/>
              <a:cs typeface="Constantia" charset="0"/>
            </a:endParaRPr>
          </a:p>
        </p:txBody>
      </p:sp>
      <p:grpSp>
        <p:nvGrpSpPr>
          <p:cNvPr id="8" name="Group 7"/>
          <p:cNvGrpSpPr/>
          <p:nvPr/>
        </p:nvGrpSpPr>
        <p:grpSpPr>
          <a:xfrm>
            <a:off x="7606897" y="4512430"/>
            <a:ext cx="568599" cy="1507413"/>
            <a:chOff x="3091986" y="155274"/>
            <a:chExt cx="1115786" cy="2917396"/>
          </a:xfrm>
        </p:grpSpPr>
        <p:pic>
          <p:nvPicPr>
            <p:cNvPr id="10" name="Picture 9"/>
            <p:cNvPicPr>
              <a:picLocks noChangeAspect="1"/>
            </p:cNvPicPr>
            <p:nvPr/>
          </p:nvPicPr>
          <p:blipFill>
            <a:blip r:embed="rId4"/>
            <a:stretch>
              <a:fillRect/>
            </a:stretch>
          </p:blipFill>
          <p:spPr>
            <a:xfrm rot="21415876">
              <a:off x="3160083" y="500567"/>
              <a:ext cx="1047689" cy="2572103"/>
            </a:xfrm>
            <a:prstGeom prst="rect">
              <a:avLst/>
            </a:prstGeom>
          </p:spPr>
        </p:pic>
        <p:pic>
          <p:nvPicPr>
            <p:cNvPr id="11" name="Picture 10"/>
            <p:cNvPicPr>
              <a:picLocks noChangeAspect="1"/>
            </p:cNvPicPr>
            <p:nvPr/>
          </p:nvPicPr>
          <p:blipFill>
            <a:blip r:embed="rId5">
              <a:clrChange>
                <a:clrFrom>
                  <a:srgbClr val="FFFFFF"/>
                </a:clrFrom>
                <a:clrTo>
                  <a:srgbClr val="FFFFFF">
                    <a:alpha val="0"/>
                  </a:srgbClr>
                </a:clrTo>
              </a:clrChange>
            </a:blip>
            <a:stretch>
              <a:fillRect/>
            </a:stretch>
          </p:blipFill>
          <p:spPr>
            <a:xfrm flipH="1">
              <a:off x="3091986" y="155274"/>
              <a:ext cx="944282" cy="871448"/>
            </a:xfrm>
            <a:prstGeom prst="rect">
              <a:avLst/>
            </a:prstGeom>
          </p:spPr>
        </p:pic>
      </p:grpSp>
      <p:grpSp>
        <p:nvGrpSpPr>
          <p:cNvPr id="12" name="Group 11"/>
          <p:cNvGrpSpPr/>
          <p:nvPr/>
        </p:nvGrpSpPr>
        <p:grpSpPr>
          <a:xfrm>
            <a:off x="5912787" y="4812810"/>
            <a:ext cx="1693621" cy="1592783"/>
            <a:chOff x="846412" y="2006956"/>
            <a:chExt cx="2632877" cy="2674084"/>
          </a:xfrm>
        </p:grpSpPr>
        <p:pic>
          <p:nvPicPr>
            <p:cNvPr id="13" name="Picture 12"/>
            <p:cNvPicPr>
              <a:picLocks noChangeAspect="1"/>
            </p:cNvPicPr>
            <p:nvPr/>
          </p:nvPicPr>
          <p:blipFill>
            <a:blip r:embed="rId6">
              <a:clrChange>
                <a:clrFrom>
                  <a:srgbClr val="FFFFFF"/>
                </a:clrFrom>
                <a:clrTo>
                  <a:srgbClr val="FFFFFF">
                    <a:alpha val="0"/>
                  </a:srgbClr>
                </a:clrTo>
              </a:clrChange>
            </a:blip>
            <a:stretch>
              <a:fillRect/>
            </a:stretch>
          </p:blipFill>
          <p:spPr>
            <a:xfrm rot="7376073" flipV="1">
              <a:off x="1458229" y="2099584"/>
              <a:ext cx="958698" cy="773441"/>
            </a:xfrm>
            <a:prstGeom prst="rect">
              <a:avLst/>
            </a:prstGeom>
          </p:spPr>
        </p:pic>
        <p:grpSp>
          <p:nvGrpSpPr>
            <p:cNvPr id="14" name="Group 13"/>
            <p:cNvGrpSpPr/>
            <p:nvPr/>
          </p:nvGrpSpPr>
          <p:grpSpPr>
            <a:xfrm>
              <a:off x="846412" y="2329612"/>
              <a:ext cx="2632877" cy="2351428"/>
              <a:chOff x="572249" y="1817652"/>
              <a:chExt cx="2632877" cy="2351428"/>
            </a:xfrm>
          </p:grpSpPr>
          <p:pic>
            <p:nvPicPr>
              <p:cNvPr id="15" name="Picture 14" descr="Image result"/>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58293">
                <a:off x="572249" y="1817652"/>
                <a:ext cx="1635598" cy="2351428"/>
              </a:xfrm>
              <a:prstGeom prst="rect">
                <a:avLst/>
              </a:prstGeom>
              <a:noFill/>
              <a:ln>
                <a:noFill/>
              </a:ln>
            </p:spPr>
          </p:pic>
          <p:pic>
            <p:nvPicPr>
              <p:cNvPr id="17" name="Picture 16"/>
              <p:cNvPicPr>
                <a:picLocks noChangeAspect="1"/>
              </p:cNvPicPr>
              <p:nvPr/>
            </p:nvPicPr>
            <p:blipFill>
              <a:blip r:embed="rId8">
                <a:clrChange>
                  <a:clrFrom>
                    <a:srgbClr val="FFFFFF"/>
                  </a:clrFrom>
                  <a:clrTo>
                    <a:srgbClr val="FFFFFF">
                      <a:alpha val="0"/>
                    </a:srgbClr>
                  </a:clrTo>
                </a:clrChange>
              </a:blip>
              <a:stretch>
                <a:fillRect/>
              </a:stretch>
            </p:blipFill>
            <p:spPr>
              <a:xfrm>
                <a:off x="2271072" y="2217731"/>
                <a:ext cx="934054" cy="928777"/>
              </a:xfrm>
              <a:prstGeom prst="rect">
                <a:avLst/>
              </a:prstGeom>
            </p:spPr>
          </p:pic>
          <p:cxnSp>
            <p:nvCxnSpPr>
              <p:cNvPr id="18" name="Straight Connector 17"/>
              <p:cNvCxnSpPr/>
              <p:nvPr/>
            </p:nvCxnSpPr>
            <p:spPr>
              <a:xfrm>
                <a:off x="1663415" y="2993366"/>
                <a:ext cx="424322" cy="26310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2087737" y="2993367"/>
                <a:ext cx="338321" cy="26310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1" name="Group 20"/>
          <p:cNvGrpSpPr/>
          <p:nvPr/>
        </p:nvGrpSpPr>
        <p:grpSpPr>
          <a:xfrm>
            <a:off x="8210687" y="4512430"/>
            <a:ext cx="491850" cy="1520751"/>
            <a:chOff x="5203126" y="1281423"/>
            <a:chExt cx="898547" cy="2572118"/>
          </a:xfrm>
        </p:grpSpPr>
        <p:pic>
          <p:nvPicPr>
            <p:cNvPr id="22" name="Picture 21"/>
            <p:cNvPicPr>
              <a:picLocks noChangeAspect="1"/>
            </p:cNvPicPr>
            <p:nvPr/>
          </p:nvPicPr>
          <p:blipFill>
            <a:blip r:embed="rId9">
              <a:clrChange>
                <a:clrFrom>
                  <a:srgbClr val="FFFFFF"/>
                </a:clrFrom>
                <a:clrTo>
                  <a:srgbClr val="FFFFFF">
                    <a:alpha val="0"/>
                  </a:srgbClr>
                </a:clrTo>
              </a:clrChange>
            </a:blip>
            <a:stretch>
              <a:fillRect/>
            </a:stretch>
          </p:blipFill>
          <p:spPr>
            <a:xfrm rot="387067">
              <a:off x="5203126" y="1510694"/>
              <a:ext cx="805593" cy="2342847"/>
            </a:xfrm>
            <a:prstGeom prst="rect">
              <a:avLst/>
            </a:prstGeom>
          </p:spPr>
        </p:pic>
        <p:pic>
          <p:nvPicPr>
            <p:cNvPr id="23" name="Picture 22"/>
            <p:cNvPicPr>
              <a:picLocks noChangeAspect="1"/>
            </p:cNvPicPr>
            <p:nvPr/>
          </p:nvPicPr>
          <p:blipFill>
            <a:blip r:embed="rId10">
              <a:clrChange>
                <a:clrFrom>
                  <a:srgbClr val="FFFFFF"/>
                </a:clrFrom>
                <a:clrTo>
                  <a:srgbClr val="FFFFFF">
                    <a:alpha val="0"/>
                  </a:srgbClr>
                </a:clrTo>
              </a:clrChange>
            </a:blip>
            <a:stretch>
              <a:fillRect/>
            </a:stretch>
          </p:blipFill>
          <p:spPr>
            <a:xfrm flipH="1">
              <a:off x="5315586" y="1281423"/>
              <a:ext cx="786087" cy="815514"/>
            </a:xfrm>
            <a:prstGeom prst="rect">
              <a:avLst/>
            </a:prstGeom>
          </p:spPr>
        </p:pic>
      </p:grpSp>
      <p:sp>
        <p:nvSpPr>
          <p:cNvPr id="4" name="TextBox 3"/>
          <p:cNvSpPr txBox="1"/>
          <p:nvPr/>
        </p:nvSpPr>
        <p:spPr>
          <a:xfrm>
            <a:off x="762000" y="4882896"/>
            <a:ext cx="4258056" cy="1323439"/>
          </a:xfrm>
          <a:prstGeom prst="rect">
            <a:avLst/>
          </a:prstGeom>
          <a:noFill/>
        </p:spPr>
        <p:txBody>
          <a:bodyPr wrap="square" rtlCol="0">
            <a:spAutoFit/>
          </a:bodyPr>
          <a:lstStyle/>
          <a:p>
            <a:r>
              <a:rPr lang="en-US" sz="1600" dirty="0" smtClean="0"/>
              <a:t>We found some groups of interaction that are significant for the output</a:t>
            </a:r>
          </a:p>
          <a:p>
            <a:pPr marL="285750" indent="-285750">
              <a:buFont typeface="Arial" panose="020B0604020202020204" pitchFamily="34" charset="0"/>
              <a:buChar char="•"/>
            </a:pPr>
            <a:r>
              <a:rPr lang="en-US" sz="1600" dirty="0" smtClean="0"/>
              <a:t>Group*Confidence</a:t>
            </a:r>
          </a:p>
          <a:p>
            <a:pPr marL="285750" indent="-285750">
              <a:buFont typeface="Arial" panose="020B0604020202020204" pitchFamily="34" charset="0"/>
              <a:buChar char="•"/>
            </a:pPr>
            <a:r>
              <a:rPr lang="en-US" sz="1600" dirty="0" smtClean="0"/>
              <a:t>Group*Age</a:t>
            </a:r>
          </a:p>
          <a:p>
            <a:pPr marL="285750" indent="-285750">
              <a:buFont typeface="Arial" panose="020B0604020202020204" pitchFamily="34" charset="0"/>
              <a:buChar char="•"/>
            </a:pPr>
            <a:r>
              <a:rPr lang="en-US" sz="1600" dirty="0" smtClean="0"/>
              <a:t>Group*Confidence*Like*Gender</a:t>
            </a:r>
            <a:endParaRPr lang="en-US" sz="1600" dirty="0"/>
          </a:p>
        </p:txBody>
      </p:sp>
    </p:spTree>
    <p:extLst>
      <p:ext uri="{BB962C8B-B14F-4D97-AF65-F5344CB8AC3E}">
        <p14:creationId xmlns:p14="http://schemas.microsoft.com/office/powerpoint/2010/main" val="18213744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8000" y="292099"/>
            <a:ext cx="2286000" cy="523220"/>
          </a:xfrm>
          <a:prstGeom prst="rect">
            <a:avLst/>
          </a:prstGeom>
          <a:noFill/>
        </p:spPr>
        <p:txBody>
          <a:bodyPr wrap="square" rtlCol="0">
            <a:spAutoFit/>
          </a:bodyPr>
          <a:lstStyle/>
          <a:p>
            <a:r>
              <a:rPr lang="en-US" sz="2800" b="1" dirty="0" smtClean="0">
                <a:solidFill>
                  <a:srgbClr val="FF0000"/>
                </a:solidFill>
                <a:latin typeface="Constantia" charset="0"/>
                <a:ea typeface="Constantia" charset="0"/>
                <a:cs typeface="Constantia" charset="0"/>
              </a:rPr>
              <a:t>Results</a:t>
            </a:r>
            <a:endParaRPr lang="en-US" sz="2800" b="1" dirty="0">
              <a:solidFill>
                <a:srgbClr val="FF0000"/>
              </a:solidFill>
              <a:latin typeface="Constantia" charset="0"/>
              <a:ea typeface="Constantia" charset="0"/>
              <a:cs typeface="Constantia" charset="0"/>
            </a:endParaRPr>
          </a:p>
        </p:txBody>
      </p:sp>
      <p:sp>
        <p:nvSpPr>
          <p:cNvPr id="6" name="TextBox 5"/>
          <p:cNvSpPr txBox="1"/>
          <p:nvPr/>
        </p:nvSpPr>
        <p:spPr>
          <a:xfrm>
            <a:off x="940816" y="1601724"/>
            <a:ext cx="6548120" cy="3539430"/>
          </a:xfrm>
          <a:prstGeom prst="rect">
            <a:avLst/>
          </a:prstGeom>
          <a:noFill/>
        </p:spPr>
        <p:txBody>
          <a:bodyPr wrap="square" rtlCol="0">
            <a:spAutoFit/>
          </a:bodyPr>
          <a:lstStyle/>
          <a:p>
            <a:r>
              <a:rPr lang="en-US" sz="2800" dirty="0" smtClean="0"/>
              <a:t>From all analysis above, we conclude: it’s more likely for people to correctly identify Coke’s brand without the influences of any outside factors. </a:t>
            </a:r>
          </a:p>
          <a:p>
            <a:endParaRPr lang="en-US" sz="2800" dirty="0"/>
          </a:p>
          <a:p>
            <a:r>
              <a:rPr lang="en-US" sz="2800" dirty="0" smtClean="0"/>
              <a:t>Unless you already know the correct answer, think independently that you are more likely to find the truth.</a:t>
            </a:r>
            <a:endParaRPr lang="en-US" sz="2800" dirty="0"/>
          </a:p>
        </p:txBody>
      </p:sp>
    </p:spTree>
    <p:extLst>
      <p:ext uri="{BB962C8B-B14F-4D97-AF65-F5344CB8AC3E}">
        <p14:creationId xmlns:p14="http://schemas.microsoft.com/office/powerpoint/2010/main" val="588820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8000" y="292099"/>
            <a:ext cx="3094736" cy="523220"/>
          </a:xfrm>
          <a:prstGeom prst="rect">
            <a:avLst/>
          </a:prstGeom>
          <a:noFill/>
        </p:spPr>
        <p:txBody>
          <a:bodyPr wrap="square" rtlCol="0">
            <a:spAutoFit/>
          </a:bodyPr>
          <a:lstStyle/>
          <a:p>
            <a:r>
              <a:rPr lang="en-US" sz="2800" b="1" dirty="0" smtClean="0">
                <a:solidFill>
                  <a:srgbClr val="FF0000"/>
                </a:solidFill>
                <a:latin typeface="Constantia" charset="0"/>
                <a:ea typeface="Constantia" charset="0"/>
                <a:cs typeface="Constantia" charset="0"/>
              </a:rPr>
              <a:t>Key Takeaways</a:t>
            </a:r>
            <a:endParaRPr lang="en-US" sz="2800" b="1" dirty="0">
              <a:solidFill>
                <a:srgbClr val="FF0000"/>
              </a:solidFill>
              <a:latin typeface="Constantia" charset="0"/>
              <a:ea typeface="Constantia" charset="0"/>
              <a:cs typeface="Constantia" charset="0"/>
            </a:endParaRPr>
          </a:p>
        </p:txBody>
      </p:sp>
      <p:sp>
        <p:nvSpPr>
          <p:cNvPr id="6" name="TextBox 5"/>
          <p:cNvSpPr txBox="1"/>
          <p:nvPr/>
        </p:nvSpPr>
        <p:spPr>
          <a:xfrm>
            <a:off x="508000" y="1546860"/>
            <a:ext cx="7785608" cy="2246769"/>
          </a:xfrm>
          <a:prstGeom prst="rect">
            <a:avLst/>
          </a:prstGeom>
          <a:noFill/>
        </p:spPr>
        <p:txBody>
          <a:bodyPr wrap="square" rtlCol="0">
            <a:spAutoFit/>
          </a:bodyPr>
          <a:lstStyle/>
          <a:p>
            <a:r>
              <a:rPr lang="en-US" sz="2800" dirty="0" smtClean="0"/>
              <a:t>Experiment might lack strong external validity.</a:t>
            </a:r>
          </a:p>
          <a:p>
            <a:endParaRPr lang="en-US" sz="2800" dirty="0" smtClean="0"/>
          </a:p>
          <a:p>
            <a:r>
              <a:rPr lang="en-US" sz="2800" dirty="0" smtClean="0"/>
              <a:t>Because the limitation of time, samples, test takers and budge, it doesn’t have very strong predictive indications.</a:t>
            </a:r>
          </a:p>
        </p:txBody>
      </p:sp>
    </p:spTree>
    <p:extLst>
      <p:ext uri="{BB962C8B-B14F-4D97-AF65-F5344CB8AC3E}">
        <p14:creationId xmlns:p14="http://schemas.microsoft.com/office/powerpoint/2010/main" val="4073335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3556" y="317500"/>
            <a:ext cx="5361172" cy="523220"/>
          </a:xfrm>
          <a:prstGeom prst="rect">
            <a:avLst/>
          </a:prstGeom>
          <a:noFill/>
        </p:spPr>
        <p:txBody>
          <a:bodyPr wrap="square" rtlCol="0">
            <a:spAutoFit/>
          </a:bodyPr>
          <a:lstStyle/>
          <a:p>
            <a:r>
              <a:rPr lang="en-US" sz="2800" b="1" dirty="0" smtClean="0">
                <a:solidFill>
                  <a:srgbClr val="FF0000"/>
                </a:solidFill>
                <a:latin typeface="Constantia" charset="0"/>
                <a:ea typeface="Constantia" charset="0"/>
                <a:cs typeface="Constantia" charset="0"/>
              </a:rPr>
              <a:t>Special Acknowledgement</a:t>
            </a:r>
            <a:endParaRPr lang="en-US" sz="2800" b="1" dirty="0">
              <a:solidFill>
                <a:srgbClr val="FF0000"/>
              </a:solidFill>
              <a:latin typeface="Constantia" charset="0"/>
              <a:ea typeface="Constantia" charset="0"/>
              <a:cs typeface="Constantia" charset="0"/>
            </a:endParaRPr>
          </a:p>
        </p:txBody>
      </p:sp>
      <p:sp>
        <p:nvSpPr>
          <p:cNvPr id="5" name="TextBox 4"/>
          <p:cNvSpPr txBox="1"/>
          <p:nvPr/>
        </p:nvSpPr>
        <p:spPr>
          <a:xfrm>
            <a:off x="712216" y="1245108"/>
            <a:ext cx="7727696" cy="1200329"/>
          </a:xfrm>
          <a:prstGeom prst="rect">
            <a:avLst/>
          </a:prstGeom>
          <a:noFill/>
        </p:spPr>
        <p:txBody>
          <a:bodyPr wrap="square" rtlCol="0">
            <a:spAutoFit/>
          </a:bodyPr>
          <a:lstStyle/>
          <a:p>
            <a:r>
              <a:rPr lang="en-US" sz="2400" dirty="0"/>
              <a:t>Appreciate Prof. </a:t>
            </a:r>
            <a:r>
              <a:rPr lang="en-US" sz="2400" b="1" i="1" dirty="0"/>
              <a:t>Eleanor </a:t>
            </a:r>
            <a:r>
              <a:rPr lang="en-US" sz="2400" b="1" i="1" dirty="0" err="1"/>
              <a:t>Feit</a:t>
            </a:r>
            <a:r>
              <a:rPr lang="en-US" sz="2400" dirty="0"/>
              <a:t> for her lectures and guidance</a:t>
            </a:r>
            <a:r>
              <a:rPr lang="en-US" sz="2400" dirty="0" smtClean="0"/>
              <a:t>. You added an important tool in our toolbox for our future career/research</a:t>
            </a:r>
            <a:r>
              <a:rPr lang="en-US" sz="2400" dirty="0" smtClean="0"/>
              <a:t>.</a:t>
            </a:r>
            <a:endParaRPr lang="en-US" sz="2400" dirty="0"/>
          </a:p>
        </p:txBody>
      </p:sp>
      <p:pic>
        <p:nvPicPr>
          <p:cNvPr id="4098" name="Picture 2" descr="http://www.alphaline.com.au/images/2%20tier%20trolley2.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6585629" y="2761681"/>
            <a:ext cx="1367510" cy="14568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12216" y="4601918"/>
            <a:ext cx="7563104" cy="1200329"/>
          </a:xfrm>
          <a:prstGeom prst="rect">
            <a:avLst/>
          </a:prstGeom>
        </p:spPr>
        <p:txBody>
          <a:bodyPr wrap="square">
            <a:spAutoFit/>
          </a:bodyPr>
          <a:lstStyle/>
          <a:p>
            <a:r>
              <a:rPr lang="en-US" sz="2400" dirty="0" smtClean="0"/>
              <a:t>We </a:t>
            </a:r>
            <a:r>
              <a:rPr lang="en-US" sz="2400" dirty="0"/>
              <a:t>would also appreciate all people who </a:t>
            </a:r>
            <a:r>
              <a:rPr lang="en-US" sz="2400" dirty="0" smtClean="0"/>
              <a:t>were willing to risk their lives to </a:t>
            </a:r>
            <a:r>
              <a:rPr lang="en-US" sz="2400" dirty="0"/>
              <a:t>receive the tests, although your parents always tell you “</a:t>
            </a:r>
            <a:r>
              <a:rPr lang="en-US" sz="2400" b="1" i="1" dirty="0"/>
              <a:t>Don’t take the food/drink from strangers</a:t>
            </a:r>
            <a:r>
              <a:rPr lang="en-US" sz="2400" dirty="0"/>
              <a:t>”.</a:t>
            </a:r>
          </a:p>
        </p:txBody>
      </p:sp>
      <p:pic>
        <p:nvPicPr>
          <p:cNvPr id="6" name="Picture 5"/>
          <p:cNvPicPr>
            <a:picLocks noChangeAspect="1"/>
          </p:cNvPicPr>
          <p:nvPr/>
        </p:nvPicPr>
        <p:blipFill>
          <a:blip r:embed="rId3">
            <a:clrChange>
              <a:clrFrom>
                <a:srgbClr val="FDFDFD"/>
              </a:clrFrom>
              <a:clrTo>
                <a:srgbClr val="FDFDFD">
                  <a:alpha val="0"/>
                </a:srgbClr>
              </a:clrTo>
            </a:clrChange>
          </a:blip>
          <a:stretch>
            <a:fillRect/>
          </a:stretch>
        </p:blipFill>
        <p:spPr>
          <a:xfrm>
            <a:off x="7953139" y="4685431"/>
            <a:ext cx="644361" cy="613564"/>
          </a:xfrm>
          <a:prstGeom prst="rect">
            <a:avLst/>
          </a:prstGeom>
        </p:spPr>
      </p:pic>
      <p:sp>
        <p:nvSpPr>
          <p:cNvPr id="3" name="Rectangle 2"/>
          <p:cNvSpPr/>
          <p:nvPr/>
        </p:nvSpPr>
        <p:spPr>
          <a:xfrm>
            <a:off x="712216" y="2828836"/>
            <a:ext cx="6282944" cy="1569660"/>
          </a:xfrm>
          <a:prstGeom prst="rect">
            <a:avLst/>
          </a:prstGeom>
        </p:spPr>
        <p:txBody>
          <a:bodyPr wrap="square">
            <a:spAutoFit/>
          </a:bodyPr>
          <a:lstStyle/>
          <a:p>
            <a:r>
              <a:rPr lang="en-US" sz="2400" dirty="0"/>
              <a:t>We would like to thank Ms. </a:t>
            </a:r>
            <a:r>
              <a:rPr lang="en-US" sz="2400" b="1" i="1" dirty="0"/>
              <a:t>Lori </a:t>
            </a:r>
            <a:r>
              <a:rPr lang="en-US" sz="2400" b="1" i="1" dirty="0" err="1"/>
              <a:t>Miceli</a:t>
            </a:r>
            <a:r>
              <a:rPr lang="en-US" sz="2400" dirty="0" err="1"/>
              <a:t>’s</a:t>
            </a:r>
            <a:r>
              <a:rPr lang="en-US" sz="2400" b="1" i="1" dirty="0"/>
              <a:t> </a:t>
            </a:r>
            <a:r>
              <a:rPr lang="en-US" sz="2400" dirty="0"/>
              <a:t>sponsorship</a:t>
            </a:r>
            <a:r>
              <a:rPr lang="en-US" sz="2400" b="1" i="1" dirty="0"/>
              <a:t> </a:t>
            </a:r>
            <a:r>
              <a:rPr lang="en-US" sz="2400" dirty="0"/>
              <a:t>for lending us a trolley on the test day, so that we didn’t have to put drinks and questionnaires on </a:t>
            </a:r>
            <a:r>
              <a:rPr lang="en-US" altLang="zh-CN" sz="2400" dirty="0"/>
              <a:t>ground.</a:t>
            </a:r>
            <a:endParaRPr lang="en-US" sz="2400" dirty="0"/>
          </a:p>
        </p:txBody>
      </p:sp>
    </p:spTree>
    <p:extLst>
      <p:ext uri="{BB962C8B-B14F-4D97-AF65-F5344CB8AC3E}">
        <p14:creationId xmlns:p14="http://schemas.microsoft.com/office/powerpoint/2010/main" val="73013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4098"/>
                                        </p:tgtEl>
                                        <p:attrNameLst>
                                          <p:attrName>style.visibility</p:attrName>
                                        </p:attrNameLst>
                                      </p:cBhvr>
                                      <p:to>
                                        <p:strVal val="visible"/>
                                      </p:to>
                                    </p:set>
                                    <p:anim calcmode="lin" valueType="num">
                                      <p:cBhvr additive="base">
                                        <p:cTn id="21" dur="2000" fill="hold"/>
                                        <p:tgtEl>
                                          <p:spTgt spid="4098"/>
                                        </p:tgtEl>
                                        <p:attrNameLst>
                                          <p:attrName>ppt_x</p:attrName>
                                        </p:attrNameLst>
                                      </p:cBhvr>
                                      <p:tavLst>
                                        <p:tav tm="0">
                                          <p:val>
                                            <p:strVal val="0-#ppt_w/2"/>
                                          </p:val>
                                        </p:tav>
                                        <p:tav tm="100000">
                                          <p:val>
                                            <p:strVal val="#ppt_x"/>
                                          </p:val>
                                        </p:tav>
                                      </p:tavLst>
                                    </p:anim>
                                    <p:anim calcmode="lin" valueType="num">
                                      <p:cBhvr additive="base">
                                        <p:cTn id="22" dur="2000" fill="hold"/>
                                        <p:tgtEl>
                                          <p:spTgt spid="409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2" presetClass="entr" presetSubtype="4" fill="hold" nodeType="afterEffect">
                                  <p:stCondLst>
                                    <p:cond delay="300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par>
                          <p:cTn id="33" fill="hold">
                            <p:stCondLst>
                              <p:cond delay="4000"/>
                            </p:stCondLst>
                            <p:childTnLst>
                              <p:par>
                                <p:cTn id="34" presetID="26" presetClass="emph" presetSubtype="0" fill="hold" nodeType="afterEffect">
                                  <p:stCondLst>
                                    <p:cond delay="0"/>
                                  </p:stCondLst>
                                  <p:childTnLst>
                                    <p:animEffect transition="out" filter="fade">
                                      <p:cBhvr>
                                        <p:cTn id="35" dur="500" tmFilter="0, 0; .2, .5; .8, .5; 1, 0"/>
                                        <p:tgtEl>
                                          <p:spTgt spid="6"/>
                                        </p:tgtEl>
                                      </p:cBhvr>
                                    </p:animEffect>
                                    <p:animScale>
                                      <p:cBhvr>
                                        <p:cTn id="36" dur="250" autoRev="1" fill="hold"/>
                                        <p:tgtEl>
                                          <p:spTgt spid="6"/>
                                        </p:tgtEl>
                                      </p:cBhvr>
                                      <p:by x="105000" y="105000"/>
                                    </p:animScale>
                                  </p:childTnLst>
                                </p:cTn>
                              </p:par>
                            </p:childTnLst>
                          </p:cTn>
                        </p:par>
                        <p:par>
                          <p:cTn id="37" fill="hold">
                            <p:stCondLst>
                              <p:cond delay="4500"/>
                            </p:stCondLst>
                            <p:childTnLst>
                              <p:par>
                                <p:cTn id="38" presetID="32" presetClass="emph" presetSubtype="0" fill="hold" nodeType="afterEffect">
                                  <p:stCondLst>
                                    <p:cond delay="0"/>
                                  </p:stCondLst>
                                  <p:childTnLst>
                                    <p:animRot by="120000">
                                      <p:cBhvr>
                                        <p:cTn id="39" dur="100" fill="hold">
                                          <p:stCondLst>
                                            <p:cond delay="0"/>
                                          </p:stCondLst>
                                        </p:cTn>
                                        <p:tgtEl>
                                          <p:spTgt spid="6"/>
                                        </p:tgtEl>
                                        <p:attrNameLst>
                                          <p:attrName>r</p:attrName>
                                        </p:attrNameLst>
                                      </p:cBhvr>
                                    </p:animRot>
                                    <p:animRot by="-240000">
                                      <p:cBhvr>
                                        <p:cTn id="40" dur="200" fill="hold">
                                          <p:stCondLst>
                                            <p:cond delay="200"/>
                                          </p:stCondLst>
                                        </p:cTn>
                                        <p:tgtEl>
                                          <p:spTgt spid="6"/>
                                        </p:tgtEl>
                                        <p:attrNameLst>
                                          <p:attrName>r</p:attrName>
                                        </p:attrNameLst>
                                      </p:cBhvr>
                                    </p:animRot>
                                    <p:animRot by="240000">
                                      <p:cBhvr>
                                        <p:cTn id="41" dur="200" fill="hold">
                                          <p:stCondLst>
                                            <p:cond delay="400"/>
                                          </p:stCondLst>
                                        </p:cTn>
                                        <p:tgtEl>
                                          <p:spTgt spid="6"/>
                                        </p:tgtEl>
                                        <p:attrNameLst>
                                          <p:attrName>r</p:attrName>
                                        </p:attrNameLst>
                                      </p:cBhvr>
                                    </p:animRot>
                                    <p:animRot by="-240000">
                                      <p:cBhvr>
                                        <p:cTn id="42" dur="200" fill="hold">
                                          <p:stCondLst>
                                            <p:cond delay="600"/>
                                          </p:stCondLst>
                                        </p:cTn>
                                        <p:tgtEl>
                                          <p:spTgt spid="6"/>
                                        </p:tgtEl>
                                        <p:attrNameLst>
                                          <p:attrName>r</p:attrName>
                                        </p:attrNameLst>
                                      </p:cBhvr>
                                    </p:animRot>
                                    <p:animRot by="120000">
                                      <p:cBhvr>
                                        <p:cTn id="43" dur="200" fill="hold">
                                          <p:stCondLst>
                                            <p:cond delay="800"/>
                                          </p:stCondLst>
                                        </p:cTn>
                                        <p:tgtEl>
                                          <p:spTgt spid="6"/>
                                        </p:tgtEl>
                                        <p:attrNameLst>
                                          <p:attrName>r</p:attrName>
                                        </p:attrNameLst>
                                      </p:cBhvr>
                                    </p:animRot>
                                  </p:childTnLst>
                                </p:cTn>
                              </p:par>
                            </p:childTnLst>
                          </p:cTn>
                        </p:par>
                        <p:par>
                          <p:cTn id="44" fill="hold">
                            <p:stCondLst>
                              <p:cond delay="5500"/>
                            </p:stCondLst>
                            <p:childTnLst>
                              <p:par>
                                <p:cTn id="45" presetID="31" presetClass="exit" presetSubtype="0" fill="hold" nodeType="afterEffect">
                                  <p:stCondLst>
                                    <p:cond delay="4000"/>
                                  </p:stCondLst>
                                  <p:childTnLst>
                                    <p:anim calcmode="lin" valueType="num">
                                      <p:cBhvr>
                                        <p:cTn id="46" dur="1000"/>
                                        <p:tgtEl>
                                          <p:spTgt spid="6"/>
                                        </p:tgtEl>
                                        <p:attrNameLst>
                                          <p:attrName>ppt_w</p:attrName>
                                        </p:attrNameLst>
                                      </p:cBhvr>
                                      <p:tavLst>
                                        <p:tav tm="0">
                                          <p:val>
                                            <p:strVal val="ppt_w"/>
                                          </p:val>
                                        </p:tav>
                                        <p:tav tm="100000">
                                          <p:val>
                                            <p:fltVal val="0"/>
                                          </p:val>
                                        </p:tav>
                                      </p:tavLst>
                                    </p:anim>
                                    <p:anim calcmode="lin" valueType="num">
                                      <p:cBhvr>
                                        <p:cTn id="47" dur="1000"/>
                                        <p:tgtEl>
                                          <p:spTgt spid="6"/>
                                        </p:tgtEl>
                                        <p:attrNameLst>
                                          <p:attrName>ppt_h</p:attrName>
                                        </p:attrNameLst>
                                      </p:cBhvr>
                                      <p:tavLst>
                                        <p:tav tm="0">
                                          <p:val>
                                            <p:strVal val="ppt_h"/>
                                          </p:val>
                                        </p:tav>
                                        <p:tav tm="100000">
                                          <p:val>
                                            <p:fltVal val="0"/>
                                          </p:val>
                                        </p:tav>
                                      </p:tavLst>
                                    </p:anim>
                                    <p:anim calcmode="lin" valueType="num">
                                      <p:cBhvr>
                                        <p:cTn id="48" dur="1000"/>
                                        <p:tgtEl>
                                          <p:spTgt spid="6"/>
                                        </p:tgtEl>
                                        <p:attrNameLst>
                                          <p:attrName>style.rotation</p:attrName>
                                        </p:attrNameLst>
                                      </p:cBhvr>
                                      <p:tavLst>
                                        <p:tav tm="0">
                                          <p:val>
                                            <p:fltVal val="0"/>
                                          </p:val>
                                        </p:tav>
                                        <p:tav tm="100000">
                                          <p:val>
                                            <p:fltVal val="90"/>
                                          </p:val>
                                        </p:tav>
                                      </p:tavLst>
                                    </p:anim>
                                    <p:animEffect transition="out" filter="fade">
                                      <p:cBhvr>
                                        <p:cTn id="49" dur="1000"/>
                                        <p:tgtEl>
                                          <p:spTgt spid="6"/>
                                        </p:tgtEl>
                                      </p:cBhvr>
                                    </p:animEffect>
                                    <p:set>
                                      <p:cBhvr>
                                        <p:cTn id="50"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9755" y="2870205"/>
            <a:ext cx="4641851" cy="646331"/>
          </a:xfrm>
          <a:prstGeom prst="rect">
            <a:avLst/>
          </a:prstGeom>
          <a:noFill/>
        </p:spPr>
        <p:txBody>
          <a:bodyPr wrap="square" rtlCol="0">
            <a:spAutoFit/>
          </a:bodyPr>
          <a:lstStyle/>
          <a:p>
            <a:r>
              <a:rPr lang="en-US" sz="3600" b="1" dirty="0" smtClean="0">
                <a:solidFill>
                  <a:srgbClr val="FF0000"/>
                </a:solidFill>
                <a:latin typeface="Constantia" charset="0"/>
                <a:ea typeface="Constantia" charset="0"/>
                <a:cs typeface="Constantia" charset="0"/>
              </a:rPr>
              <a:t>Questions?</a:t>
            </a:r>
            <a:endParaRPr lang="en-US" sz="3600" b="1" dirty="0">
              <a:solidFill>
                <a:srgbClr val="FF0000"/>
              </a:solidFill>
              <a:latin typeface="Constantia" charset="0"/>
              <a:ea typeface="Constantia" charset="0"/>
              <a:cs typeface="Constantia" charset="0"/>
            </a:endParaRPr>
          </a:p>
        </p:txBody>
      </p:sp>
    </p:spTree>
    <p:extLst>
      <p:ext uri="{BB962C8B-B14F-4D97-AF65-F5344CB8AC3E}">
        <p14:creationId xmlns:p14="http://schemas.microsoft.com/office/powerpoint/2010/main" val="1359107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431" r="74228"/>
          <a:stretch/>
        </p:blipFill>
        <p:spPr>
          <a:xfrm>
            <a:off x="7" y="914403"/>
            <a:ext cx="752355" cy="5435484"/>
          </a:xfrm>
          <a:prstGeom prst="rect">
            <a:avLst/>
          </a:prstGeom>
        </p:spPr>
      </p:pic>
      <p:sp>
        <p:nvSpPr>
          <p:cNvPr id="5" name="TextBox 4"/>
          <p:cNvSpPr txBox="1"/>
          <p:nvPr/>
        </p:nvSpPr>
        <p:spPr>
          <a:xfrm>
            <a:off x="586667" y="216773"/>
            <a:ext cx="1597307" cy="523220"/>
          </a:xfrm>
          <a:prstGeom prst="rect">
            <a:avLst/>
          </a:prstGeom>
          <a:noFill/>
        </p:spPr>
        <p:txBody>
          <a:bodyPr wrap="square" rtlCol="0">
            <a:spAutoFit/>
          </a:bodyPr>
          <a:lstStyle/>
          <a:p>
            <a:r>
              <a:rPr lang="en-US" sz="2800" b="1" dirty="0" smtClean="0">
                <a:solidFill>
                  <a:srgbClr val="FF0000"/>
                </a:solidFill>
                <a:latin typeface="Constantia" charset="0"/>
                <a:ea typeface="Constantia" charset="0"/>
                <a:cs typeface="Constantia" charset="0"/>
              </a:rPr>
              <a:t>Agenda</a:t>
            </a:r>
            <a:endParaRPr lang="en-US" sz="2800" b="1" dirty="0">
              <a:solidFill>
                <a:srgbClr val="FF0000"/>
              </a:solidFill>
              <a:latin typeface="Constantia" charset="0"/>
              <a:ea typeface="Constantia" charset="0"/>
              <a:cs typeface="Constantia" charset="0"/>
            </a:endParaRPr>
          </a:p>
        </p:txBody>
      </p:sp>
      <p:sp>
        <p:nvSpPr>
          <p:cNvPr id="6" name="TextBox 5"/>
          <p:cNvSpPr txBox="1"/>
          <p:nvPr/>
        </p:nvSpPr>
        <p:spPr>
          <a:xfrm>
            <a:off x="1226922" y="1400539"/>
            <a:ext cx="6921661" cy="2677656"/>
          </a:xfrm>
          <a:prstGeom prst="rect">
            <a:avLst/>
          </a:prstGeom>
          <a:noFill/>
        </p:spPr>
        <p:txBody>
          <a:bodyPr wrap="square" rtlCol="0">
            <a:spAutoFit/>
          </a:bodyPr>
          <a:lstStyle/>
          <a:p>
            <a:pPr marL="285750" indent="-285750">
              <a:buFont typeface="Courier New" charset="0"/>
              <a:buChar char="o"/>
            </a:pPr>
            <a:r>
              <a:rPr lang="en-US" sz="2400" dirty="0" smtClean="0">
                <a:solidFill>
                  <a:schemeClr val="tx1">
                    <a:lumMod val="50000"/>
                    <a:lumOff val="50000"/>
                  </a:schemeClr>
                </a:solidFill>
                <a:latin typeface="Constantia" charset="0"/>
                <a:ea typeface="Constantia" charset="0"/>
                <a:cs typeface="Constantia" charset="0"/>
              </a:rPr>
              <a:t>Overview</a:t>
            </a:r>
          </a:p>
          <a:p>
            <a:pPr marL="285750" indent="-285750">
              <a:buFont typeface="Courier New" charset="0"/>
              <a:buChar char="o"/>
            </a:pPr>
            <a:r>
              <a:rPr lang="en-US" sz="2400" dirty="0" smtClean="0">
                <a:solidFill>
                  <a:schemeClr val="tx1">
                    <a:lumMod val="50000"/>
                    <a:lumOff val="50000"/>
                  </a:schemeClr>
                </a:solidFill>
                <a:latin typeface="Constantia" charset="0"/>
                <a:ea typeface="Constantia" charset="0"/>
                <a:cs typeface="Constantia" charset="0"/>
              </a:rPr>
              <a:t>Experimental Design </a:t>
            </a:r>
          </a:p>
          <a:p>
            <a:pPr marL="285750" indent="-285750">
              <a:buFont typeface="Courier New" charset="0"/>
              <a:buChar char="o"/>
            </a:pPr>
            <a:r>
              <a:rPr lang="en-US" sz="2400" dirty="0" smtClean="0">
                <a:solidFill>
                  <a:schemeClr val="tx1">
                    <a:lumMod val="50000"/>
                    <a:lumOff val="50000"/>
                  </a:schemeClr>
                </a:solidFill>
                <a:latin typeface="Constantia" charset="0"/>
                <a:ea typeface="Constantia" charset="0"/>
                <a:cs typeface="Constantia" charset="0"/>
              </a:rPr>
              <a:t>Execution</a:t>
            </a:r>
          </a:p>
          <a:p>
            <a:pPr marL="285750" indent="-285750">
              <a:buFont typeface="Courier New" charset="0"/>
              <a:buChar char="o"/>
            </a:pPr>
            <a:r>
              <a:rPr lang="en-US" sz="2400" dirty="0" smtClean="0">
                <a:solidFill>
                  <a:schemeClr val="tx1">
                    <a:lumMod val="50000"/>
                    <a:lumOff val="50000"/>
                  </a:schemeClr>
                </a:solidFill>
                <a:latin typeface="Constantia" charset="0"/>
                <a:ea typeface="Constantia" charset="0"/>
                <a:cs typeface="Constantia" charset="0"/>
              </a:rPr>
              <a:t>Analysis </a:t>
            </a:r>
          </a:p>
          <a:p>
            <a:pPr marL="285750" indent="-285750">
              <a:buFont typeface="Courier New" charset="0"/>
              <a:buChar char="o"/>
            </a:pPr>
            <a:r>
              <a:rPr lang="en-US" sz="2400" dirty="0" smtClean="0">
                <a:solidFill>
                  <a:schemeClr val="tx1">
                    <a:lumMod val="50000"/>
                    <a:lumOff val="50000"/>
                  </a:schemeClr>
                </a:solidFill>
                <a:latin typeface="Constantia" charset="0"/>
                <a:ea typeface="Constantia" charset="0"/>
                <a:cs typeface="Constantia" charset="0"/>
              </a:rPr>
              <a:t>Results</a:t>
            </a:r>
          </a:p>
          <a:p>
            <a:pPr marL="285750" indent="-285750">
              <a:buFont typeface="Courier New" charset="0"/>
              <a:buChar char="o"/>
            </a:pPr>
            <a:r>
              <a:rPr lang="en-US" sz="2400" dirty="0" smtClean="0">
                <a:solidFill>
                  <a:schemeClr val="tx1">
                    <a:lumMod val="50000"/>
                    <a:lumOff val="50000"/>
                  </a:schemeClr>
                </a:solidFill>
                <a:latin typeface="Constantia" charset="0"/>
                <a:ea typeface="Constantia" charset="0"/>
                <a:cs typeface="Constantia" charset="0"/>
              </a:rPr>
              <a:t>Key Takeaways</a:t>
            </a:r>
          </a:p>
          <a:p>
            <a:pPr marL="285750" indent="-285750">
              <a:buFont typeface="Courier New" charset="0"/>
              <a:buChar char="o"/>
            </a:pPr>
            <a:r>
              <a:rPr lang="en-US" sz="2400" dirty="0" smtClean="0">
                <a:solidFill>
                  <a:schemeClr val="tx1">
                    <a:lumMod val="50000"/>
                    <a:lumOff val="50000"/>
                  </a:schemeClr>
                </a:solidFill>
                <a:latin typeface="Constantia" charset="0"/>
                <a:ea typeface="Constantia" charset="0"/>
                <a:cs typeface="Constantia" charset="0"/>
              </a:rPr>
              <a:t>Acknowledgement</a:t>
            </a:r>
            <a:endParaRPr lang="en-US" sz="2400" dirty="0">
              <a:solidFill>
                <a:schemeClr val="tx1">
                  <a:lumMod val="50000"/>
                  <a:lumOff val="50000"/>
                </a:schemeClr>
              </a:solidFill>
              <a:latin typeface="Constantia" charset="0"/>
              <a:ea typeface="Constantia" charset="0"/>
              <a:cs typeface="Constantia" charset="0"/>
            </a:endParaRPr>
          </a:p>
        </p:txBody>
      </p:sp>
    </p:spTree>
    <p:extLst>
      <p:ext uri="{BB962C8B-B14F-4D97-AF65-F5344CB8AC3E}">
        <p14:creationId xmlns:p14="http://schemas.microsoft.com/office/powerpoint/2010/main" val="299696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787079" y="3971084"/>
            <a:ext cx="2083444" cy="369332"/>
          </a:xfrm>
          <a:prstGeom prst="rect">
            <a:avLst/>
          </a:prstGeom>
          <a:noFill/>
        </p:spPr>
        <p:txBody>
          <a:bodyPr wrap="square" rtlCol="0">
            <a:spAutoFit/>
          </a:bodyPr>
          <a:lstStyle/>
          <a:p>
            <a:r>
              <a:rPr lang="en-US" dirty="0" smtClean="0">
                <a:solidFill>
                  <a:schemeClr val="tx1">
                    <a:lumMod val="50000"/>
                    <a:lumOff val="50000"/>
                  </a:schemeClr>
                </a:solidFill>
                <a:latin typeface="Constantia" charset="0"/>
                <a:ea typeface="Constantia" charset="0"/>
                <a:cs typeface="Constantia" charset="0"/>
              </a:rPr>
              <a:t>Unit of Analysis</a:t>
            </a:r>
            <a:endParaRPr lang="en-US" dirty="0">
              <a:solidFill>
                <a:schemeClr val="tx1">
                  <a:lumMod val="50000"/>
                  <a:lumOff val="50000"/>
                </a:schemeClr>
              </a:solidFill>
              <a:latin typeface="Constantia" charset="0"/>
              <a:ea typeface="Constantia" charset="0"/>
              <a:cs typeface="Constantia" charset="0"/>
            </a:endParaRPr>
          </a:p>
        </p:txBody>
      </p:sp>
      <p:sp>
        <p:nvSpPr>
          <p:cNvPr id="14" name="TextBox 13"/>
          <p:cNvSpPr txBox="1"/>
          <p:nvPr/>
        </p:nvSpPr>
        <p:spPr>
          <a:xfrm>
            <a:off x="787079" y="1723448"/>
            <a:ext cx="2083444" cy="369332"/>
          </a:xfrm>
          <a:prstGeom prst="rect">
            <a:avLst/>
          </a:prstGeom>
          <a:noFill/>
        </p:spPr>
        <p:txBody>
          <a:bodyPr wrap="square" rtlCol="0">
            <a:spAutoFit/>
          </a:bodyPr>
          <a:lstStyle/>
          <a:p>
            <a:r>
              <a:rPr lang="en-US" dirty="0" smtClean="0">
                <a:solidFill>
                  <a:schemeClr val="tx1">
                    <a:lumMod val="50000"/>
                    <a:lumOff val="50000"/>
                  </a:schemeClr>
                </a:solidFill>
                <a:latin typeface="Constantia" charset="0"/>
                <a:ea typeface="Constantia" charset="0"/>
                <a:cs typeface="Constantia" charset="0"/>
              </a:rPr>
              <a:t>Treatment</a:t>
            </a:r>
            <a:endParaRPr lang="en-US" dirty="0">
              <a:solidFill>
                <a:schemeClr val="tx1">
                  <a:lumMod val="50000"/>
                  <a:lumOff val="50000"/>
                </a:schemeClr>
              </a:solidFill>
              <a:latin typeface="Constantia" charset="0"/>
              <a:ea typeface="Constantia" charset="0"/>
              <a:cs typeface="Constantia" charset="0"/>
            </a:endParaRPr>
          </a:p>
        </p:txBody>
      </p:sp>
      <p:sp>
        <p:nvSpPr>
          <p:cNvPr id="15" name="TextBox 14"/>
          <p:cNvSpPr txBox="1"/>
          <p:nvPr/>
        </p:nvSpPr>
        <p:spPr>
          <a:xfrm>
            <a:off x="787079" y="2399363"/>
            <a:ext cx="2083444" cy="369332"/>
          </a:xfrm>
          <a:prstGeom prst="rect">
            <a:avLst/>
          </a:prstGeom>
          <a:noFill/>
        </p:spPr>
        <p:txBody>
          <a:bodyPr wrap="square" rtlCol="0">
            <a:spAutoFit/>
          </a:bodyPr>
          <a:lstStyle/>
          <a:p>
            <a:r>
              <a:rPr lang="en-US" dirty="0" smtClean="0">
                <a:solidFill>
                  <a:schemeClr val="tx1">
                    <a:lumMod val="50000"/>
                    <a:lumOff val="50000"/>
                  </a:schemeClr>
                </a:solidFill>
                <a:latin typeface="Constantia" charset="0"/>
                <a:ea typeface="Constantia" charset="0"/>
                <a:cs typeface="Constantia" charset="0"/>
              </a:rPr>
              <a:t>Setting</a:t>
            </a:r>
            <a:endParaRPr lang="en-US" dirty="0">
              <a:solidFill>
                <a:schemeClr val="tx1">
                  <a:lumMod val="50000"/>
                  <a:lumOff val="50000"/>
                </a:schemeClr>
              </a:solidFill>
              <a:latin typeface="Constantia" charset="0"/>
              <a:ea typeface="Constantia" charset="0"/>
              <a:cs typeface="Constantia" charset="0"/>
            </a:endParaRPr>
          </a:p>
        </p:txBody>
      </p:sp>
      <p:sp>
        <p:nvSpPr>
          <p:cNvPr id="16" name="TextBox 15"/>
          <p:cNvSpPr txBox="1"/>
          <p:nvPr/>
        </p:nvSpPr>
        <p:spPr>
          <a:xfrm>
            <a:off x="787079" y="3119460"/>
            <a:ext cx="2083444" cy="369332"/>
          </a:xfrm>
          <a:prstGeom prst="rect">
            <a:avLst/>
          </a:prstGeom>
          <a:noFill/>
        </p:spPr>
        <p:txBody>
          <a:bodyPr wrap="square" rtlCol="0">
            <a:spAutoFit/>
          </a:bodyPr>
          <a:lstStyle/>
          <a:p>
            <a:r>
              <a:rPr lang="en-US" dirty="0" smtClean="0">
                <a:solidFill>
                  <a:schemeClr val="tx1">
                    <a:lumMod val="50000"/>
                    <a:lumOff val="50000"/>
                  </a:schemeClr>
                </a:solidFill>
                <a:latin typeface="Constantia" charset="0"/>
                <a:ea typeface="Constantia" charset="0"/>
                <a:cs typeface="Constantia" charset="0"/>
              </a:rPr>
              <a:t>Response measure</a:t>
            </a:r>
            <a:endParaRPr lang="en-US" dirty="0">
              <a:solidFill>
                <a:schemeClr val="tx1">
                  <a:lumMod val="50000"/>
                  <a:lumOff val="50000"/>
                </a:schemeClr>
              </a:solidFill>
              <a:latin typeface="Constantia" charset="0"/>
              <a:ea typeface="Constantia" charset="0"/>
              <a:cs typeface="Constantia" charset="0"/>
            </a:endParaRPr>
          </a:p>
        </p:txBody>
      </p:sp>
      <p:sp>
        <p:nvSpPr>
          <p:cNvPr id="17" name="TextBox 16"/>
          <p:cNvSpPr txBox="1"/>
          <p:nvPr/>
        </p:nvSpPr>
        <p:spPr>
          <a:xfrm>
            <a:off x="787079" y="1088992"/>
            <a:ext cx="2083444" cy="369332"/>
          </a:xfrm>
          <a:prstGeom prst="rect">
            <a:avLst/>
          </a:prstGeom>
          <a:noFill/>
        </p:spPr>
        <p:txBody>
          <a:bodyPr wrap="square" rtlCol="0">
            <a:spAutoFit/>
          </a:bodyPr>
          <a:lstStyle/>
          <a:p>
            <a:r>
              <a:rPr lang="en-US" dirty="0" smtClean="0">
                <a:solidFill>
                  <a:schemeClr val="tx1">
                    <a:lumMod val="50000"/>
                    <a:lumOff val="50000"/>
                  </a:schemeClr>
                </a:solidFill>
                <a:latin typeface="Constantia" charset="0"/>
                <a:ea typeface="Constantia" charset="0"/>
                <a:cs typeface="Constantia" charset="0"/>
              </a:rPr>
              <a:t>Business Question</a:t>
            </a:r>
            <a:endParaRPr lang="en-US" dirty="0">
              <a:solidFill>
                <a:schemeClr val="tx1">
                  <a:lumMod val="50000"/>
                  <a:lumOff val="50000"/>
                </a:schemeClr>
              </a:solidFill>
              <a:latin typeface="Constantia" charset="0"/>
              <a:ea typeface="Constantia" charset="0"/>
              <a:cs typeface="Constantia" charset="0"/>
            </a:endParaRPr>
          </a:p>
        </p:txBody>
      </p:sp>
      <p:sp>
        <p:nvSpPr>
          <p:cNvPr id="18" name="TextBox 17"/>
          <p:cNvSpPr txBox="1"/>
          <p:nvPr/>
        </p:nvSpPr>
        <p:spPr>
          <a:xfrm>
            <a:off x="787079" y="4539129"/>
            <a:ext cx="2083444" cy="369332"/>
          </a:xfrm>
          <a:prstGeom prst="rect">
            <a:avLst/>
          </a:prstGeom>
          <a:noFill/>
        </p:spPr>
        <p:txBody>
          <a:bodyPr wrap="square" rtlCol="0">
            <a:spAutoFit/>
          </a:bodyPr>
          <a:lstStyle/>
          <a:p>
            <a:r>
              <a:rPr lang="en-US" dirty="0" smtClean="0">
                <a:solidFill>
                  <a:schemeClr val="tx1">
                    <a:lumMod val="50000"/>
                    <a:lumOff val="50000"/>
                  </a:schemeClr>
                </a:solidFill>
                <a:latin typeface="Constantia" charset="0"/>
                <a:ea typeface="Constantia" charset="0"/>
                <a:cs typeface="Constantia" charset="0"/>
              </a:rPr>
              <a:t>Subjects</a:t>
            </a:r>
            <a:endParaRPr lang="en-US" dirty="0">
              <a:solidFill>
                <a:schemeClr val="tx1">
                  <a:lumMod val="50000"/>
                  <a:lumOff val="50000"/>
                </a:schemeClr>
              </a:solidFill>
              <a:latin typeface="Constantia" charset="0"/>
              <a:ea typeface="Constantia" charset="0"/>
              <a:cs typeface="Constantia" charset="0"/>
            </a:endParaRPr>
          </a:p>
        </p:txBody>
      </p:sp>
      <p:sp>
        <p:nvSpPr>
          <p:cNvPr id="19" name="TextBox 18"/>
          <p:cNvSpPr txBox="1"/>
          <p:nvPr/>
        </p:nvSpPr>
        <p:spPr>
          <a:xfrm>
            <a:off x="787079" y="5178061"/>
            <a:ext cx="2083444" cy="369332"/>
          </a:xfrm>
          <a:prstGeom prst="rect">
            <a:avLst/>
          </a:prstGeom>
          <a:noFill/>
        </p:spPr>
        <p:txBody>
          <a:bodyPr wrap="square" rtlCol="0">
            <a:spAutoFit/>
          </a:bodyPr>
          <a:lstStyle/>
          <a:p>
            <a:r>
              <a:rPr lang="en-US" dirty="0" smtClean="0">
                <a:solidFill>
                  <a:schemeClr val="tx1">
                    <a:lumMod val="50000"/>
                    <a:lumOff val="50000"/>
                  </a:schemeClr>
                </a:solidFill>
                <a:latin typeface="Constantia" charset="0"/>
                <a:ea typeface="Constantia" charset="0"/>
                <a:cs typeface="Constantia" charset="0"/>
              </a:rPr>
              <a:t>Assignment</a:t>
            </a:r>
            <a:endParaRPr lang="en-US" dirty="0">
              <a:solidFill>
                <a:schemeClr val="tx1">
                  <a:lumMod val="50000"/>
                  <a:lumOff val="50000"/>
                </a:schemeClr>
              </a:solidFill>
              <a:latin typeface="Constantia" charset="0"/>
              <a:ea typeface="Constantia" charset="0"/>
              <a:cs typeface="Constantia" charset="0"/>
            </a:endParaRPr>
          </a:p>
        </p:txBody>
      </p:sp>
      <p:sp>
        <p:nvSpPr>
          <p:cNvPr id="20" name="TextBox 19"/>
          <p:cNvSpPr txBox="1"/>
          <p:nvPr/>
        </p:nvSpPr>
        <p:spPr>
          <a:xfrm>
            <a:off x="3136742" y="1095988"/>
            <a:ext cx="5845219" cy="369332"/>
          </a:xfrm>
          <a:prstGeom prst="rect">
            <a:avLst/>
          </a:prstGeom>
          <a:noFill/>
        </p:spPr>
        <p:txBody>
          <a:bodyPr wrap="square" rtlCol="0">
            <a:spAutoFit/>
          </a:bodyPr>
          <a:lstStyle/>
          <a:p>
            <a:r>
              <a:rPr lang="en-US" dirty="0" smtClean="0">
                <a:latin typeface="Constantia" charset="0"/>
                <a:ea typeface="Constantia" charset="0"/>
                <a:cs typeface="Constantia" charset="0"/>
              </a:rPr>
              <a:t>Does visual manipulations influence people’s judgement?</a:t>
            </a:r>
            <a:endParaRPr lang="en-US" dirty="0">
              <a:latin typeface="Constantia" charset="0"/>
              <a:ea typeface="Constantia" charset="0"/>
              <a:cs typeface="Constantia" charset="0"/>
            </a:endParaRPr>
          </a:p>
        </p:txBody>
      </p:sp>
      <p:sp>
        <p:nvSpPr>
          <p:cNvPr id="23" name="TextBox 22"/>
          <p:cNvSpPr txBox="1"/>
          <p:nvPr/>
        </p:nvSpPr>
        <p:spPr>
          <a:xfrm>
            <a:off x="3136742" y="1747035"/>
            <a:ext cx="5845219" cy="369332"/>
          </a:xfrm>
          <a:prstGeom prst="rect">
            <a:avLst/>
          </a:prstGeom>
          <a:noFill/>
        </p:spPr>
        <p:txBody>
          <a:bodyPr wrap="square" rtlCol="0">
            <a:spAutoFit/>
          </a:bodyPr>
          <a:lstStyle/>
          <a:p>
            <a:r>
              <a:rPr lang="en-US" dirty="0" smtClean="0">
                <a:latin typeface="Constantia" charset="0"/>
                <a:ea typeface="Constantia" charset="0"/>
                <a:cs typeface="Constantia" charset="0"/>
              </a:rPr>
              <a:t>A/B/C tests</a:t>
            </a:r>
            <a:endParaRPr lang="en-US" dirty="0">
              <a:latin typeface="Constantia" charset="0"/>
              <a:ea typeface="Constantia" charset="0"/>
              <a:cs typeface="Constantia" charset="0"/>
            </a:endParaRPr>
          </a:p>
        </p:txBody>
      </p:sp>
      <p:sp>
        <p:nvSpPr>
          <p:cNvPr id="24" name="TextBox 23"/>
          <p:cNvSpPr txBox="1"/>
          <p:nvPr/>
        </p:nvSpPr>
        <p:spPr>
          <a:xfrm>
            <a:off x="3136742" y="2410572"/>
            <a:ext cx="5845219" cy="369332"/>
          </a:xfrm>
          <a:prstGeom prst="rect">
            <a:avLst/>
          </a:prstGeom>
          <a:noFill/>
        </p:spPr>
        <p:txBody>
          <a:bodyPr wrap="square" rtlCol="0">
            <a:spAutoFit/>
          </a:bodyPr>
          <a:lstStyle/>
          <a:p>
            <a:r>
              <a:rPr lang="en-US" dirty="0" smtClean="0">
                <a:latin typeface="Constantia" charset="0"/>
                <a:ea typeface="Constantia" charset="0"/>
                <a:cs typeface="Constantia" charset="0"/>
              </a:rPr>
              <a:t>Field test. On the side walk next to Drexel Dragon</a:t>
            </a:r>
            <a:endParaRPr lang="en-US" dirty="0">
              <a:latin typeface="Constantia" charset="0"/>
              <a:ea typeface="Constantia" charset="0"/>
              <a:cs typeface="Constantia" charset="0"/>
            </a:endParaRPr>
          </a:p>
        </p:txBody>
      </p:sp>
      <p:sp>
        <p:nvSpPr>
          <p:cNvPr id="25" name="TextBox 24"/>
          <p:cNvSpPr txBox="1"/>
          <p:nvPr/>
        </p:nvSpPr>
        <p:spPr>
          <a:xfrm>
            <a:off x="3136742" y="3125461"/>
            <a:ext cx="5845219" cy="646331"/>
          </a:xfrm>
          <a:prstGeom prst="rect">
            <a:avLst/>
          </a:prstGeom>
          <a:noFill/>
        </p:spPr>
        <p:txBody>
          <a:bodyPr wrap="square" rtlCol="0">
            <a:spAutoFit/>
          </a:bodyPr>
          <a:lstStyle/>
          <a:p>
            <a:r>
              <a:rPr lang="en-US" dirty="0" smtClean="0">
                <a:latin typeface="Constantia" charset="0"/>
                <a:ea typeface="Constantia" charset="0"/>
                <a:cs typeface="Constantia" charset="0"/>
              </a:rPr>
              <a:t>Their ability to correctly identify Coca-Cola with wrong label and no label</a:t>
            </a:r>
            <a:endParaRPr lang="en-US" dirty="0">
              <a:latin typeface="Constantia" charset="0"/>
              <a:ea typeface="Constantia" charset="0"/>
              <a:cs typeface="Constantia" charset="0"/>
            </a:endParaRPr>
          </a:p>
        </p:txBody>
      </p:sp>
      <p:sp>
        <p:nvSpPr>
          <p:cNvPr id="26" name="TextBox 25"/>
          <p:cNvSpPr txBox="1"/>
          <p:nvPr/>
        </p:nvSpPr>
        <p:spPr>
          <a:xfrm>
            <a:off x="3136743" y="3971083"/>
            <a:ext cx="5428527" cy="369332"/>
          </a:xfrm>
          <a:prstGeom prst="rect">
            <a:avLst/>
          </a:prstGeom>
          <a:noFill/>
        </p:spPr>
        <p:txBody>
          <a:bodyPr wrap="square" rtlCol="0">
            <a:spAutoFit/>
          </a:bodyPr>
          <a:lstStyle/>
          <a:p>
            <a:r>
              <a:rPr lang="en-US" dirty="0" smtClean="0">
                <a:latin typeface="Constantia" charset="0"/>
                <a:ea typeface="Constantia" charset="0"/>
                <a:cs typeface="Constantia" charset="0"/>
              </a:rPr>
              <a:t>Each group of person who take the test</a:t>
            </a:r>
            <a:endParaRPr lang="en-US" dirty="0">
              <a:latin typeface="Constantia" charset="0"/>
              <a:ea typeface="Constantia" charset="0"/>
              <a:cs typeface="Constantia" charset="0"/>
            </a:endParaRPr>
          </a:p>
        </p:txBody>
      </p:sp>
      <p:sp>
        <p:nvSpPr>
          <p:cNvPr id="27" name="TextBox 26"/>
          <p:cNvSpPr txBox="1"/>
          <p:nvPr/>
        </p:nvSpPr>
        <p:spPr>
          <a:xfrm>
            <a:off x="3136744" y="4539129"/>
            <a:ext cx="5845217" cy="369332"/>
          </a:xfrm>
          <a:prstGeom prst="rect">
            <a:avLst/>
          </a:prstGeom>
          <a:noFill/>
        </p:spPr>
        <p:txBody>
          <a:bodyPr wrap="square" rtlCol="0">
            <a:spAutoFit/>
          </a:bodyPr>
          <a:lstStyle/>
          <a:p>
            <a:r>
              <a:rPr lang="en-US" dirty="0" smtClean="0">
                <a:latin typeface="Constantia" charset="0"/>
                <a:ea typeface="Constantia" charset="0"/>
                <a:cs typeface="Constantia" charset="0"/>
              </a:rPr>
              <a:t>90 people on the street</a:t>
            </a:r>
            <a:endParaRPr lang="en-US" dirty="0">
              <a:latin typeface="Constantia" charset="0"/>
              <a:ea typeface="Constantia" charset="0"/>
              <a:cs typeface="Constantia" charset="0"/>
            </a:endParaRPr>
          </a:p>
        </p:txBody>
      </p:sp>
      <p:sp>
        <p:nvSpPr>
          <p:cNvPr id="28" name="TextBox 27"/>
          <p:cNvSpPr txBox="1"/>
          <p:nvPr/>
        </p:nvSpPr>
        <p:spPr>
          <a:xfrm>
            <a:off x="3136744" y="5178061"/>
            <a:ext cx="5845217" cy="369332"/>
          </a:xfrm>
          <a:prstGeom prst="rect">
            <a:avLst/>
          </a:prstGeom>
          <a:noFill/>
        </p:spPr>
        <p:txBody>
          <a:bodyPr wrap="square" rtlCol="0">
            <a:spAutoFit/>
          </a:bodyPr>
          <a:lstStyle/>
          <a:p>
            <a:r>
              <a:rPr lang="en-US" dirty="0" smtClean="0">
                <a:latin typeface="Constantia" charset="0"/>
                <a:ea typeface="Constantia" charset="0"/>
                <a:cs typeface="Constantia" charset="0"/>
              </a:rPr>
              <a:t>Random</a:t>
            </a:r>
            <a:endParaRPr lang="en-US" dirty="0">
              <a:latin typeface="Constantia" charset="0"/>
              <a:ea typeface="Constantia" charset="0"/>
              <a:cs typeface="Constantia" charset="0"/>
            </a:endParaRPr>
          </a:p>
        </p:txBody>
      </p:sp>
      <p:sp>
        <p:nvSpPr>
          <p:cNvPr id="29" name="TextBox 28"/>
          <p:cNvSpPr txBox="1"/>
          <p:nvPr/>
        </p:nvSpPr>
        <p:spPr>
          <a:xfrm>
            <a:off x="590316" y="197319"/>
            <a:ext cx="2280213" cy="523220"/>
          </a:xfrm>
          <a:prstGeom prst="rect">
            <a:avLst/>
          </a:prstGeom>
          <a:noFill/>
        </p:spPr>
        <p:txBody>
          <a:bodyPr wrap="square" rtlCol="0">
            <a:spAutoFit/>
          </a:bodyPr>
          <a:lstStyle/>
          <a:p>
            <a:r>
              <a:rPr lang="en-US" sz="2800" b="1" dirty="0" smtClean="0">
                <a:solidFill>
                  <a:srgbClr val="FF0000"/>
                </a:solidFill>
                <a:latin typeface="Constantia" charset="0"/>
                <a:ea typeface="Constantia" charset="0"/>
                <a:cs typeface="Constantia" charset="0"/>
              </a:rPr>
              <a:t>Overview</a:t>
            </a:r>
            <a:endParaRPr lang="en-US" sz="2800" b="1" dirty="0">
              <a:solidFill>
                <a:srgbClr val="FF0000"/>
              </a:solidFill>
              <a:latin typeface="Constantia" charset="0"/>
              <a:ea typeface="Constantia" charset="0"/>
              <a:cs typeface="Constantia" charset="0"/>
            </a:endParaRPr>
          </a:p>
        </p:txBody>
      </p:sp>
      <p:cxnSp>
        <p:nvCxnSpPr>
          <p:cNvPr id="31" name="Straight Connector 30"/>
          <p:cNvCxnSpPr>
            <a:stCxn id="17" idx="3"/>
          </p:cNvCxnSpPr>
          <p:nvPr/>
        </p:nvCxnSpPr>
        <p:spPr>
          <a:xfrm>
            <a:off x="2870523" y="1273658"/>
            <a:ext cx="0" cy="42737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32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2930" y="160536"/>
            <a:ext cx="3829051" cy="523220"/>
          </a:xfrm>
          <a:prstGeom prst="rect">
            <a:avLst/>
          </a:prstGeom>
          <a:noFill/>
        </p:spPr>
        <p:txBody>
          <a:bodyPr wrap="square" rtlCol="0">
            <a:spAutoFit/>
          </a:bodyPr>
          <a:lstStyle/>
          <a:p>
            <a:r>
              <a:rPr lang="en-US" sz="2800" b="1" dirty="0" smtClean="0">
                <a:solidFill>
                  <a:srgbClr val="FF0000"/>
                </a:solidFill>
                <a:latin typeface="Constantia" charset="0"/>
                <a:ea typeface="Constantia" charset="0"/>
                <a:cs typeface="Constantia" charset="0"/>
              </a:rPr>
              <a:t>Project Gantt Chart</a:t>
            </a:r>
            <a:endParaRPr lang="en-US" sz="2800" b="1" dirty="0">
              <a:solidFill>
                <a:srgbClr val="FF0000"/>
              </a:solidFill>
              <a:latin typeface="Constantia" charset="0"/>
              <a:ea typeface="Constantia" charset="0"/>
              <a:cs typeface="Constantia"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430013327"/>
              </p:ext>
            </p:extLst>
          </p:nvPr>
        </p:nvGraphicFramePr>
        <p:xfrm>
          <a:off x="629036" y="1060704"/>
          <a:ext cx="7485889" cy="4022269"/>
        </p:xfrm>
        <a:graphic>
          <a:graphicData uri="http://schemas.openxmlformats.org/presentationml/2006/ole">
            <mc:AlternateContent xmlns:mc="http://schemas.openxmlformats.org/markup-compatibility/2006">
              <mc:Choice xmlns:v="urn:schemas-microsoft-com:vml" Requires="v">
                <p:oleObj spid="_x0000_s3242" name="Worksheet" r:id="rId3" imgW="10713647" imgH="5753239" progId="Excel.Sheet.12">
                  <p:embed/>
                </p:oleObj>
              </mc:Choice>
              <mc:Fallback>
                <p:oleObj name="Worksheet" r:id="rId3" imgW="10713647" imgH="5753239" progId="Excel.Sheet.12">
                  <p:embed/>
                  <p:pic>
                    <p:nvPicPr>
                      <p:cNvPr id="0" name=""/>
                      <p:cNvPicPr/>
                      <p:nvPr/>
                    </p:nvPicPr>
                    <p:blipFill>
                      <a:blip r:embed="rId4"/>
                      <a:stretch>
                        <a:fillRect/>
                      </a:stretch>
                    </p:blipFill>
                    <p:spPr>
                      <a:xfrm>
                        <a:off x="629036" y="1060704"/>
                        <a:ext cx="7485889" cy="4022269"/>
                      </a:xfrm>
                      <a:prstGeom prst="rect">
                        <a:avLst/>
                      </a:prstGeom>
                    </p:spPr>
                  </p:pic>
                </p:oleObj>
              </mc:Fallback>
            </mc:AlternateContent>
          </a:graphicData>
        </a:graphic>
      </p:graphicFrame>
      <p:sp>
        <p:nvSpPr>
          <p:cNvPr id="2" name="TextBox 1"/>
          <p:cNvSpPr txBox="1"/>
          <p:nvPr/>
        </p:nvSpPr>
        <p:spPr>
          <a:xfrm>
            <a:off x="542930" y="5312664"/>
            <a:ext cx="8010144" cy="923330"/>
          </a:xfrm>
          <a:prstGeom prst="rect">
            <a:avLst/>
          </a:prstGeom>
          <a:noFill/>
        </p:spPr>
        <p:txBody>
          <a:bodyPr wrap="square" rtlCol="0">
            <a:spAutoFit/>
          </a:bodyPr>
          <a:lstStyle/>
          <a:p>
            <a:r>
              <a:rPr lang="en-US" dirty="0" smtClean="0"/>
              <a:t>In order to make sure our project be on time, on budge and with good quality, we made Gantt Chart with Responsibility Matrix and Milestone to make sure every member knows what should he/she do at certain time. </a:t>
            </a:r>
            <a:endParaRPr lang="en-US" dirty="0"/>
          </a:p>
        </p:txBody>
      </p:sp>
    </p:spTree>
    <p:extLst>
      <p:ext uri="{BB962C8B-B14F-4D97-AF65-F5344CB8AC3E}">
        <p14:creationId xmlns:p14="http://schemas.microsoft.com/office/powerpoint/2010/main" val="357201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591" y="209243"/>
            <a:ext cx="6982071" cy="523220"/>
          </a:xfrm>
          <a:prstGeom prst="rect">
            <a:avLst/>
          </a:prstGeom>
          <a:noFill/>
        </p:spPr>
        <p:txBody>
          <a:bodyPr wrap="square" rtlCol="0">
            <a:spAutoFit/>
          </a:bodyPr>
          <a:lstStyle/>
          <a:p>
            <a:r>
              <a:rPr lang="en-US" sz="2800" b="1" dirty="0" smtClean="0">
                <a:solidFill>
                  <a:srgbClr val="FF0000"/>
                </a:solidFill>
                <a:latin typeface="Constantia" charset="0"/>
                <a:ea typeface="Constantia" charset="0"/>
                <a:cs typeface="Constantia" charset="0"/>
              </a:rPr>
              <a:t>Execution</a:t>
            </a:r>
            <a:endParaRPr lang="en-US" sz="2800" b="1" dirty="0">
              <a:solidFill>
                <a:srgbClr val="FF0000"/>
              </a:solidFill>
              <a:latin typeface="Constantia" charset="0"/>
              <a:ea typeface="Constantia" charset="0"/>
              <a:cs typeface="Constantia" charset="0"/>
            </a:endParaRPr>
          </a:p>
        </p:txBody>
      </p:sp>
      <p:cxnSp>
        <p:nvCxnSpPr>
          <p:cNvPr id="16" name="Straight Connector 15"/>
          <p:cNvCxnSpPr/>
          <p:nvPr/>
        </p:nvCxnSpPr>
        <p:spPr>
          <a:xfrm>
            <a:off x="330200" y="3416303"/>
            <a:ext cx="8255000" cy="127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79401" y="3340103"/>
            <a:ext cx="190500" cy="165100"/>
          </a:xfrm>
          <a:prstGeom prst="ellipse">
            <a:avLst/>
          </a:prstGeom>
          <a:solidFill>
            <a:schemeClr val="bg1">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8489951" y="3340103"/>
            <a:ext cx="190500" cy="165100"/>
          </a:xfrm>
          <a:prstGeom prst="ellipse">
            <a:avLst/>
          </a:prstGeom>
          <a:solidFill>
            <a:schemeClr val="bg1">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92200" y="3282954"/>
            <a:ext cx="254000" cy="2667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336800" y="3282954"/>
            <a:ext cx="254000" cy="2667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581400" y="3282954"/>
            <a:ext cx="254000" cy="2667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870449" y="3282954"/>
            <a:ext cx="254000" cy="2667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159500" y="3282954"/>
            <a:ext cx="254000" cy="2667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7423151" y="3282954"/>
            <a:ext cx="254000" cy="2667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206500" y="2197103"/>
            <a:ext cx="1371600" cy="2540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1">
                    <a:lumMod val="50000"/>
                    <a:lumOff val="50000"/>
                  </a:schemeClr>
                </a:solidFill>
                <a:latin typeface="Constantia" panose="02030602050306030303" pitchFamily="18" charset="0"/>
              </a:rPr>
              <a:t>Step 1</a:t>
            </a:r>
            <a:endParaRPr lang="en-US" dirty="0">
              <a:solidFill>
                <a:schemeClr val="tx1">
                  <a:lumMod val="50000"/>
                  <a:lumOff val="50000"/>
                </a:schemeClr>
              </a:solidFill>
              <a:latin typeface="Constantia" panose="02030602050306030303" pitchFamily="18" charset="0"/>
            </a:endParaRPr>
          </a:p>
        </p:txBody>
      </p:sp>
      <p:sp>
        <p:nvSpPr>
          <p:cNvPr id="43" name="Rounded Rectangle 42"/>
          <p:cNvSpPr/>
          <p:nvPr/>
        </p:nvSpPr>
        <p:spPr>
          <a:xfrm>
            <a:off x="2463800" y="4432300"/>
            <a:ext cx="1371600" cy="25400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lumMod val="50000"/>
                    <a:lumOff val="50000"/>
                  </a:schemeClr>
                </a:solidFill>
                <a:latin typeface="Constantia" panose="02030602050306030303" pitchFamily="18" charset="0"/>
              </a:rPr>
              <a:t>Step 2</a:t>
            </a:r>
            <a:endParaRPr lang="en-US" dirty="0">
              <a:solidFill>
                <a:schemeClr val="tx1">
                  <a:lumMod val="50000"/>
                  <a:lumOff val="50000"/>
                </a:schemeClr>
              </a:solidFill>
              <a:latin typeface="Constantia" panose="02030602050306030303" pitchFamily="18" charset="0"/>
            </a:endParaRPr>
          </a:p>
        </p:txBody>
      </p:sp>
      <p:sp>
        <p:nvSpPr>
          <p:cNvPr id="45" name="Rounded Rectangle 44"/>
          <p:cNvSpPr/>
          <p:nvPr/>
        </p:nvSpPr>
        <p:spPr>
          <a:xfrm>
            <a:off x="3708400" y="2171703"/>
            <a:ext cx="1371600" cy="25400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lumMod val="50000"/>
                    <a:lumOff val="50000"/>
                  </a:schemeClr>
                </a:solidFill>
                <a:latin typeface="Constantia" panose="02030602050306030303" pitchFamily="18" charset="0"/>
              </a:rPr>
              <a:t>Step 3</a:t>
            </a:r>
            <a:endParaRPr lang="en-US" dirty="0">
              <a:solidFill>
                <a:schemeClr val="tx1">
                  <a:lumMod val="50000"/>
                  <a:lumOff val="50000"/>
                </a:schemeClr>
              </a:solidFill>
              <a:latin typeface="Constantia" panose="02030602050306030303" pitchFamily="18" charset="0"/>
            </a:endParaRPr>
          </a:p>
        </p:txBody>
      </p:sp>
      <p:sp>
        <p:nvSpPr>
          <p:cNvPr id="47" name="Rounded Rectangle 46"/>
          <p:cNvSpPr/>
          <p:nvPr/>
        </p:nvSpPr>
        <p:spPr>
          <a:xfrm>
            <a:off x="5014119" y="4406920"/>
            <a:ext cx="1371600" cy="25400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lumMod val="50000"/>
                    <a:lumOff val="50000"/>
                  </a:schemeClr>
                </a:solidFill>
                <a:latin typeface="Constantia" panose="02030602050306030303" pitchFamily="18" charset="0"/>
              </a:rPr>
              <a:t>Step 4</a:t>
            </a:r>
            <a:endParaRPr lang="en-US" dirty="0">
              <a:solidFill>
                <a:schemeClr val="tx1">
                  <a:lumMod val="50000"/>
                  <a:lumOff val="50000"/>
                </a:schemeClr>
              </a:solidFill>
              <a:latin typeface="Constantia" panose="02030602050306030303" pitchFamily="18" charset="0"/>
            </a:endParaRPr>
          </a:p>
        </p:txBody>
      </p:sp>
      <p:sp>
        <p:nvSpPr>
          <p:cNvPr id="50" name="TextBox 49"/>
          <p:cNvSpPr txBox="1"/>
          <p:nvPr/>
        </p:nvSpPr>
        <p:spPr>
          <a:xfrm>
            <a:off x="1210475" y="2501732"/>
            <a:ext cx="1289051" cy="692497"/>
          </a:xfrm>
          <a:prstGeom prst="rect">
            <a:avLst/>
          </a:prstGeom>
          <a:noFill/>
        </p:spPr>
        <p:txBody>
          <a:bodyPr wrap="square" rtlCol="0">
            <a:spAutoFit/>
          </a:bodyPr>
          <a:lstStyle/>
          <a:p>
            <a:r>
              <a:rPr lang="en-US" sz="1300" dirty="0" smtClean="0">
                <a:solidFill>
                  <a:schemeClr val="tx1">
                    <a:lumMod val="50000"/>
                    <a:lumOff val="50000"/>
                  </a:schemeClr>
                </a:solidFill>
                <a:latin typeface="Constantia" charset="0"/>
                <a:ea typeface="Constantia" charset="0"/>
                <a:cs typeface="Constantia" charset="0"/>
              </a:rPr>
              <a:t>Setup a table next to Drexel Dragon</a:t>
            </a:r>
            <a:endParaRPr lang="en-US" sz="1300" dirty="0">
              <a:solidFill>
                <a:schemeClr val="tx1">
                  <a:lumMod val="50000"/>
                  <a:lumOff val="50000"/>
                </a:schemeClr>
              </a:solidFill>
              <a:latin typeface="Constantia" charset="0"/>
              <a:ea typeface="Constantia" charset="0"/>
              <a:cs typeface="Constantia" charset="0"/>
            </a:endParaRPr>
          </a:p>
        </p:txBody>
      </p:sp>
      <p:sp>
        <p:nvSpPr>
          <p:cNvPr id="51" name="TextBox 50"/>
          <p:cNvSpPr txBox="1"/>
          <p:nvPr/>
        </p:nvSpPr>
        <p:spPr>
          <a:xfrm>
            <a:off x="2505082" y="3520275"/>
            <a:ext cx="1369219" cy="892552"/>
          </a:xfrm>
          <a:prstGeom prst="rect">
            <a:avLst/>
          </a:prstGeom>
          <a:noFill/>
        </p:spPr>
        <p:txBody>
          <a:bodyPr wrap="square" rtlCol="0">
            <a:spAutoFit/>
          </a:bodyPr>
          <a:lstStyle/>
          <a:p>
            <a:r>
              <a:rPr lang="en-US" sz="1300" dirty="0" smtClean="0">
                <a:solidFill>
                  <a:schemeClr val="tx1">
                    <a:lumMod val="50000"/>
                    <a:lumOff val="50000"/>
                  </a:schemeClr>
                </a:solidFill>
                <a:latin typeface="Constantia" charset="0"/>
                <a:ea typeface="Constantia" charset="0"/>
                <a:cs typeface="Constantia" charset="0"/>
              </a:rPr>
              <a:t>Ask every passerby if they would like to participate</a:t>
            </a:r>
            <a:endParaRPr lang="en-US" sz="1300" dirty="0">
              <a:solidFill>
                <a:schemeClr val="tx1">
                  <a:lumMod val="50000"/>
                  <a:lumOff val="50000"/>
                </a:schemeClr>
              </a:solidFill>
              <a:latin typeface="Constantia" charset="0"/>
              <a:ea typeface="Constantia" charset="0"/>
              <a:cs typeface="Constantia" charset="0"/>
            </a:endParaRPr>
          </a:p>
        </p:txBody>
      </p:sp>
      <p:sp>
        <p:nvSpPr>
          <p:cNvPr id="52" name="TextBox 51"/>
          <p:cNvSpPr txBox="1"/>
          <p:nvPr/>
        </p:nvSpPr>
        <p:spPr>
          <a:xfrm>
            <a:off x="3803649" y="2474895"/>
            <a:ext cx="1342232" cy="892552"/>
          </a:xfrm>
          <a:prstGeom prst="rect">
            <a:avLst/>
          </a:prstGeom>
          <a:noFill/>
        </p:spPr>
        <p:txBody>
          <a:bodyPr wrap="square" rtlCol="0">
            <a:spAutoFit/>
          </a:bodyPr>
          <a:lstStyle/>
          <a:p>
            <a:r>
              <a:rPr lang="en-US" sz="1300" dirty="0" smtClean="0">
                <a:solidFill>
                  <a:schemeClr val="tx1">
                    <a:lumMod val="50000"/>
                    <a:lumOff val="50000"/>
                  </a:schemeClr>
                </a:solidFill>
                <a:latin typeface="Constantia" charset="0"/>
                <a:ea typeface="Constantia" charset="0"/>
                <a:cs typeface="Constantia" charset="0"/>
              </a:rPr>
              <a:t>Hand out survey sheet and soda sample</a:t>
            </a:r>
            <a:endParaRPr lang="en-US" sz="1300" dirty="0">
              <a:solidFill>
                <a:schemeClr val="tx1">
                  <a:lumMod val="50000"/>
                  <a:lumOff val="50000"/>
                </a:schemeClr>
              </a:solidFill>
              <a:latin typeface="Constantia" charset="0"/>
              <a:ea typeface="Constantia" charset="0"/>
              <a:cs typeface="Constantia" charset="0"/>
            </a:endParaRPr>
          </a:p>
        </p:txBody>
      </p:sp>
      <p:sp>
        <p:nvSpPr>
          <p:cNvPr id="53" name="TextBox 52"/>
          <p:cNvSpPr txBox="1"/>
          <p:nvPr/>
        </p:nvSpPr>
        <p:spPr>
          <a:xfrm>
            <a:off x="5053020" y="3530601"/>
            <a:ext cx="1360487" cy="892552"/>
          </a:xfrm>
          <a:prstGeom prst="rect">
            <a:avLst/>
          </a:prstGeom>
          <a:noFill/>
        </p:spPr>
        <p:txBody>
          <a:bodyPr wrap="square" rtlCol="0">
            <a:spAutoFit/>
          </a:bodyPr>
          <a:lstStyle/>
          <a:p>
            <a:r>
              <a:rPr lang="en-US" sz="1300" dirty="0" smtClean="0">
                <a:solidFill>
                  <a:schemeClr val="tx1">
                    <a:lumMod val="50000"/>
                    <a:lumOff val="50000"/>
                  </a:schemeClr>
                </a:solidFill>
                <a:latin typeface="Constantia" charset="0"/>
                <a:ea typeface="Constantia" charset="0"/>
                <a:cs typeface="Constantia" charset="0"/>
              </a:rPr>
              <a:t>Keep track of time and change groups accordingly </a:t>
            </a:r>
            <a:endParaRPr lang="en-US" sz="1300" dirty="0">
              <a:solidFill>
                <a:schemeClr val="tx1">
                  <a:lumMod val="50000"/>
                  <a:lumOff val="50000"/>
                </a:schemeClr>
              </a:solidFill>
              <a:latin typeface="Constantia" charset="0"/>
              <a:ea typeface="Constantia" charset="0"/>
              <a:cs typeface="Constantia" charset="0"/>
            </a:endParaRPr>
          </a:p>
        </p:txBody>
      </p:sp>
      <p:sp>
        <p:nvSpPr>
          <p:cNvPr id="55" name="Rounded Rectangle 54"/>
          <p:cNvSpPr/>
          <p:nvPr/>
        </p:nvSpPr>
        <p:spPr>
          <a:xfrm>
            <a:off x="6273800" y="2184997"/>
            <a:ext cx="1371600" cy="25400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lumMod val="50000"/>
                    <a:lumOff val="50000"/>
                  </a:schemeClr>
                </a:solidFill>
                <a:latin typeface="Constantia" panose="02030602050306030303" pitchFamily="18" charset="0"/>
              </a:rPr>
              <a:t>Step 5</a:t>
            </a:r>
            <a:endParaRPr lang="en-US" dirty="0">
              <a:solidFill>
                <a:schemeClr val="tx1">
                  <a:lumMod val="50000"/>
                  <a:lumOff val="50000"/>
                </a:schemeClr>
              </a:solidFill>
              <a:latin typeface="Constantia" panose="02030602050306030303" pitchFamily="18" charset="0"/>
            </a:endParaRPr>
          </a:p>
        </p:txBody>
      </p:sp>
      <p:sp>
        <p:nvSpPr>
          <p:cNvPr id="57" name="TextBox 56"/>
          <p:cNvSpPr txBox="1"/>
          <p:nvPr/>
        </p:nvSpPr>
        <p:spPr>
          <a:xfrm>
            <a:off x="6340480" y="2464660"/>
            <a:ext cx="1360487" cy="692497"/>
          </a:xfrm>
          <a:prstGeom prst="rect">
            <a:avLst/>
          </a:prstGeom>
          <a:noFill/>
        </p:spPr>
        <p:txBody>
          <a:bodyPr wrap="square" rtlCol="0">
            <a:spAutoFit/>
          </a:bodyPr>
          <a:lstStyle/>
          <a:p>
            <a:r>
              <a:rPr lang="en-US" sz="1300" dirty="0" smtClean="0">
                <a:solidFill>
                  <a:schemeClr val="tx1">
                    <a:lumMod val="50000"/>
                    <a:lumOff val="50000"/>
                  </a:schemeClr>
                </a:solidFill>
                <a:latin typeface="Constantia" charset="0"/>
                <a:ea typeface="Constantia" charset="0"/>
                <a:cs typeface="Constantia" charset="0"/>
              </a:rPr>
              <a:t>Create a spreadsheet of data collected </a:t>
            </a:r>
            <a:endParaRPr lang="en-US" sz="1300" dirty="0">
              <a:solidFill>
                <a:schemeClr val="tx1">
                  <a:lumMod val="50000"/>
                  <a:lumOff val="50000"/>
                </a:schemeClr>
              </a:solidFill>
              <a:latin typeface="Constantia" charset="0"/>
              <a:ea typeface="Constantia" charset="0"/>
              <a:cs typeface="Constantia" charset="0"/>
            </a:endParaRPr>
          </a:p>
        </p:txBody>
      </p:sp>
      <p:sp>
        <p:nvSpPr>
          <p:cNvPr id="59" name="Rounded Rectangle 58"/>
          <p:cNvSpPr/>
          <p:nvPr/>
        </p:nvSpPr>
        <p:spPr>
          <a:xfrm>
            <a:off x="7556500" y="4367431"/>
            <a:ext cx="1371600" cy="25400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lumMod val="50000"/>
                    <a:lumOff val="50000"/>
                  </a:schemeClr>
                </a:solidFill>
                <a:latin typeface="Constantia" panose="02030602050306030303" pitchFamily="18" charset="0"/>
              </a:rPr>
              <a:t>Step 6</a:t>
            </a:r>
            <a:endParaRPr lang="en-US" dirty="0">
              <a:solidFill>
                <a:schemeClr val="tx1">
                  <a:lumMod val="50000"/>
                  <a:lumOff val="50000"/>
                </a:schemeClr>
              </a:solidFill>
              <a:latin typeface="Constantia" panose="02030602050306030303" pitchFamily="18" charset="0"/>
            </a:endParaRPr>
          </a:p>
        </p:txBody>
      </p:sp>
      <p:sp>
        <p:nvSpPr>
          <p:cNvPr id="60" name="TextBox 59"/>
          <p:cNvSpPr txBox="1"/>
          <p:nvPr/>
        </p:nvSpPr>
        <p:spPr>
          <a:xfrm>
            <a:off x="7600164" y="3530601"/>
            <a:ext cx="1284287" cy="892552"/>
          </a:xfrm>
          <a:prstGeom prst="rect">
            <a:avLst/>
          </a:prstGeom>
          <a:noFill/>
        </p:spPr>
        <p:txBody>
          <a:bodyPr wrap="square" rtlCol="0">
            <a:spAutoFit/>
          </a:bodyPr>
          <a:lstStyle/>
          <a:p>
            <a:r>
              <a:rPr lang="en-US" sz="1300" dirty="0" smtClean="0">
                <a:solidFill>
                  <a:schemeClr val="tx1">
                    <a:lumMod val="50000"/>
                    <a:lumOff val="50000"/>
                  </a:schemeClr>
                </a:solidFill>
                <a:latin typeface="Constantia" charset="0"/>
                <a:ea typeface="Constantia" charset="0"/>
                <a:cs typeface="Constantia" charset="0"/>
              </a:rPr>
              <a:t>Run data through R and analyze the results</a:t>
            </a:r>
            <a:endParaRPr lang="en-US" sz="1300" dirty="0">
              <a:solidFill>
                <a:schemeClr val="tx1">
                  <a:lumMod val="50000"/>
                  <a:lumOff val="50000"/>
                </a:schemeClr>
              </a:solidFill>
              <a:latin typeface="Constantia" charset="0"/>
              <a:ea typeface="Constantia" charset="0"/>
              <a:cs typeface="Constantia" charset="0"/>
            </a:endParaRPr>
          </a:p>
        </p:txBody>
      </p:sp>
      <p:cxnSp>
        <p:nvCxnSpPr>
          <p:cNvPr id="62" name="Straight Connector 61"/>
          <p:cNvCxnSpPr/>
          <p:nvPr/>
        </p:nvCxnSpPr>
        <p:spPr>
          <a:xfrm flipH="1" flipV="1">
            <a:off x="2463804" y="3562353"/>
            <a:ext cx="10319" cy="86995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flipV="1">
            <a:off x="5003808" y="3549653"/>
            <a:ext cx="10319" cy="86995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flipV="1">
            <a:off x="7543808" y="3562353"/>
            <a:ext cx="10319" cy="86995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3708408" y="2406654"/>
            <a:ext cx="10319" cy="86995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flipV="1">
            <a:off x="6273808" y="2419373"/>
            <a:ext cx="10319" cy="86995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flipV="1">
            <a:off x="1206508" y="2406654"/>
            <a:ext cx="10319" cy="86995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850901" y="5527730"/>
            <a:ext cx="2489200" cy="830997"/>
          </a:xfrm>
          <a:prstGeom prst="rect">
            <a:avLst/>
          </a:prstGeom>
          <a:noFill/>
        </p:spPr>
        <p:txBody>
          <a:bodyPr wrap="square" rtlCol="0">
            <a:spAutoFit/>
          </a:bodyPr>
          <a:lstStyle/>
          <a:p>
            <a:r>
              <a:rPr lang="en-US" sz="2400" dirty="0" smtClean="0">
                <a:solidFill>
                  <a:schemeClr val="tx1">
                    <a:lumMod val="50000"/>
                    <a:lumOff val="50000"/>
                  </a:schemeClr>
                </a:solidFill>
                <a:latin typeface="Constantia" charset="0"/>
                <a:ea typeface="Constantia" charset="0"/>
                <a:cs typeface="Constantia" charset="0"/>
              </a:rPr>
              <a:t>Thursday</a:t>
            </a:r>
          </a:p>
          <a:p>
            <a:r>
              <a:rPr lang="en-US" sz="2400" dirty="0" smtClean="0">
                <a:solidFill>
                  <a:schemeClr val="tx1">
                    <a:lumMod val="50000"/>
                    <a:lumOff val="50000"/>
                  </a:schemeClr>
                </a:solidFill>
                <a:latin typeface="Constantia" charset="0"/>
                <a:ea typeface="Constantia" charset="0"/>
                <a:cs typeface="Constantia" charset="0"/>
              </a:rPr>
              <a:t>14:00 to 17:00</a:t>
            </a:r>
            <a:endParaRPr lang="en-US" sz="2400" dirty="0">
              <a:solidFill>
                <a:schemeClr val="tx1">
                  <a:lumMod val="50000"/>
                  <a:lumOff val="50000"/>
                </a:schemeClr>
              </a:solidFill>
              <a:latin typeface="Constantia" charset="0"/>
              <a:ea typeface="Constantia" charset="0"/>
              <a:cs typeface="Constantia" charset="0"/>
            </a:endParaRPr>
          </a:p>
        </p:txBody>
      </p:sp>
      <p:pic>
        <p:nvPicPr>
          <p:cNvPr id="73" name="Picture 72"/>
          <p:cNvPicPr>
            <a:picLocks noChangeAspect="1"/>
          </p:cNvPicPr>
          <p:nvPr/>
        </p:nvPicPr>
        <p:blipFill>
          <a:blip r:embed="rId2"/>
          <a:stretch>
            <a:fillRect/>
          </a:stretch>
        </p:blipFill>
        <p:spPr>
          <a:xfrm>
            <a:off x="170244" y="5551063"/>
            <a:ext cx="807663" cy="807663"/>
          </a:xfrm>
          <a:prstGeom prst="rect">
            <a:avLst/>
          </a:prstGeom>
        </p:spPr>
      </p:pic>
      <p:sp>
        <p:nvSpPr>
          <p:cNvPr id="75" name="TextBox 74"/>
          <p:cNvSpPr txBox="1"/>
          <p:nvPr/>
        </p:nvSpPr>
        <p:spPr>
          <a:xfrm>
            <a:off x="3340102" y="5281510"/>
            <a:ext cx="727132" cy="1323439"/>
          </a:xfrm>
          <a:prstGeom prst="rect">
            <a:avLst/>
          </a:prstGeom>
          <a:noFill/>
        </p:spPr>
        <p:txBody>
          <a:bodyPr wrap="square" rtlCol="0">
            <a:spAutoFit/>
          </a:bodyPr>
          <a:lstStyle/>
          <a:p>
            <a:r>
              <a:rPr lang="en-US" sz="8000" dirty="0" smtClean="0">
                <a:solidFill>
                  <a:schemeClr val="accent6">
                    <a:lumMod val="75000"/>
                  </a:schemeClr>
                </a:solidFill>
                <a:latin typeface="Constantia" charset="0"/>
                <a:ea typeface="Constantia" charset="0"/>
                <a:cs typeface="Constantia" charset="0"/>
              </a:rPr>
              <a:t>$</a:t>
            </a:r>
            <a:endParaRPr lang="en-US" sz="8000" dirty="0">
              <a:solidFill>
                <a:schemeClr val="accent6">
                  <a:lumMod val="75000"/>
                </a:schemeClr>
              </a:solidFill>
              <a:latin typeface="Constantia" charset="0"/>
              <a:ea typeface="Constantia" charset="0"/>
              <a:cs typeface="Constantia" charset="0"/>
            </a:endParaRPr>
          </a:p>
        </p:txBody>
      </p:sp>
      <p:sp>
        <p:nvSpPr>
          <p:cNvPr id="76" name="TextBox 75"/>
          <p:cNvSpPr txBox="1"/>
          <p:nvPr/>
        </p:nvSpPr>
        <p:spPr>
          <a:xfrm>
            <a:off x="3803655" y="5657185"/>
            <a:ext cx="2203451" cy="707886"/>
          </a:xfrm>
          <a:prstGeom prst="rect">
            <a:avLst/>
          </a:prstGeom>
          <a:noFill/>
        </p:spPr>
        <p:txBody>
          <a:bodyPr wrap="square" rtlCol="0">
            <a:spAutoFit/>
          </a:bodyPr>
          <a:lstStyle/>
          <a:p>
            <a:r>
              <a:rPr lang="en-US" sz="4000" dirty="0" smtClean="0">
                <a:solidFill>
                  <a:schemeClr val="bg1">
                    <a:lumMod val="50000"/>
                  </a:schemeClr>
                </a:solidFill>
                <a:latin typeface="Constantia" charset="0"/>
                <a:ea typeface="Constantia" charset="0"/>
                <a:cs typeface="Constantia" charset="0"/>
              </a:rPr>
              <a:t>6.60</a:t>
            </a:r>
            <a:endParaRPr lang="en-US" sz="4000" dirty="0">
              <a:solidFill>
                <a:schemeClr val="bg1">
                  <a:lumMod val="50000"/>
                </a:schemeClr>
              </a:solidFill>
              <a:latin typeface="Constantia" charset="0"/>
              <a:ea typeface="Constantia" charset="0"/>
              <a:cs typeface="Constantia" charset="0"/>
            </a:endParaRPr>
          </a:p>
        </p:txBody>
      </p:sp>
      <p:sp>
        <p:nvSpPr>
          <p:cNvPr id="38" name="TextBox 37"/>
          <p:cNvSpPr txBox="1"/>
          <p:nvPr/>
        </p:nvSpPr>
        <p:spPr>
          <a:xfrm>
            <a:off x="479807" y="1005700"/>
            <a:ext cx="8010144" cy="646331"/>
          </a:xfrm>
          <a:prstGeom prst="rect">
            <a:avLst/>
          </a:prstGeom>
          <a:noFill/>
        </p:spPr>
        <p:txBody>
          <a:bodyPr wrap="square" rtlCol="0">
            <a:spAutoFit/>
          </a:bodyPr>
          <a:lstStyle/>
          <a:p>
            <a:r>
              <a:rPr lang="en-US" dirty="0" smtClean="0"/>
              <a:t>This is the time line for each step of conducting experiment and analysis. Everybody read this time line again before starting experiment.</a:t>
            </a:r>
            <a:endParaRPr lang="en-US" dirty="0"/>
          </a:p>
        </p:txBody>
      </p:sp>
    </p:spTree>
    <p:extLst>
      <p:ext uri="{BB962C8B-B14F-4D97-AF65-F5344CB8AC3E}">
        <p14:creationId xmlns:p14="http://schemas.microsoft.com/office/powerpoint/2010/main" val="3199974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300"/>
                                        <p:tgtEl>
                                          <p:spTgt spid="19"/>
                                        </p:tgtEl>
                                      </p:cBhvr>
                                    </p:animEffect>
                                  </p:childTnLst>
                                </p:cTn>
                              </p:par>
                            </p:childTnLst>
                          </p:cTn>
                        </p:par>
                        <p:par>
                          <p:cTn id="8" fill="hold">
                            <p:stCondLst>
                              <p:cond delay="300"/>
                            </p:stCondLst>
                            <p:childTnLst>
                              <p:par>
                                <p:cTn id="9" presetID="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300" fill="hold"/>
                                        <p:tgtEl>
                                          <p:spTgt spid="16"/>
                                        </p:tgtEl>
                                        <p:attrNameLst>
                                          <p:attrName>ppt_x</p:attrName>
                                        </p:attrNameLst>
                                      </p:cBhvr>
                                      <p:tavLst>
                                        <p:tav tm="0">
                                          <p:val>
                                            <p:strVal val="0-#ppt_w/2"/>
                                          </p:val>
                                        </p:tav>
                                        <p:tav tm="100000">
                                          <p:val>
                                            <p:strVal val="#ppt_x"/>
                                          </p:val>
                                        </p:tav>
                                      </p:tavLst>
                                    </p:anim>
                                    <p:anim calcmode="lin" valueType="num">
                                      <p:cBhvr additive="base">
                                        <p:cTn id="12" dur="300" fill="hold"/>
                                        <p:tgtEl>
                                          <p:spTgt spid="16"/>
                                        </p:tgtEl>
                                        <p:attrNameLst>
                                          <p:attrName>ppt_y</p:attrName>
                                        </p:attrNameLst>
                                      </p:cBhvr>
                                      <p:tavLst>
                                        <p:tav tm="0">
                                          <p:val>
                                            <p:strVal val="#ppt_y"/>
                                          </p:val>
                                        </p:tav>
                                        <p:tav tm="100000">
                                          <p:val>
                                            <p:strVal val="#ppt_y"/>
                                          </p:val>
                                        </p:tav>
                                      </p:tavLst>
                                    </p:anim>
                                  </p:childTnLst>
                                </p:cTn>
                              </p:par>
                            </p:childTnLst>
                          </p:cTn>
                        </p:par>
                        <p:par>
                          <p:cTn id="13" fill="hold">
                            <p:stCondLst>
                              <p:cond delay="600"/>
                            </p:stCondLst>
                            <p:childTnLst>
                              <p:par>
                                <p:cTn id="14" presetID="22" presetClass="entr" presetSubtype="4"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down)">
                                      <p:cBhvr>
                                        <p:cTn id="16" dur="300"/>
                                        <p:tgtEl>
                                          <p:spTgt spid="20"/>
                                        </p:tgtEl>
                                      </p:cBhvr>
                                    </p:animEffect>
                                  </p:childTnLst>
                                </p:cTn>
                              </p:par>
                            </p:childTnLst>
                          </p:cTn>
                        </p:par>
                        <p:par>
                          <p:cTn id="17" fill="hold">
                            <p:stCondLst>
                              <p:cond delay="900"/>
                            </p:stCondLst>
                            <p:childTnLst>
                              <p:par>
                                <p:cTn id="18" presetID="22" presetClass="entr" presetSubtype="4" fill="hold" nodeType="after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wipe(down)">
                                      <p:cBhvr>
                                        <p:cTn id="20" dur="300"/>
                                        <p:tgtEl>
                                          <p:spTgt spid="70"/>
                                        </p:tgtEl>
                                      </p:cBhvr>
                                    </p:animEffect>
                                  </p:childTnLst>
                                </p:cTn>
                              </p:par>
                            </p:childTnLst>
                          </p:cTn>
                        </p:par>
                        <p:par>
                          <p:cTn id="21" fill="hold">
                            <p:stCondLst>
                              <p:cond delay="1200"/>
                            </p:stCondLst>
                            <p:childTnLst>
                              <p:par>
                                <p:cTn id="22" presetID="22" presetClass="entr" presetSubtype="4"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wipe(down)">
                                      <p:cBhvr>
                                        <p:cTn id="24" dur="300"/>
                                        <p:tgtEl>
                                          <p:spTgt spid="41"/>
                                        </p:tgtEl>
                                      </p:cBhvr>
                                    </p:animEffect>
                                  </p:childTnLst>
                                </p:cTn>
                              </p:par>
                            </p:childTnLst>
                          </p:cTn>
                        </p:par>
                        <p:par>
                          <p:cTn id="25" fill="hold">
                            <p:stCondLst>
                              <p:cond delay="1500"/>
                            </p:stCondLst>
                            <p:childTnLst>
                              <p:par>
                                <p:cTn id="26" presetID="22" presetClass="entr" presetSubtype="4" fill="hold" grpId="0" nodeType="after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down)">
                                      <p:cBhvr>
                                        <p:cTn id="28" dur="300"/>
                                        <p:tgtEl>
                                          <p:spTgt spid="50"/>
                                        </p:tgtEl>
                                      </p:cBhvr>
                                    </p:animEffect>
                                  </p:childTnLst>
                                </p:cTn>
                              </p:par>
                            </p:childTnLst>
                          </p:cTn>
                        </p:par>
                        <p:par>
                          <p:cTn id="29" fill="hold">
                            <p:stCondLst>
                              <p:cond delay="1800"/>
                            </p:stCondLst>
                            <p:childTnLst>
                              <p:par>
                                <p:cTn id="30" presetID="22" presetClass="entr" presetSubtype="4" fill="hold" nodeType="after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wipe(down)">
                                      <p:cBhvr>
                                        <p:cTn id="32" dur="300"/>
                                        <p:tgtEl>
                                          <p:spTgt spid="62"/>
                                        </p:tgtEl>
                                      </p:cBhvr>
                                    </p:animEffect>
                                  </p:childTnLst>
                                </p:cTn>
                              </p:par>
                            </p:childTnLst>
                          </p:cTn>
                        </p:par>
                        <p:par>
                          <p:cTn id="33" fill="hold">
                            <p:stCondLst>
                              <p:cond delay="2100"/>
                            </p:stCondLst>
                            <p:childTnLst>
                              <p:par>
                                <p:cTn id="34" presetID="22" presetClass="entr" presetSubtype="4" fill="hold" grpId="0" nodeType="after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down)">
                                      <p:cBhvr>
                                        <p:cTn id="36" dur="300"/>
                                        <p:tgtEl>
                                          <p:spTgt spid="34"/>
                                        </p:tgtEl>
                                      </p:cBhvr>
                                    </p:animEffect>
                                  </p:childTnLst>
                                </p:cTn>
                              </p:par>
                            </p:childTnLst>
                          </p:cTn>
                        </p:par>
                        <p:par>
                          <p:cTn id="37" fill="hold">
                            <p:stCondLst>
                              <p:cond delay="2400"/>
                            </p:stCondLst>
                            <p:childTnLst>
                              <p:par>
                                <p:cTn id="38" presetID="22" presetClass="entr" presetSubtype="4" fill="hold" grpId="0" nodeType="after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wipe(down)">
                                      <p:cBhvr>
                                        <p:cTn id="40" dur="300"/>
                                        <p:tgtEl>
                                          <p:spTgt spid="43"/>
                                        </p:tgtEl>
                                      </p:cBhvr>
                                    </p:animEffect>
                                  </p:childTnLst>
                                </p:cTn>
                              </p:par>
                            </p:childTnLst>
                          </p:cTn>
                        </p:par>
                        <p:par>
                          <p:cTn id="41" fill="hold">
                            <p:stCondLst>
                              <p:cond delay="2700"/>
                            </p:stCondLst>
                            <p:childTnLst>
                              <p:par>
                                <p:cTn id="42" presetID="22" presetClass="entr" presetSubtype="4" fill="hold" grpId="0" nodeType="after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wipe(down)">
                                      <p:cBhvr>
                                        <p:cTn id="44" dur="300"/>
                                        <p:tgtEl>
                                          <p:spTgt spid="51"/>
                                        </p:tgtEl>
                                      </p:cBhvr>
                                    </p:animEffect>
                                  </p:childTnLst>
                                </p:cTn>
                              </p:par>
                            </p:childTnLst>
                          </p:cTn>
                        </p:par>
                        <p:par>
                          <p:cTn id="45" fill="hold">
                            <p:stCondLst>
                              <p:cond delay="3000"/>
                            </p:stCondLst>
                            <p:childTnLst>
                              <p:par>
                                <p:cTn id="46" presetID="22" presetClass="entr" presetSubtype="4"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wipe(down)">
                                      <p:cBhvr>
                                        <p:cTn id="48" dur="300"/>
                                        <p:tgtEl>
                                          <p:spTgt spid="35"/>
                                        </p:tgtEl>
                                      </p:cBhvr>
                                    </p:animEffect>
                                  </p:childTnLst>
                                </p:cTn>
                              </p:par>
                            </p:childTnLst>
                          </p:cTn>
                        </p:par>
                        <p:par>
                          <p:cTn id="49" fill="hold">
                            <p:stCondLst>
                              <p:cond delay="3300"/>
                            </p:stCondLst>
                            <p:childTnLst>
                              <p:par>
                                <p:cTn id="50" presetID="22" presetClass="entr" presetSubtype="4" fill="hold" nodeType="after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down)">
                                      <p:cBhvr>
                                        <p:cTn id="52" dur="300"/>
                                        <p:tgtEl>
                                          <p:spTgt spid="68"/>
                                        </p:tgtEl>
                                      </p:cBhvr>
                                    </p:animEffect>
                                  </p:childTnLst>
                                </p:cTn>
                              </p:par>
                            </p:childTnLst>
                          </p:cTn>
                        </p:par>
                        <p:par>
                          <p:cTn id="53" fill="hold">
                            <p:stCondLst>
                              <p:cond delay="3600"/>
                            </p:stCondLst>
                            <p:childTnLst>
                              <p:par>
                                <p:cTn id="54" presetID="22" presetClass="entr" presetSubtype="4" fill="hold" grpId="0" nodeType="after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wipe(down)">
                                      <p:cBhvr>
                                        <p:cTn id="56" dur="300"/>
                                        <p:tgtEl>
                                          <p:spTgt spid="45"/>
                                        </p:tgtEl>
                                      </p:cBhvr>
                                    </p:animEffect>
                                  </p:childTnLst>
                                </p:cTn>
                              </p:par>
                            </p:childTnLst>
                          </p:cTn>
                        </p:par>
                        <p:par>
                          <p:cTn id="57" fill="hold">
                            <p:stCondLst>
                              <p:cond delay="3900"/>
                            </p:stCondLst>
                            <p:childTnLst>
                              <p:par>
                                <p:cTn id="58" presetID="22" presetClass="entr" presetSubtype="4" fill="hold" grpId="0" nodeType="after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wipe(down)">
                                      <p:cBhvr>
                                        <p:cTn id="60" dur="300"/>
                                        <p:tgtEl>
                                          <p:spTgt spid="52"/>
                                        </p:tgtEl>
                                      </p:cBhvr>
                                    </p:animEffect>
                                  </p:childTnLst>
                                </p:cTn>
                              </p:par>
                            </p:childTnLst>
                          </p:cTn>
                        </p:par>
                        <p:par>
                          <p:cTn id="61" fill="hold">
                            <p:stCondLst>
                              <p:cond delay="4200"/>
                            </p:stCondLst>
                            <p:childTnLst>
                              <p:par>
                                <p:cTn id="62" presetID="22" presetClass="entr" presetSubtype="4" fill="hold" grpId="0" nodeType="after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down)">
                                      <p:cBhvr>
                                        <p:cTn id="64" dur="300"/>
                                        <p:tgtEl>
                                          <p:spTgt spid="36"/>
                                        </p:tgtEl>
                                      </p:cBhvr>
                                    </p:animEffect>
                                  </p:childTnLst>
                                </p:cTn>
                              </p:par>
                            </p:childTnLst>
                          </p:cTn>
                        </p:par>
                        <p:par>
                          <p:cTn id="65" fill="hold">
                            <p:stCondLst>
                              <p:cond delay="4500"/>
                            </p:stCondLst>
                            <p:childTnLst>
                              <p:par>
                                <p:cTn id="66" presetID="22" presetClass="entr" presetSubtype="4" fill="hold" nodeType="after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wipe(down)">
                                      <p:cBhvr>
                                        <p:cTn id="68" dur="300"/>
                                        <p:tgtEl>
                                          <p:spTgt spid="65"/>
                                        </p:tgtEl>
                                      </p:cBhvr>
                                    </p:animEffect>
                                  </p:childTnLst>
                                </p:cTn>
                              </p:par>
                            </p:childTnLst>
                          </p:cTn>
                        </p:par>
                        <p:par>
                          <p:cTn id="69" fill="hold">
                            <p:stCondLst>
                              <p:cond delay="4800"/>
                            </p:stCondLst>
                            <p:childTnLst>
                              <p:par>
                                <p:cTn id="70" presetID="22" presetClass="entr" presetSubtype="4" fill="hold" grpId="0" nodeType="after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down)">
                                      <p:cBhvr>
                                        <p:cTn id="72" dur="300"/>
                                        <p:tgtEl>
                                          <p:spTgt spid="47"/>
                                        </p:tgtEl>
                                      </p:cBhvr>
                                    </p:animEffect>
                                  </p:childTnLst>
                                </p:cTn>
                              </p:par>
                            </p:childTnLst>
                          </p:cTn>
                        </p:par>
                        <p:par>
                          <p:cTn id="73" fill="hold">
                            <p:stCondLst>
                              <p:cond delay="5100"/>
                            </p:stCondLst>
                            <p:childTnLst>
                              <p:par>
                                <p:cTn id="74" presetID="22" presetClass="entr" presetSubtype="4" fill="hold" grpId="0" nodeType="after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wipe(down)">
                                      <p:cBhvr>
                                        <p:cTn id="76" dur="300"/>
                                        <p:tgtEl>
                                          <p:spTgt spid="53"/>
                                        </p:tgtEl>
                                      </p:cBhvr>
                                    </p:animEffect>
                                  </p:childTnLst>
                                </p:cTn>
                              </p:par>
                            </p:childTnLst>
                          </p:cTn>
                        </p:par>
                        <p:par>
                          <p:cTn id="77" fill="hold">
                            <p:stCondLst>
                              <p:cond delay="5400"/>
                            </p:stCondLst>
                            <p:childTnLst>
                              <p:par>
                                <p:cTn id="78" presetID="22" presetClass="entr" presetSubtype="4" fill="hold" grpId="0" nodeType="after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wipe(down)">
                                      <p:cBhvr>
                                        <p:cTn id="80" dur="300"/>
                                        <p:tgtEl>
                                          <p:spTgt spid="37"/>
                                        </p:tgtEl>
                                      </p:cBhvr>
                                    </p:animEffect>
                                  </p:childTnLst>
                                </p:cTn>
                              </p:par>
                            </p:childTnLst>
                          </p:cTn>
                        </p:par>
                        <p:par>
                          <p:cTn id="81" fill="hold">
                            <p:stCondLst>
                              <p:cond delay="5700"/>
                            </p:stCondLst>
                            <p:childTnLst>
                              <p:par>
                                <p:cTn id="82" presetID="22" presetClass="entr" presetSubtype="4" fill="hold" nodeType="afterEffect">
                                  <p:stCondLst>
                                    <p:cond delay="0"/>
                                  </p:stCondLst>
                                  <p:childTnLst>
                                    <p:set>
                                      <p:cBhvr>
                                        <p:cTn id="83" dur="1" fill="hold">
                                          <p:stCondLst>
                                            <p:cond delay="0"/>
                                          </p:stCondLst>
                                        </p:cTn>
                                        <p:tgtEl>
                                          <p:spTgt spid="69"/>
                                        </p:tgtEl>
                                        <p:attrNameLst>
                                          <p:attrName>style.visibility</p:attrName>
                                        </p:attrNameLst>
                                      </p:cBhvr>
                                      <p:to>
                                        <p:strVal val="visible"/>
                                      </p:to>
                                    </p:set>
                                    <p:animEffect transition="in" filter="wipe(down)">
                                      <p:cBhvr>
                                        <p:cTn id="84" dur="300"/>
                                        <p:tgtEl>
                                          <p:spTgt spid="69"/>
                                        </p:tgtEl>
                                      </p:cBhvr>
                                    </p:animEffect>
                                  </p:childTnLst>
                                </p:cTn>
                              </p:par>
                            </p:childTnLst>
                          </p:cTn>
                        </p:par>
                        <p:par>
                          <p:cTn id="85" fill="hold">
                            <p:stCondLst>
                              <p:cond delay="6000"/>
                            </p:stCondLst>
                            <p:childTnLst>
                              <p:par>
                                <p:cTn id="86" presetID="22" presetClass="entr" presetSubtype="4"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wipe(down)">
                                      <p:cBhvr>
                                        <p:cTn id="88" dur="300"/>
                                        <p:tgtEl>
                                          <p:spTgt spid="55"/>
                                        </p:tgtEl>
                                      </p:cBhvr>
                                    </p:animEffect>
                                  </p:childTnLst>
                                </p:cTn>
                              </p:par>
                            </p:childTnLst>
                          </p:cTn>
                        </p:par>
                        <p:par>
                          <p:cTn id="89" fill="hold">
                            <p:stCondLst>
                              <p:cond delay="6300"/>
                            </p:stCondLst>
                            <p:childTnLst>
                              <p:par>
                                <p:cTn id="90" presetID="22" presetClass="entr" presetSubtype="4" fill="hold" grpId="0" nodeType="afterEffect">
                                  <p:stCondLst>
                                    <p:cond delay="0"/>
                                  </p:stCondLst>
                                  <p:childTnLst>
                                    <p:set>
                                      <p:cBhvr>
                                        <p:cTn id="91" dur="1" fill="hold">
                                          <p:stCondLst>
                                            <p:cond delay="0"/>
                                          </p:stCondLst>
                                        </p:cTn>
                                        <p:tgtEl>
                                          <p:spTgt spid="57"/>
                                        </p:tgtEl>
                                        <p:attrNameLst>
                                          <p:attrName>style.visibility</p:attrName>
                                        </p:attrNameLst>
                                      </p:cBhvr>
                                      <p:to>
                                        <p:strVal val="visible"/>
                                      </p:to>
                                    </p:set>
                                    <p:animEffect transition="in" filter="wipe(down)">
                                      <p:cBhvr>
                                        <p:cTn id="92" dur="300"/>
                                        <p:tgtEl>
                                          <p:spTgt spid="57"/>
                                        </p:tgtEl>
                                      </p:cBhvr>
                                    </p:animEffect>
                                  </p:childTnLst>
                                </p:cTn>
                              </p:par>
                            </p:childTnLst>
                          </p:cTn>
                        </p:par>
                        <p:par>
                          <p:cTn id="93" fill="hold">
                            <p:stCondLst>
                              <p:cond delay="6600"/>
                            </p:stCondLst>
                            <p:childTnLst>
                              <p:par>
                                <p:cTn id="94" presetID="22" presetClass="entr" presetSubtype="4" fill="hold" grpId="0" nodeType="after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wipe(down)">
                                      <p:cBhvr>
                                        <p:cTn id="96" dur="300"/>
                                        <p:tgtEl>
                                          <p:spTgt spid="39"/>
                                        </p:tgtEl>
                                      </p:cBhvr>
                                    </p:animEffect>
                                  </p:childTnLst>
                                </p:cTn>
                              </p:par>
                            </p:childTnLst>
                          </p:cTn>
                        </p:par>
                        <p:par>
                          <p:cTn id="97" fill="hold">
                            <p:stCondLst>
                              <p:cond delay="6900"/>
                            </p:stCondLst>
                            <p:childTnLst>
                              <p:par>
                                <p:cTn id="98" presetID="22" presetClass="entr" presetSubtype="4" fill="hold" nodeType="afterEffect">
                                  <p:stCondLst>
                                    <p:cond delay="0"/>
                                  </p:stCondLst>
                                  <p:childTnLst>
                                    <p:set>
                                      <p:cBhvr>
                                        <p:cTn id="99" dur="1" fill="hold">
                                          <p:stCondLst>
                                            <p:cond delay="0"/>
                                          </p:stCondLst>
                                        </p:cTn>
                                        <p:tgtEl>
                                          <p:spTgt spid="67"/>
                                        </p:tgtEl>
                                        <p:attrNameLst>
                                          <p:attrName>style.visibility</p:attrName>
                                        </p:attrNameLst>
                                      </p:cBhvr>
                                      <p:to>
                                        <p:strVal val="visible"/>
                                      </p:to>
                                    </p:set>
                                    <p:animEffect transition="in" filter="wipe(down)">
                                      <p:cBhvr>
                                        <p:cTn id="100" dur="300"/>
                                        <p:tgtEl>
                                          <p:spTgt spid="67"/>
                                        </p:tgtEl>
                                      </p:cBhvr>
                                    </p:animEffect>
                                  </p:childTnLst>
                                </p:cTn>
                              </p:par>
                            </p:childTnLst>
                          </p:cTn>
                        </p:par>
                        <p:par>
                          <p:cTn id="101" fill="hold">
                            <p:stCondLst>
                              <p:cond delay="7200"/>
                            </p:stCondLst>
                            <p:childTnLst>
                              <p:par>
                                <p:cTn id="102" presetID="22" presetClass="entr" presetSubtype="4" fill="hold" grpId="0" nodeType="afterEffect">
                                  <p:stCondLst>
                                    <p:cond delay="0"/>
                                  </p:stCondLst>
                                  <p:childTnLst>
                                    <p:set>
                                      <p:cBhvr>
                                        <p:cTn id="103" dur="1" fill="hold">
                                          <p:stCondLst>
                                            <p:cond delay="0"/>
                                          </p:stCondLst>
                                        </p:cTn>
                                        <p:tgtEl>
                                          <p:spTgt spid="59"/>
                                        </p:tgtEl>
                                        <p:attrNameLst>
                                          <p:attrName>style.visibility</p:attrName>
                                        </p:attrNameLst>
                                      </p:cBhvr>
                                      <p:to>
                                        <p:strVal val="visible"/>
                                      </p:to>
                                    </p:set>
                                    <p:animEffect transition="in" filter="wipe(down)">
                                      <p:cBhvr>
                                        <p:cTn id="104" dur="300"/>
                                        <p:tgtEl>
                                          <p:spTgt spid="59"/>
                                        </p:tgtEl>
                                      </p:cBhvr>
                                    </p:animEffect>
                                  </p:childTnLst>
                                </p:cTn>
                              </p:par>
                            </p:childTnLst>
                          </p:cTn>
                        </p:par>
                        <p:par>
                          <p:cTn id="105" fill="hold">
                            <p:stCondLst>
                              <p:cond delay="7500"/>
                            </p:stCondLst>
                            <p:childTnLst>
                              <p:par>
                                <p:cTn id="106" presetID="22" presetClass="entr" presetSubtype="4" fill="hold" grpId="0" nodeType="after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wipe(down)">
                                      <p:cBhvr>
                                        <p:cTn id="108" dur="300"/>
                                        <p:tgtEl>
                                          <p:spTgt spid="60"/>
                                        </p:tgtEl>
                                      </p:cBhvr>
                                    </p:animEffect>
                                  </p:childTnLst>
                                </p:cTn>
                              </p:par>
                            </p:childTnLst>
                          </p:cTn>
                        </p:par>
                        <p:par>
                          <p:cTn id="109" fill="hold">
                            <p:stCondLst>
                              <p:cond delay="7800"/>
                            </p:stCondLst>
                            <p:childTnLst>
                              <p:par>
                                <p:cTn id="110" presetID="22" presetClass="entr" presetSubtype="4"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wipe(down)">
                                      <p:cBhvr>
                                        <p:cTn id="112" dur="300"/>
                                        <p:tgtEl>
                                          <p:spTgt spid="33"/>
                                        </p:tgtEl>
                                      </p:cBhvr>
                                    </p:animEffect>
                                  </p:childTnLst>
                                </p:cTn>
                              </p:par>
                            </p:childTnLst>
                          </p:cTn>
                        </p:par>
                        <p:par>
                          <p:cTn id="113" fill="hold">
                            <p:stCondLst>
                              <p:cond delay="8100"/>
                            </p:stCondLst>
                            <p:childTnLst>
                              <p:par>
                                <p:cTn id="114" presetID="31" presetClass="entr" presetSubtype="0" fill="hold" grpId="0" nodeType="afterEffect">
                                  <p:stCondLst>
                                    <p:cond delay="0"/>
                                  </p:stCondLst>
                                  <p:childTnLst>
                                    <p:set>
                                      <p:cBhvr>
                                        <p:cTn id="115" dur="1" fill="hold">
                                          <p:stCondLst>
                                            <p:cond delay="0"/>
                                          </p:stCondLst>
                                        </p:cTn>
                                        <p:tgtEl>
                                          <p:spTgt spid="72"/>
                                        </p:tgtEl>
                                        <p:attrNameLst>
                                          <p:attrName>style.visibility</p:attrName>
                                        </p:attrNameLst>
                                      </p:cBhvr>
                                      <p:to>
                                        <p:strVal val="visible"/>
                                      </p:to>
                                    </p:set>
                                    <p:anim calcmode="lin" valueType="num">
                                      <p:cBhvr>
                                        <p:cTn id="116" dur="1000" fill="hold"/>
                                        <p:tgtEl>
                                          <p:spTgt spid="72"/>
                                        </p:tgtEl>
                                        <p:attrNameLst>
                                          <p:attrName>ppt_w</p:attrName>
                                        </p:attrNameLst>
                                      </p:cBhvr>
                                      <p:tavLst>
                                        <p:tav tm="0">
                                          <p:val>
                                            <p:fltVal val="0"/>
                                          </p:val>
                                        </p:tav>
                                        <p:tav tm="100000">
                                          <p:val>
                                            <p:strVal val="#ppt_w"/>
                                          </p:val>
                                        </p:tav>
                                      </p:tavLst>
                                    </p:anim>
                                    <p:anim calcmode="lin" valueType="num">
                                      <p:cBhvr>
                                        <p:cTn id="117" dur="1000" fill="hold"/>
                                        <p:tgtEl>
                                          <p:spTgt spid="72"/>
                                        </p:tgtEl>
                                        <p:attrNameLst>
                                          <p:attrName>ppt_h</p:attrName>
                                        </p:attrNameLst>
                                      </p:cBhvr>
                                      <p:tavLst>
                                        <p:tav tm="0">
                                          <p:val>
                                            <p:fltVal val="0"/>
                                          </p:val>
                                        </p:tav>
                                        <p:tav tm="100000">
                                          <p:val>
                                            <p:strVal val="#ppt_h"/>
                                          </p:val>
                                        </p:tav>
                                      </p:tavLst>
                                    </p:anim>
                                    <p:anim calcmode="lin" valueType="num">
                                      <p:cBhvr>
                                        <p:cTn id="118" dur="1000" fill="hold"/>
                                        <p:tgtEl>
                                          <p:spTgt spid="72"/>
                                        </p:tgtEl>
                                        <p:attrNameLst>
                                          <p:attrName>style.rotation</p:attrName>
                                        </p:attrNameLst>
                                      </p:cBhvr>
                                      <p:tavLst>
                                        <p:tav tm="0">
                                          <p:val>
                                            <p:fltVal val="90"/>
                                          </p:val>
                                        </p:tav>
                                        <p:tav tm="100000">
                                          <p:val>
                                            <p:fltVal val="0"/>
                                          </p:val>
                                        </p:tav>
                                      </p:tavLst>
                                    </p:anim>
                                    <p:animEffect transition="in" filter="fade">
                                      <p:cBhvr>
                                        <p:cTn id="119" dur="1000"/>
                                        <p:tgtEl>
                                          <p:spTgt spid="72"/>
                                        </p:tgtEl>
                                      </p:cBhvr>
                                    </p:animEffect>
                                  </p:childTnLst>
                                </p:cTn>
                              </p:par>
                            </p:childTnLst>
                          </p:cTn>
                        </p:par>
                        <p:par>
                          <p:cTn id="120" fill="hold">
                            <p:stCondLst>
                              <p:cond delay="9100"/>
                            </p:stCondLst>
                            <p:childTnLst>
                              <p:par>
                                <p:cTn id="121" presetID="31" presetClass="entr" presetSubtype="0" fill="hold" nodeType="afterEffect">
                                  <p:stCondLst>
                                    <p:cond delay="0"/>
                                  </p:stCondLst>
                                  <p:childTnLst>
                                    <p:set>
                                      <p:cBhvr>
                                        <p:cTn id="122" dur="1" fill="hold">
                                          <p:stCondLst>
                                            <p:cond delay="0"/>
                                          </p:stCondLst>
                                        </p:cTn>
                                        <p:tgtEl>
                                          <p:spTgt spid="73"/>
                                        </p:tgtEl>
                                        <p:attrNameLst>
                                          <p:attrName>style.visibility</p:attrName>
                                        </p:attrNameLst>
                                      </p:cBhvr>
                                      <p:to>
                                        <p:strVal val="visible"/>
                                      </p:to>
                                    </p:set>
                                    <p:anim calcmode="lin" valueType="num">
                                      <p:cBhvr>
                                        <p:cTn id="123" dur="1000" fill="hold"/>
                                        <p:tgtEl>
                                          <p:spTgt spid="73"/>
                                        </p:tgtEl>
                                        <p:attrNameLst>
                                          <p:attrName>ppt_w</p:attrName>
                                        </p:attrNameLst>
                                      </p:cBhvr>
                                      <p:tavLst>
                                        <p:tav tm="0">
                                          <p:val>
                                            <p:fltVal val="0"/>
                                          </p:val>
                                        </p:tav>
                                        <p:tav tm="100000">
                                          <p:val>
                                            <p:strVal val="#ppt_w"/>
                                          </p:val>
                                        </p:tav>
                                      </p:tavLst>
                                    </p:anim>
                                    <p:anim calcmode="lin" valueType="num">
                                      <p:cBhvr>
                                        <p:cTn id="124" dur="1000" fill="hold"/>
                                        <p:tgtEl>
                                          <p:spTgt spid="73"/>
                                        </p:tgtEl>
                                        <p:attrNameLst>
                                          <p:attrName>ppt_h</p:attrName>
                                        </p:attrNameLst>
                                      </p:cBhvr>
                                      <p:tavLst>
                                        <p:tav tm="0">
                                          <p:val>
                                            <p:fltVal val="0"/>
                                          </p:val>
                                        </p:tav>
                                        <p:tav tm="100000">
                                          <p:val>
                                            <p:strVal val="#ppt_h"/>
                                          </p:val>
                                        </p:tav>
                                      </p:tavLst>
                                    </p:anim>
                                    <p:anim calcmode="lin" valueType="num">
                                      <p:cBhvr>
                                        <p:cTn id="125" dur="1000" fill="hold"/>
                                        <p:tgtEl>
                                          <p:spTgt spid="73"/>
                                        </p:tgtEl>
                                        <p:attrNameLst>
                                          <p:attrName>style.rotation</p:attrName>
                                        </p:attrNameLst>
                                      </p:cBhvr>
                                      <p:tavLst>
                                        <p:tav tm="0">
                                          <p:val>
                                            <p:fltVal val="90"/>
                                          </p:val>
                                        </p:tav>
                                        <p:tav tm="100000">
                                          <p:val>
                                            <p:fltVal val="0"/>
                                          </p:val>
                                        </p:tav>
                                      </p:tavLst>
                                    </p:anim>
                                    <p:animEffect transition="in" filter="fade">
                                      <p:cBhvr>
                                        <p:cTn id="126" dur="1000"/>
                                        <p:tgtEl>
                                          <p:spTgt spid="73"/>
                                        </p:tgtEl>
                                      </p:cBhvr>
                                    </p:animEffect>
                                  </p:childTnLst>
                                </p:cTn>
                              </p:par>
                            </p:childTnLst>
                          </p:cTn>
                        </p:par>
                        <p:par>
                          <p:cTn id="127" fill="hold">
                            <p:stCondLst>
                              <p:cond delay="10100"/>
                            </p:stCondLst>
                            <p:childTnLst>
                              <p:par>
                                <p:cTn id="128" presetID="53" presetClass="entr" presetSubtype="16" fill="hold" grpId="0" nodeType="afterEffect">
                                  <p:stCondLst>
                                    <p:cond delay="0"/>
                                  </p:stCondLst>
                                  <p:childTnLst>
                                    <p:set>
                                      <p:cBhvr>
                                        <p:cTn id="129" dur="1" fill="hold">
                                          <p:stCondLst>
                                            <p:cond delay="0"/>
                                          </p:stCondLst>
                                        </p:cTn>
                                        <p:tgtEl>
                                          <p:spTgt spid="76"/>
                                        </p:tgtEl>
                                        <p:attrNameLst>
                                          <p:attrName>style.visibility</p:attrName>
                                        </p:attrNameLst>
                                      </p:cBhvr>
                                      <p:to>
                                        <p:strVal val="visible"/>
                                      </p:to>
                                    </p:set>
                                    <p:anim calcmode="lin" valueType="num">
                                      <p:cBhvr>
                                        <p:cTn id="130" dur="500" fill="hold"/>
                                        <p:tgtEl>
                                          <p:spTgt spid="76"/>
                                        </p:tgtEl>
                                        <p:attrNameLst>
                                          <p:attrName>ppt_w</p:attrName>
                                        </p:attrNameLst>
                                      </p:cBhvr>
                                      <p:tavLst>
                                        <p:tav tm="0">
                                          <p:val>
                                            <p:fltVal val="0"/>
                                          </p:val>
                                        </p:tav>
                                        <p:tav tm="100000">
                                          <p:val>
                                            <p:strVal val="#ppt_w"/>
                                          </p:val>
                                        </p:tav>
                                      </p:tavLst>
                                    </p:anim>
                                    <p:anim calcmode="lin" valueType="num">
                                      <p:cBhvr>
                                        <p:cTn id="131" dur="500" fill="hold"/>
                                        <p:tgtEl>
                                          <p:spTgt spid="76"/>
                                        </p:tgtEl>
                                        <p:attrNameLst>
                                          <p:attrName>ppt_h</p:attrName>
                                        </p:attrNameLst>
                                      </p:cBhvr>
                                      <p:tavLst>
                                        <p:tav tm="0">
                                          <p:val>
                                            <p:fltVal val="0"/>
                                          </p:val>
                                        </p:tav>
                                        <p:tav tm="100000">
                                          <p:val>
                                            <p:strVal val="#ppt_h"/>
                                          </p:val>
                                        </p:tav>
                                      </p:tavLst>
                                    </p:anim>
                                    <p:animEffect transition="in" filter="fade">
                                      <p:cBhvr>
                                        <p:cTn id="132" dur="500"/>
                                        <p:tgtEl>
                                          <p:spTgt spid="76"/>
                                        </p:tgtEl>
                                      </p:cBhvr>
                                    </p:animEffect>
                                  </p:childTnLst>
                                </p:cTn>
                              </p:par>
                            </p:childTnLst>
                          </p:cTn>
                        </p:par>
                        <p:par>
                          <p:cTn id="133" fill="hold">
                            <p:stCondLst>
                              <p:cond delay="10600"/>
                            </p:stCondLst>
                            <p:childTnLst>
                              <p:par>
                                <p:cTn id="134" presetID="53" presetClass="entr" presetSubtype="16" fill="hold" grpId="0" nodeType="afterEffect">
                                  <p:stCondLst>
                                    <p:cond delay="0"/>
                                  </p:stCondLst>
                                  <p:childTnLst>
                                    <p:set>
                                      <p:cBhvr>
                                        <p:cTn id="135" dur="1" fill="hold">
                                          <p:stCondLst>
                                            <p:cond delay="0"/>
                                          </p:stCondLst>
                                        </p:cTn>
                                        <p:tgtEl>
                                          <p:spTgt spid="75"/>
                                        </p:tgtEl>
                                        <p:attrNameLst>
                                          <p:attrName>style.visibility</p:attrName>
                                        </p:attrNameLst>
                                      </p:cBhvr>
                                      <p:to>
                                        <p:strVal val="visible"/>
                                      </p:to>
                                    </p:set>
                                    <p:anim calcmode="lin" valueType="num">
                                      <p:cBhvr>
                                        <p:cTn id="136" dur="500" fill="hold"/>
                                        <p:tgtEl>
                                          <p:spTgt spid="75"/>
                                        </p:tgtEl>
                                        <p:attrNameLst>
                                          <p:attrName>ppt_w</p:attrName>
                                        </p:attrNameLst>
                                      </p:cBhvr>
                                      <p:tavLst>
                                        <p:tav tm="0">
                                          <p:val>
                                            <p:fltVal val="0"/>
                                          </p:val>
                                        </p:tav>
                                        <p:tav tm="100000">
                                          <p:val>
                                            <p:strVal val="#ppt_w"/>
                                          </p:val>
                                        </p:tav>
                                      </p:tavLst>
                                    </p:anim>
                                    <p:anim calcmode="lin" valueType="num">
                                      <p:cBhvr>
                                        <p:cTn id="137" dur="500" fill="hold"/>
                                        <p:tgtEl>
                                          <p:spTgt spid="75"/>
                                        </p:tgtEl>
                                        <p:attrNameLst>
                                          <p:attrName>ppt_h</p:attrName>
                                        </p:attrNameLst>
                                      </p:cBhvr>
                                      <p:tavLst>
                                        <p:tav tm="0">
                                          <p:val>
                                            <p:fltVal val="0"/>
                                          </p:val>
                                        </p:tav>
                                        <p:tav tm="100000">
                                          <p:val>
                                            <p:strVal val="#ppt_h"/>
                                          </p:val>
                                        </p:tav>
                                      </p:tavLst>
                                    </p:anim>
                                    <p:animEffect transition="in" filter="fade">
                                      <p:cBhvr>
                                        <p:cTn id="138"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3" grpId="0" animBg="1"/>
      <p:bldP spid="20" grpId="0" animBg="1"/>
      <p:bldP spid="34" grpId="0" animBg="1"/>
      <p:bldP spid="35" grpId="0" animBg="1"/>
      <p:bldP spid="36" grpId="0" animBg="1"/>
      <p:bldP spid="37" grpId="0" animBg="1"/>
      <p:bldP spid="39" grpId="0" animBg="1"/>
      <p:bldP spid="41" grpId="0" animBg="1"/>
      <p:bldP spid="43" grpId="0" animBg="1"/>
      <p:bldP spid="45" grpId="0" animBg="1"/>
      <p:bldP spid="47" grpId="0" animBg="1"/>
      <p:bldP spid="50" grpId="0"/>
      <p:bldP spid="51" grpId="0"/>
      <p:bldP spid="52" grpId="0"/>
      <p:bldP spid="53" grpId="0"/>
      <p:bldP spid="55" grpId="0" animBg="1"/>
      <p:bldP spid="57" grpId="0"/>
      <p:bldP spid="59" grpId="0" animBg="1"/>
      <p:bldP spid="60" grpId="0"/>
      <p:bldP spid="72" grpId="0"/>
      <p:bldP spid="75" grpId="0"/>
      <p:bldP spid="7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855460" y="1340828"/>
            <a:ext cx="772292" cy="1922425"/>
          </a:xfrm>
          <a:prstGeom prst="rect">
            <a:avLst/>
          </a:prstGeom>
        </p:spPr>
      </p:pic>
      <p:pic>
        <p:nvPicPr>
          <p:cNvPr id="13" name="Picture 12"/>
          <p:cNvPicPr>
            <a:picLocks noChangeAspect="1"/>
          </p:cNvPicPr>
          <p:nvPr/>
        </p:nvPicPr>
        <p:blipFill>
          <a:blip r:embed="rId2"/>
          <a:stretch>
            <a:fillRect/>
          </a:stretch>
        </p:blipFill>
        <p:spPr>
          <a:xfrm>
            <a:off x="5011128" y="1384813"/>
            <a:ext cx="754622" cy="1878440"/>
          </a:xfrm>
          <a:prstGeom prst="rect">
            <a:avLst/>
          </a:prstGeom>
        </p:spPr>
      </p:pic>
      <p:sp>
        <p:nvSpPr>
          <p:cNvPr id="17" name="Rectangle 16"/>
          <p:cNvSpPr/>
          <p:nvPr/>
        </p:nvSpPr>
        <p:spPr>
          <a:xfrm>
            <a:off x="5111966" y="1994916"/>
            <a:ext cx="579120" cy="3428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5274526" y="1384813"/>
            <a:ext cx="233680" cy="16458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3155356" y="1384813"/>
            <a:ext cx="754622" cy="1878440"/>
          </a:xfrm>
          <a:prstGeom prst="rect">
            <a:avLst/>
          </a:prstGeom>
        </p:spPr>
      </p:pic>
      <p:pic>
        <p:nvPicPr>
          <p:cNvPr id="21" name="Picture 20"/>
          <p:cNvPicPr>
            <a:picLocks noChangeAspect="1"/>
          </p:cNvPicPr>
          <p:nvPr/>
        </p:nvPicPr>
        <p:blipFill>
          <a:blip r:embed="rId3"/>
          <a:stretch>
            <a:fillRect/>
          </a:stretch>
        </p:blipFill>
        <p:spPr>
          <a:xfrm>
            <a:off x="3280779" y="1986290"/>
            <a:ext cx="513519" cy="506337"/>
          </a:xfrm>
          <a:prstGeom prst="rect">
            <a:avLst/>
          </a:prstGeom>
        </p:spPr>
      </p:pic>
      <p:sp>
        <p:nvSpPr>
          <p:cNvPr id="22" name="Rounded Rectangle 21"/>
          <p:cNvSpPr/>
          <p:nvPr/>
        </p:nvSpPr>
        <p:spPr>
          <a:xfrm>
            <a:off x="3416214" y="1384813"/>
            <a:ext cx="233680" cy="16458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082204" y="971496"/>
            <a:ext cx="1135380" cy="369332"/>
          </a:xfrm>
          <a:prstGeom prst="rect">
            <a:avLst/>
          </a:prstGeom>
          <a:noFill/>
        </p:spPr>
        <p:txBody>
          <a:bodyPr wrap="square" rtlCol="0">
            <a:spAutoFit/>
          </a:bodyPr>
          <a:lstStyle/>
          <a:p>
            <a:r>
              <a:rPr lang="en-US" dirty="0" smtClean="0"/>
              <a:t>Group 1</a:t>
            </a:r>
            <a:endParaRPr lang="en-US" dirty="0"/>
          </a:p>
        </p:txBody>
      </p:sp>
      <p:sp>
        <p:nvSpPr>
          <p:cNvPr id="30" name="TextBox 29"/>
          <p:cNvSpPr txBox="1"/>
          <p:nvPr/>
        </p:nvSpPr>
        <p:spPr>
          <a:xfrm>
            <a:off x="4960836" y="946844"/>
            <a:ext cx="1135380" cy="369332"/>
          </a:xfrm>
          <a:prstGeom prst="rect">
            <a:avLst/>
          </a:prstGeom>
          <a:noFill/>
        </p:spPr>
        <p:txBody>
          <a:bodyPr wrap="square" rtlCol="0">
            <a:spAutoFit/>
          </a:bodyPr>
          <a:lstStyle/>
          <a:p>
            <a:r>
              <a:rPr lang="en-US" dirty="0" smtClean="0"/>
              <a:t>Group 2</a:t>
            </a:r>
            <a:endParaRPr lang="en-US" dirty="0"/>
          </a:p>
        </p:txBody>
      </p:sp>
      <p:sp>
        <p:nvSpPr>
          <p:cNvPr id="31" name="TextBox 30"/>
          <p:cNvSpPr txBox="1"/>
          <p:nvPr/>
        </p:nvSpPr>
        <p:spPr>
          <a:xfrm>
            <a:off x="6783644" y="930501"/>
            <a:ext cx="1135380" cy="369332"/>
          </a:xfrm>
          <a:prstGeom prst="rect">
            <a:avLst/>
          </a:prstGeom>
          <a:noFill/>
        </p:spPr>
        <p:txBody>
          <a:bodyPr wrap="square" rtlCol="0">
            <a:spAutoFit/>
          </a:bodyPr>
          <a:lstStyle/>
          <a:p>
            <a:r>
              <a:rPr lang="en-US" dirty="0" smtClean="0"/>
              <a:t>Group 3</a:t>
            </a:r>
            <a:endParaRPr lang="en-US" dirty="0"/>
          </a:p>
        </p:txBody>
      </p:sp>
      <p:sp>
        <p:nvSpPr>
          <p:cNvPr id="32" name="TextBox 31"/>
          <p:cNvSpPr txBox="1"/>
          <p:nvPr/>
        </p:nvSpPr>
        <p:spPr>
          <a:xfrm>
            <a:off x="2761184" y="3383317"/>
            <a:ext cx="1542964" cy="646331"/>
          </a:xfrm>
          <a:prstGeom prst="rect">
            <a:avLst/>
          </a:prstGeom>
          <a:noFill/>
        </p:spPr>
        <p:txBody>
          <a:bodyPr wrap="square" rtlCol="0">
            <a:spAutoFit/>
          </a:bodyPr>
          <a:lstStyle/>
          <a:p>
            <a:pPr algn="ctr"/>
            <a:r>
              <a:rPr lang="en-US" dirty="0" smtClean="0">
                <a:solidFill>
                  <a:srgbClr val="C00000"/>
                </a:solidFill>
              </a:rPr>
              <a:t>Coca Cola in </a:t>
            </a:r>
            <a:r>
              <a:rPr lang="en-US" b="1" dirty="0" smtClean="0">
                <a:solidFill>
                  <a:srgbClr val="C00000"/>
                </a:solidFill>
              </a:rPr>
              <a:t>Pepsi</a:t>
            </a:r>
            <a:r>
              <a:rPr lang="en-US" dirty="0" smtClean="0">
                <a:solidFill>
                  <a:srgbClr val="C00000"/>
                </a:solidFill>
              </a:rPr>
              <a:t>’s Bottle</a:t>
            </a:r>
            <a:endParaRPr lang="en-US" dirty="0">
              <a:solidFill>
                <a:srgbClr val="C00000"/>
              </a:solidFill>
            </a:endParaRPr>
          </a:p>
        </p:txBody>
      </p:sp>
      <p:sp>
        <p:nvSpPr>
          <p:cNvPr id="33" name="TextBox 32"/>
          <p:cNvSpPr txBox="1"/>
          <p:nvPr/>
        </p:nvSpPr>
        <p:spPr>
          <a:xfrm>
            <a:off x="4480588" y="3383317"/>
            <a:ext cx="1844040" cy="646331"/>
          </a:xfrm>
          <a:prstGeom prst="rect">
            <a:avLst/>
          </a:prstGeom>
          <a:noFill/>
        </p:spPr>
        <p:txBody>
          <a:bodyPr wrap="square" rtlCol="0">
            <a:spAutoFit/>
          </a:bodyPr>
          <a:lstStyle/>
          <a:p>
            <a:pPr algn="ctr"/>
            <a:r>
              <a:rPr lang="en-US" dirty="0" smtClean="0">
                <a:solidFill>
                  <a:srgbClr val="C00000"/>
                </a:solidFill>
              </a:rPr>
              <a:t>Coca Cola in Bottle </a:t>
            </a:r>
            <a:r>
              <a:rPr lang="en-US" b="1" dirty="0" smtClean="0">
                <a:solidFill>
                  <a:srgbClr val="C00000"/>
                </a:solidFill>
              </a:rPr>
              <a:t>w/o</a:t>
            </a:r>
            <a:r>
              <a:rPr lang="en-US" dirty="0" smtClean="0">
                <a:solidFill>
                  <a:srgbClr val="C00000"/>
                </a:solidFill>
              </a:rPr>
              <a:t> Label</a:t>
            </a:r>
            <a:endParaRPr lang="en-US" dirty="0">
              <a:solidFill>
                <a:srgbClr val="C00000"/>
              </a:solidFill>
            </a:endParaRPr>
          </a:p>
        </p:txBody>
      </p:sp>
      <p:sp>
        <p:nvSpPr>
          <p:cNvPr id="34" name="TextBox 33"/>
          <p:cNvSpPr txBox="1"/>
          <p:nvPr/>
        </p:nvSpPr>
        <p:spPr>
          <a:xfrm>
            <a:off x="6362728" y="3383316"/>
            <a:ext cx="1725036" cy="646331"/>
          </a:xfrm>
          <a:prstGeom prst="rect">
            <a:avLst/>
          </a:prstGeom>
          <a:noFill/>
        </p:spPr>
        <p:txBody>
          <a:bodyPr wrap="square" rtlCol="0">
            <a:spAutoFit/>
          </a:bodyPr>
          <a:lstStyle/>
          <a:p>
            <a:pPr algn="ctr"/>
            <a:r>
              <a:rPr lang="en-US" dirty="0" smtClean="0">
                <a:solidFill>
                  <a:srgbClr val="C00000"/>
                </a:solidFill>
              </a:rPr>
              <a:t>Coca Cola in </a:t>
            </a:r>
            <a:r>
              <a:rPr lang="en-US" b="1" dirty="0" smtClean="0">
                <a:solidFill>
                  <a:srgbClr val="C00000"/>
                </a:solidFill>
              </a:rPr>
              <a:t>Original</a:t>
            </a:r>
            <a:r>
              <a:rPr lang="en-US" dirty="0" smtClean="0">
                <a:solidFill>
                  <a:srgbClr val="C00000"/>
                </a:solidFill>
              </a:rPr>
              <a:t> Bottle</a:t>
            </a:r>
            <a:endParaRPr lang="en-US" dirty="0">
              <a:solidFill>
                <a:srgbClr val="C00000"/>
              </a:solidFill>
            </a:endParaRPr>
          </a:p>
        </p:txBody>
      </p:sp>
      <p:sp>
        <p:nvSpPr>
          <p:cNvPr id="35" name="TextBox 34"/>
          <p:cNvSpPr txBox="1"/>
          <p:nvPr/>
        </p:nvSpPr>
        <p:spPr>
          <a:xfrm>
            <a:off x="161774" y="4029647"/>
            <a:ext cx="8637628" cy="2308324"/>
          </a:xfrm>
          <a:prstGeom prst="rect">
            <a:avLst/>
          </a:prstGeom>
          <a:noFill/>
        </p:spPr>
        <p:txBody>
          <a:bodyPr wrap="square" rtlCol="0">
            <a:spAutoFit/>
          </a:bodyPr>
          <a:lstStyle/>
          <a:p>
            <a:r>
              <a:rPr lang="en-US" dirty="0" smtClean="0"/>
              <a:t>Details that are critical for designing a relatively unbiased experiment: </a:t>
            </a:r>
          </a:p>
          <a:p>
            <a:pPr marL="285750" indent="-285750">
              <a:buFont typeface="Arial" panose="020B0604020202020204" pitchFamily="34" charset="0"/>
              <a:buChar char="•"/>
            </a:pPr>
            <a:r>
              <a:rPr lang="en-US" dirty="0" smtClean="0"/>
              <a:t>All test givers received training before conduction of the Test and should not release unnecessary information that will influence the judgement of test receivers</a:t>
            </a:r>
          </a:p>
          <a:p>
            <a:pPr marL="285750" indent="-285750">
              <a:buFont typeface="Arial" panose="020B0604020202020204" pitchFamily="34" charset="0"/>
              <a:buChar char="•"/>
            </a:pPr>
            <a:r>
              <a:rPr lang="en-US" dirty="0" smtClean="0"/>
              <a:t>Tests were conducted within on day</a:t>
            </a:r>
          </a:p>
          <a:p>
            <a:pPr marL="285750" indent="-285750">
              <a:buFont typeface="Arial" panose="020B0604020202020204" pitchFamily="34" charset="0"/>
              <a:buChar char="•"/>
            </a:pPr>
            <a:r>
              <a:rPr lang="en-US" dirty="0" smtClean="0"/>
              <a:t>Changed group for every 15 minutes</a:t>
            </a:r>
          </a:p>
          <a:p>
            <a:pPr marL="285750" indent="-285750">
              <a:buFont typeface="Arial" panose="020B0604020202020204" pitchFamily="34" charset="0"/>
              <a:buChar char="•"/>
            </a:pPr>
            <a:r>
              <a:rPr lang="en-US" dirty="0" smtClean="0"/>
              <a:t>We hided the other 2 cokes in the box under the table, so nobody can see it</a:t>
            </a:r>
          </a:p>
          <a:p>
            <a:pPr marL="285750" indent="-285750">
              <a:buFont typeface="Arial" panose="020B0604020202020204" pitchFamily="34" charset="0"/>
              <a:buChar char="•"/>
            </a:pPr>
            <a:r>
              <a:rPr lang="en-US" dirty="0" smtClean="0"/>
              <a:t>All test receivers were found on street randomly</a:t>
            </a:r>
          </a:p>
          <a:p>
            <a:pPr marL="285750" indent="-285750">
              <a:buFont typeface="Arial" panose="020B0604020202020204" pitchFamily="34" charset="0"/>
              <a:buChar char="•"/>
            </a:pPr>
            <a:r>
              <a:rPr lang="en-US" dirty="0" smtClean="0"/>
              <a:t>No discussion when receiving the test</a:t>
            </a:r>
            <a:endParaRPr lang="en-US" dirty="0"/>
          </a:p>
        </p:txBody>
      </p:sp>
      <p:cxnSp>
        <p:nvCxnSpPr>
          <p:cNvPr id="41" name="Straight Connector 40"/>
          <p:cNvCxnSpPr/>
          <p:nvPr/>
        </p:nvCxnSpPr>
        <p:spPr>
          <a:xfrm>
            <a:off x="2704148" y="3383316"/>
            <a:ext cx="5140756" cy="0"/>
          </a:xfrm>
          <a:prstGeom prst="line">
            <a:avLst/>
          </a:prstGeom>
          <a:ln>
            <a:solidFill>
              <a:srgbClr val="C00000"/>
            </a:solidFill>
          </a:ln>
          <a:effectLst>
            <a:outerShdw blurRad="63500" sx="102000" sy="102000" algn="ctr"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23" name="TextBox 22"/>
          <p:cNvSpPr txBox="1"/>
          <p:nvPr/>
        </p:nvSpPr>
        <p:spPr>
          <a:xfrm>
            <a:off x="533591" y="209243"/>
            <a:ext cx="6982071" cy="523220"/>
          </a:xfrm>
          <a:prstGeom prst="rect">
            <a:avLst/>
          </a:prstGeom>
          <a:noFill/>
        </p:spPr>
        <p:txBody>
          <a:bodyPr wrap="square" rtlCol="0">
            <a:spAutoFit/>
          </a:bodyPr>
          <a:lstStyle/>
          <a:p>
            <a:r>
              <a:rPr lang="en-US" sz="2800" b="1" dirty="0">
                <a:solidFill>
                  <a:srgbClr val="FF0000"/>
                </a:solidFill>
                <a:latin typeface="Constantia" charset="0"/>
                <a:ea typeface="Constantia" charset="0"/>
                <a:cs typeface="Constantia" charset="0"/>
              </a:rPr>
              <a:t>Experimental Design</a:t>
            </a:r>
          </a:p>
        </p:txBody>
      </p:sp>
    </p:spTree>
    <p:extLst>
      <p:ext uri="{BB962C8B-B14F-4D97-AF65-F5344CB8AC3E}">
        <p14:creationId xmlns:p14="http://schemas.microsoft.com/office/powerpoint/2010/main" val="22733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fltVal val="0"/>
                                          </p:val>
                                        </p:tav>
                                        <p:tav tm="100000">
                                          <p:val>
                                            <p:strVal val="#ppt_w"/>
                                          </p:val>
                                        </p:tav>
                                      </p:tavLst>
                                    </p:anim>
                                    <p:anim calcmode="lin" valueType="num">
                                      <p:cBhvr>
                                        <p:cTn id="8" dur="1000" fill="hold"/>
                                        <p:tgtEl>
                                          <p:spTgt spid="30"/>
                                        </p:tgtEl>
                                        <p:attrNameLst>
                                          <p:attrName>ppt_h</p:attrName>
                                        </p:attrNameLst>
                                      </p:cBhvr>
                                      <p:tavLst>
                                        <p:tav tm="0">
                                          <p:val>
                                            <p:fltVal val="0"/>
                                          </p:val>
                                        </p:tav>
                                        <p:tav tm="100000">
                                          <p:val>
                                            <p:strVal val="#ppt_h"/>
                                          </p:val>
                                        </p:tav>
                                      </p:tavLst>
                                    </p:anim>
                                    <p:anim calcmode="lin" valueType="num">
                                      <p:cBhvr>
                                        <p:cTn id="9" dur="1000" fill="hold"/>
                                        <p:tgtEl>
                                          <p:spTgt spid="30"/>
                                        </p:tgtEl>
                                        <p:attrNameLst>
                                          <p:attrName>style.rotation</p:attrName>
                                        </p:attrNameLst>
                                      </p:cBhvr>
                                      <p:tavLst>
                                        <p:tav tm="0">
                                          <p:val>
                                            <p:fltVal val="90"/>
                                          </p:val>
                                        </p:tav>
                                        <p:tav tm="100000">
                                          <p:val>
                                            <p:fltVal val="0"/>
                                          </p:val>
                                        </p:tav>
                                      </p:tavLst>
                                    </p:anim>
                                    <p:animEffect transition="in" filter="fade">
                                      <p:cBhvr>
                                        <p:cTn id="10" dur="1000"/>
                                        <p:tgtEl>
                                          <p:spTgt spid="3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p:cTn id="13" dur="1000" fill="hold"/>
                                        <p:tgtEl>
                                          <p:spTgt spid="29"/>
                                        </p:tgtEl>
                                        <p:attrNameLst>
                                          <p:attrName>ppt_w</p:attrName>
                                        </p:attrNameLst>
                                      </p:cBhvr>
                                      <p:tavLst>
                                        <p:tav tm="0">
                                          <p:val>
                                            <p:fltVal val="0"/>
                                          </p:val>
                                        </p:tav>
                                        <p:tav tm="100000">
                                          <p:val>
                                            <p:strVal val="#ppt_w"/>
                                          </p:val>
                                        </p:tav>
                                      </p:tavLst>
                                    </p:anim>
                                    <p:anim calcmode="lin" valueType="num">
                                      <p:cBhvr>
                                        <p:cTn id="14" dur="1000" fill="hold"/>
                                        <p:tgtEl>
                                          <p:spTgt spid="29"/>
                                        </p:tgtEl>
                                        <p:attrNameLst>
                                          <p:attrName>ppt_h</p:attrName>
                                        </p:attrNameLst>
                                      </p:cBhvr>
                                      <p:tavLst>
                                        <p:tav tm="0">
                                          <p:val>
                                            <p:fltVal val="0"/>
                                          </p:val>
                                        </p:tav>
                                        <p:tav tm="100000">
                                          <p:val>
                                            <p:strVal val="#ppt_h"/>
                                          </p:val>
                                        </p:tav>
                                      </p:tavLst>
                                    </p:anim>
                                    <p:anim calcmode="lin" valueType="num">
                                      <p:cBhvr>
                                        <p:cTn id="15" dur="1000" fill="hold"/>
                                        <p:tgtEl>
                                          <p:spTgt spid="29"/>
                                        </p:tgtEl>
                                        <p:attrNameLst>
                                          <p:attrName>style.rotation</p:attrName>
                                        </p:attrNameLst>
                                      </p:cBhvr>
                                      <p:tavLst>
                                        <p:tav tm="0">
                                          <p:val>
                                            <p:fltVal val="90"/>
                                          </p:val>
                                        </p:tav>
                                        <p:tav tm="100000">
                                          <p:val>
                                            <p:fltVal val="0"/>
                                          </p:val>
                                        </p:tav>
                                      </p:tavLst>
                                    </p:anim>
                                    <p:animEffect transition="in" filter="fade">
                                      <p:cBhvr>
                                        <p:cTn id="16" dur="1000"/>
                                        <p:tgtEl>
                                          <p:spTgt spid="29"/>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1000" fill="hold"/>
                                        <p:tgtEl>
                                          <p:spTgt spid="31"/>
                                        </p:tgtEl>
                                        <p:attrNameLst>
                                          <p:attrName>ppt_w</p:attrName>
                                        </p:attrNameLst>
                                      </p:cBhvr>
                                      <p:tavLst>
                                        <p:tav tm="0">
                                          <p:val>
                                            <p:fltVal val="0"/>
                                          </p:val>
                                        </p:tav>
                                        <p:tav tm="100000">
                                          <p:val>
                                            <p:strVal val="#ppt_w"/>
                                          </p:val>
                                        </p:tav>
                                      </p:tavLst>
                                    </p:anim>
                                    <p:anim calcmode="lin" valueType="num">
                                      <p:cBhvr>
                                        <p:cTn id="20" dur="1000" fill="hold"/>
                                        <p:tgtEl>
                                          <p:spTgt spid="31"/>
                                        </p:tgtEl>
                                        <p:attrNameLst>
                                          <p:attrName>ppt_h</p:attrName>
                                        </p:attrNameLst>
                                      </p:cBhvr>
                                      <p:tavLst>
                                        <p:tav tm="0">
                                          <p:val>
                                            <p:fltVal val="0"/>
                                          </p:val>
                                        </p:tav>
                                        <p:tav tm="100000">
                                          <p:val>
                                            <p:strVal val="#ppt_h"/>
                                          </p:val>
                                        </p:tav>
                                      </p:tavLst>
                                    </p:anim>
                                    <p:anim calcmode="lin" valueType="num">
                                      <p:cBhvr>
                                        <p:cTn id="21" dur="1000" fill="hold"/>
                                        <p:tgtEl>
                                          <p:spTgt spid="31"/>
                                        </p:tgtEl>
                                        <p:attrNameLst>
                                          <p:attrName>style.rotation</p:attrName>
                                        </p:attrNameLst>
                                      </p:cBhvr>
                                      <p:tavLst>
                                        <p:tav tm="0">
                                          <p:val>
                                            <p:fltVal val="90"/>
                                          </p:val>
                                        </p:tav>
                                        <p:tav tm="100000">
                                          <p:val>
                                            <p:fltVal val="0"/>
                                          </p:val>
                                        </p:tav>
                                      </p:tavLst>
                                    </p:anim>
                                    <p:animEffect transition="in" filter="fade">
                                      <p:cBhvr>
                                        <p:cTn id="22" dur="10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9"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2000" fill="hold"/>
                                        <p:tgtEl>
                                          <p:spTgt spid="17"/>
                                        </p:tgtEl>
                                        <p:attrNameLst>
                                          <p:attrName>ppt_x</p:attrName>
                                        </p:attrNameLst>
                                      </p:cBhvr>
                                      <p:tavLst>
                                        <p:tav tm="0">
                                          <p:val>
                                            <p:strVal val="0-#ppt_w/2"/>
                                          </p:val>
                                        </p:tav>
                                        <p:tav tm="100000">
                                          <p:val>
                                            <p:strVal val="#ppt_x"/>
                                          </p:val>
                                        </p:tav>
                                      </p:tavLst>
                                    </p:anim>
                                    <p:anim calcmode="lin" valueType="num">
                                      <p:cBhvr additive="base">
                                        <p:cTn id="28" dur="2000" fill="hold"/>
                                        <p:tgtEl>
                                          <p:spTgt spid="17"/>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2000" fill="hold"/>
                                        <p:tgtEl>
                                          <p:spTgt spid="19"/>
                                        </p:tgtEl>
                                        <p:attrNameLst>
                                          <p:attrName>ppt_x</p:attrName>
                                        </p:attrNameLst>
                                      </p:cBhvr>
                                      <p:tavLst>
                                        <p:tav tm="0">
                                          <p:val>
                                            <p:strVal val="0-#ppt_w/2"/>
                                          </p:val>
                                        </p:tav>
                                        <p:tav tm="100000">
                                          <p:val>
                                            <p:strVal val="#ppt_x"/>
                                          </p:val>
                                        </p:tav>
                                      </p:tavLst>
                                    </p:anim>
                                    <p:anim calcmode="lin" valueType="num">
                                      <p:cBhvr additive="base">
                                        <p:cTn id="32" dur="2000" fill="hold"/>
                                        <p:tgtEl>
                                          <p:spTgt spid="19"/>
                                        </p:tgtEl>
                                        <p:attrNameLst>
                                          <p:attrName>ppt_y</p:attrName>
                                        </p:attrNameLst>
                                      </p:cBhvr>
                                      <p:tavLst>
                                        <p:tav tm="0">
                                          <p:val>
                                            <p:strVal val="0-#ppt_h/2"/>
                                          </p:val>
                                        </p:tav>
                                        <p:tav tm="100000">
                                          <p:val>
                                            <p:strVal val="#ppt_y"/>
                                          </p:val>
                                        </p:tav>
                                      </p:tavLst>
                                    </p:anim>
                                  </p:childTnLst>
                                </p:cTn>
                              </p:par>
                              <p:par>
                                <p:cTn id="33" presetID="2" presetClass="entr" presetSubtype="9"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2000" fill="hold"/>
                                        <p:tgtEl>
                                          <p:spTgt spid="21"/>
                                        </p:tgtEl>
                                        <p:attrNameLst>
                                          <p:attrName>ppt_x</p:attrName>
                                        </p:attrNameLst>
                                      </p:cBhvr>
                                      <p:tavLst>
                                        <p:tav tm="0">
                                          <p:val>
                                            <p:strVal val="0-#ppt_w/2"/>
                                          </p:val>
                                        </p:tav>
                                        <p:tav tm="100000">
                                          <p:val>
                                            <p:strVal val="#ppt_x"/>
                                          </p:val>
                                        </p:tav>
                                      </p:tavLst>
                                    </p:anim>
                                    <p:anim calcmode="lin" valueType="num">
                                      <p:cBhvr additive="base">
                                        <p:cTn id="36" dur="2000" fill="hold"/>
                                        <p:tgtEl>
                                          <p:spTgt spid="21"/>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2000" fill="hold"/>
                                        <p:tgtEl>
                                          <p:spTgt spid="22"/>
                                        </p:tgtEl>
                                        <p:attrNameLst>
                                          <p:attrName>ppt_x</p:attrName>
                                        </p:attrNameLst>
                                      </p:cBhvr>
                                      <p:tavLst>
                                        <p:tav tm="0">
                                          <p:val>
                                            <p:strVal val="0-#ppt_w/2"/>
                                          </p:val>
                                        </p:tav>
                                        <p:tav tm="100000">
                                          <p:val>
                                            <p:strVal val="#ppt_x"/>
                                          </p:val>
                                        </p:tav>
                                      </p:tavLst>
                                    </p:anim>
                                    <p:anim calcmode="lin" valueType="num">
                                      <p:cBhvr additive="base">
                                        <p:cTn id="40" dur="2000" fill="hold"/>
                                        <p:tgtEl>
                                          <p:spTgt spid="22"/>
                                        </p:tgtEl>
                                        <p:attrNameLst>
                                          <p:attrName>ppt_y</p:attrName>
                                        </p:attrNameLst>
                                      </p:cBhvr>
                                      <p:tavLst>
                                        <p:tav tm="0">
                                          <p:val>
                                            <p:strVal val="0-#ppt_h/2"/>
                                          </p:val>
                                        </p:tav>
                                        <p:tav tm="100000">
                                          <p:val>
                                            <p:strVal val="#ppt_y"/>
                                          </p:val>
                                        </p:tav>
                                      </p:tavLst>
                                    </p:anim>
                                  </p:childTnLst>
                                </p:cTn>
                              </p:par>
                            </p:childTnLst>
                          </p:cTn>
                        </p:par>
                        <p:par>
                          <p:cTn id="41" fill="hold">
                            <p:stCondLst>
                              <p:cond delay="2000"/>
                            </p:stCondLst>
                            <p:childTnLst>
                              <p:par>
                                <p:cTn id="42" presetID="42" presetClass="entr" presetSubtype="0"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1000"/>
                                        <p:tgtEl>
                                          <p:spTgt spid="32"/>
                                        </p:tgtEl>
                                      </p:cBhvr>
                                    </p:animEffect>
                                    <p:anim calcmode="lin" valueType="num">
                                      <p:cBhvr>
                                        <p:cTn id="45" dur="1000" fill="hold"/>
                                        <p:tgtEl>
                                          <p:spTgt spid="32"/>
                                        </p:tgtEl>
                                        <p:attrNameLst>
                                          <p:attrName>ppt_x</p:attrName>
                                        </p:attrNameLst>
                                      </p:cBhvr>
                                      <p:tavLst>
                                        <p:tav tm="0">
                                          <p:val>
                                            <p:strVal val="#ppt_x"/>
                                          </p:val>
                                        </p:tav>
                                        <p:tav tm="100000">
                                          <p:val>
                                            <p:strVal val="#ppt_x"/>
                                          </p:val>
                                        </p:tav>
                                      </p:tavLst>
                                    </p:anim>
                                    <p:anim calcmode="lin" valueType="num">
                                      <p:cBhvr>
                                        <p:cTn id="46" dur="1000" fill="hold"/>
                                        <p:tgtEl>
                                          <p:spTgt spid="3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1000"/>
                                        <p:tgtEl>
                                          <p:spTgt spid="33"/>
                                        </p:tgtEl>
                                      </p:cBhvr>
                                    </p:animEffect>
                                    <p:anim calcmode="lin" valueType="num">
                                      <p:cBhvr>
                                        <p:cTn id="50" dur="1000" fill="hold"/>
                                        <p:tgtEl>
                                          <p:spTgt spid="33"/>
                                        </p:tgtEl>
                                        <p:attrNameLst>
                                          <p:attrName>ppt_x</p:attrName>
                                        </p:attrNameLst>
                                      </p:cBhvr>
                                      <p:tavLst>
                                        <p:tav tm="0">
                                          <p:val>
                                            <p:strVal val="#ppt_x"/>
                                          </p:val>
                                        </p:tav>
                                        <p:tav tm="100000">
                                          <p:val>
                                            <p:strVal val="#ppt_x"/>
                                          </p:val>
                                        </p:tav>
                                      </p:tavLst>
                                    </p:anim>
                                    <p:anim calcmode="lin" valueType="num">
                                      <p:cBhvr>
                                        <p:cTn id="51" dur="1000" fill="hold"/>
                                        <p:tgtEl>
                                          <p:spTgt spid="33"/>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1000"/>
                                        <p:tgtEl>
                                          <p:spTgt spid="34"/>
                                        </p:tgtEl>
                                      </p:cBhvr>
                                    </p:animEffect>
                                    <p:anim calcmode="lin" valueType="num">
                                      <p:cBhvr>
                                        <p:cTn id="55" dur="1000" fill="hold"/>
                                        <p:tgtEl>
                                          <p:spTgt spid="34"/>
                                        </p:tgtEl>
                                        <p:attrNameLst>
                                          <p:attrName>ppt_x</p:attrName>
                                        </p:attrNameLst>
                                      </p:cBhvr>
                                      <p:tavLst>
                                        <p:tav tm="0">
                                          <p:val>
                                            <p:strVal val="#ppt_x"/>
                                          </p:val>
                                        </p:tav>
                                        <p:tav tm="100000">
                                          <p:val>
                                            <p:strVal val="#ppt_x"/>
                                          </p:val>
                                        </p:tav>
                                      </p:tavLst>
                                    </p:anim>
                                    <p:anim calcmode="lin" valueType="num">
                                      <p:cBhvr>
                                        <p:cTn id="56" dur="1000" fill="hold"/>
                                        <p:tgtEl>
                                          <p:spTgt spid="34"/>
                                        </p:tgtEl>
                                        <p:attrNameLst>
                                          <p:attrName>ppt_y</p:attrName>
                                        </p:attrNameLst>
                                      </p:cBhvr>
                                      <p:tavLst>
                                        <p:tav tm="0">
                                          <p:val>
                                            <p:strVal val="#ppt_y+.1"/>
                                          </p:val>
                                        </p:tav>
                                        <p:tav tm="100000">
                                          <p:val>
                                            <p:strVal val="#ppt_y"/>
                                          </p:val>
                                        </p:tav>
                                      </p:tavLst>
                                    </p:anim>
                                  </p:childTnLst>
                                </p:cTn>
                              </p:par>
                            </p:childTnLst>
                          </p:cTn>
                        </p:par>
                        <p:par>
                          <p:cTn id="57" fill="hold">
                            <p:stCondLst>
                              <p:cond delay="3000"/>
                            </p:stCondLst>
                            <p:childTnLst>
                              <p:par>
                                <p:cTn id="58" presetID="2" presetClass="entr" presetSubtype="4" fill="hold" grpId="0" nodeType="afterEffect">
                                  <p:stCondLst>
                                    <p:cond delay="0"/>
                                  </p:stCondLst>
                                  <p:childTnLst>
                                    <p:set>
                                      <p:cBhvr>
                                        <p:cTn id="59" dur="1" fill="hold">
                                          <p:stCondLst>
                                            <p:cond delay="0"/>
                                          </p:stCondLst>
                                        </p:cTn>
                                        <p:tgtEl>
                                          <p:spTgt spid="35"/>
                                        </p:tgtEl>
                                        <p:attrNameLst>
                                          <p:attrName>style.visibility</p:attrName>
                                        </p:attrNameLst>
                                      </p:cBhvr>
                                      <p:to>
                                        <p:strVal val="visible"/>
                                      </p:to>
                                    </p:set>
                                    <p:anim calcmode="lin" valueType="num">
                                      <p:cBhvr additive="base">
                                        <p:cTn id="60" dur="500" fill="hold"/>
                                        <p:tgtEl>
                                          <p:spTgt spid="35"/>
                                        </p:tgtEl>
                                        <p:attrNameLst>
                                          <p:attrName>ppt_x</p:attrName>
                                        </p:attrNameLst>
                                      </p:cBhvr>
                                      <p:tavLst>
                                        <p:tav tm="0">
                                          <p:val>
                                            <p:strVal val="#ppt_x"/>
                                          </p:val>
                                        </p:tav>
                                        <p:tav tm="100000">
                                          <p:val>
                                            <p:strVal val="#ppt_x"/>
                                          </p:val>
                                        </p:tav>
                                      </p:tavLst>
                                    </p:anim>
                                    <p:anim calcmode="lin" valueType="num">
                                      <p:cBhvr additive="base">
                                        <p:cTn id="61"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2" grpId="0" animBg="1"/>
      <p:bldP spid="29" grpId="0"/>
      <p:bldP spid="30" grpId="0"/>
      <p:bldP spid="31" grpId="0"/>
      <p:bldP spid="32" grpId="0"/>
      <p:bldP spid="33" grpId="0"/>
      <p:bldP spid="34" grpId="0"/>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58800" y="202513"/>
            <a:ext cx="3886200" cy="523220"/>
          </a:xfrm>
          <a:prstGeom prst="rect">
            <a:avLst/>
          </a:prstGeom>
          <a:noFill/>
        </p:spPr>
        <p:txBody>
          <a:bodyPr wrap="square" rtlCol="0">
            <a:spAutoFit/>
          </a:bodyPr>
          <a:lstStyle/>
          <a:p>
            <a:r>
              <a:rPr lang="en-US" sz="2800" b="1" dirty="0" smtClean="0">
                <a:solidFill>
                  <a:srgbClr val="FF0000"/>
                </a:solidFill>
                <a:latin typeface="Constantia" charset="0"/>
                <a:ea typeface="Constantia" charset="0"/>
                <a:cs typeface="Constantia" charset="0"/>
              </a:rPr>
              <a:t>Design Specifications</a:t>
            </a:r>
            <a:endParaRPr lang="en-US" sz="2800" b="1" dirty="0">
              <a:solidFill>
                <a:srgbClr val="FF0000"/>
              </a:solidFill>
              <a:latin typeface="Constantia" charset="0"/>
              <a:ea typeface="Constantia" charset="0"/>
              <a:cs typeface="Constantia" charset="0"/>
            </a:endParaRPr>
          </a:p>
        </p:txBody>
      </p:sp>
      <p:sp>
        <p:nvSpPr>
          <p:cNvPr id="8" name="TextBox 7"/>
          <p:cNvSpPr txBox="1"/>
          <p:nvPr/>
        </p:nvSpPr>
        <p:spPr>
          <a:xfrm>
            <a:off x="558800" y="1244600"/>
            <a:ext cx="7848600" cy="2862322"/>
          </a:xfrm>
          <a:prstGeom prst="rect">
            <a:avLst/>
          </a:prstGeom>
          <a:noFill/>
        </p:spPr>
        <p:txBody>
          <a:bodyPr wrap="square" rtlCol="0">
            <a:spAutoFit/>
          </a:bodyPr>
          <a:lstStyle/>
          <a:p>
            <a:r>
              <a:rPr lang="en-US" b="1" dirty="0"/>
              <a:t>Assumption</a:t>
            </a:r>
          </a:p>
          <a:p>
            <a:endParaRPr lang="en-US" dirty="0"/>
          </a:p>
          <a:p>
            <a:pPr marL="285750" indent="-285750">
              <a:buFont typeface="Courier New" charset="0"/>
              <a:buChar char="o"/>
            </a:pPr>
            <a:r>
              <a:rPr lang="en-US" dirty="0"/>
              <a:t>40% Correctly identify Coke’s Brand </a:t>
            </a:r>
          </a:p>
          <a:p>
            <a:pPr marL="285750" indent="-285750">
              <a:buFont typeface="Courier New" charset="0"/>
              <a:buChar char="o"/>
            </a:pPr>
            <a:r>
              <a:rPr lang="en-US" dirty="0"/>
              <a:t>Desired width: 30% of difference</a:t>
            </a:r>
          </a:p>
          <a:p>
            <a:pPr marL="285750" indent="-285750">
              <a:buFont typeface="Courier New" charset="0"/>
              <a:buChar char="o"/>
            </a:pPr>
            <a:r>
              <a:rPr lang="en-US" dirty="0"/>
              <a:t>Desired Power 85% with Confidence Level 90%</a:t>
            </a:r>
          </a:p>
          <a:p>
            <a:endParaRPr lang="en-US" dirty="0"/>
          </a:p>
          <a:p>
            <a:r>
              <a:rPr lang="en-US" b="1" dirty="0"/>
              <a:t>Sample Size Planning</a:t>
            </a:r>
          </a:p>
          <a:p>
            <a:endParaRPr lang="en-US" dirty="0" smtClean="0">
              <a:solidFill>
                <a:schemeClr val="tx1">
                  <a:lumMod val="50000"/>
                  <a:lumOff val="50000"/>
                </a:schemeClr>
              </a:solidFill>
              <a:latin typeface="Constantia" charset="0"/>
              <a:ea typeface="Constantia" charset="0"/>
              <a:cs typeface="Constantia" charset="0"/>
            </a:endParaRPr>
          </a:p>
          <a:p>
            <a:pPr marL="285750" indent="-285750">
              <a:buFont typeface="Courier New" charset="0"/>
              <a:buChar char="o"/>
            </a:pPr>
            <a:endParaRPr lang="en-US" dirty="0">
              <a:solidFill>
                <a:schemeClr val="tx1">
                  <a:lumMod val="50000"/>
                  <a:lumOff val="50000"/>
                </a:schemeClr>
              </a:solidFill>
              <a:latin typeface="Constantia" charset="0"/>
              <a:ea typeface="Constantia" charset="0"/>
              <a:cs typeface="Constantia" charset="0"/>
            </a:endParaRPr>
          </a:p>
          <a:p>
            <a:pPr marL="285750" indent="-285750">
              <a:buFont typeface="Courier New" charset="0"/>
              <a:buChar char="o"/>
            </a:pPr>
            <a:endParaRPr lang="en-US" dirty="0">
              <a:solidFill>
                <a:schemeClr val="tx1">
                  <a:lumMod val="50000"/>
                  <a:lumOff val="50000"/>
                </a:schemeClr>
              </a:solidFill>
              <a:latin typeface="Constantia" charset="0"/>
              <a:ea typeface="Constantia" charset="0"/>
              <a:cs typeface="Constantia"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755389834"/>
              </p:ext>
            </p:extLst>
          </p:nvPr>
        </p:nvGraphicFramePr>
        <p:xfrm>
          <a:off x="819912" y="3525774"/>
          <a:ext cx="5089634" cy="1475994"/>
        </p:xfrm>
        <a:graphic>
          <a:graphicData uri="http://schemas.openxmlformats.org/presentationml/2006/ole">
            <mc:AlternateContent xmlns:mc="http://schemas.openxmlformats.org/markup-compatibility/2006">
              <mc:Choice xmlns:v="urn:schemas-microsoft-com:vml" Requires="v">
                <p:oleObj spid="_x0000_s2240" name="Worksheet" r:id="rId3" imgW="3809896" imgH="1104761" progId="Excel.Sheet.12">
                  <p:embed/>
                </p:oleObj>
              </mc:Choice>
              <mc:Fallback>
                <p:oleObj name="Worksheet" r:id="rId3" imgW="3809896" imgH="1104761" progId="Excel.Sheet.12">
                  <p:embed/>
                  <p:pic>
                    <p:nvPicPr>
                      <p:cNvPr id="0" name=""/>
                      <p:cNvPicPr/>
                      <p:nvPr/>
                    </p:nvPicPr>
                    <p:blipFill>
                      <a:blip r:embed="rId4"/>
                      <a:stretch>
                        <a:fillRect/>
                      </a:stretch>
                    </p:blipFill>
                    <p:spPr>
                      <a:xfrm>
                        <a:off x="819912" y="3525774"/>
                        <a:ext cx="5089634" cy="1475994"/>
                      </a:xfrm>
                      <a:prstGeom prst="rect">
                        <a:avLst/>
                      </a:prstGeom>
                    </p:spPr>
                  </p:pic>
                </p:oleObj>
              </mc:Fallback>
            </mc:AlternateContent>
          </a:graphicData>
        </a:graphic>
      </p:graphicFrame>
    </p:spTree>
    <p:extLst>
      <p:ext uri="{BB962C8B-B14F-4D97-AF65-F5344CB8AC3E}">
        <p14:creationId xmlns:p14="http://schemas.microsoft.com/office/powerpoint/2010/main" val="1144772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456" y="858165"/>
            <a:ext cx="4171951" cy="5522457"/>
          </a:xfrm>
          <a:prstGeom prst="rect">
            <a:avLst/>
          </a:prstGeom>
          <a:ln>
            <a:solidFill>
              <a:schemeClr val="accent1"/>
            </a:solidFill>
          </a:ln>
        </p:spPr>
      </p:pic>
      <p:sp>
        <p:nvSpPr>
          <p:cNvPr id="5" name="TextBox 4"/>
          <p:cNvSpPr txBox="1"/>
          <p:nvPr/>
        </p:nvSpPr>
        <p:spPr>
          <a:xfrm>
            <a:off x="542930" y="160536"/>
            <a:ext cx="3829051" cy="523220"/>
          </a:xfrm>
          <a:prstGeom prst="rect">
            <a:avLst/>
          </a:prstGeom>
          <a:noFill/>
        </p:spPr>
        <p:txBody>
          <a:bodyPr wrap="square" rtlCol="0">
            <a:spAutoFit/>
          </a:bodyPr>
          <a:lstStyle/>
          <a:p>
            <a:r>
              <a:rPr lang="en-US" sz="2800" b="1" dirty="0" smtClean="0">
                <a:solidFill>
                  <a:srgbClr val="FF0000"/>
                </a:solidFill>
                <a:latin typeface="Constantia" charset="0"/>
                <a:ea typeface="Constantia" charset="0"/>
                <a:cs typeface="Constantia" charset="0"/>
              </a:rPr>
              <a:t>Survey Sheet</a:t>
            </a:r>
            <a:endParaRPr lang="en-US" sz="2800" b="1" dirty="0">
              <a:solidFill>
                <a:srgbClr val="FF0000"/>
              </a:solidFill>
              <a:latin typeface="Constantia" charset="0"/>
              <a:ea typeface="Constantia" charset="0"/>
              <a:cs typeface="Constantia" charset="0"/>
            </a:endParaRPr>
          </a:p>
        </p:txBody>
      </p:sp>
    </p:spTree>
    <p:extLst>
      <p:ext uri="{BB962C8B-B14F-4D97-AF65-F5344CB8AC3E}">
        <p14:creationId xmlns:p14="http://schemas.microsoft.com/office/powerpoint/2010/main" val="2131112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3149732" y="4378756"/>
            <a:ext cx="1128922" cy="2023614"/>
          </a:xfrm>
          <a:prstGeom prst="rect">
            <a:avLst/>
          </a:prstGeom>
        </p:spPr>
      </p:pic>
      <p:pic>
        <p:nvPicPr>
          <p:cNvPr id="6" name="Picture 5"/>
          <p:cNvPicPr>
            <a:picLocks noChangeAspect="1"/>
          </p:cNvPicPr>
          <p:nvPr/>
        </p:nvPicPr>
        <p:blipFill>
          <a:blip r:embed="rId4">
            <a:clrChange>
              <a:clrFrom>
                <a:srgbClr val="FFFFFF"/>
              </a:clrFrom>
              <a:clrTo>
                <a:srgbClr val="FFFFFF">
                  <a:alpha val="0"/>
                </a:srgbClr>
              </a:clrTo>
            </a:clrChange>
          </a:blip>
          <a:stretch>
            <a:fillRect/>
          </a:stretch>
        </p:blipFill>
        <p:spPr>
          <a:xfrm>
            <a:off x="2139350" y="4549675"/>
            <a:ext cx="1078539" cy="2019123"/>
          </a:xfrm>
          <a:prstGeom prst="rect">
            <a:avLst/>
          </a:prstGeom>
        </p:spPr>
      </p:pic>
      <p:pic>
        <p:nvPicPr>
          <p:cNvPr id="4" name="Picture 3" descr="Image result for drexel dragon"/>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5798" y="3843866"/>
            <a:ext cx="1953553" cy="2945124"/>
          </a:xfrm>
          <a:prstGeom prst="rect">
            <a:avLst/>
          </a:prstGeom>
          <a:noFill/>
          <a:ln>
            <a:noFill/>
          </a:ln>
        </p:spPr>
      </p:pic>
      <p:pic>
        <p:nvPicPr>
          <p:cNvPr id="3" name="Picture 2"/>
          <p:cNvPicPr>
            <a:picLocks noChangeAspect="1"/>
          </p:cNvPicPr>
          <p:nvPr/>
        </p:nvPicPr>
        <p:blipFill>
          <a:blip r:embed="rId6">
            <a:clrChange>
              <a:clrFrom>
                <a:srgbClr val="FFFFFF"/>
              </a:clrFrom>
              <a:clrTo>
                <a:srgbClr val="FFFFFF">
                  <a:alpha val="0"/>
                </a:srgbClr>
              </a:clrTo>
            </a:clrChange>
          </a:blip>
          <a:stretch>
            <a:fillRect/>
          </a:stretch>
        </p:blipFill>
        <p:spPr>
          <a:xfrm>
            <a:off x="1613138" y="5938159"/>
            <a:ext cx="2255089" cy="850831"/>
          </a:xfrm>
          <a:prstGeom prst="rect">
            <a:avLst/>
          </a:prstGeom>
        </p:spPr>
      </p:pic>
      <p:pic>
        <p:nvPicPr>
          <p:cNvPr id="8" name="Picture 7"/>
          <p:cNvPicPr>
            <a:picLocks noChangeAspect="1"/>
          </p:cNvPicPr>
          <p:nvPr/>
        </p:nvPicPr>
        <p:blipFill>
          <a:blip r:embed="rId7">
            <a:clrChange>
              <a:clrFrom>
                <a:srgbClr val="FFFFFF"/>
              </a:clrFrom>
              <a:clrTo>
                <a:srgbClr val="FFFFFF">
                  <a:alpha val="0"/>
                </a:srgbClr>
              </a:clrTo>
            </a:clrChange>
          </a:blip>
          <a:stretch>
            <a:fillRect/>
          </a:stretch>
        </p:blipFill>
        <p:spPr>
          <a:xfrm>
            <a:off x="4109889" y="4580181"/>
            <a:ext cx="934141" cy="1822189"/>
          </a:xfrm>
          <a:prstGeom prst="rect">
            <a:avLst/>
          </a:prstGeom>
        </p:spPr>
      </p:pic>
      <p:pic>
        <p:nvPicPr>
          <p:cNvPr id="11" name="Picture 10"/>
          <p:cNvPicPr>
            <a:picLocks noChangeAspect="1"/>
          </p:cNvPicPr>
          <p:nvPr/>
        </p:nvPicPr>
        <p:blipFill>
          <a:blip r:embed="rId8">
            <a:clrChange>
              <a:clrFrom>
                <a:srgbClr val="FFFFFF"/>
              </a:clrFrom>
              <a:clrTo>
                <a:srgbClr val="FFFFFF">
                  <a:alpha val="0"/>
                </a:srgbClr>
              </a:clrTo>
            </a:clrChange>
          </a:blip>
          <a:stretch>
            <a:fillRect/>
          </a:stretch>
        </p:blipFill>
        <p:spPr>
          <a:xfrm>
            <a:off x="2204637" y="5441421"/>
            <a:ext cx="227023" cy="565116"/>
          </a:xfrm>
          <a:prstGeom prst="rect">
            <a:avLst/>
          </a:prstGeom>
        </p:spPr>
      </p:pic>
      <p:sp>
        <p:nvSpPr>
          <p:cNvPr id="9" name="Trapezoid 8"/>
          <p:cNvSpPr/>
          <p:nvPr/>
        </p:nvSpPr>
        <p:spPr>
          <a:xfrm rot="10800000">
            <a:off x="2731287" y="5844445"/>
            <a:ext cx="138023" cy="163902"/>
          </a:xfrm>
          <a:prstGeom prst="trapezoid">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apezoid 12"/>
          <p:cNvSpPr/>
          <p:nvPr/>
        </p:nvSpPr>
        <p:spPr>
          <a:xfrm rot="10800000">
            <a:off x="2958931" y="5852593"/>
            <a:ext cx="138023" cy="163902"/>
          </a:xfrm>
          <a:prstGeom prst="trapezoid">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38607" y="2178227"/>
            <a:ext cx="3959073" cy="1298414"/>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2. How likely are you to correctly identify the taste of Coke vs. Pepsi vs. a generic brand?</a:t>
            </a:r>
          </a:p>
          <a:p>
            <a:pPr marL="285750" indent="-285750">
              <a:buFont typeface="Arial" panose="020B0604020202020204" pitchFamily="34" charset="0"/>
              <a:buChar char="•"/>
            </a:pPr>
            <a:r>
              <a:rPr lang="en-US" sz="1600" dirty="0">
                <a:solidFill>
                  <a:schemeClr val="tx1"/>
                </a:solidFill>
              </a:rPr>
              <a:t>I am confident</a:t>
            </a:r>
          </a:p>
          <a:p>
            <a:pPr marL="285750" indent="-285750">
              <a:buFont typeface="Arial" panose="020B0604020202020204" pitchFamily="34" charset="0"/>
              <a:buChar char="•"/>
            </a:pPr>
            <a:r>
              <a:rPr lang="en-US" sz="1600" dirty="0">
                <a:solidFill>
                  <a:schemeClr val="tx1"/>
                </a:solidFill>
              </a:rPr>
              <a:t>I am not sure</a:t>
            </a:r>
          </a:p>
          <a:p>
            <a:pPr marL="285750" indent="-285750">
              <a:buFont typeface="Arial" panose="020B0604020202020204" pitchFamily="34" charset="0"/>
              <a:buChar char="•"/>
            </a:pPr>
            <a:r>
              <a:rPr lang="en-US" sz="1600" dirty="0">
                <a:solidFill>
                  <a:schemeClr val="tx1"/>
                </a:solidFill>
              </a:rPr>
              <a:t>Very </a:t>
            </a:r>
            <a:r>
              <a:rPr lang="en-US" sz="1600" dirty="0" smtClean="0">
                <a:solidFill>
                  <a:schemeClr val="tx1"/>
                </a:solidFill>
              </a:rPr>
              <a:t>unlikely</a:t>
            </a:r>
            <a:endParaRPr lang="en-US" sz="1600" dirty="0">
              <a:solidFill>
                <a:schemeClr val="tx1"/>
              </a:solidFill>
            </a:endParaRPr>
          </a:p>
        </p:txBody>
      </p:sp>
      <p:sp>
        <p:nvSpPr>
          <p:cNvPr id="17" name="Rectangle 16"/>
          <p:cNvSpPr/>
          <p:nvPr/>
        </p:nvSpPr>
        <p:spPr>
          <a:xfrm>
            <a:off x="338607" y="885181"/>
            <a:ext cx="3959073" cy="115097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1. You preferred brand of soda?</a:t>
            </a:r>
          </a:p>
          <a:p>
            <a:pPr marL="285750" indent="-285750">
              <a:buFont typeface="Arial" panose="020B0604020202020204" pitchFamily="34" charset="0"/>
              <a:buChar char="•"/>
            </a:pPr>
            <a:r>
              <a:rPr lang="en-US" sz="1600" dirty="0">
                <a:solidFill>
                  <a:schemeClr val="tx1"/>
                </a:solidFill>
              </a:rPr>
              <a:t>Coke</a:t>
            </a:r>
          </a:p>
          <a:p>
            <a:pPr marL="285750" indent="-285750">
              <a:buFont typeface="Arial" panose="020B0604020202020204" pitchFamily="34" charset="0"/>
              <a:buChar char="•"/>
            </a:pPr>
            <a:r>
              <a:rPr lang="en-US" sz="1600" dirty="0">
                <a:solidFill>
                  <a:schemeClr val="tx1"/>
                </a:solidFill>
              </a:rPr>
              <a:t>Pepsi</a:t>
            </a:r>
          </a:p>
          <a:p>
            <a:pPr marL="285750" indent="-285750">
              <a:buFont typeface="Arial" panose="020B0604020202020204" pitchFamily="34" charset="0"/>
              <a:buChar char="•"/>
            </a:pPr>
            <a:r>
              <a:rPr lang="en-US" sz="1600" dirty="0">
                <a:solidFill>
                  <a:schemeClr val="tx1"/>
                </a:solidFill>
              </a:rPr>
              <a:t>Other</a:t>
            </a:r>
          </a:p>
        </p:txBody>
      </p:sp>
      <p:sp>
        <p:nvSpPr>
          <p:cNvPr id="18" name="Rectangle 17"/>
          <p:cNvSpPr/>
          <p:nvPr/>
        </p:nvSpPr>
        <p:spPr>
          <a:xfrm>
            <a:off x="4963947" y="2178227"/>
            <a:ext cx="3959073" cy="1298414"/>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4. Which brand do you think the soda belongs to?</a:t>
            </a:r>
          </a:p>
          <a:p>
            <a:pPr marL="285750" indent="-285750">
              <a:buFont typeface="Arial" panose="020B0604020202020204" pitchFamily="34" charset="0"/>
              <a:buChar char="•"/>
            </a:pPr>
            <a:r>
              <a:rPr lang="en-US" sz="1600" dirty="0" smtClean="0">
                <a:solidFill>
                  <a:schemeClr val="tx1"/>
                </a:solidFill>
              </a:rPr>
              <a:t>Coca-Cola </a:t>
            </a:r>
            <a:r>
              <a:rPr lang="en-US" sz="1600" dirty="0">
                <a:solidFill>
                  <a:schemeClr val="tx1"/>
                </a:solidFill>
              </a:rPr>
              <a:t>Family</a:t>
            </a:r>
          </a:p>
          <a:p>
            <a:pPr marL="285750" indent="-285750">
              <a:buFont typeface="Arial" panose="020B0604020202020204" pitchFamily="34" charset="0"/>
              <a:buChar char="•"/>
            </a:pPr>
            <a:r>
              <a:rPr lang="en-US" sz="1600" dirty="0" smtClean="0">
                <a:solidFill>
                  <a:schemeClr val="tx1"/>
                </a:solidFill>
              </a:rPr>
              <a:t>Pepsi </a:t>
            </a:r>
            <a:r>
              <a:rPr lang="en-US" sz="1600" dirty="0">
                <a:solidFill>
                  <a:schemeClr val="tx1"/>
                </a:solidFill>
              </a:rPr>
              <a:t>Family</a:t>
            </a:r>
          </a:p>
          <a:p>
            <a:pPr marL="285750" indent="-285750">
              <a:buFont typeface="Arial" panose="020B0604020202020204" pitchFamily="34" charset="0"/>
              <a:buChar char="•"/>
            </a:pPr>
            <a:r>
              <a:rPr lang="en-US" sz="1600" dirty="0" smtClean="0">
                <a:solidFill>
                  <a:schemeClr val="tx1"/>
                </a:solidFill>
              </a:rPr>
              <a:t>Generic</a:t>
            </a:r>
            <a:endParaRPr lang="en-US" sz="1600" dirty="0">
              <a:solidFill>
                <a:schemeClr val="tx1"/>
              </a:solidFill>
            </a:endParaRPr>
          </a:p>
        </p:txBody>
      </p:sp>
      <p:sp>
        <p:nvSpPr>
          <p:cNvPr id="19" name="Rectangle 18"/>
          <p:cNvSpPr/>
          <p:nvPr/>
        </p:nvSpPr>
        <p:spPr>
          <a:xfrm>
            <a:off x="4963947" y="885181"/>
            <a:ext cx="3959074" cy="115097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3. Do you like the </a:t>
            </a:r>
            <a:r>
              <a:rPr lang="en-US" sz="1600" dirty="0" smtClean="0">
                <a:solidFill>
                  <a:schemeClr val="tx1"/>
                </a:solidFill>
              </a:rPr>
              <a:t>soda </a:t>
            </a:r>
            <a:r>
              <a:rPr lang="en-US" sz="1600" dirty="0">
                <a:solidFill>
                  <a:schemeClr val="tx1"/>
                </a:solidFill>
              </a:rPr>
              <a:t>you </a:t>
            </a:r>
            <a:r>
              <a:rPr lang="en-US" sz="1600" dirty="0" smtClean="0">
                <a:solidFill>
                  <a:schemeClr val="tx1"/>
                </a:solidFill>
              </a:rPr>
              <a:t>tasted</a:t>
            </a:r>
            <a:r>
              <a:rPr lang="en-US" sz="1600" dirty="0">
                <a:solidFill>
                  <a:schemeClr val="tx1"/>
                </a:solidFill>
              </a:rPr>
              <a:t>?</a:t>
            </a:r>
          </a:p>
          <a:p>
            <a:pPr marL="285750" indent="-285750">
              <a:buFont typeface="Arial" panose="020B0604020202020204" pitchFamily="34" charset="0"/>
              <a:buChar char="•"/>
            </a:pPr>
            <a:r>
              <a:rPr lang="en-US" sz="1600" dirty="0" smtClean="0">
                <a:solidFill>
                  <a:schemeClr val="tx1"/>
                </a:solidFill>
              </a:rPr>
              <a:t>Yes</a:t>
            </a:r>
          </a:p>
          <a:p>
            <a:pPr marL="285750" indent="-285750">
              <a:buFont typeface="Arial" panose="020B0604020202020204" pitchFamily="34" charset="0"/>
              <a:buChar char="•"/>
            </a:pPr>
            <a:r>
              <a:rPr lang="en-US" sz="1600" dirty="0" smtClean="0">
                <a:solidFill>
                  <a:schemeClr val="tx1"/>
                </a:solidFill>
              </a:rPr>
              <a:t>No</a:t>
            </a:r>
            <a:endParaRPr lang="en-US" sz="1600" dirty="0">
              <a:solidFill>
                <a:schemeClr val="tx1"/>
              </a:solidFill>
            </a:endParaRPr>
          </a:p>
          <a:p>
            <a:pPr marL="285750" indent="-285750">
              <a:buFont typeface="Arial" panose="020B0604020202020204" pitchFamily="34" charset="0"/>
              <a:buChar char="•"/>
            </a:pPr>
            <a:r>
              <a:rPr lang="en-US" sz="1600" dirty="0" smtClean="0">
                <a:solidFill>
                  <a:schemeClr val="tx1"/>
                </a:solidFill>
              </a:rPr>
              <a:t>Neutral</a:t>
            </a:r>
            <a:endParaRPr lang="en-US" sz="1600" dirty="0">
              <a:solidFill>
                <a:schemeClr val="tx1"/>
              </a:solidFill>
            </a:endParaRPr>
          </a:p>
        </p:txBody>
      </p:sp>
      <p:sp>
        <p:nvSpPr>
          <p:cNvPr id="20" name="Rectangle 19"/>
          <p:cNvSpPr/>
          <p:nvPr/>
        </p:nvSpPr>
        <p:spPr>
          <a:xfrm>
            <a:off x="4963946" y="3648091"/>
            <a:ext cx="3959073" cy="124662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5</a:t>
            </a:r>
            <a:r>
              <a:rPr lang="en-US" sz="1600" dirty="0">
                <a:solidFill>
                  <a:schemeClr val="tx1"/>
                </a:solidFill>
              </a:rPr>
              <a:t>. What is your gender?</a:t>
            </a:r>
          </a:p>
          <a:p>
            <a:pPr marL="285750" indent="-285750">
              <a:buFont typeface="Arial" panose="020B0604020202020204" pitchFamily="34" charset="0"/>
              <a:buChar char="•"/>
            </a:pPr>
            <a:r>
              <a:rPr lang="en-US" sz="1600" dirty="0" smtClean="0">
                <a:solidFill>
                  <a:schemeClr val="tx1"/>
                </a:solidFill>
              </a:rPr>
              <a:t>Male</a:t>
            </a:r>
          </a:p>
          <a:p>
            <a:pPr marL="285750" indent="-285750">
              <a:buFont typeface="Arial" panose="020B0604020202020204" pitchFamily="34" charset="0"/>
              <a:buChar char="•"/>
            </a:pPr>
            <a:r>
              <a:rPr lang="en-US" sz="1600" dirty="0" smtClean="0">
                <a:solidFill>
                  <a:schemeClr val="tx1"/>
                </a:solidFill>
              </a:rPr>
              <a:t>Female</a:t>
            </a:r>
            <a:endParaRPr lang="en-US" sz="1600" dirty="0">
              <a:solidFill>
                <a:schemeClr val="tx1"/>
              </a:solidFill>
            </a:endParaRPr>
          </a:p>
          <a:p>
            <a:pPr marL="285750" indent="-285750">
              <a:buFont typeface="Arial" panose="020B0604020202020204" pitchFamily="34" charset="0"/>
              <a:buChar char="•"/>
            </a:pPr>
            <a:r>
              <a:rPr lang="en-US" sz="1600" dirty="0" smtClean="0">
                <a:solidFill>
                  <a:schemeClr val="tx1"/>
                </a:solidFill>
              </a:rPr>
              <a:t>Prefer </a:t>
            </a:r>
            <a:r>
              <a:rPr lang="en-US" sz="1600" dirty="0">
                <a:solidFill>
                  <a:schemeClr val="tx1"/>
                </a:solidFill>
              </a:rPr>
              <a:t>not to answer</a:t>
            </a:r>
          </a:p>
        </p:txBody>
      </p:sp>
      <p:sp>
        <p:nvSpPr>
          <p:cNvPr id="21" name="Rectangle 20"/>
          <p:cNvSpPr/>
          <p:nvPr/>
        </p:nvSpPr>
        <p:spPr>
          <a:xfrm>
            <a:off x="4963946" y="5115465"/>
            <a:ext cx="3959073" cy="1245079"/>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6. </a:t>
            </a:r>
            <a:r>
              <a:rPr lang="en-US" sz="1600" dirty="0">
                <a:solidFill>
                  <a:schemeClr val="tx1"/>
                </a:solidFill>
              </a:rPr>
              <a:t>What is your Age?</a:t>
            </a:r>
          </a:p>
          <a:p>
            <a:pPr marL="285750" indent="-285750">
              <a:buFont typeface="Arial" panose="020B0604020202020204" pitchFamily="34" charset="0"/>
              <a:buChar char="•"/>
            </a:pPr>
            <a:r>
              <a:rPr lang="en-US" sz="1600" dirty="0" smtClean="0">
                <a:solidFill>
                  <a:schemeClr val="tx1"/>
                </a:solidFill>
              </a:rPr>
              <a:t>18-24</a:t>
            </a:r>
            <a:endParaRPr lang="en-US" sz="1600" dirty="0">
              <a:solidFill>
                <a:schemeClr val="tx1"/>
              </a:solidFill>
            </a:endParaRPr>
          </a:p>
          <a:p>
            <a:pPr marL="285750" indent="-285750">
              <a:buFont typeface="Arial" panose="020B0604020202020204" pitchFamily="34" charset="0"/>
              <a:buChar char="•"/>
            </a:pPr>
            <a:r>
              <a:rPr lang="en-US" sz="1600" dirty="0" smtClean="0">
                <a:solidFill>
                  <a:schemeClr val="tx1"/>
                </a:solidFill>
              </a:rPr>
              <a:t>25-34</a:t>
            </a:r>
            <a:endParaRPr lang="en-US" sz="1600" dirty="0">
              <a:solidFill>
                <a:schemeClr val="tx1"/>
              </a:solidFill>
            </a:endParaRPr>
          </a:p>
          <a:p>
            <a:pPr marL="285750" indent="-285750">
              <a:buFont typeface="Arial" panose="020B0604020202020204" pitchFamily="34" charset="0"/>
              <a:buChar char="•"/>
            </a:pPr>
            <a:r>
              <a:rPr lang="en-US" sz="1600" dirty="0" smtClean="0">
                <a:solidFill>
                  <a:schemeClr val="tx1"/>
                </a:solidFill>
              </a:rPr>
              <a:t>35</a:t>
            </a:r>
            <a:r>
              <a:rPr lang="en-US" sz="1600" dirty="0">
                <a:solidFill>
                  <a:schemeClr val="tx1"/>
                </a:solidFill>
              </a:rPr>
              <a:t>+</a:t>
            </a:r>
          </a:p>
          <a:p>
            <a:pPr marL="285750" indent="-285750">
              <a:buFont typeface="Arial" panose="020B0604020202020204" pitchFamily="34" charset="0"/>
              <a:buChar char="•"/>
            </a:pPr>
            <a:r>
              <a:rPr lang="en-US" sz="1600" dirty="0" smtClean="0">
                <a:solidFill>
                  <a:schemeClr val="tx1"/>
                </a:solidFill>
              </a:rPr>
              <a:t>Prefer </a:t>
            </a:r>
            <a:r>
              <a:rPr lang="en-US" sz="1600" dirty="0">
                <a:solidFill>
                  <a:schemeClr val="tx1"/>
                </a:solidFill>
              </a:rPr>
              <a:t>not to answer</a:t>
            </a:r>
          </a:p>
        </p:txBody>
      </p:sp>
      <p:sp>
        <p:nvSpPr>
          <p:cNvPr id="15" name="Down Arrow 14"/>
          <p:cNvSpPr/>
          <p:nvPr/>
        </p:nvSpPr>
        <p:spPr>
          <a:xfrm>
            <a:off x="1744980" y="1905000"/>
            <a:ext cx="929640" cy="342900"/>
          </a:xfrm>
          <a:prstGeom prst="downArrow">
            <a:avLst/>
          </a:prstGeom>
          <a:solidFill>
            <a:srgbClr val="E62D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1726328" y="3409750"/>
            <a:ext cx="929640" cy="342900"/>
          </a:xfrm>
          <a:prstGeom prst="downArrow">
            <a:avLst/>
          </a:prstGeom>
          <a:solidFill>
            <a:srgbClr val="E62D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6478662" y="1864707"/>
            <a:ext cx="929640" cy="342900"/>
          </a:xfrm>
          <a:prstGeom prst="downArrow">
            <a:avLst/>
          </a:prstGeom>
          <a:solidFill>
            <a:srgbClr val="E62D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a:off x="6478662" y="3306738"/>
            <a:ext cx="929640" cy="342900"/>
          </a:xfrm>
          <a:prstGeom prst="downArrow">
            <a:avLst/>
          </a:prstGeom>
          <a:solidFill>
            <a:srgbClr val="E62D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6478662" y="4772565"/>
            <a:ext cx="929640" cy="342900"/>
          </a:xfrm>
          <a:prstGeom prst="downArrow">
            <a:avLst/>
          </a:prstGeom>
          <a:solidFill>
            <a:srgbClr val="E62D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542930" y="160536"/>
            <a:ext cx="3829051" cy="523220"/>
          </a:xfrm>
          <a:prstGeom prst="rect">
            <a:avLst/>
          </a:prstGeom>
          <a:noFill/>
        </p:spPr>
        <p:txBody>
          <a:bodyPr wrap="square" rtlCol="0">
            <a:spAutoFit/>
          </a:bodyPr>
          <a:lstStyle/>
          <a:p>
            <a:r>
              <a:rPr lang="en-US" sz="2800" b="1" dirty="0" smtClean="0">
                <a:solidFill>
                  <a:srgbClr val="FF0000"/>
                </a:solidFill>
                <a:latin typeface="Constantia" charset="0"/>
                <a:ea typeface="Constantia" charset="0"/>
                <a:cs typeface="Constantia" charset="0"/>
              </a:rPr>
              <a:t>Survey Process</a:t>
            </a:r>
            <a:endParaRPr lang="en-US" sz="2800" b="1" dirty="0">
              <a:solidFill>
                <a:srgbClr val="FF0000"/>
              </a:solidFill>
              <a:latin typeface="Constantia" charset="0"/>
              <a:ea typeface="Constantia" charset="0"/>
              <a:cs typeface="Constantia" charset="0"/>
            </a:endParaRPr>
          </a:p>
        </p:txBody>
      </p:sp>
      <p:sp>
        <p:nvSpPr>
          <p:cNvPr id="10" name="TextBox 9"/>
          <p:cNvSpPr txBox="1"/>
          <p:nvPr/>
        </p:nvSpPr>
        <p:spPr>
          <a:xfrm>
            <a:off x="1427651" y="3684283"/>
            <a:ext cx="1898158" cy="461665"/>
          </a:xfrm>
          <a:prstGeom prst="rect">
            <a:avLst/>
          </a:prstGeom>
          <a:noFill/>
        </p:spPr>
        <p:txBody>
          <a:bodyPr wrap="square" rtlCol="0">
            <a:spAutoFit/>
          </a:bodyPr>
          <a:lstStyle/>
          <a:p>
            <a:r>
              <a:rPr lang="en-US" sz="2400" b="1" dirty="0" smtClean="0"/>
              <a:t>T</a:t>
            </a:r>
            <a:r>
              <a:rPr lang="en-US" altLang="zh-CN" sz="2400" b="1" dirty="0" smtClean="0"/>
              <a:t>aste</a:t>
            </a:r>
            <a:r>
              <a:rPr lang="en-US" sz="2400" b="1" dirty="0" smtClean="0"/>
              <a:t> Coke</a:t>
            </a:r>
            <a:endParaRPr lang="en-US" sz="2400" b="1" dirty="0"/>
          </a:p>
        </p:txBody>
      </p:sp>
      <p:sp>
        <p:nvSpPr>
          <p:cNvPr id="2" name="Oval Callout 1"/>
          <p:cNvSpPr/>
          <p:nvPr/>
        </p:nvSpPr>
        <p:spPr>
          <a:xfrm>
            <a:off x="2908695" y="3678066"/>
            <a:ext cx="1737585" cy="665385"/>
          </a:xfrm>
          <a:prstGeom prst="wedgeEllipseCallout">
            <a:avLst>
              <a:gd name="adj1" fmla="val -53628"/>
              <a:gd name="adj2" fmla="val 9611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DUDE, WANT A FREE COKE?</a:t>
            </a:r>
            <a:endParaRPr lang="en-US" sz="1400" dirty="0">
              <a:solidFill>
                <a:srgbClr val="FF0000"/>
              </a:solidFill>
            </a:endParaRPr>
          </a:p>
        </p:txBody>
      </p:sp>
    </p:spTree>
    <p:extLst>
      <p:ext uri="{BB962C8B-B14F-4D97-AF65-F5344CB8AC3E}">
        <p14:creationId xmlns:p14="http://schemas.microsoft.com/office/powerpoint/2010/main" val="404420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ppt_y+.1"/>
                                          </p:val>
                                        </p:tav>
                                        <p:tav tm="100000">
                                          <p:val>
                                            <p:strVal val="#ppt_y"/>
                                          </p:val>
                                        </p:tav>
                                      </p:tavLst>
                                    </p:anim>
                                  </p:childTnLst>
                                </p:cTn>
                              </p:par>
                            </p:childTnLst>
                          </p:cTn>
                        </p:par>
                        <p:par>
                          <p:cTn id="31" fill="hold">
                            <p:stCondLst>
                              <p:cond delay="500"/>
                            </p:stCondLst>
                            <p:childTnLst>
                              <p:par>
                                <p:cTn id="32" presetID="32" presetClass="emph" presetSubtype="0" fill="hold" nodeType="afterEffect">
                                  <p:stCondLst>
                                    <p:cond delay="0"/>
                                  </p:stCondLst>
                                  <p:childTnLst>
                                    <p:animRot by="120000">
                                      <p:cBhvr>
                                        <p:cTn id="33" dur="100" fill="hold">
                                          <p:stCondLst>
                                            <p:cond delay="0"/>
                                          </p:stCondLst>
                                        </p:cTn>
                                        <p:tgtEl>
                                          <p:spTgt spid="6"/>
                                        </p:tgtEl>
                                        <p:attrNameLst>
                                          <p:attrName>r</p:attrName>
                                        </p:attrNameLst>
                                      </p:cBhvr>
                                    </p:animRot>
                                    <p:animRot by="-240000">
                                      <p:cBhvr>
                                        <p:cTn id="34" dur="200" fill="hold">
                                          <p:stCondLst>
                                            <p:cond delay="200"/>
                                          </p:stCondLst>
                                        </p:cTn>
                                        <p:tgtEl>
                                          <p:spTgt spid="6"/>
                                        </p:tgtEl>
                                        <p:attrNameLst>
                                          <p:attrName>r</p:attrName>
                                        </p:attrNameLst>
                                      </p:cBhvr>
                                    </p:animRot>
                                    <p:animRot by="240000">
                                      <p:cBhvr>
                                        <p:cTn id="35" dur="200" fill="hold">
                                          <p:stCondLst>
                                            <p:cond delay="400"/>
                                          </p:stCondLst>
                                        </p:cTn>
                                        <p:tgtEl>
                                          <p:spTgt spid="6"/>
                                        </p:tgtEl>
                                        <p:attrNameLst>
                                          <p:attrName>r</p:attrName>
                                        </p:attrNameLst>
                                      </p:cBhvr>
                                    </p:animRot>
                                    <p:animRot by="-240000">
                                      <p:cBhvr>
                                        <p:cTn id="36" dur="200" fill="hold">
                                          <p:stCondLst>
                                            <p:cond delay="600"/>
                                          </p:stCondLst>
                                        </p:cTn>
                                        <p:tgtEl>
                                          <p:spTgt spid="6"/>
                                        </p:tgtEl>
                                        <p:attrNameLst>
                                          <p:attrName>r</p:attrName>
                                        </p:attrNameLst>
                                      </p:cBhvr>
                                    </p:animRot>
                                    <p:animRot by="120000">
                                      <p:cBhvr>
                                        <p:cTn id="37" dur="200" fill="hold">
                                          <p:stCondLst>
                                            <p:cond delay="800"/>
                                          </p:stCondLst>
                                        </p:cTn>
                                        <p:tgtEl>
                                          <p:spTgt spid="6"/>
                                        </p:tgtEl>
                                        <p:attrNameLst>
                                          <p:attrName>r</p:attrName>
                                        </p:attrNameLst>
                                      </p:cBhvr>
                                    </p:animRot>
                                  </p:childTnLst>
                                </p:cTn>
                              </p:par>
                            </p:childTnLst>
                          </p:cTn>
                        </p:par>
                        <p:par>
                          <p:cTn id="38" fill="hold">
                            <p:stCondLst>
                              <p:cond delay="1500"/>
                            </p:stCondLst>
                            <p:childTnLst>
                              <p:par>
                                <p:cTn id="39" presetID="16" presetClass="entr" presetSubtype="21"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barn(inVertical)">
                                      <p:cBhvr>
                                        <p:cTn id="41" dur="500"/>
                                        <p:tgtEl>
                                          <p:spTgt spid="7"/>
                                        </p:tgtEl>
                                      </p:cBhvr>
                                    </p:animEffect>
                                  </p:childTnLst>
                                </p:cTn>
                              </p:par>
                            </p:childTnLst>
                          </p:cTn>
                        </p:par>
                        <p:par>
                          <p:cTn id="42" fill="hold">
                            <p:stCondLst>
                              <p:cond delay="2000"/>
                            </p:stCondLst>
                            <p:childTnLst>
                              <p:par>
                                <p:cTn id="43" presetID="53" presetClass="entr" presetSubtype="16" fill="hold" nodeType="after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p:cTn id="45" dur="500" fill="hold"/>
                                        <p:tgtEl>
                                          <p:spTgt spid="8"/>
                                        </p:tgtEl>
                                        <p:attrNameLst>
                                          <p:attrName>ppt_w</p:attrName>
                                        </p:attrNameLst>
                                      </p:cBhvr>
                                      <p:tavLst>
                                        <p:tav tm="0">
                                          <p:val>
                                            <p:fltVal val="0"/>
                                          </p:val>
                                        </p:tav>
                                        <p:tav tm="100000">
                                          <p:val>
                                            <p:strVal val="#ppt_w"/>
                                          </p:val>
                                        </p:tav>
                                      </p:tavLst>
                                    </p:anim>
                                    <p:anim calcmode="lin" valueType="num">
                                      <p:cBhvr>
                                        <p:cTn id="46" dur="500" fill="hold"/>
                                        <p:tgtEl>
                                          <p:spTgt spid="8"/>
                                        </p:tgtEl>
                                        <p:attrNameLst>
                                          <p:attrName>ppt_h</p:attrName>
                                        </p:attrNameLst>
                                      </p:cBhvr>
                                      <p:tavLst>
                                        <p:tav tm="0">
                                          <p:val>
                                            <p:fltVal val="0"/>
                                          </p:val>
                                        </p:tav>
                                        <p:tav tm="100000">
                                          <p:val>
                                            <p:strVal val="#ppt_h"/>
                                          </p:val>
                                        </p:tav>
                                      </p:tavLst>
                                    </p:anim>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childTnLst>
                          </p:cTn>
                        </p:par>
                        <p:par>
                          <p:cTn id="53" fill="hold">
                            <p:stCondLst>
                              <p:cond delay="500"/>
                            </p:stCondLst>
                            <p:childTnLst>
                              <p:par>
                                <p:cTn id="54" presetID="22" presetClass="entr" presetSubtype="1"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up)">
                                      <p:cBhvr>
                                        <p:cTn id="56" dur="500"/>
                                        <p:tgtEl>
                                          <p:spTgt spid="15"/>
                                        </p:tgtEl>
                                      </p:cBhvr>
                                    </p:animEffect>
                                  </p:childTnLst>
                                </p:cTn>
                              </p:par>
                            </p:childTnLst>
                          </p:cTn>
                        </p:par>
                        <p:par>
                          <p:cTn id="57" fill="hold">
                            <p:stCondLst>
                              <p:cond delay="1000"/>
                            </p:stCondLst>
                            <p:childTnLst>
                              <p:par>
                                <p:cTn id="58" presetID="22" presetClass="entr" presetSubtype="1" fill="hold" grpId="0" nodeType="after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up)">
                                      <p:cBhvr>
                                        <p:cTn id="60" dur="500"/>
                                        <p:tgtEl>
                                          <p:spTgt spid="14"/>
                                        </p:tgtEl>
                                      </p:cBhvr>
                                    </p:animEffect>
                                  </p:childTnLst>
                                </p:cTn>
                              </p:par>
                            </p:childTnLst>
                          </p:cTn>
                        </p:par>
                        <p:par>
                          <p:cTn id="61" fill="hold">
                            <p:stCondLst>
                              <p:cond delay="1500"/>
                            </p:stCondLst>
                            <p:childTnLst>
                              <p:par>
                                <p:cTn id="62" presetID="22" presetClass="entr" presetSubtype="1" fill="hold" grpId="0" nodeType="after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wipe(up)">
                                      <p:cBhvr>
                                        <p:cTn id="64" dur="500"/>
                                        <p:tgtEl>
                                          <p:spTgt spid="23"/>
                                        </p:tgtEl>
                                      </p:cBhvr>
                                    </p:animEffect>
                                  </p:childTnLst>
                                </p:cTn>
                              </p:par>
                            </p:childTnLst>
                          </p:cTn>
                        </p:par>
                        <p:par>
                          <p:cTn id="65" fill="hold">
                            <p:stCondLst>
                              <p:cond delay="2000"/>
                            </p:stCondLst>
                            <p:childTnLst>
                              <p:par>
                                <p:cTn id="66" presetID="22" presetClass="entr" presetSubtype="4" fill="hold" grpId="0" nodeType="after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wipe(down)">
                                      <p:cBhvr>
                                        <p:cTn id="68" dur="500"/>
                                        <p:tgtEl>
                                          <p:spTgt spid="10"/>
                                        </p:tgtEl>
                                      </p:cBhvr>
                                    </p:animEffect>
                                  </p:childTnLst>
                                </p:cTn>
                              </p:par>
                            </p:childTnLst>
                          </p:cTn>
                        </p:par>
                        <p:par>
                          <p:cTn id="69" fill="hold">
                            <p:stCondLst>
                              <p:cond delay="2500"/>
                            </p:stCondLst>
                            <p:childTnLst>
                              <p:par>
                                <p:cTn id="70" presetID="22" presetClass="entr" presetSubtype="4" fill="hold" grpId="0" nodeType="after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wipe(down)">
                                      <p:cBhvr>
                                        <p:cTn id="72" dur="500"/>
                                        <p:tgtEl>
                                          <p:spTgt spid="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wipe(up)">
                                      <p:cBhvr>
                                        <p:cTn id="77" dur="500"/>
                                        <p:tgtEl>
                                          <p:spTgt spid="19"/>
                                        </p:tgtEl>
                                      </p:cBhvr>
                                    </p:animEffect>
                                  </p:childTnLst>
                                </p:cTn>
                              </p:par>
                            </p:childTnLst>
                          </p:cTn>
                        </p:par>
                        <p:par>
                          <p:cTn id="78" fill="hold">
                            <p:stCondLst>
                              <p:cond delay="500"/>
                            </p:stCondLst>
                            <p:childTnLst>
                              <p:par>
                                <p:cTn id="79" presetID="22" presetClass="entr" presetSubtype="1" fill="hold" grpId="0" nodeType="after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wipe(up)">
                                      <p:cBhvr>
                                        <p:cTn id="81" dur="500"/>
                                        <p:tgtEl>
                                          <p:spTgt spid="24"/>
                                        </p:tgtEl>
                                      </p:cBhvr>
                                    </p:animEffect>
                                  </p:childTnLst>
                                </p:cTn>
                              </p:par>
                            </p:childTnLst>
                          </p:cTn>
                        </p:par>
                        <p:par>
                          <p:cTn id="82" fill="hold">
                            <p:stCondLst>
                              <p:cond delay="1000"/>
                            </p:stCondLst>
                            <p:childTnLst>
                              <p:par>
                                <p:cTn id="83" presetID="22" presetClass="entr" presetSubtype="1"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wipe(up)">
                                      <p:cBhvr>
                                        <p:cTn id="85" dur="500"/>
                                        <p:tgtEl>
                                          <p:spTgt spid="18"/>
                                        </p:tgtEl>
                                      </p:cBhvr>
                                    </p:animEffect>
                                  </p:childTnLst>
                                </p:cTn>
                              </p:par>
                            </p:childTnLst>
                          </p:cTn>
                        </p:par>
                        <p:par>
                          <p:cTn id="86" fill="hold">
                            <p:stCondLst>
                              <p:cond delay="1500"/>
                            </p:stCondLst>
                            <p:childTnLst>
                              <p:par>
                                <p:cTn id="87" presetID="22" presetClass="entr" presetSubtype="1" fill="hold" grpId="0" nodeType="afterEffect">
                                  <p:stCondLst>
                                    <p:cond delay="0"/>
                                  </p:stCondLst>
                                  <p:childTnLst>
                                    <p:set>
                                      <p:cBhvr>
                                        <p:cTn id="88" dur="1" fill="hold">
                                          <p:stCondLst>
                                            <p:cond delay="0"/>
                                          </p:stCondLst>
                                        </p:cTn>
                                        <p:tgtEl>
                                          <p:spTgt spid="25"/>
                                        </p:tgtEl>
                                        <p:attrNameLst>
                                          <p:attrName>style.visibility</p:attrName>
                                        </p:attrNameLst>
                                      </p:cBhvr>
                                      <p:to>
                                        <p:strVal val="visible"/>
                                      </p:to>
                                    </p:set>
                                    <p:animEffect transition="in" filter="wipe(up)">
                                      <p:cBhvr>
                                        <p:cTn id="89" dur="500"/>
                                        <p:tgtEl>
                                          <p:spTgt spid="25"/>
                                        </p:tgtEl>
                                      </p:cBhvr>
                                    </p:animEffect>
                                  </p:childTnLst>
                                </p:cTn>
                              </p:par>
                            </p:childTnLst>
                          </p:cTn>
                        </p:par>
                        <p:par>
                          <p:cTn id="90" fill="hold">
                            <p:stCondLst>
                              <p:cond delay="2000"/>
                            </p:stCondLst>
                            <p:childTnLst>
                              <p:par>
                                <p:cTn id="91" presetID="22" presetClass="entr" presetSubtype="1" fill="hold" grpId="0" nodeType="afterEffect">
                                  <p:stCondLst>
                                    <p:cond delay="0"/>
                                  </p:stCondLst>
                                  <p:childTnLst>
                                    <p:set>
                                      <p:cBhvr>
                                        <p:cTn id="92" dur="1" fill="hold">
                                          <p:stCondLst>
                                            <p:cond delay="0"/>
                                          </p:stCondLst>
                                        </p:cTn>
                                        <p:tgtEl>
                                          <p:spTgt spid="20"/>
                                        </p:tgtEl>
                                        <p:attrNameLst>
                                          <p:attrName>style.visibility</p:attrName>
                                        </p:attrNameLst>
                                      </p:cBhvr>
                                      <p:to>
                                        <p:strVal val="visible"/>
                                      </p:to>
                                    </p:set>
                                    <p:animEffect transition="in" filter="wipe(up)">
                                      <p:cBhvr>
                                        <p:cTn id="93" dur="500"/>
                                        <p:tgtEl>
                                          <p:spTgt spid="20"/>
                                        </p:tgtEl>
                                      </p:cBhvr>
                                    </p:animEffect>
                                  </p:childTnLst>
                                </p:cTn>
                              </p:par>
                            </p:childTnLst>
                          </p:cTn>
                        </p:par>
                        <p:par>
                          <p:cTn id="94" fill="hold">
                            <p:stCondLst>
                              <p:cond delay="2500"/>
                            </p:stCondLst>
                            <p:childTnLst>
                              <p:par>
                                <p:cTn id="95" presetID="22" presetClass="entr" presetSubtype="1" fill="hold" grpId="0" nodeType="after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wipe(up)">
                                      <p:cBhvr>
                                        <p:cTn id="97" dur="500"/>
                                        <p:tgtEl>
                                          <p:spTgt spid="26"/>
                                        </p:tgtEl>
                                      </p:cBhvr>
                                    </p:animEffect>
                                  </p:childTnLst>
                                </p:cTn>
                              </p:par>
                            </p:childTnLst>
                          </p:cTn>
                        </p:par>
                        <p:par>
                          <p:cTn id="98" fill="hold">
                            <p:stCondLst>
                              <p:cond delay="3000"/>
                            </p:stCondLst>
                            <p:childTnLst>
                              <p:par>
                                <p:cTn id="99" presetID="22" presetClass="entr" presetSubtype="1" fill="hold" grpId="0" nodeType="afterEffect">
                                  <p:stCondLst>
                                    <p:cond delay="0"/>
                                  </p:stCondLst>
                                  <p:childTnLst>
                                    <p:set>
                                      <p:cBhvr>
                                        <p:cTn id="100" dur="1" fill="hold">
                                          <p:stCondLst>
                                            <p:cond delay="0"/>
                                          </p:stCondLst>
                                        </p:cTn>
                                        <p:tgtEl>
                                          <p:spTgt spid="21"/>
                                        </p:tgtEl>
                                        <p:attrNameLst>
                                          <p:attrName>style.visibility</p:attrName>
                                        </p:attrNameLst>
                                      </p:cBhvr>
                                      <p:to>
                                        <p:strVal val="visible"/>
                                      </p:to>
                                    </p:set>
                                    <p:animEffect transition="in" filter="wipe(up)">
                                      <p:cBhvr>
                                        <p:cTn id="10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7" grpId="0" animBg="1"/>
      <p:bldP spid="18" grpId="0" animBg="1"/>
      <p:bldP spid="19" grpId="0" animBg="1"/>
      <p:bldP spid="20" grpId="0" animBg="1"/>
      <p:bldP spid="21" grpId="0" animBg="1"/>
      <p:bldP spid="15" grpId="0" animBg="1"/>
      <p:bldP spid="23" grpId="0" animBg="1"/>
      <p:bldP spid="24" grpId="0" animBg="1"/>
      <p:bldP spid="25" grpId="0" animBg="1"/>
      <p:bldP spid="26" grpId="0" animBg="1"/>
      <p:bldP spid="10" grpId="0"/>
      <p:bldP spid="2"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604</TotalTime>
  <Words>703</Words>
  <Application>Microsoft Office PowerPoint</Application>
  <PresentationFormat>On-screen Show (4:3)</PresentationFormat>
  <Paragraphs>129</Paragraphs>
  <Slides>17</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6" baseType="lpstr">
      <vt:lpstr>宋体</vt:lpstr>
      <vt:lpstr>Arial</vt:lpstr>
      <vt:lpstr>Arial Narrow</vt:lpstr>
      <vt:lpstr>Calibri</vt:lpstr>
      <vt:lpstr>Calibri Light</vt:lpstr>
      <vt:lpstr>Constantia</vt:lpstr>
      <vt:lpstr>Courier New</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HelloHelen</dc:creator>
  <cp:keywords>Public</cp:keywords>
  <cp:lastModifiedBy>HelloHelen</cp:lastModifiedBy>
  <cp:revision>261</cp:revision>
  <dcterms:created xsi:type="dcterms:W3CDTF">2016-11-24T22:16:35Z</dcterms:created>
  <dcterms:modified xsi:type="dcterms:W3CDTF">2016-12-04T02:27:31Z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7edd191c-0a5c-4585-bb9a-2a64fd5c9d1a</vt:lpwstr>
  </property>
  <property fmtid="{D5CDD505-2E9C-101B-9397-08002B2CF9AE}" pid="3" name="TDDCSClassification">
    <vt:lpwstr>Public</vt:lpwstr>
  </property>
  <property fmtid="{D5CDD505-2E9C-101B-9397-08002B2CF9AE}" pid="4" name="kjhasxiQ">
    <vt:lpwstr>Public</vt:lpwstr>
  </property>
</Properties>
</file>