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8CD19-415B-4737-A7AD-E2A6045ED7DD}" type="datetimeFigureOut">
              <a:rPr lang="en-IE" smtClean="0"/>
              <a:t>11/09/2015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F25C0A-2EFF-4481-83F0-EF741C6825C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47458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8E0A6AB9-CCA5-4B83-8A90-175498E8CDFC}" type="datetime1">
              <a:rPr lang="en-GB" sz="1100"/>
              <a:pPr/>
              <a:t>11/09/2015</a:t>
            </a:fld>
            <a:endParaRPr lang="en-US" altLang="en-US" sz="1100"/>
          </a:p>
        </p:txBody>
      </p:sp>
      <p:sp>
        <p:nvSpPr>
          <p:cNvPr id="1003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1   AnicGgOOP2 Slides set 1.  A nic Gearailt</a:t>
            </a:r>
          </a:p>
        </p:txBody>
      </p:sp>
      <p:sp>
        <p:nvSpPr>
          <p:cNvPr id="1003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A476B2D3-373F-4CD0-9BCF-3B40BD342187}" type="slidenum">
              <a:rPr lang="en-US" altLang="en-US" sz="1100"/>
              <a:pPr/>
              <a:t>1</a:t>
            </a:fld>
            <a:endParaRPr lang="en-US" altLang="en-US" sz="1100"/>
          </a:p>
        </p:txBody>
      </p:sp>
      <p:sp>
        <p:nvSpPr>
          <p:cNvPr id="100357" name="Rectangle 6"/>
          <p:cNvSpPr txBox="1">
            <a:spLocks noGrp="1" noChangeArrowheads="1"/>
          </p:cNvSpPr>
          <p:nvPr/>
        </p:nvSpPr>
        <p:spPr bwMode="auto">
          <a:xfrm>
            <a:off x="0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set 1.  A nic Gearailt</a:t>
            </a:r>
          </a:p>
        </p:txBody>
      </p:sp>
      <p:sp>
        <p:nvSpPr>
          <p:cNvPr id="100358" name="Rectangle 7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9F3EC8B9-BEF0-441E-94EB-3499942E7EC9}" type="slidenum">
              <a:rPr lang="en-US" altLang="en-US" sz="1100"/>
              <a:pPr algn="r"/>
              <a:t>1</a:t>
            </a:fld>
            <a:endParaRPr lang="en-US" altLang="en-US" sz="1100"/>
          </a:p>
        </p:txBody>
      </p:sp>
      <p:sp>
        <p:nvSpPr>
          <p:cNvPr id="1003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54702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6D612555-91A3-4E8B-833D-F371FEE1AE2E}" type="datetime1">
              <a:rPr lang="en-GB" sz="1100"/>
              <a:pPr/>
              <a:t>11/09/2015</a:t>
            </a:fld>
            <a:endParaRPr lang="en-US" altLang="en-US" sz="1100"/>
          </a:p>
        </p:txBody>
      </p:sp>
      <p:sp>
        <p:nvSpPr>
          <p:cNvPr id="1095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1   AnicGgOOP2 Slides set 1.  A nic Gearailt</a:t>
            </a:r>
          </a:p>
        </p:txBody>
      </p:sp>
      <p:sp>
        <p:nvSpPr>
          <p:cNvPr id="1095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CDD0CBA0-403F-473B-BA8F-F9C445E34FDC}" type="slidenum">
              <a:rPr lang="en-US" altLang="en-US" sz="1100"/>
              <a:pPr/>
              <a:t>10</a:t>
            </a:fld>
            <a:endParaRPr lang="en-US" altLang="en-US" sz="1100"/>
          </a:p>
        </p:txBody>
      </p:sp>
      <p:sp>
        <p:nvSpPr>
          <p:cNvPr id="109573" name="Rectangle 6"/>
          <p:cNvSpPr txBox="1">
            <a:spLocks noGrp="1" noChangeArrowheads="1"/>
          </p:cNvSpPr>
          <p:nvPr/>
        </p:nvSpPr>
        <p:spPr bwMode="auto">
          <a:xfrm>
            <a:off x="0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set 1.  A nic Gearailt</a:t>
            </a:r>
          </a:p>
        </p:txBody>
      </p:sp>
      <p:sp>
        <p:nvSpPr>
          <p:cNvPr id="109574" name="Rectangle 7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14745B0D-B14D-48F2-8659-EB4010D71F08}" type="slidenum">
              <a:rPr lang="en-US" altLang="en-US" sz="1100"/>
              <a:pPr algn="r"/>
              <a:t>10</a:t>
            </a:fld>
            <a:endParaRPr lang="en-US" altLang="en-US" sz="1100"/>
          </a:p>
        </p:txBody>
      </p:sp>
      <p:sp>
        <p:nvSpPr>
          <p:cNvPr id="1095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94921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15CEF716-BA40-4D96-BCC8-EC5F4A964C99}" type="datetime1">
              <a:rPr lang="en-GB" sz="1100"/>
              <a:pPr/>
              <a:t>11/09/2015</a:t>
            </a:fld>
            <a:endParaRPr lang="en-US" altLang="en-US" sz="1100"/>
          </a:p>
        </p:txBody>
      </p:sp>
      <p:sp>
        <p:nvSpPr>
          <p:cNvPr id="1105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1   AnicGgOOP2 Slides set 1.  A nic Gearailt</a:t>
            </a:r>
          </a:p>
        </p:txBody>
      </p:sp>
      <p:sp>
        <p:nvSpPr>
          <p:cNvPr id="1105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D8A2F4BC-4806-4EF8-922E-BA3BDD967B06}" type="slidenum">
              <a:rPr lang="en-US" altLang="en-US" sz="1100"/>
              <a:pPr/>
              <a:t>11</a:t>
            </a:fld>
            <a:endParaRPr lang="en-US" altLang="en-US" sz="1100"/>
          </a:p>
        </p:txBody>
      </p:sp>
      <p:sp>
        <p:nvSpPr>
          <p:cNvPr id="110597" name="Rectangle 6"/>
          <p:cNvSpPr txBox="1">
            <a:spLocks noGrp="1" noChangeArrowheads="1"/>
          </p:cNvSpPr>
          <p:nvPr/>
        </p:nvSpPr>
        <p:spPr bwMode="auto">
          <a:xfrm>
            <a:off x="0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set 1.  A nic Gearailt</a:t>
            </a:r>
          </a:p>
        </p:txBody>
      </p:sp>
      <p:sp>
        <p:nvSpPr>
          <p:cNvPr id="110598" name="Rectangle 7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452B994A-77A0-48EE-9415-60D651F52032}" type="slidenum">
              <a:rPr lang="en-US" altLang="en-US" sz="1100"/>
              <a:pPr algn="r"/>
              <a:t>11</a:t>
            </a:fld>
            <a:endParaRPr lang="en-US" altLang="en-US" sz="1100"/>
          </a:p>
        </p:txBody>
      </p:sp>
      <p:sp>
        <p:nvSpPr>
          <p:cNvPr id="1105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6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39306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0B650603-50F1-4483-9043-4353057FCB62}" type="datetime1">
              <a:rPr lang="en-GB" sz="1100"/>
              <a:pPr/>
              <a:t>11/09/2015</a:t>
            </a:fld>
            <a:endParaRPr lang="en-US" altLang="en-US" sz="1100"/>
          </a:p>
        </p:txBody>
      </p:sp>
      <p:sp>
        <p:nvSpPr>
          <p:cNvPr id="1116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1   AnicGgOOP2 Slides set 1.  A nic Gearailt</a:t>
            </a:r>
          </a:p>
        </p:txBody>
      </p:sp>
      <p:sp>
        <p:nvSpPr>
          <p:cNvPr id="1116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D041B2C3-63BF-4E16-856C-85543D9AAC03}" type="slidenum">
              <a:rPr lang="en-US" altLang="en-US" sz="1100"/>
              <a:pPr/>
              <a:t>12</a:t>
            </a:fld>
            <a:endParaRPr lang="en-US" altLang="en-US" sz="1100"/>
          </a:p>
        </p:txBody>
      </p:sp>
      <p:sp>
        <p:nvSpPr>
          <p:cNvPr id="111621" name="Rectangle 6"/>
          <p:cNvSpPr txBox="1">
            <a:spLocks noGrp="1" noChangeArrowheads="1"/>
          </p:cNvSpPr>
          <p:nvPr/>
        </p:nvSpPr>
        <p:spPr bwMode="auto">
          <a:xfrm>
            <a:off x="0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set 1.  A nic Gearailt</a:t>
            </a:r>
          </a:p>
        </p:txBody>
      </p:sp>
      <p:sp>
        <p:nvSpPr>
          <p:cNvPr id="111622" name="Rectangle 7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055F22C9-B2B1-46E5-8659-D189A5782C73}" type="slidenum">
              <a:rPr lang="en-US" altLang="en-US" sz="1100"/>
              <a:pPr algn="r"/>
              <a:t>12</a:t>
            </a:fld>
            <a:endParaRPr lang="en-US" altLang="en-US" sz="1100"/>
          </a:p>
        </p:txBody>
      </p:sp>
      <p:sp>
        <p:nvSpPr>
          <p:cNvPr id="1116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76687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CF24AD9B-2751-486F-86D7-5A6ABAC0C6E2}" type="datetime1">
              <a:rPr lang="en-GB" sz="1100"/>
              <a:pPr/>
              <a:t>11/09/2015</a:t>
            </a:fld>
            <a:endParaRPr lang="en-US" altLang="en-US" sz="1100"/>
          </a:p>
        </p:txBody>
      </p:sp>
      <p:sp>
        <p:nvSpPr>
          <p:cNvPr id="1126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1   AnicGgOOP2 Slides set 1.  A nic Gearailt</a:t>
            </a:r>
          </a:p>
        </p:txBody>
      </p:sp>
      <p:sp>
        <p:nvSpPr>
          <p:cNvPr id="1126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BF31C8C3-0594-4A19-BC69-B2E693858078}" type="slidenum">
              <a:rPr lang="en-US" altLang="en-US" sz="1100"/>
              <a:pPr/>
              <a:t>13</a:t>
            </a:fld>
            <a:endParaRPr lang="en-US" altLang="en-US" sz="1100"/>
          </a:p>
        </p:txBody>
      </p:sp>
      <p:sp>
        <p:nvSpPr>
          <p:cNvPr id="112645" name="Rectangle 6"/>
          <p:cNvSpPr txBox="1">
            <a:spLocks noGrp="1" noChangeArrowheads="1"/>
          </p:cNvSpPr>
          <p:nvPr/>
        </p:nvSpPr>
        <p:spPr bwMode="auto">
          <a:xfrm>
            <a:off x="0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set 1.  A nic Gearailt</a:t>
            </a:r>
          </a:p>
        </p:txBody>
      </p:sp>
      <p:sp>
        <p:nvSpPr>
          <p:cNvPr id="112646" name="Rectangle 7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70283065-EB67-4949-87FC-5B94E9E545B2}" type="slidenum">
              <a:rPr lang="en-US" altLang="en-US" sz="1100"/>
              <a:pPr algn="r"/>
              <a:t>13</a:t>
            </a:fld>
            <a:endParaRPr lang="en-US" altLang="en-US" sz="1100"/>
          </a:p>
        </p:txBody>
      </p:sp>
      <p:sp>
        <p:nvSpPr>
          <p:cNvPr id="1126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37671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554AD915-37AA-47A4-9E9B-2804F70B4B2D}" type="datetime1">
              <a:rPr lang="en-GB" sz="1100"/>
              <a:pPr/>
              <a:t>11/09/2015</a:t>
            </a:fld>
            <a:endParaRPr lang="en-US" altLang="en-US" sz="1100"/>
          </a:p>
        </p:txBody>
      </p:sp>
      <p:sp>
        <p:nvSpPr>
          <p:cNvPr id="1136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1   AnicGgOOP2 Slides set 1.  A nic Gearailt</a:t>
            </a:r>
          </a:p>
        </p:txBody>
      </p:sp>
      <p:sp>
        <p:nvSpPr>
          <p:cNvPr id="1136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2CD3EB33-0741-4595-8128-D6901C33B28D}" type="slidenum">
              <a:rPr lang="en-US" altLang="en-US" sz="1100"/>
              <a:pPr/>
              <a:t>14</a:t>
            </a:fld>
            <a:endParaRPr lang="en-US" altLang="en-US" sz="1100"/>
          </a:p>
        </p:txBody>
      </p:sp>
      <p:sp>
        <p:nvSpPr>
          <p:cNvPr id="113669" name="Rectangle 6"/>
          <p:cNvSpPr txBox="1">
            <a:spLocks noGrp="1" noChangeArrowheads="1"/>
          </p:cNvSpPr>
          <p:nvPr/>
        </p:nvSpPr>
        <p:spPr bwMode="auto">
          <a:xfrm>
            <a:off x="0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set 1.  A nic Gearailt</a:t>
            </a:r>
          </a:p>
        </p:txBody>
      </p:sp>
      <p:sp>
        <p:nvSpPr>
          <p:cNvPr id="113670" name="Rectangle 7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A364ABF2-2365-4A03-B1D0-B39BEF31DE45}" type="slidenum">
              <a:rPr lang="en-US" altLang="en-US" sz="1100"/>
              <a:pPr algn="r"/>
              <a:t>14</a:t>
            </a:fld>
            <a:endParaRPr lang="en-US" altLang="en-US" sz="1100"/>
          </a:p>
        </p:txBody>
      </p:sp>
      <p:sp>
        <p:nvSpPr>
          <p:cNvPr id="1136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797548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FF10B06F-DDD2-4ACA-8840-3FB83195B260}" type="datetime1">
              <a:rPr lang="en-GB" sz="1100"/>
              <a:pPr/>
              <a:t>11/09/2015</a:t>
            </a:fld>
            <a:endParaRPr lang="en-US" altLang="en-US" sz="1100"/>
          </a:p>
        </p:txBody>
      </p:sp>
      <p:sp>
        <p:nvSpPr>
          <p:cNvPr id="1146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1   AnicGgOOP2 Slides set 1.  A nic Gearailt</a:t>
            </a:r>
          </a:p>
        </p:txBody>
      </p:sp>
      <p:sp>
        <p:nvSpPr>
          <p:cNvPr id="1146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BF8D5F82-F361-414F-82A8-E14D60551503}" type="slidenum">
              <a:rPr lang="en-US" altLang="en-US" sz="1100"/>
              <a:pPr/>
              <a:t>15</a:t>
            </a:fld>
            <a:endParaRPr lang="en-US" altLang="en-US" sz="1100"/>
          </a:p>
        </p:txBody>
      </p:sp>
      <p:sp>
        <p:nvSpPr>
          <p:cNvPr id="114693" name="Rectangle 6"/>
          <p:cNvSpPr txBox="1">
            <a:spLocks noGrp="1" noChangeArrowheads="1"/>
          </p:cNvSpPr>
          <p:nvPr/>
        </p:nvSpPr>
        <p:spPr bwMode="auto">
          <a:xfrm>
            <a:off x="0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set 1.  A nic Gearailt</a:t>
            </a:r>
          </a:p>
        </p:txBody>
      </p:sp>
      <p:sp>
        <p:nvSpPr>
          <p:cNvPr id="114694" name="Rectangle 7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E676883F-F7D9-4FE4-9736-AD79B1F7F8BF}" type="slidenum">
              <a:rPr lang="en-US" altLang="en-US" sz="1100"/>
              <a:pPr algn="r"/>
              <a:t>15</a:t>
            </a:fld>
            <a:endParaRPr lang="en-US" altLang="en-US" sz="1100"/>
          </a:p>
        </p:txBody>
      </p:sp>
      <p:sp>
        <p:nvSpPr>
          <p:cNvPr id="1146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58228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E83A1629-1C3C-4235-8F5C-0BE8CAE1F3A3}" type="datetime1">
              <a:rPr lang="en-GB" sz="1100"/>
              <a:pPr/>
              <a:t>11/09/2015</a:t>
            </a:fld>
            <a:endParaRPr lang="en-US" altLang="en-US" sz="1100"/>
          </a:p>
        </p:txBody>
      </p:sp>
      <p:sp>
        <p:nvSpPr>
          <p:cNvPr id="1013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1   AnicGgOOP2 Slides set 1.  A nic Gearailt</a:t>
            </a:r>
          </a:p>
        </p:txBody>
      </p:sp>
      <p:sp>
        <p:nvSpPr>
          <p:cNvPr id="1013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7AAA7B95-1354-4091-9671-F16BC37AC73B}" type="slidenum">
              <a:rPr lang="en-US" altLang="en-US" sz="1100"/>
              <a:pPr/>
              <a:t>2</a:t>
            </a:fld>
            <a:endParaRPr lang="en-US" altLang="en-US" sz="1100"/>
          </a:p>
        </p:txBody>
      </p:sp>
      <p:sp>
        <p:nvSpPr>
          <p:cNvPr id="101381" name="Rectangle 6"/>
          <p:cNvSpPr txBox="1">
            <a:spLocks noGrp="1" noChangeArrowheads="1"/>
          </p:cNvSpPr>
          <p:nvPr/>
        </p:nvSpPr>
        <p:spPr bwMode="auto">
          <a:xfrm>
            <a:off x="0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set 1.  A nic Gearailt</a:t>
            </a:r>
          </a:p>
        </p:txBody>
      </p:sp>
      <p:sp>
        <p:nvSpPr>
          <p:cNvPr id="101382" name="Rectangle 7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D6D2187F-FD26-4960-BD7F-BCC042CBCA74}" type="slidenum">
              <a:rPr lang="en-US" altLang="en-US" sz="1100"/>
              <a:pPr algn="r"/>
              <a:t>2</a:t>
            </a:fld>
            <a:endParaRPr lang="en-US" altLang="en-US" sz="1100"/>
          </a:p>
        </p:txBody>
      </p:sp>
      <p:sp>
        <p:nvSpPr>
          <p:cNvPr id="1013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17803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C2E6E0F8-D0D6-4631-9607-AD285CD3E591}" type="datetime1">
              <a:rPr lang="en-GB" sz="1100"/>
              <a:pPr/>
              <a:t>11/09/2015</a:t>
            </a:fld>
            <a:endParaRPr lang="en-US" altLang="en-US" sz="1100"/>
          </a:p>
        </p:txBody>
      </p:sp>
      <p:sp>
        <p:nvSpPr>
          <p:cNvPr id="1024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1   AnicGgOOP2 Slides set 1.  A nic Gearailt</a:t>
            </a:r>
          </a:p>
        </p:txBody>
      </p:sp>
      <p:sp>
        <p:nvSpPr>
          <p:cNvPr id="1024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8456402C-0E76-47C8-A62A-C99B71EACCE1}" type="slidenum">
              <a:rPr lang="en-US" altLang="en-US" sz="1100"/>
              <a:pPr/>
              <a:t>3</a:t>
            </a:fld>
            <a:endParaRPr lang="en-US" altLang="en-US" sz="1100"/>
          </a:p>
        </p:txBody>
      </p:sp>
      <p:sp>
        <p:nvSpPr>
          <p:cNvPr id="102405" name="Rectangle 6"/>
          <p:cNvSpPr txBox="1">
            <a:spLocks noGrp="1" noChangeArrowheads="1"/>
          </p:cNvSpPr>
          <p:nvPr/>
        </p:nvSpPr>
        <p:spPr bwMode="auto">
          <a:xfrm>
            <a:off x="0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set 1.  A nic Gearailt</a:t>
            </a:r>
          </a:p>
        </p:txBody>
      </p:sp>
      <p:sp>
        <p:nvSpPr>
          <p:cNvPr id="102406" name="Rectangle 7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A08F4F37-6D25-4560-B722-81808EFE4987}" type="slidenum">
              <a:rPr lang="en-US" altLang="en-US" sz="1100"/>
              <a:pPr algn="r"/>
              <a:t>3</a:t>
            </a:fld>
            <a:endParaRPr lang="en-US" altLang="en-US" sz="1100"/>
          </a:p>
        </p:txBody>
      </p:sp>
      <p:sp>
        <p:nvSpPr>
          <p:cNvPr id="1024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68040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F6CB34AF-E8E6-483E-B527-23F23747E826}" type="datetime1">
              <a:rPr lang="en-GB" sz="1100"/>
              <a:pPr/>
              <a:t>11/09/2015</a:t>
            </a:fld>
            <a:endParaRPr lang="en-US" altLang="en-US" sz="1100"/>
          </a:p>
        </p:txBody>
      </p:sp>
      <p:sp>
        <p:nvSpPr>
          <p:cNvPr id="1034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1   AnicGgOOP2 Slides set 1.  A nic Gearailt</a:t>
            </a:r>
          </a:p>
        </p:txBody>
      </p:sp>
      <p:sp>
        <p:nvSpPr>
          <p:cNvPr id="1034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3EFB8371-8F4E-4317-B7D8-1441B2A64A20}" type="slidenum">
              <a:rPr lang="en-US" altLang="en-US" sz="1100"/>
              <a:pPr/>
              <a:t>4</a:t>
            </a:fld>
            <a:endParaRPr lang="en-US" altLang="en-US" sz="1100"/>
          </a:p>
        </p:txBody>
      </p:sp>
      <p:sp>
        <p:nvSpPr>
          <p:cNvPr id="103429" name="Rectangle 6"/>
          <p:cNvSpPr txBox="1">
            <a:spLocks noGrp="1" noChangeArrowheads="1"/>
          </p:cNvSpPr>
          <p:nvPr/>
        </p:nvSpPr>
        <p:spPr bwMode="auto">
          <a:xfrm>
            <a:off x="0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set 1.  A nic Gearailt</a:t>
            </a:r>
          </a:p>
        </p:txBody>
      </p:sp>
      <p:sp>
        <p:nvSpPr>
          <p:cNvPr id="103430" name="Rectangle 7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CC3F33D2-CF0F-4000-8E67-43229C48EE28}" type="slidenum">
              <a:rPr lang="en-US" altLang="en-US" sz="1100"/>
              <a:pPr algn="r"/>
              <a:t>4</a:t>
            </a:fld>
            <a:endParaRPr lang="en-US" altLang="en-US" sz="1100"/>
          </a:p>
        </p:txBody>
      </p:sp>
      <p:sp>
        <p:nvSpPr>
          <p:cNvPr id="1034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97885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59F45870-07E3-4DA2-9367-FEA6507F3640}" type="datetime1">
              <a:rPr lang="en-GB" sz="1100"/>
              <a:pPr/>
              <a:t>11/09/2015</a:t>
            </a:fld>
            <a:endParaRPr lang="en-US" altLang="en-US" sz="1100"/>
          </a:p>
        </p:txBody>
      </p:sp>
      <p:sp>
        <p:nvSpPr>
          <p:cNvPr id="1044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1   AnicGgOOP2 Slides set 1.  A nic Gearailt</a:t>
            </a:r>
          </a:p>
        </p:txBody>
      </p:sp>
      <p:sp>
        <p:nvSpPr>
          <p:cNvPr id="1044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EDEC31ED-FEE0-45ED-BC4B-0E4AA4C6EDFC}" type="slidenum">
              <a:rPr lang="en-US" altLang="en-US" sz="1100"/>
              <a:pPr/>
              <a:t>5</a:t>
            </a:fld>
            <a:endParaRPr lang="en-US" altLang="en-US" sz="1100"/>
          </a:p>
        </p:txBody>
      </p:sp>
      <p:sp>
        <p:nvSpPr>
          <p:cNvPr id="104453" name="Rectangle 6"/>
          <p:cNvSpPr txBox="1">
            <a:spLocks noGrp="1" noChangeArrowheads="1"/>
          </p:cNvSpPr>
          <p:nvPr/>
        </p:nvSpPr>
        <p:spPr bwMode="auto">
          <a:xfrm>
            <a:off x="0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set 1.  A nic Gearailt</a:t>
            </a:r>
          </a:p>
        </p:txBody>
      </p:sp>
      <p:sp>
        <p:nvSpPr>
          <p:cNvPr id="104454" name="Rectangle 7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140833E6-B540-4A8B-A52D-3E37E362D7B7}" type="slidenum">
              <a:rPr lang="en-US" altLang="en-US" sz="1100"/>
              <a:pPr algn="r"/>
              <a:t>5</a:t>
            </a:fld>
            <a:endParaRPr lang="en-US" altLang="en-US" sz="1100"/>
          </a:p>
        </p:txBody>
      </p:sp>
      <p:sp>
        <p:nvSpPr>
          <p:cNvPr id="1044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52613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51239E44-A267-45FC-9F34-B9A7AD7E0B3F}" type="datetime1">
              <a:rPr lang="en-GB" sz="1100"/>
              <a:pPr/>
              <a:t>11/09/2015</a:t>
            </a:fld>
            <a:endParaRPr lang="en-US" altLang="en-US" sz="1100"/>
          </a:p>
        </p:txBody>
      </p:sp>
      <p:sp>
        <p:nvSpPr>
          <p:cNvPr id="1054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1   AnicGgOOP2 Slides set 1.  A nic Gearailt</a:t>
            </a:r>
          </a:p>
        </p:txBody>
      </p:sp>
      <p:sp>
        <p:nvSpPr>
          <p:cNvPr id="1054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F6D87DD4-21C8-4225-BB82-309EDBBA2210}" type="slidenum">
              <a:rPr lang="en-US" altLang="en-US" sz="1100"/>
              <a:pPr/>
              <a:t>6</a:t>
            </a:fld>
            <a:endParaRPr lang="en-US" altLang="en-US" sz="1100"/>
          </a:p>
        </p:txBody>
      </p:sp>
      <p:sp>
        <p:nvSpPr>
          <p:cNvPr id="105477" name="Rectangle 6"/>
          <p:cNvSpPr txBox="1">
            <a:spLocks noGrp="1" noChangeArrowheads="1"/>
          </p:cNvSpPr>
          <p:nvPr/>
        </p:nvSpPr>
        <p:spPr bwMode="auto">
          <a:xfrm>
            <a:off x="0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set 1.  A nic Gearailt</a:t>
            </a:r>
          </a:p>
        </p:txBody>
      </p:sp>
      <p:sp>
        <p:nvSpPr>
          <p:cNvPr id="105478" name="Rectangle 7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0B6CDCA0-EDD8-4D20-9628-40349BD5B9C6}" type="slidenum">
              <a:rPr lang="en-US" altLang="en-US" sz="1100"/>
              <a:pPr algn="r"/>
              <a:t>6</a:t>
            </a:fld>
            <a:endParaRPr lang="en-US" altLang="en-US" sz="1100"/>
          </a:p>
        </p:txBody>
      </p:sp>
      <p:sp>
        <p:nvSpPr>
          <p:cNvPr id="1054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23210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92FAF7B3-A53C-464A-ACEA-1B4A84206C6A}" type="datetime1">
              <a:rPr lang="en-GB" sz="1100"/>
              <a:pPr/>
              <a:t>11/09/2015</a:t>
            </a:fld>
            <a:endParaRPr lang="en-US" altLang="en-US" sz="1100"/>
          </a:p>
        </p:txBody>
      </p:sp>
      <p:sp>
        <p:nvSpPr>
          <p:cNvPr id="1064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1   AnicGgOOP2 Slides set 1.  A nic Gearailt</a:t>
            </a:r>
          </a:p>
        </p:txBody>
      </p:sp>
      <p:sp>
        <p:nvSpPr>
          <p:cNvPr id="1065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0F1FF6A4-61C5-4C6C-8A23-B15FC1C72E8A}" type="slidenum">
              <a:rPr lang="en-US" altLang="en-US" sz="1100"/>
              <a:pPr/>
              <a:t>7</a:t>
            </a:fld>
            <a:endParaRPr lang="en-US" altLang="en-US" sz="1100"/>
          </a:p>
        </p:txBody>
      </p:sp>
      <p:sp>
        <p:nvSpPr>
          <p:cNvPr id="106501" name="Rectangle 6"/>
          <p:cNvSpPr txBox="1">
            <a:spLocks noGrp="1" noChangeArrowheads="1"/>
          </p:cNvSpPr>
          <p:nvPr/>
        </p:nvSpPr>
        <p:spPr bwMode="auto">
          <a:xfrm>
            <a:off x="0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set 1.  A nic Gearailt</a:t>
            </a:r>
          </a:p>
        </p:txBody>
      </p:sp>
      <p:sp>
        <p:nvSpPr>
          <p:cNvPr id="106502" name="Rectangle 7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FB058387-1A82-4DCB-9ED3-202807D31AB9}" type="slidenum">
              <a:rPr lang="en-US" altLang="en-US" sz="1100"/>
              <a:pPr algn="r"/>
              <a:t>7</a:t>
            </a:fld>
            <a:endParaRPr lang="en-US" altLang="en-US" sz="1100"/>
          </a:p>
        </p:txBody>
      </p:sp>
      <p:sp>
        <p:nvSpPr>
          <p:cNvPr id="1065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26485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1064AAD0-237E-41D3-A864-556BEC47B8EF}" type="datetime1">
              <a:rPr lang="en-GB" sz="1100"/>
              <a:pPr/>
              <a:t>11/09/2015</a:t>
            </a:fld>
            <a:endParaRPr lang="en-US" altLang="en-US" sz="1100"/>
          </a:p>
        </p:txBody>
      </p:sp>
      <p:sp>
        <p:nvSpPr>
          <p:cNvPr id="1075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1   AnicGgOOP2 Slides set 1.  A nic Gearailt</a:t>
            </a:r>
          </a:p>
        </p:txBody>
      </p:sp>
      <p:sp>
        <p:nvSpPr>
          <p:cNvPr id="1075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2174406A-A581-4D61-BF8B-B01ED5C1343C}" type="slidenum">
              <a:rPr lang="en-US" altLang="en-US" sz="1100"/>
              <a:pPr/>
              <a:t>8</a:t>
            </a:fld>
            <a:endParaRPr lang="en-US" altLang="en-US" sz="1100"/>
          </a:p>
        </p:txBody>
      </p:sp>
      <p:sp>
        <p:nvSpPr>
          <p:cNvPr id="107525" name="Rectangle 6"/>
          <p:cNvSpPr txBox="1">
            <a:spLocks noGrp="1" noChangeArrowheads="1"/>
          </p:cNvSpPr>
          <p:nvPr/>
        </p:nvSpPr>
        <p:spPr bwMode="auto">
          <a:xfrm>
            <a:off x="0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set 1.  A nic Gearailt</a:t>
            </a:r>
          </a:p>
        </p:txBody>
      </p:sp>
      <p:sp>
        <p:nvSpPr>
          <p:cNvPr id="107526" name="Rectangle 7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4B1BF60B-A242-4DD0-BA38-9FB917360185}" type="slidenum">
              <a:rPr lang="en-US" altLang="en-US" sz="1100"/>
              <a:pPr algn="r"/>
              <a:t>8</a:t>
            </a:fld>
            <a:endParaRPr lang="en-US" altLang="en-US" sz="1100"/>
          </a:p>
        </p:txBody>
      </p:sp>
      <p:sp>
        <p:nvSpPr>
          <p:cNvPr id="1075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82020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A49B36C0-B44D-437E-B450-E9EA306D2B4B}" type="datetime1">
              <a:rPr lang="en-GB" sz="1100"/>
              <a:pPr/>
              <a:t>11/09/2015</a:t>
            </a:fld>
            <a:endParaRPr lang="en-US" altLang="en-US" sz="1100"/>
          </a:p>
        </p:txBody>
      </p:sp>
      <p:sp>
        <p:nvSpPr>
          <p:cNvPr id="1085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1   AnicGgOOP2 Slides set 1.  A nic Gearailt</a:t>
            </a:r>
          </a:p>
        </p:txBody>
      </p:sp>
      <p:sp>
        <p:nvSpPr>
          <p:cNvPr id="1085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Times" pitchFamily="18" charset="0"/>
              </a:defRPr>
            </a:lvl1pPr>
            <a:lvl2pPr marL="702756" indent="-270291">
              <a:defRPr sz="2300">
                <a:solidFill>
                  <a:schemeClr val="tx1"/>
                </a:solidFill>
                <a:latin typeface="Times" pitchFamily="18" charset="0"/>
              </a:defRPr>
            </a:lvl2pPr>
            <a:lvl3pPr marL="1081164" indent="-216233">
              <a:defRPr sz="2300">
                <a:solidFill>
                  <a:schemeClr val="tx1"/>
                </a:solidFill>
                <a:latin typeface="Times" pitchFamily="18" charset="0"/>
              </a:defRPr>
            </a:lvl3pPr>
            <a:lvl4pPr marL="1513629" indent="-216233">
              <a:defRPr sz="2300">
                <a:solidFill>
                  <a:schemeClr val="tx1"/>
                </a:solidFill>
                <a:latin typeface="Times" pitchFamily="18" charset="0"/>
              </a:defRPr>
            </a:lvl4pPr>
            <a:lvl5pPr marL="1946095" indent="-216233">
              <a:defRPr sz="2300">
                <a:solidFill>
                  <a:schemeClr val="tx1"/>
                </a:solidFill>
                <a:latin typeface="Times" pitchFamily="18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fld id="{A7B7D0E3-BADA-4EEC-A254-47399190C712}" type="slidenum">
              <a:rPr lang="en-US" altLang="en-US" sz="1100"/>
              <a:pPr/>
              <a:t>9</a:t>
            </a:fld>
            <a:endParaRPr lang="en-US" altLang="en-US" sz="1100"/>
          </a:p>
        </p:txBody>
      </p:sp>
      <p:sp>
        <p:nvSpPr>
          <p:cNvPr id="108549" name="Rectangle 6"/>
          <p:cNvSpPr txBox="1">
            <a:spLocks noGrp="1" noChangeArrowheads="1"/>
          </p:cNvSpPr>
          <p:nvPr/>
        </p:nvSpPr>
        <p:spPr bwMode="auto">
          <a:xfrm>
            <a:off x="0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r>
              <a:rPr lang="en-US" altLang="en-US" sz="1100"/>
              <a:t>OOP2 Slides set 1.  A nic Gearailt</a:t>
            </a:r>
          </a:p>
        </p:txBody>
      </p:sp>
      <p:sp>
        <p:nvSpPr>
          <p:cNvPr id="108550" name="Rectangle 7"/>
          <p:cNvSpPr txBox="1">
            <a:spLocks noGrp="1" noChangeArrowheads="1"/>
          </p:cNvSpPr>
          <p:nvPr/>
        </p:nvSpPr>
        <p:spPr bwMode="auto">
          <a:xfrm>
            <a:off x="3887391" y="8685893"/>
            <a:ext cx="2970609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 anchor="b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/>
            <a:fld id="{FFF95981-1647-45F8-B6CB-4DECD866BFC9}" type="slidenum">
              <a:rPr lang="en-US" altLang="en-US" sz="1100"/>
              <a:pPr algn="r"/>
              <a:t>9</a:t>
            </a:fld>
            <a:endParaRPr lang="en-US" altLang="en-US" sz="1100"/>
          </a:p>
        </p:txBody>
      </p:sp>
      <p:sp>
        <p:nvSpPr>
          <p:cNvPr id="1085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90893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E7A5-48C9-48BD-B188-D565ECD6E888}" type="datetimeFigureOut">
              <a:rPr lang="en-IE" smtClean="0"/>
              <a:t>11/09/2015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DAD4-9CEB-47FD-8A0A-A39049EE3F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0657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E7A5-48C9-48BD-B188-D565ECD6E888}" type="datetimeFigureOut">
              <a:rPr lang="en-IE" smtClean="0"/>
              <a:t>11/09/2015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DAD4-9CEB-47FD-8A0A-A39049EE3F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04096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E7A5-48C9-48BD-B188-D565ECD6E888}" type="datetimeFigureOut">
              <a:rPr lang="en-IE" smtClean="0"/>
              <a:t>11/09/2015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DAD4-9CEB-47FD-8A0A-A39049EE3F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3829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E7A5-48C9-48BD-B188-D565ECD6E888}" type="datetimeFigureOut">
              <a:rPr lang="en-IE" smtClean="0"/>
              <a:t>11/09/2015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DAD4-9CEB-47FD-8A0A-A39049EE3F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74036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E7A5-48C9-48BD-B188-D565ECD6E888}" type="datetimeFigureOut">
              <a:rPr lang="en-IE" smtClean="0"/>
              <a:t>11/09/2015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DAD4-9CEB-47FD-8A0A-A39049EE3F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47111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E7A5-48C9-48BD-B188-D565ECD6E888}" type="datetimeFigureOut">
              <a:rPr lang="en-IE" smtClean="0"/>
              <a:t>11/09/2015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DAD4-9CEB-47FD-8A0A-A39049EE3F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34756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E7A5-48C9-48BD-B188-D565ECD6E888}" type="datetimeFigureOut">
              <a:rPr lang="en-IE" smtClean="0"/>
              <a:t>11/09/2015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DAD4-9CEB-47FD-8A0A-A39049EE3F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75285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E7A5-48C9-48BD-B188-D565ECD6E888}" type="datetimeFigureOut">
              <a:rPr lang="en-IE" smtClean="0"/>
              <a:t>11/09/2015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DAD4-9CEB-47FD-8A0A-A39049EE3F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87190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E7A5-48C9-48BD-B188-D565ECD6E888}" type="datetimeFigureOut">
              <a:rPr lang="en-IE" smtClean="0"/>
              <a:t>11/09/2015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DAD4-9CEB-47FD-8A0A-A39049EE3F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24115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E7A5-48C9-48BD-B188-D565ECD6E888}" type="datetimeFigureOut">
              <a:rPr lang="en-IE" smtClean="0"/>
              <a:t>11/09/2015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DAD4-9CEB-47FD-8A0A-A39049EE3F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86163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AE7A5-48C9-48BD-B188-D565ECD6E888}" type="datetimeFigureOut">
              <a:rPr lang="en-IE" smtClean="0"/>
              <a:t>11/09/2015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DAD4-9CEB-47FD-8A0A-A39049EE3F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00901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AE7A5-48C9-48BD-B188-D565ECD6E888}" type="datetimeFigureOut">
              <a:rPr lang="en-IE" smtClean="0"/>
              <a:t>11/09/2015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2DAD4-9CEB-47FD-8A0A-A39049EE3F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9146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api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utorialspoint.com/java/index.htm" TargetMode="External"/><Relationship Id="rId5" Type="http://schemas.openxmlformats.org/officeDocument/2006/relationships/hyperlink" Target="https://www.thenewboston.com/videos.php?cat=31" TargetMode="External"/><Relationship Id="rId4" Type="http://schemas.openxmlformats.org/officeDocument/2006/relationships/hyperlink" Target="https://docs.oracle.com/javase/tutorial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457200" y="838200"/>
            <a:ext cx="7772400" cy="1143000"/>
          </a:xfr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smtClean="0"/>
              <a:t>O O Programming 2</a:t>
            </a:r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2743200"/>
            <a:ext cx="6400800" cy="3657600"/>
          </a:xfrm>
        </p:spPr>
        <p:txBody>
          <a:bodyPr/>
          <a:lstStyle/>
          <a:p>
            <a:r>
              <a:rPr lang="en-IE" dirty="0" smtClean="0"/>
              <a:t>Semester 3</a:t>
            </a:r>
          </a:p>
          <a:p>
            <a:r>
              <a:rPr lang="en-IE" dirty="0" smtClean="0"/>
              <a:t>students from CPSD2, CPMM2, CPGD2, KCMAD</a:t>
            </a:r>
          </a:p>
          <a:p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322859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mtClean="0"/>
              <a:t>Textbooks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00213"/>
            <a:ext cx="7772400" cy="421005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sz="2400" b="1" dirty="0" smtClean="0"/>
              <a:t>Essential Text:</a:t>
            </a:r>
          </a:p>
          <a:p>
            <a:pPr>
              <a:lnSpc>
                <a:spcPct val="90000"/>
              </a:lnSpc>
            </a:pPr>
            <a:r>
              <a:rPr lang="en-GB" sz="2400" b="1" dirty="0"/>
              <a:t>“Big Java Early Objects”</a:t>
            </a:r>
            <a:r>
              <a:rPr lang="en-GB" sz="2400" dirty="0"/>
              <a:t> by </a:t>
            </a:r>
            <a:r>
              <a:rPr lang="en-GB" sz="2400" dirty="0" err="1"/>
              <a:t>Horstmann</a:t>
            </a:r>
            <a:r>
              <a:rPr lang="en-GB" sz="2400" dirty="0"/>
              <a:t>, pub. Wiley, ISBN 9781118318775 </a:t>
            </a:r>
            <a:endParaRPr lang="en-GB" sz="2400" dirty="0" smtClean="0"/>
          </a:p>
          <a:p>
            <a:pPr>
              <a:lnSpc>
                <a:spcPct val="90000"/>
              </a:lnSpc>
            </a:pPr>
            <a:r>
              <a:rPr lang="en-GB" sz="2400" dirty="0"/>
              <a:t/>
            </a:r>
            <a:br>
              <a:rPr lang="en-GB" sz="2400" dirty="0"/>
            </a:br>
            <a:r>
              <a:rPr lang="en-GB" sz="2400" b="1" dirty="0" smtClean="0"/>
              <a:t>“Big Java Late Objects”</a:t>
            </a:r>
            <a:r>
              <a:rPr lang="en-GB" sz="2400" dirty="0" smtClean="0"/>
              <a:t> by </a:t>
            </a:r>
            <a:r>
              <a:rPr lang="en-GB" sz="2400" dirty="0" err="1" smtClean="0"/>
              <a:t>Horstmann</a:t>
            </a:r>
            <a:r>
              <a:rPr lang="en-GB" sz="2400" dirty="0" smtClean="0"/>
              <a:t>, pub. Wiley, ISBN 9781118087886</a:t>
            </a:r>
            <a:br>
              <a:rPr lang="en-GB" sz="2400" dirty="0" smtClean="0"/>
            </a:br>
            <a:endParaRPr lang="en-GB" sz="2400" dirty="0" smtClean="0"/>
          </a:p>
          <a:p>
            <a:pPr>
              <a:lnSpc>
                <a:spcPct val="90000"/>
              </a:lnSpc>
            </a:pP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>Recommended Text</a:t>
            </a:r>
          </a:p>
          <a:p>
            <a:pPr>
              <a:lnSpc>
                <a:spcPct val="90000"/>
              </a:lnSpc>
            </a:pPr>
            <a:r>
              <a:rPr lang="en-GB" sz="2400" b="1" dirty="0" smtClean="0"/>
              <a:t>“Intro to OO Programming with Java </a:t>
            </a:r>
            <a:r>
              <a:rPr lang="en-GB" sz="2400" b="1" dirty="0" err="1" smtClean="0"/>
              <a:t>ed</a:t>
            </a:r>
            <a:r>
              <a:rPr lang="en-GB" sz="2400" b="1" dirty="0" smtClean="0"/>
              <a:t> 4”</a:t>
            </a:r>
            <a:r>
              <a:rPr lang="en-GB" sz="2400" dirty="0" smtClean="0"/>
              <a:t> by Wu, pub McGraw Hill, ISBN 007111680X</a:t>
            </a:r>
          </a:p>
        </p:txBody>
      </p:sp>
    </p:spTree>
    <p:extLst>
      <p:ext uri="{BB962C8B-B14F-4D97-AF65-F5344CB8AC3E}">
        <p14:creationId xmlns:p14="http://schemas.microsoft.com/office/powerpoint/2010/main" val="47603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Other resources</a:t>
            </a:r>
            <a:endParaRPr lang="en-GB" smtClean="0"/>
          </a:p>
        </p:txBody>
      </p:sp>
      <p:sp>
        <p:nvSpPr>
          <p:cNvPr id="13315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611188" y="1412875"/>
            <a:ext cx="7772400" cy="4548188"/>
          </a:xfrm>
        </p:spPr>
        <p:txBody>
          <a:bodyPr>
            <a:normAutofit fontScale="85000" lnSpcReduction="20000"/>
          </a:bodyPr>
          <a:lstStyle/>
          <a:p>
            <a:r>
              <a:rPr lang="en-IE" dirty="0" smtClean="0"/>
              <a:t>Java API (Java </a:t>
            </a:r>
            <a:r>
              <a:rPr lang="en-IE" dirty="0" smtClean="0"/>
              <a:t>doc </a:t>
            </a:r>
            <a:r>
              <a:rPr lang="en-IE" dirty="0" smtClean="0"/>
              <a:t>files)</a:t>
            </a:r>
          </a:p>
          <a:p>
            <a:r>
              <a:rPr lang="en-IE">
                <a:hlinkClick r:id="rId3"/>
              </a:rPr>
              <a:t>http://</a:t>
            </a:r>
            <a:r>
              <a:rPr lang="en-IE">
                <a:hlinkClick r:id="rId3"/>
              </a:rPr>
              <a:t>docs.oracle.com/javase/7/docs/api</a:t>
            </a:r>
            <a:r>
              <a:rPr lang="en-IE" smtClean="0">
                <a:hlinkClick r:id="rId3"/>
              </a:rPr>
              <a:t>/</a:t>
            </a:r>
            <a:r>
              <a:rPr lang="en-IE" smtClean="0"/>
              <a:t> </a:t>
            </a:r>
            <a:endParaRPr lang="en-IE" dirty="0" smtClean="0"/>
          </a:p>
          <a:p>
            <a:r>
              <a:rPr lang="en-IE" dirty="0" smtClean="0">
                <a:hlinkClick r:id="rId4"/>
              </a:rPr>
              <a:t>Oracle java tutorials</a:t>
            </a:r>
            <a:endParaRPr lang="en-IE" dirty="0" smtClean="0">
              <a:hlinkClick r:id="rId4"/>
            </a:endParaRPr>
          </a:p>
          <a:p>
            <a:r>
              <a:rPr lang="en-IE" dirty="0" smtClean="0">
                <a:hlinkClick r:id="rId4"/>
              </a:rPr>
              <a:t>https://docs.oracle.com/javase/tutorial/ </a:t>
            </a:r>
            <a:endParaRPr lang="en-IE" dirty="0" smtClean="0"/>
          </a:p>
          <a:p>
            <a:r>
              <a:rPr lang="en-IE" dirty="0" smtClean="0"/>
              <a:t>Internet </a:t>
            </a:r>
            <a:r>
              <a:rPr lang="en-IE" dirty="0" smtClean="0"/>
              <a:t>tutorials.  A lot of on line tutorials are available. We can share information as we go.</a:t>
            </a:r>
          </a:p>
          <a:p>
            <a:r>
              <a:rPr lang="en-IE" dirty="0" err="1" smtClean="0"/>
              <a:t>thenewboston</a:t>
            </a:r>
            <a:r>
              <a:rPr lang="en-IE" dirty="0" smtClean="0"/>
              <a:t> </a:t>
            </a:r>
            <a:r>
              <a:rPr lang="en-IE" dirty="0">
                <a:hlinkClick r:id="rId5"/>
              </a:rPr>
              <a:t>https://</a:t>
            </a:r>
            <a:r>
              <a:rPr lang="en-IE" dirty="0" smtClean="0">
                <a:hlinkClick r:id="rId5"/>
              </a:rPr>
              <a:t>www.thenewboston.com/videos.php?cat=31</a:t>
            </a:r>
            <a:endParaRPr lang="en-IE" dirty="0" smtClean="0"/>
          </a:p>
          <a:p>
            <a:r>
              <a:rPr lang="en-IE" dirty="0" err="1" smtClean="0"/>
              <a:t>tutorialspoint</a:t>
            </a:r>
            <a:endParaRPr lang="en-IE" dirty="0" smtClean="0"/>
          </a:p>
          <a:p>
            <a:r>
              <a:rPr lang="en-IE" i="1" dirty="0" smtClean="0">
                <a:hlinkClick r:id="rId6"/>
              </a:rPr>
              <a:t>http://www.tutorialspoint.com/java/index.htm - </a:t>
            </a:r>
            <a:endParaRPr lang="en-IE" i="1" dirty="0" smtClean="0"/>
          </a:p>
        </p:txBody>
      </p:sp>
    </p:spTree>
    <p:extLst>
      <p:ext uri="{BB962C8B-B14F-4D97-AF65-F5344CB8AC3E}">
        <p14:creationId xmlns:p14="http://schemas.microsoft.com/office/powerpoint/2010/main" val="117737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smtClean="0"/>
              <a:t>CP Dept. Policy on Hand-in Assessments</a:t>
            </a:r>
            <a:endParaRPr lang="en-GB" sz="320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Deduction of 20% of available marks for every working day late:</a:t>
            </a:r>
          </a:p>
          <a:p>
            <a:r>
              <a:rPr lang="en-IE" dirty="0" smtClean="0"/>
              <a:t>    1 day late, subtract 2/10 or 3/15</a:t>
            </a:r>
          </a:p>
          <a:p>
            <a:pPr lvl="1">
              <a:buFontTx/>
              <a:buNone/>
            </a:pPr>
            <a:r>
              <a:rPr lang="en-IE" dirty="0" smtClean="0"/>
              <a:t>   2 days late, 		   4/10  or 6/15</a:t>
            </a:r>
          </a:p>
          <a:p>
            <a:pPr lvl="1">
              <a:buFontTx/>
              <a:buNone/>
            </a:pPr>
            <a:r>
              <a:rPr lang="en-IE" dirty="0" smtClean="0"/>
              <a:t>   3			   	   6/10  or  9/15</a:t>
            </a:r>
          </a:p>
          <a:p>
            <a:pPr lvl="1">
              <a:buFontTx/>
              <a:buNone/>
            </a:pPr>
            <a:r>
              <a:rPr lang="en-IE" dirty="0" smtClean="0"/>
              <a:t>   4 			   not much left</a:t>
            </a:r>
          </a:p>
          <a:p>
            <a:pPr lvl="1">
              <a:buFontTx/>
              <a:buNone/>
            </a:pPr>
            <a:r>
              <a:rPr lang="en-IE" dirty="0" smtClean="0"/>
              <a:t>   5 days late: 	  not worth handing in</a:t>
            </a:r>
          </a:p>
          <a:p>
            <a:r>
              <a:rPr lang="en-IE" dirty="0" smtClean="0"/>
              <a:t>Exception: certified absence</a:t>
            </a:r>
          </a:p>
        </p:txBody>
      </p:sp>
    </p:spTree>
    <p:extLst>
      <p:ext uri="{BB962C8B-B14F-4D97-AF65-F5344CB8AC3E}">
        <p14:creationId xmlns:p14="http://schemas.microsoft.com/office/powerpoint/2010/main" val="391138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smtClean="0"/>
              <a:t>Approach</a:t>
            </a:r>
            <a:endParaRPr lang="en-US" sz="320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IE" smtClean="0"/>
              <a:t>Outline obectives and new concepts in the lecture hours</a:t>
            </a:r>
          </a:p>
          <a:p>
            <a:pPr>
              <a:lnSpc>
                <a:spcPct val="90000"/>
              </a:lnSpc>
            </a:pPr>
            <a:r>
              <a:rPr lang="en-IE" smtClean="0"/>
              <a:t>Fill in the details in hands-on lectures (you try it out step by step)</a:t>
            </a:r>
          </a:p>
          <a:p>
            <a:pPr>
              <a:lnSpc>
                <a:spcPct val="90000"/>
              </a:lnSpc>
            </a:pPr>
            <a:r>
              <a:rPr lang="en-IE" smtClean="0"/>
              <a:t>Build up your own skills by solving problems on your own in the problem-solving labs and in the evenings</a:t>
            </a:r>
          </a:p>
          <a:p>
            <a:pPr>
              <a:lnSpc>
                <a:spcPct val="90000"/>
              </a:lnSpc>
            </a:pPr>
            <a:r>
              <a:rPr lang="en-IE" smtClean="0"/>
              <a:t>You MUST spend some of your own time on this subject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99162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Lectures</a:t>
            </a:r>
            <a:endParaRPr lang="en-GB" smtClean="0"/>
          </a:p>
        </p:txBody>
      </p:sp>
      <p:sp>
        <p:nvSpPr>
          <p:cNvPr id="1638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Will require your input</a:t>
            </a:r>
            <a:endParaRPr lang="en-IE" u="sng" dirty="0" smtClean="0"/>
          </a:p>
          <a:p>
            <a:r>
              <a:rPr lang="en-IE" dirty="0" smtClean="0"/>
              <a:t>notes available beforehand</a:t>
            </a:r>
          </a:p>
          <a:p>
            <a:r>
              <a:rPr lang="en-IE" dirty="0" smtClean="0"/>
              <a:t> “This </a:t>
            </a:r>
            <a:r>
              <a:rPr lang="en-IE" dirty="0"/>
              <a:t>material is reproduced with permission of John Wiley &amp; Sons, Inc</a:t>
            </a:r>
            <a:r>
              <a:rPr lang="en-IE" dirty="0" smtClean="0"/>
              <a:t>.”</a:t>
            </a:r>
          </a:p>
          <a:p>
            <a:r>
              <a:rPr lang="en-IE" dirty="0" smtClean="0"/>
              <a:t>sample programs : copy them across to your own drive</a:t>
            </a:r>
          </a:p>
          <a:p>
            <a:endParaRPr lang="en-IE" dirty="0" smtClean="0"/>
          </a:p>
          <a:p>
            <a:r>
              <a:rPr lang="en-IE" dirty="0" smtClean="0"/>
              <a:t>Individual help during practical sessions </a:t>
            </a:r>
          </a:p>
          <a:p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3989228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smtClean="0"/>
              <a:t>Asked of you:  </a:t>
            </a:r>
            <a:endParaRPr lang="en-GB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2800" smtClean="0"/>
              <a:t>Show up on time</a:t>
            </a:r>
          </a:p>
          <a:p>
            <a:r>
              <a:rPr lang="en-IE" sz="2800" smtClean="0"/>
              <a:t>Read through lecture notes before the next lecture: check that you have met the objectives</a:t>
            </a:r>
          </a:p>
          <a:p>
            <a:endParaRPr lang="en-IE" sz="2800" smtClean="0"/>
          </a:p>
          <a:p>
            <a:r>
              <a:rPr lang="en-IE" sz="2800" smtClean="0"/>
              <a:t>Ask lots of questions  </a:t>
            </a:r>
          </a:p>
          <a:p>
            <a:r>
              <a:rPr lang="en-IE" sz="2800" smtClean="0"/>
              <a:t>Make up any missed lectures quickly</a:t>
            </a:r>
          </a:p>
          <a:p>
            <a:endParaRPr lang="en-IE" sz="2800" smtClean="0"/>
          </a:p>
          <a:p>
            <a:r>
              <a:rPr lang="en-IE" sz="2800" smtClean="0">
                <a:solidFill>
                  <a:srgbClr val="FF0000"/>
                </a:solidFill>
              </a:rPr>
              <a:t>Don’t miss the labs</a:t>
            </a:r>
            <a:endParaRPr lang="en-GB" sz="280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995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smtClean="0"/>
              <a:t>Object Oriented Programming</a:t>
            </a:r>
            <a:r>
              <a:rPr lang="en-GB" sz="2800" smtClean="0"/>
              <a:t> 2</a:t>
            </a:r>
            <a:br>
              <a:rPr lang="en-GB" sz="2800" smtClean="0"/>
            </a:br>
            <a:endParaRPr lang="en-GB" sz="280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772400" cy="4114800"/>
          </a:xfrm>
        </p:spPr>
        <p:txBody>
          <a:bodyPr/>
          <a:lstStyle/>
          <a:p>
            <a:r>
              <a:rPr lang="en-GB" sz="2800" dirty="0" smtClean="0"/>
              <a:t>Semester 3: 	</a:t>
            </a:r>
            <a:r>
              <a:rPr lang="en-GB" sz="2800" b="1" dirty="0" smtClean="0"/>
              <a:t>10 credits</a:t>
            </a:r>
          </a:p>
          <a:p>
            <a:r>
              <a:rPr lang="en-GB" sz="2800" dirty="0" smtClean="0"/>
              <a:t>Class contact per week: 		    8 hours</a:t>
            </a:r>
          </a:p>
          <a:p>
            <a:r>
              <a:rPr lang="en-GB" sz="2800" dirty="0" smtClean="0"/>
              <a:t>Independent study required per week:  7 hours</a:t>
            </a:r>
          </a:p>
          <a:p>
            <a:r>
              <a:rPr lang="en-GB" sz="2800" dirty="0" smtClean="0"/>
              <a:t>Directed study:				    2 hours</a:t>
            </a:r>
          </a:p>
          <a:p>
            <a:endParaRPr lang="en-GB" sz="2800" dirty="0" smtClean="0"/>
          </a:p>
          <a:p>
            <a:r>
              <a:rPr lang="en-GB" sz="2800" dirty="0" smtClean="0"/>
              <a:t>Lecturer: John Walsh</a:t>
            </a:r>
          </a:p>
          <a:p>
            <a:r>
              <a:rPr lang="en-GB" sz="2800" dirty="0" smtClean="0"/>
              <a:t>email john.walsh@ittralee.ie</a:t>
            </a:r>
          </a:p>
          <a:p>
            <a:r>
              <a:rPr lang="en-GB" sz="2800" dirty="0" smtClean="0"/>
              <a:t>office phone (719) 1883</a:t>
            </a:r>
          </a:p>
        </p:txBody>
      </p:sp>
    </p:spTree>
    <p:extLst>
      <p:ext uri="{BB962C8B-B14F-4D97-AF65-F5344CB8AC3E}">
        <p14:creationId xmlns:p14="http://schemas.microsoft.com/office/powerpoint/2010/main" val="399541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mtClean="0"/>
              <a:t>Module Structure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sz="2800" dirty="0" smtClean="0"/>
          </a:p>
          <a:p>
            <a:endParaRPr lang="en-GB" sz="2800" dirty="0" smtClean="0"/>
          </a:p>
          <a:p>
            <a:r>
              <a:rPr lang="en-GB" sz="2800" dirty="0" smtClean="0"/>
              <a:t>Lecture Theatre	       -   2 hours per week</a:t>
            </a:r>
          </a:p>
          <a:p>
            <a:r>
              <a:rPr lang="en-GB" sz="2800" dirty="0" smtClean="0"/>
              <a:t>Hands-on Lecture      -  2 hours per week</a:t>
            </a:r>
          </a:p>
          <a:p>
            <a:r>
              <a:rPr lang="en-GB" sz="2800" dirty="0" smtClean="0"/>
              <a:t>Problem-Solving       -   4 hours per week</a:t>
            </a:r>
            <a:endParaRPr lang="en-GB" dirty="0" smtClean="0"/>
          </a:p>
          <a:p>
            <a:endParaRPr lang="en-GB" dirty="0" smtClean="0"/>
          </a:p>
          <a:p>
            <a:r>
              <a:rPr lang="en-GB" sz="2800" dirty="0" smtClean="0"/>
              <a:t>All times/locations still subject to change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37016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28600"/>
            <a:ext cx="7772400" cy="1066800"/>
          </a:xfrm>
        </p:spPr>
        <p:txBody>
          <a:bodyPr/>
          <a:lstStyle/>
          <a:p>
            <a:pPr algn="ctr"/>
            <a:r>
              <a:rPr lang="en-GB" smtClean="0"/>
              <a:t>Attendance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600200"/>
            <a:ext cx="7974013" cy="4495800"/>
          </a:xfrm>
        </p:spPr>
        <p:txBody>
          <a:bodyPr>
            <a:normAutofit fontScale="92500" lnSpcReduction="10000"/>
          </a:bodyPr>
          <a:lstStyle/>
          <a:p>
            <a:r>
              <a:rPr lang="en-GB" sz="2800" dirty="0" smtClean="0"/>
              <a:t>Subject is very much “</a:t>
            </a:r>
            <a:r>
              <a:rPr lang="en-GB" sz="2800" b="1" dirty="0" smtClean="0"/>
              <a:t>hands-on</a:t>
            </a:r>
            <a:r>
              <a:rPr lang="en-GB" sz="2800" dirty="0" smtClean="0"/>
              <a:t>” with lots of lab time and so requires maximum attendance</a:t>
            </a:r>
            <a:br>
              <a:rPr lang="en-GB" sz="2800" dirty="0" smtClean="0"/>
            </a:br>
            <a:endParaRPr lang="en-GB" sz="2800" dirty="0" smtClean="0"/>
          </a:p>
          <a:p>
            <a:r>
              <a:rPr lang="en-GB" sz="2800" dirty="0" smtClean="0"/>
              <a:t>Min 75% attendance at lab sessions required. </a:t>
            </a:r>
          </a:p>
          <a:p>
            <a:endParaRPr lang="en-GB" sz="2800" dirty="0" smtClean="0"/>
          </a:p>
          <a:p>
            <a:r>
              <a:rPr lang="en-GB" sz="2800" dirty="0" smtClean="0"/>
              <a:t>Medical cert required if attendance at a CA is not possible or for any extended period of absence.</a:t>
            </a:r>
          </a:p>
          <a:p>
            <a:endParaRPr lang="en-GB" sz="2800" dirty="0" smtClean="0"/>
          </a:p>
          <a:p>
            <a:r>
              <a:rPr lang="en-GB" sz="2800" dirty="0" smtClean="0"/>
              <a:t>Unexplained absence at 4 hands-on sessions = letter sent out to home address, followed by request for de-registration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891905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mtClean="0"/>
              <a:t>Allocation of Marks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dirty="0" smtClean="0"/>
              <a:t>1</a:t>
            </a:r>
            <a:r>
              <a:rPr lang="en-GB" sz="2800" b="1" dirty="0" smtClean="0"/>
              <a:t> sit-down CA 	 				15%</a:t>
            </a:r>
          </a:p>
          <a:p>
            <a:pPr>
              <a:buFontTx/>
              <a:buNone/>
            </a:pPr>
            <a:r>
              <a:rPr lang="en-GB" sz="2800" b="1" dirty="0" smtClean="0"/>
              <a:t>           </a:t>
            </a:r>
            <a:r>
              <a:rPr lang="en-GB" sz="2800" i="1" dirty="0" smtClean="0"/>
              <a:t>(early on, probably week 5)</a:t>
            </a:r>
          </a:p>
          <a:p>
            <a:r>
              <a:rPr lang="en-GB" sz="2800" dirty="0" smtClean="0"/>
              <a:t>1 </a:t>
            </a:r>
            <a:r>
              <a:rPr lang="en-GB" sz="2800" b="1" dirty="0" smtClean="0"/>
              <a:t>hand-in</a:t>
            </a:r>
            <a:r>
              <a:rPr lang="en-GB" sz="2800" dirty="0" smtClean="0"/>
              <a:t> CA including a mini-project and a </a:t>
            </a:r>
            <a:r>
              <a:rPr lang="en-GB" sz="2800" b="1" dirty="0" smtClean="0"/>
              <a:t>set of problems</a:t>
            </a:r>
            <a:r>
              <a:rPr lang="en-GB" sz="2800" dirty="0" smtClean="0"/>
              <a:t> from lab sheets  			</a:t>
            </a:r>
            <a:r>
              <a:rPr lang="en-GB" sz="2800" b="1" dirty="0" smtClean="0"/>
              <a:t>15%</a:t>
            </a:r>
          </a:p>
          <a:p>
            <a:pPr>
              <a:buFontTx/>
              <a:buNone/>
            </a:pPr>
            <a:r>
              <a:rPr lang="en-GB" sz="2800" b="1" dirty="0" smtClean="0"/>
              <a:t>            </a:t>
            </a:r>
            <a:r>
              <a:rPr lang="en-GB" sz="2800" i="1" dirty="0" smtClean="0"/>
              <a:t>(about 2/3 of the way, possibly week 8)</a:t>
            </a:r>
          </a:p>
          <a:p>
            <a:r>
              <a:rPr lang="en-GB" sz="2800" b="1" dirty="0" smtClean="0"/>
              <a:t>Final exam</a:t>
            </a:r>
            <a:r>
              <a:rPr lang="en-GB" sz="2800" dirty="0" smtClean="0"/>
              <a:t>, </a:t>
            </a:r>
            <a:r>
              <a:rPr lang="en-GB" sz="2800" b="1" dirty="0" smtClean="0"/>
              <a:t>written 		</a:t>
            </a:r>
            <a:r>
              <a:rPr lang="en-GB" sz="2800" dirty="0" smtClean="0"/>
              <a:t>		</a:t>
            </a:r>
            <a:r>
              <a:rPr lang="en-GB" sz="2800" b="1" dirty="0" smtClean="0"/>
              <a:t>70%</a:t>
            </a:r>
          </a:p>
          <a:p>
            <a:pPr>
              <a:buFontTx/>
              <a:buNone/>
            </a:pPr>
            <a:r>
              <a:rPr lang="en-GB" sz="2800" i="1" dirty="0" smtClean="0"/>
              <a:t>             (Before or after Christmas, </a:t>
            </a:r>
          </a:p>
          <a:p>
            <a:pPr>
              <a:buFontTx/>
              <a:buNone/>
            </a:pPr>
            <a:r>
              <a:rPr lang="en-GB" sz="2800" i="1" dirty="0" smtClean="0"/>
              <a:t>               date decided by Exams Office:</a:t>
            </a:r>
          </a:p>
        </p:txBody>
      </p:sp>
    </p:spTree>
    <p:extLst>
      <p:ext uri="{BB962C8B-B14F-4D97-AF65-F5344CB8AC3E}">
        <p14:creationId xmlns:p14="http://schemas.microsoft.com/office/powerpoint/2010/main" val="707256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smtClean="0"/>
              <a:t>Objectives, Overall</a:t>
            </a:r>
            <a:endParaRPr lang="en-US" sz="320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GB" sz="2800" dirty="0" smtClean="0"/>
              <a:t> </a:t>
            </a:r>
            <a:r>
              <a:rPr lang="en-GB" sz="2800" dirty="0" smtClean="0">
                <a:solidFill>
                  <a:srgbClr val="008000"/>
                </a:solidFill>
              </a:rPr>
              <a:t>At the end of this module, you should be able to do each of the following: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GB" sz="2800" dirty="0" smtClean="0"/>
              <a:t>Explain the fundamental OO concepts of object, class, method, encapsulation, overloading and composition, and write, test, modify and document </a:t>
            </a:r>
            <a:r>
              <a:rPr lang="en-GB" sz="2800" dirty="0" err="1" smtClean="0"/>
              <a:t>instantiable</a:t>
            </a:r>
            <a:r>
              <a:rPr lang="en-GB" sz="2800" dirty="0" smtClean="0"/>
              <a:t> OO classes.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endParaRPr lang="en-GB" sz="2800" dirty="0" smtClean="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GB" sz="2800" dirty="0" smtClean="0"/>
              <a:t>2. Design, write, test, modify and document small object-oriented event-driven systems making use of GUI classes from the API and of user-written </a:t>
            </a:r>
            <a:r>
              <a:rPr lang="en-GB" sz="2800" dirty="0" err="1" smtClean="0"/>
              <a:t>instantiable</a:t>
            </a:r>
            <a:r>
              <a:rPr lang="en-GB" sz="2800" dirty="0" smtClean="0"/>
              <a:t> classes, using inheritance and interfaces.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713398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smtClean="0"/>
              <a:t>Overall Objectives, more</a:t>
            </a:r>
            <a:endParaRPr lang="en-US" sz="320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sz="2800" smtClean="0"/>
              <a:t>3. Use one data structure from the collections framework (other than an array) and write modules which write such a structure and other data to / read it back from persistent storage, dealing with any exceptions that may arise</a:t>
            </a:r>
          </a:p>
          <a:p>
            <a:pPr>
              <a:buFontTx/>
              <a:buNone/>
            </a:pPr>
            <a:endParaRPr lang="en-GB" sz="2800" smtClean="0"/>
          </a:p>
          <a:p>
            <a:pPr>
              <a:buFontTx/>
              <a:buNone/>
            </a:pPr>
            <a:r>
              <a:rPr lang="en-GB" sz="2800" smtClean="0"/>
              <a:t>4. Use UML diagrams and an automatic documentation tool such as javadoc to document completed applications and systems.</a:t>
            </a:r>
            <a:endParaRPr lang="en-US" sz="2800" smtClean="0"/>
          </a:p>
        </p:txBody>
      </p:sp>
    </p:spTree>
    <p:extLst>
      <p:ext uri="{BB962C8B-B14F-4D97-AF65-F5344CB8AC3E}">
        <p14:creationId xmlns:p14="http://schemas.microsoft.com/office/powerpoint/2010/main" val="1233088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mtClean="0"/>
              <a:t>Course Outline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971550" y="1628775"/>
            <a:ext cx="7993063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800" dirty="0"/>
              <a:t>Programming language used – </a:t>
            </a:r>
            <a:r>
              <a:rPr lang="en-GB" sz="2800" b="1" dirty="0"/>
              <a:t>Java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800" dirty="0"/>
              <a:t>IDE:  </a:t>
            </a:r>
            <a:r>
              <a:rPr lang="en-GB" sz="2800" dirty="0" err="1"/>
              <a:t>JCreator</a:t>
            </a:r>
            <a:r>
              <a:rPr lang="en-GB" sz="2800" dirty="0"/>
              <a:t> in the labs, up to you at home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GB" sz="28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800" dirty="0"/>
              <a:t>Introduction to OO concepts including classes, objects, encapsulation, methods, constructors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GB" sz="28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800" dirty="0"/>
              <a:t>GUIs and event-handling, including basics of inheritance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GB" sz="28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800" dirty="0" smtClean="0"/>
              <a:t>Testing and Documenting </a:t>
            </a:r>
            <a:r>
              <a:rPr lang="en-GB" sz="2800" dirty="0"/>
              <a:t>OO Systems using </a:t>
            </a:r>
            <a:r>
              <a:rPr lang="en-GB" sz="2800" dirty="0" err="1"/>
              <a:t>javadoc</a:t>
            </a:r>
            <a:r>
              <a:rPr lang="en-GB" sz="2800" dirty="0"/>
              <a:t>, </a:t>
            </a:r>
            <a:r>
              <a:rPr lang="en-GB" sz="2800" dirty="0" smtClean="0"/>
              <a:t>UML, </a:t>
            </a:r>
            <a:r>
              <a:rPr lang="en-GB" sz="2800" dirty="0" err="1" smtClean="0"/>
              <a:t>JUnit</a:t>
            </a:r>
            <a:endParaRPr lang="en-GB" sz="28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278289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36588"/>
          </a:xfrm>
        </p:spPr>
        <p:txBody>
          <a:bodyPr>
            <a:normAutofit fontScale="90000"/>
          </a:bodyPr>
          <a:lstStyle/>
          <a:p>
            <a:pPr algn="ctr"/>
            <a:r>
              <a:rPr lang="en-GB" smtClean="0"/>
              <a:t>Course Outline, more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484313"/>
            <a:ext cx="7772400" cy="1697037"/>
          </a:xfrm>
        </p:spPr>
        <p:txBody>
          <a:bodyPr>
            <a:normAutofit fontScale="92500" lnSpcReduction="10000"/>
          </a:bodyPr>
          <a:lstStyle/>
          <a:p>
            <a:r>
              <a:rPr lang="en-GB" sz="2800" smtClean="0"/>
              <a:t>One collection class ( ArrayList or LinkedList)</a:t>
            </a:r>
          </a:p>
          <a:p>
            <a:endParaRPr lang="en-GB" sz="2800" smtClean="0"/>
          </a:p>
          <a:p>
            <a:r>
              <a:rPr lang="en-GB" sz="2800" smtClean="0"/>
              <a:t>Writing / reading objects to/from persistent storage (using ObjectOutputStream)</a:t>
            </a:r>
          </a:p>
          <a:p>
            <a:endParaRPr lang="en-GB" sz="2800" smtClean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755650" y="3573463"/>
            <a:ext cx="7772400" cy="2735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800"/>
              <a:t>N.B. This course prepares you for the Semester 4 subjects OOP3 and Project so it is vital to get to grips with the material presented.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800"/>
              <a:t>It builds on last year’s Java programming so a good knowledge of that material is a prerequisite</a:t>
            </a:r>
          </a:p>
        </p:txBody>
      </p:sp>
    </p:spTree>
    <p:extLst>
      <p:ext uri="{BB962C8B-B14F-4D97-AF65-F5344CB8AC3E}">
        <p14:creationId xmlns:p14="http://schemas.microsoft.com/office/powerpoint/2010/main" val="1242794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887</Words>
  <Application>Microsoft Office PowerPoint</Application>
  <PresentationFormat>On-screen Show (4:3)</PresentationFormat>
  <Paragraphs>177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</vt:lpstr>
      <vt:lpstr>Office Theme</vt:lpstr>
      <vt:lpstr>O O Programming 2</vt:lpstr>
      <vt:lpstr>Object Oriented Programming 2 </vt:lpstr>
      <vt:lpstr>Module Structure</vt:lpstr>
      <vt:lpstr>Attendance</vt:lpstr>
      <vt:lpstr>Allocation of Marks</vt:lpstr>
      <vt:lpstr>Objectives, Overall</vt:lpstr>
      <vt:lpstr>Overall Objectives, more</vt:lpstr>
      <vt:lpstr>Course Outline</vt:lpstr>
      <vt:lpstr>Course Outline, more</vt:lpstr>
      <vt:lpstr>Textbooks</vt:lpstr>
      <vt:lpstr>Other resources</vt:lpstr>
      <vt:lpstr>CP Dept. Policy on Hand-in Assessments</vt:lpstr>
      <vt:lpstr>Approach</vt:lpstr>
      <vt:lpstr>Lectures</vt:lpstr>
      <vt:lpstr>Asked of you:  </vt:lpstr>
    </vt:vector>
  </TitlesOfParts>
  <Company>IT Tralee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Computer Services</dc:creator>
  <cp:lastModifiedBy>John Walsh</cp:lastModifiedBy>
  <cp:revision>15</cp:revision>
  <dcterms:created xsi:type="dcterms:W3CDTF">2011-09-09T11:05:21Z</dcterms:created>
  <dcterms:modified xsi:type="dcterms:W3CDTF">2015-09-11T15:29:39Z</dcterms:modified>
</cp:coreProperties>
</file>