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33" d="100"/>
          <a:sy n="33" d="100"/>
        </p:scale>
        <p:origin x="5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3DD-AC92-4B04-A8F4-CACF1F26ED61}" type="datetimeFigureOut">
              <a:rPr lang="en-IE" smtClean="0"/>
              <a:t>05/12/2014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C41A-5737-4C03-87FE-142908C263A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357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3DD-AC92-4B04-A8F4-CACF1F26ED61}" type="datetimeFigureOut">
              <a:rPr lang="en-IE" smtClean="0"/>
              <a:t>05/12/2014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C41A-5737-4C03-87FE-142908C263A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151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3DD-AC92-4B04-A8F4-CACF1F26ED61}" type="datetimeFigureOut">
              <a:rPr lang="en-IE" smtClean="0"/>
              <a:t>05/12/2014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C41A-5737-4C03-87FE-142908C263A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053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3DD-AC92-4B04-A8F4-CACF1F26ED61}" type="datetimeFigureOut">
              <a:rPr lang="en-IE" smtClean="0"/>
              <a:t>05/12/2014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C41A-5737-4C03-87FE-142908C263A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891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3DD-AC92-4B04-A8F4-CACF1F26ED61}" type="datetimeFigureOut">
              <a:rPr lang="en-IE" smtClean="0"/>
              <a:t>05/12/2014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C41A-5737-4C03-87FE-142908C263A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712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3DD-AC92-4B04-A8F4-CACF1F26ED61}" type="datetimeFigureOut">
              <a:rPr lang="en-IE" smtClean="0"/>
              <a:t>05/12/2014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C41A-5737-4C03-87FE-142908C263A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164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3DD-AC92-4B04-A8F4-CACF1F26ED61}" type="datetimeFigureOut">
              <a:rPr lang="en-IE" smtClean="0"/>
              <a:t>05/12/2014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C41A-5737-4C03-87FE-142908C263A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82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3DD-AC92-4B04-A8F4-CACF1F26ED61}" type="datetimeFigureOut">
              <a:rPr lang="en-IE" smtClean="0"/>
              <a:t>05/12/2014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C41A-5737-4C03-87FE-142908C263A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682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3DD-AC92-4B04-A8F4-CACF1F26ED61}" type="datetimeFigureOut">
              <a:rPr lang="en-IE" smtClean="0"/>
              <a:t>05/12/2014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C41A-5737-4C03-87FE-142908C263A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708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3DD-AC92-4B04-A8F4-CACF1F26ED61}" type="datetimeFigureOut">
              <a:rPr lang="en-IE" smtClean="0"/>
              <a:t>05/12/2014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C41A-5737-4C03-87FE-142908C263A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309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3DD-AC92-4B04-A8F4-CACF1F26ED61}" type="datetimeFigureOut">
              <a:rPr lang="en-IE" smtClean="0"/>
              <a:t>05/12/2014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C41A-5737-4C03-87FE-142908C263A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77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553DD-AC92-4B04-A8F4-CACF1F26ED61}" type="datetimeFigureOut">
              <a:rPr lang="en-IE" smtClean="0"/>
              <a:t>05/12/2014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BC41A-5737-4C03-87FE-142908C263A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295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Annotations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b="1" dirty="0" smtClean="0"/>
              <a:t>Extracted from Oracle</a:t>
            </a:r>
          </a:p>
          <a:p>
            <a:r>
              <a:rPr lang="en-IE" b="1" dirty="0" smtClean="0"/>
              <a:t>The </a:t>
            </a:r>
            <a:r>
              <a:rPr lang="en-IE" b="1" dirty="0"/>
              <a:t>Java™ Tutorials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79796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 </a:t>
            </a:r>
            <a:r>
              <a:rPr lang="en-IE" dirty="0" err="1" smtClean="0"/>
              <a:t>contd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Every compiler warning belongs to a category. The Java Language Specification lists two </a:t>
            </a:r>
            <a:r>
              <a:rPr lang="en-IE" dirty="0" smtClean="0"/>
              <a:t>categories </a:t>
            </a:r>
            <a:r>
              <a:rPr lang="en-IE" b="1" dirty="0" smtClean="0"/>
              <a:t>deprecation</a:t>
            </a:r>
            <a:r>
              <a:rPr lang="en-IE" dirty="0" smtClean="0"/>
              <a:t> and </a:t>
            </a:r>
            <a:r>
              <a:rPr lang="en-IE" b="1" dirty="0" smtClean="0"/>
              <a:t>unchecked</a:t>
            </a:r>
          </a:p>
          <a:p>
            <a:r>
              <a:rPr lang="en-IE" dirty="0" smtClean="0"/>
              <a:t>The unchecked </a:t>
            </a:r>
            <a:r>
              <a:rPr lang="en-IE" dirty="0"/>
              <a:t>warning can occur when interfacing with legacy code written before the advent </a:t>
            </a:r>
            <a:r>
              <a:rPr lang="en-IE" dirty="0" smtClean="0"/>
              <a:t>of generics.</a:t>
            </a:r>
          </a:p>
          <a:p>
            <a:r>
              <a:rPr lang="en-IE" dirty="0"/>
              <a:t>To suppress multiple categories of warnings, use the following syntax</a:t>
            </a:r>
            <a:r>
              <a:rPr lang="en-IE" dirty="0" smtClean="0"/>
              <a:t>:</a:t>
            </a:r>
          </a:p>
          <a:p>
            <a:r>
              <a:rPr lang="en-IE" i="1" dirty="0"/>
              <a:t>@</a:t>
            </a:r>
            <a:r>
              <a:rPr lang="en-IE" i="1" dirty="0" err="1"/>
              <a:t>SuppressWarnings</a:t>
            </a:r>
            <a:r>
              <a:rPr lang="en-IE" i="1" dirty="0"/>
              <a:t>({"unchecked", "deprecation"})</a:t>
            </a:r>
          </a:p>
        </p:txBody>
      </p:sp>
    </p:spTree>
    <p:extLst>
      <p:ext uri="{BB962C8B-B14F-4D97-AF65-F5344CB8AC3E}">
        <p14:creationId xmlns:p14="http://schemas.microsoft.com/office/powerpoint/2010/main" val="3542395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981" y="365125"/>
            <a:ext cx="8128433" cy="606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49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-38100"/>
            <a:ext cx="975360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1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Annotations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i="1" dirty="0"/>
              <a:t>Annotations</a:t>
            </a:r>
            <a:r>
              <a:rPr lang="en-IE" dirty="0"/>
              <a:t>, a form of metadata, provide data about a program that is not part of the program itself. Annotations have no direct effect on the operation of the code they annotate</a:t>
            </a:r>
            <a:r>
              <a:rPr lang="en-IE" dirty="0" smtClean="0"/>
              <a:t>.</a:t>
            </a:r>
          </a:p>
          <a:p>
            <a:r>
              <a:rPr lang="en-IE" dirty="0"/>
              <a:t>Annotations have a number of uses, among them:</a:t>
            </a:r>
          </a:p>
          <a:p>
            <a:r>
              <a:rPr lang="en-IE" b="1" dirty="0"/>
              <a:t>Information for the compiler</a:t>
            </a:r>
            <a:r>
              <a:rPr lang="en-IE" dirty="0"/>
              <a:t> — Annotations can be used by the compiler to detect errors or suppress warnings.</a:t>
            </a:r>
          </a:p>
          <a:p>
            <a:r>
              <a:rPr lang="en-IE" b="1" dirty="0"/>
              <a:t>Compile-time and deployment-time processing</a:t>
            </a:r>
            <a:r>
              <a:rPr lang="en-IE" dirty="0"/>
              <a:t> — Software tools can process annotation information to generate code, XML files, and so forth.</a:t>
            </a:r>
          </a:p>
          <a:p>
            <a:r>
              <a:rPr lang="en-IE" b="1" dirty="0"/>
              <a:t>Runtime processing</a:t>
            </a:r>
            <a:r>
              <a:rPr lang="en-IE" dirty="0"/>
              <a:t> — Some annotations are available to be examined at runtime.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8350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The Format of an Annotation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 its simplest form, an annotation looks like the following</a:t>
            </a:r>
            <a:r>
              <a:rPr lang="en-IE" dirty="0" smtClean="0"/>
              <a:t>:</a:t>
            </a:r>
          </a:p>
          <a:p>
            <a:pPr lvl="1"/>
            <a:r>
              <a:rPr lang="en-IE" dirty="0"/>
              <a:t>@</a:t>
            </a:r>
            <a:r>
              <a:rPr lang="en-IE" dirty="0" smtClean="0"/>
              <a:t>Entity</a:t>
            </a:r>
          </a:p>
          <a:p>
            <a:pPr lvl="1"/>
            <a:endParaRPr lang="en-IE" dirty="0"/>
          </a:p>
          <a:p>
            <a:r>
              <a:rPr lang="en-IE" dirty="0"/>
              <a:t>The at sign character </a:t>
            </a:r>
            <a:r>
              <a:rPr lang="en-IE" dirty="0" smtClean="0"/>
              <a:t>@ </a:t>
            </a:r>
            <a:r>
              <a:rPr lang="en-IE" dirty="0"/>
              <a:t>indicates to the compiler that what follows is an annotation</a:t>
            </a:r>
            <a:r>
              <a:rPr lang="en-IE" dirty="0" smtClean="0"/>
              <a:t>.</a:t>
            </a:r>
          </a:p>
          <a:p>
            <a:r>
              <a:rPr lang="en-IE" dirty="0"/>
              <a:t>In the following example, the annotation's name </a:t>
            </a:r>
            <a:r>
              <a:rPr lang="en-IE" dirty="0" smtClean="0"/>
              <a:t>is ‘Override’</a:t>
            </a:r>
          </a:p>
          <a:p>
            <a:pPr lvl="1"/>
            <a:r>
              <a:rPr lang="en-IE" dirty="0"/>
              <a:t>@</a:t>
            </a:r>
            <a:r>
              <a:rPr lang="en-IE" dirty="0" smtClean="0"/>
              <a:t>Override</a:t>
            </a:r>
          </a:p>
          <a:p>
            <a:pPr lvl="1"/>
            <a:r>
              <a:rPr lang="en-IE" dirty="0" smtClean="0"/>
              <a:t>public </a:t>
            </a:r>
            <a:r>
              <a:rPr lang="en-IE" dirty="0"/>
              <a:t>void </a:t>
            </a:r>
            <a:r>
              <a:rPr lang="en-IE" dirty="0" err="1"/>
              <a:t>mySuperMethod</a:t>
            </a:r>
            <a:r>
              <a:rPr lang="en-IE" dirty="0"/>
              <a:t>() { ... }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2620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Annotation elements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The annotation can include </a:t>
            </a:r>
            <a:r>
              <a:rPr lang="en-IE" i="1" dirty="0" smtClean="0"/>
              <a:t>elements </a:t>
            </a:r>
            <a:r>
              <a:rPr lang="en-IE" dirty="0"/>
              <a:t>which can be named or unnamed, and there are values for those elements</a:t>
            </a:r>
            <a:r>
              <a:rPr lang="en-IE" dirty="0" smtClean="0"/>
              <a:t>:</a:t>
            </a:r>
          </a:p>
          <a:p>
            <a:r>
              <a:rPr lang="en-IE" i="1" dirty="0"/>
              <a:t>@Author( </a:t>
            </a:r>
            <a:endParaRPr lang="en-IE" i="1" dirty="0" smtClean="0"/>
          </a:p>
          <a:p>
            <a:r>
              <a:rPr lang="en-IE" i="1" dirty="0" smtClean="0"/>
              <a:t>name </a:t>
            </a:r>
            <a:r>
              <a:rPr lang="en-IE" i="1" dirty="0"/>
              <a:t>= "Benjamin Franklin</a:t>
            </a:r>
            <a:r>
              <a:rPr lang="en-IE" i="1" dirty="0" smtClean="0"/>
              <a:t>",</a:t>
            </a:r>
          </a:p>
          <a:p>
            <a:r>
              <a:rPr lang="en-IE" i="1" dirty="0" smtClean="0"/>
              <a:t>date </a:t>
            </a:r>
            <a:r>
              <a:rPr lang="en-IE" i="1" dirty="0"/>
              <a:t>= "3/27/2003" ) </a:t>
            </a:r>
            <a:endParaRPr lang="en-IE" i="1" dirty="0" smtClean="0"/>
          </a:p>
          <a:p>
            <a:r>
              <a:rPr lang="en-IE" i="1" dirty="0"/>
              <a:t>p</a:t>
            </a:r>
            <a:r>
              <a:rPr lang="en-IE" i="1" dirty="0" smtClean="0"/>
              <a:t>ublic class </a:t>
            </a:r>
            <a:r>
              <a:rPr lang="en-IE" i="1" dirty="0" err="1"/>
              <a:t>MyClass</a:t>
            </a:r>
            <a:r>
              <a:rPr lang="en-IE" i="1" dirty="0"/>
              <a:t>() { ... </a:t>
            </a:r>
            <a:r>
              <a:rPr lang="en-IE" i="1" dirty="0" smtClean="0"/>
              <a:t>}</a:t>
            </a:r>
          </a:p>
          <a:p>
            <a:r>
              <a:rPr lang="en-IE" dirty="0" smtClean="0"/>
              <a:t>Or</a:t>
            </a:r>
          </a:p>
          <a:p>
            <a:r>
              <a:rPr lang="en-IE" i="1" dirty="0"/>
              <a:t>@</a:t>
            </a:r>
            <a:r>
              <a:rPr lang="en-IE" i="1" dirty="0" err="1"/>
              <a:t>SuppressWarnings</a:t>
            </a:r>
            <a:r>
              <a:rPr lang="en-IE" i="1" dirty="0"/>
              <a:t>(value = "unchecked") </a:t>
            </a:r>
            <a:endParaRPr lang="en-IE" i="1" dirty="0" smtClean="0"/>
          </a:p>
          <a:p>
            <a:r>
              <a:rPr lang="en-IE" i="1" dirty="0" smtClean="0"/>
              <a:t>Public void </a:t>
            </a:r>
            <a:r>
              <a:rPr lang="en-IE" i="1" dirty="0" err="1"/>
              <a:t>myMethod</a:t>
            </a:r>
            <a:r>
              <a:rPr lang="en-IE" i="1" dirty="0"/>
              <a:t>() { ... }</a:t>
            </a:r>
            <a:endParaRPr lang="en-IE" i="1" dirty="0" smtClean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5991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Contd</a:t>
            </a:r>
            <a:r>
              <a:rPr lang="en-IE" dirty="0" smtClean="0"/>
              <a:t>: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If there is just one element </a:t>
            </a:r>
            <a:r>
              <a:rPr lang="en-IE" dirty="0" smtClean="0"/>
              <a:t>named </a:t>
            </a:r>
            <a:r>
              <a:rPr lang="en-IE" i="1" dirty="0" smtClean="0"/>
              <a:t>value </a:t>
            </a:r>
            <a:r>
              <a:rPr lang="en-IE" dirty="0"/>
              <a:t>then the name can be omitted, as in</a:t>
            </a:r>
            <a:r>
              <a:rPr lang="en-IE" dirty="0" smtClean="0"/>
              <a:t>:</a:t>
            </a:r>
          </a:p>
          <a:p>
            <a:r>
              <a:rPr lang="en-IE" i="1" dirty="0"/>
              <a:t>@</a:t>
            </a:r>
            <a:r>
              <a:rPr lang="en-IE" i="1" dirty="0" err="1"/>
              <a:t>SuppressWarnings</a:t>
            </a:r>
            <a:r>
              <a:rPr lang="en-IE" i="1" dirty="0"/>
              <a:t>("unchecked") </a:t>
            </a:r>
            <a:endParaRPr lang="en-IE" i="1" dirty="0" smtClean="0"/>
          </a:p>
          <a:p>
            <a:r>
              <a:rPr lang="en-IE" i="1" dirty="0" smtClean="0"/>
              <a:t>void </a:t>
            </a:r>
            <a:r>
              <a:rPr lang="en-IE" i="1" dirty="0" err="1"/>
              <a:t>myMethod</a:t>
            </a:r>
            <a:r>
              <a:rPr lang="en-IE" i="1" dirty="0"/>
              <a:t>() { ... </a:t>
            </a:r>
            <a:r>
              <a:rPr lang="en-IE" i="1" dirty="0" smtClean="0"/>
              <a:t>}</a:t>
            </a:r>
          </a:p>
          <a:p>
            <a:r>
              <a:rPr lang="en-IE" dirty="0"/>
              <a:t>If the annotation has no elements, then the parentheses can be omitted, as shown in the </a:t>
            </a:r>
            <a:r>
              <a:rPr lang="en-IE" dirty="0" smtClean="0"/>
              <a:t>previous @Override example</a:t>
            </a:r>
          </a:p>
          <a:p>
            <a:endParaRPr lang="en-IE" i="1" dirty="0"/>
          </a:p>
        </p:txBody>
      </p:sp>
    </p:spTree>
    <p:extLst>
      <p:ext uri="{BB962C8B-B14F-4D97-AF65-F5344CB8AC3E}">
        <p14:creationId xmlns:p14="http://schemas.microsoft.com/office/powerpoint/2010/main" val="123603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Predefined Annotation Types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A set of annotation types are predefined in the Java SE API</a:t>
            </a:r>
            <a:r>
              <a:rPr lang="en-IE" dirty="0" smtClean="0"/>
              <a:t>.</a:t>
            </a:r>
          </a:p>
          <a:p>
            <a:r>
              <a:rPr lang="en-IE" dirty="0"/>
              <a:t>The predefined annotation types defined </a:t>
            </a:r>
            <a:r>
              <a:rPr lang="en-IE" dirty="0" smtClean="0"/>
              <a:t>in </a:t>
            </a:r>
            <a:r>
              <a:rPr lang="en-IE" dirty="0" err="1" smtClean="0"/>
              <a:t>java.lang</a:t>
            </a:r>
            <a:r>
              <a:rPr lang="en-IE" dirty="0" smtClean="0"/>
              <a:t> are</a:t>
            </a:r>
          </a:p>
          <a:p>
            <a:r>
              <a:rPr lang="en-IE" dirty="0" smtClean="0"/>
              <a:t>@Deprecated</a:t>
            </a:r>
          </a:p>
          <a:p>
            <a:pPr lvl="1"/>
            <a:r>
              <a:rPr lang="en-IE" dirty="0"/>
              <a:t>indicates that the marked element is </a:t>
            </a:r>
            <a:r>
              <a:rPr lang="en-IE" i="1" dirty="0"/>
              <a:t>deprecated</a:t>
            </a:r>
            <a:r>
              <a:rPr lang="en-IE" dirty="0"/>
              <a:t> and should no longer be used.</a:t>
            </a:r>
            <a:endParaRPr lang="en-IE" dirty="0" smtClean="0"/>
          </a:p>
          <a:p>
            <a:r>
              <a:rPr lang="en-IE" dirty="0" smtClean="0"/>
              <a:t>@Override</a:t>
            </a:r>
          </a:p>
          <a:p>
            <a:pPr lvl="1"/>
            <a:r>
              <a:rPr lang="en-IE" dirty="0"/>
              <a:t>informs the compiler that the element is meant to override an element declared in a superclass</a:t>
            </a:r>
            <a:endParaRPr lang="en-IE" dirty="0" smtClean="0"/>
          </a:p>
          <a:p>
            <a:r>
              <a:rPr lang="en-IE" dirty="0" smtClean="0"/>
              <a:t>@</a:t>
            </a:r>
            <a:r>
              <a:rPr lang="en-IE" dirty="0" err="1" smtClean="0"/>
              <a:t>SuppressWarnings</a:t>
            </a:r>
            <a:endParaRPr lang="en-IE" dirty="0" smtClean="0"/>
          </a:p>
          <a:p>
            <a:pPr lvl="1"/>
            <a:r>
              <a:rPr lang="en-IE" dirty="0"/>
              <a:t>tells the compiler to suppress specific warnings that it would otherwise generate.</a:t>
            </a:r>
          </a:p>
        </p:txBody>
      </p:sp>
    </p:spTree>
    <p:extLst>
      <p:ext uri="{BB962C8B-B14F-4D97-AF65-F5344CB8AC3E}">
        <p14:creationId xmlns:p14="http://schemas.microsoft.com/office/powerpoint/2010/main" val="3620686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The compiler generates a warning whenever a program uses a method, class, or field with </a:t>
            </a:r>
            <a:r>
              <a:rPr lang="en-IE" dirty="0" smtClean="0"/>
              <a:t>the @Deprecated annotation. </a:t>
            </a:r>
          </a:p>
          <a:p>
            <a:r>
              <a:rPr lang="en-IE" dirty="0"/>
              <a:t>When an element is deprecated, it should also be documented using the </a:t>
            </a:r>
            <a:r>
              <a:rPr lang="en-IE" dirty="0" smtClean="0"/>
              <a:t>Javadoc @deprecated tag.</a:t>
            </a:r>
          </a:p>
          <a:p>
            <a:r>
              <a:rPr lang="en-IE" dirty="0" smtClean="0"/>
              <a:t>// </a:t>
            </a:r>
            <a:r>
              <a:rPr lang="en-IE" dirty="0"/>
              <a:t>Javadoc comment follows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/**</a:t>
            </a:r>
            <a:br>
              <a:rPr lang="en-IE" dirty="0" smtClean="0"/>
            </a:br>
            <a:r>
              <a:rPr lang="en-IE" dirty="0" smtClean="0"/>
              <a:t>* </a:t>
            </a:r>
            <a:r>
              <a:rPr lang="en-IE" i="1" dirty="0"/>
              <a:t>@deprecated</a:t>
            </a:r>
            <a:r>
              <a:rPr lang="en-IE" dirty="0"/>
              <a:t>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* </a:t>
            </a:r>
            <a:r>
              <a:rPr lang="en-IE" i="1" dirty="0"/>
              <a:t>explanation of why it was deprecated</a:t>
            </a:r>
            <a:r>
              <a:rPr lang="en-IE" dirty="0"/>
              <a:t> */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b="1" dirty="0" smtClean="0"/>
              <a:t>@</a:t>
            </a:r>
            <a:r>
              <a:rPr lang="en-IE" b="1" dirty="0"/>
              <a:t>Deprecated</a:t>
            </a:r>
            <a:r>
              <a:rPr lang="en-IE" dirty="0"/>
              <a:t>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public static </a:t>
            </a:r>
            <a:r>
              <a:rPr lang="en-IE" dirty="0"/>
              <a:t>void </a:t>
            </a:r>
            <a:r>
              <a:rPr lang="en-IE" dirty="0" err="1"/>
              <a:t>deprecatedMethod</a:t>
            </a:r>
            <a:r>
              <a:rPr lang="en-IE" dirty="0"/>
              <a:t>() </a:t>
            </a:r>
            <a:r>
              <a:rPr lang="en-IE" dirty="0" smtClean="0"/>
              <a:t>{…… </a:t>
            </a:r>
            <a:r>
              <a:rPr lang="en-IE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62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// </a:t>
            </a:r>
            <a:r>
              <a:rPr lang="en-IE" i="1" dirty="0"/>
              <a:t>mark method as a superclass </a:t>
            </a:r>
            <a:r>
              <a:rPr lang="en-IE" i="1" dirty="0" smtClean="0"/>
              <a:t>method</a:t>
            </a:r>
            <a:r>
              <a:rPr lang="en-IE" dirty="0" smtClean="0"/>
              <a:t> </a:t>
            </a:r>
            <a:r>
              <a:rPr lang="en-IE" i="1" dirty="0"/>
              <a:t>that has been overridden</a:t>
            </a:r>
            <a:r>
              <a:rPr lang="en-IE" dirty="0"/>
              <a:t> </a:t>
            </a:r>
            <a:r>
              <a:rPr lang="en-IE" b="1" dirty="0"/>
              <a:t>@Override</a:t>
            </a:r>
            <a:r>
              <a:rPr lang="en-IE" dirty="0"/>
              <a:t>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public </a:t>
            </a:r>
            <a:r>
              <a:rPr lang="en-IE" dirty="0" err="1" smtClean="0"/>
              <a:t>int</a:t>
            </a:r>
            <a:r>
              <a:rPr lang="en-IE" dirty="0" smtClean="0"/>
              <a:t> </a:t>
            </a:r>
            <a:r>
              <a:rPr lang="en-IE" dirty="0" err="1"/>
              <a:t>overriddenMethod</a:t>
            </a:r>
            <a:r>
              <a:rPr lang="en-IE" dirty="0"/>
              <a:t>() { } </a:t>
            </a:r>
            <a:r>
              <a:rPr lang="en-IE" dirty="0" smtClean="0"/>
              <a:t/>
            </a:r>
            <a:br>
              <a:rPr lang="en-IE" dirty="0" smtClean="0"/>
            </a:br>
            <a:endParaRPr lang="en-IE" dirty="0" smtClean="0"/>
          </a:p>
          <a:p>
            <a:r>
              <a:rPr lang="en-IE" dirty="0"/>
              <a:t>While it is not required to use this annotation when overriding a method, it helps to prevent </a:t>
            </a:r>
            <a:r>
              <a:rPr lang="en-IE" dirty="0" smtClean="0"/>
              <a:t>errors</a:t>
            </a:r>
          </a:p>
          <a:p>
            <a:r>
              <a:rPr lang="en-IE" dirty="0" smtClean="0"/>
              <a:t>If a method marked with @Override </a:t>
            </a:r>
            <a:r>
              <a:rPr lang="en-IE" dirty="0"/>
              <a:t>fails to correctly override a method in one of its </a:t>
            </a:r>
            <a:r>
              <a:rPr lang="en-IE" dirty="0" err="1"/>
              <a:t>superclasses</a:t>
            </a:r>
            <a:r>
              <a:rPr lang="en-IE" dirty="0"/>
              <a:t>, the compiler generates an error</a:t>
            </a:r>
          </a:p>
        </p:txBody>
      </p:sp>
    </p:spTree>
    <p:extLst>
      <p:ext uri="{BB962C8B-B14F-4D97-AF65-F5344CB8AC3E}">
        <p14:creationId xmlns:p14="http://schemas.microsoft.com/office/powerpoint/2010/main" val="94215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In the following example, a deprecated method is used, and the compiler usually generates a warning. In this case, however, the </a:t>
            </a:r>
            <a:r>
              <a:rPr lang="en-IE" dirty="0" smtClean="0"/>
              <a:t>ann</a:t>
            </a:r>
            <a:r>
              <a:rPr lang="en-IE" dirty="0" smtClean="0"/>
              <a:t>otation causes the warning to be suppressed</a:t>
            </a:r>
          </a:p>
          <a:p>
            <a:endParaRPr lang="en-IE" dirty="0" smtClean="0"/>
          </a:p>
          <a:p>
            <a:r>
              <a:rPr lang="en-IE" dirty="0"/>
              <a:t>// </a:t>
            </a:r>
            <a:r>
              <a:rPr lang="en-IE" i="1" dirty="0"/>
              <a:t>use a deprecated method and </a:t>
            </a:r>
            <a:r>
              <a:rPr lang="en-IE" i="1" dirty="0" smtClean="0"/>
              <a:t>tell</a:t>
            </a:r>
            <a:r>
              <a:rPr lang="en-IE" dirty="0" smtClean="0"/>
              <a:t> </a:t>
            </a:r>
            <a:r>
              <a:rPr lang="en-IE" i="1" dirty="0"/>
              <a:t>compiler not to generate a warning</a:t>
            </a:r>
            <a:r>
              <a:rPr lang="en-IE" dirty="0"/>
              <a:t>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b="1" dirty="0" smtClean="0"/>
              <a:t>@</a:t>
            </a:r>
            <a:r>
              <a:rPr lang="en-IE" b="1" dirty="0" err="1"/>
              <a:t>SuppressWarnings</a:t>
            </a:r>
            <a:r>
              <a:rPr lang="en-IE" b="1" dirty="0"/>
              <a:t>("deprecation")</a:t>
            </a:r>
            <a:r>
              <a:rPr lang="en-IE" dirty="0"/>
              <a:t>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void </a:t>
            </a:r>
            <a:r>
              <a:rPr lang="en-IE" dirty="0" err="1"/>
              <a:t>useDeprecatedMethod</a:t>
            </a:r>
            <a:r>
              <a:rPr lang="en-IE" dirty="0"/>
              <a:t>() </a:t>
            </a:r>
            <a:r>
              <a:rPr lang="en-IE" dirty="0" smtClean="0"/>
              <a:t>{</a:t>
            </a:r>
            <a:br>
              <a:rPr lang="en-IE" dirty="0" smtClean="0"/>
            </a:br>
            <a:r>
              <a:rPr lang="en-IE" dirty="0" smtClean="0"/>
              <a:t>// </a:t>
            </a:r>
            <a:r>
              <a:rPr lang="en-IE" dirty="0"/>
              <a:t>deprecation warning </a:t>
            </a:r>
            <a:br>
              <a:rPr lang="en-IE" dirty="0"/>
            </a:br>
            <a:r>
              <a:rPr lang="en-IE" dirty="0" smtClean="0"/>
              <a:t>// </a:t>
            </a:r>
            <a:r>
              <a:rPr lang="en-IE" dirty="0"/>
              <a:t>- suppressed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err="1" smtClean="0"/>
              <a:t>objectOne.deprecatedMethod</a:t>
            </a:r>
            <a:r>
              <a:rPr lang="en-IE" dirty="0"/>
              <a:t>(); </a:t>
            </a:r>
            <a:r>
              <a:rPr lang="en-IE" dirty="0" smtClean="0"/>
              <a:t>}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61020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511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Annotations</vt:lpstr>
      <vt:lpstr>Annotations</vt:lpstr>
      <vt:lpstr>The Format of an Annotation</vt:lpstr>
      <vt:lpstr>Annotation elements</vt:lpstr>
      <vt:lpstr>Contd:</vt:lpstr>
      <vt:lpstr>Predefined Annotation Types</vt:lpstr>
      <vt:lpstr>Examples</vt:lpstr>
      <vt:lpstr>Examples</vt:lpstr>
      <vt:lpstr>Example</vt:lpstr>
      <vt:lpstr>Example contd</vt:lpstr>
      <vt:lpstr>PowerPoint Presentation</vt:lpstr>
      <vt:lpstr>PowerPoint Presentation</vt:lpstr>
    </vt:vector>
  </TitlesOfParts>
  <Company>IT Tralee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Annotations</dc:title>
  <dc:creator>John Walsh</dc:creator>
  <cp:lastModifiedBy>John Walsh</cp:lastModifiedBy>
  <cp:revision>6</cp:revision>
  <dcterms:created xsi:type="dcterms:W3CDTF">2014-12-05T12:03:59Z</dcterms:created>
  <dcterms:modified xsi:type="dcterms:W3CDTF">2014-12-05T12:39:11Z</dcterms:modified>
</cp:coreProperties>
</file>