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19" r:id="rId2"/>
    <p:sldId id="365"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81" r:id="rId17"/>
    <p:sldId id="382" r:id="rId18"/>
    <p:sldId id="383" r:id="rId19"/>
    <p:sldId id="384" r:id="rId20"/>
    <p:sldId id="385" r:id="rId21"/>
    <p:sldId id="386" r:id="rId22"/>
    <p:sldId id="387" r:id="rId23"/>
    <p:sldId id="388" r:id="rId24"/>
    <p:sldId id="389" r:id="rId25"/>
    <p:sldId id="417" r:id="rId26"/>
    <p:sldId id="418"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3333"/>
    <a:srgbClr val="9933FF"/>
    <a:srgbClr val="9966FF"/>
    <a:srgbClr val="3853A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cs typeface="Arial" pitchFamily="34" charset="0"/>
              </a:defRPr>
            </a:lvl1pPr>
          </a:lstStyle>
          <a:p>
            <a:pPr>
              <a:defRPr/>
            </a:pPr>
            <a:fld id="{5F76773D-A697-4DAF-8FA9-7A1734A00ECF}" type="datetimeFigureOut">
              <a:rPr lang="en-US"/>
              <a:pPr>
                <a:defRPr/>
              </a:pPr>
              <a:t>9/7/2015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cs typeface="Arial" panose="020B0604020202020204" pitchFamily="34" charset="0"/>
              </a:defRPr>
            </a:lvl1pPr>
          </a:lstStyle>
          <a:p>
            <a:pPr>
              <a:defRPr/>
            </a:pPr>
            <a:fld id="{3C438255-D227-4B11-8031-FD26A013170F}" type="slidenum">
              <a:rPr lang="en-US"/>
              <a:pPr>
                <a:defRPr/>
              </a:pPr>
              <a:t>‹#›</a:t>
            </a:fld>
            <a:endParaRPr lang="en-US"/>
          </a:p>
        </p:txBody>
      </p:sp>
    </p:spTree>
    <p:extLst>
      <p:ext uri="{BB962C8B-B14F-4D97-AF65-F5344CB8AC3E}">
        <p14:creationId xmlns:p14="http://schemas.microsoft.com/office/powerpoint/2010/main" val="9413170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4"/>
          <p:cNvSpPr>
            <a:spLocks noGrp="1"/>
          </p:cNvSpPr>
          <p:nvPr>
            <p:ph type="ftr" sz="quarter" idx="10"/>
          </p:nvPr>
        </p:nvSpPr>
        <p:spPr>
          <a:xfrm>
            <a:off x="381000" y="6324600"/>
            <a:ext cx="4343400" cy="400050"/>
          </a:xfrm>
        </p:spPr>
        <p:txBody>
          <a:bodyPr/>
          <a:lstStyle>
            <a:lvl1pPr>
              <a:defRPr/>
            </a:lvl1pPr>
          </a:lstStyle>
          <a:p>
            <a:pPr>
              <a:defRPr/>
            </a:pPr>
            <a:endParaRPr lang="en-US"/>
          </a:p>
          <a:p>
            <a:pPr>
              <a:defRPr/>
            </a:pPr>
            <a:r>
              <a:rPr lang="en-US"/>
              <a:t>Copyright © 2013 by John Wiley &amp; Sons.  All rights reserved.</a:t>
            </a:r>
          </a:p>
        </p:txBody>
      </p:sp>
    </p:spTree>
    <p:extLst>
      <p:ext uri="{BB962C8B-B14F-4D97-AF65-F5344CB8AC3E}">
        <p14:creationId xmlns:p14="http://schemas.microsoft.com/office/powerpoint/2010/main" val="293868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Parallelogram 3"/>
          <p:cNvSpPr/>
          <p:nvPr userDrawn="1"/>
        </p:nvSpPr>
        <p:spPr>
          <a:xfrm>
            <a:off x="304800" y="838200"/>
            <a:ext cx="84582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pic>
        <p:nvPicPr>
          <p:cNvPr id="5" name="Picture 10"/>
          <p:cNvPicPr>
            <a:picLocks noChangeAspect="1" noChangeArrowheads="1"/>
          </p:cNvPicPr>
          <p:nvPr userDrawn="1"/>
        </p:nvPicPr>
        <p:blipFill>
          <a:blip r:embed="rId2"/>
          <a:srcRect r="31403" b="40160"/>
          <a:stretch>
            <a:fillRect/>
          </a:stretch>
        </p:blipFill>
        <p:spPr bwMode="auto">
          <a:xfrm>
            <a:off x="328613" y="76200"/>
            <a:ext cx="11826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Title 1"/>
          <p:cNvSpPr>
            <a:spLocks noGrp="1"/>
          </p:cNvSpPr>
          <p:nvPr>
            <p:ph type="title"/>
          </p:nvPr>
        </p:nvSpPr>
        <p:spPr>
          <a:xfrm>
            <a:off x="1752600" y="274638"/>
            <a:ext cx="7086600" cy="715962"/>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4582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381000" y="6324600"/>
            <a:ext cx="4038600" cy="400050"/>
          </a:xfrm>
        </p:spPr>
        <p:txBody>
          <a:bodyPr/>
          <a:lstStyle>
            <a:lvl1pPr>
              <a:defRPr/>
            </a:lvl1pPr>
          </a:lstStyle>
          <a:p>
            <a:pPr>
              <a:defRPr/>
            </a:pPr>
            <a:endParaRPr lang="en-US"/>
          </a:p>
          <a:p>
            <a:pPr>
              <a:defRPr/>
            </a:pPr>
            <a:r>
              <a:rPr lang="en-US"/>
              <a:t>Copyright © 20131 by John Wiley &amp; Sons.  All rights reserved.</a:t>
            </a:r>
          </a:p>
        </p:txBody>
      </p:sp>
      <p:sp>
        <p:nvSpPr>
          <p:cNvPr id="7" name="Slide Number Placeholder 5"/>
          <p:cNvSpPr>
            <a:spLocks noGrp="1"/>
          </p:cNvSpPr>
          <p:nvPr>
            <p:ph type="sldNum" sz="quarter" idx="11"/>
          </p:nvPr>
        </p:nvSpPr>
        <p:spPr>
          <a:xfrm>
            <a:off x="7239000" y="6400800"/>
            <a:ext cx="1600200" cy="304800"/>
          </a:xfrm>
        </p:spPr>
        <p:txBody>
          <a:bodyPr/>
          <a:lstStyle>
            <a:lvl1pPr>
              <a:defRPr smtClean="0"/>
            </a:lvl1pPr>
          </a:lstStyle>
          <a:p>
            <a:pPr>
              <a:defRPr/>
            </a:pPr>
            <a:r>
              <a:rPr lang="en-US"/>
              <a:t>Page </a:t>
            </a:r>
            <a:fld id="{282BB588-926B-46EC-B0F0-2AB7D4FFD90F}" type="slidenum">
              <a:rPr lang="en-US"/>
              <a:pPr>
                <a:defRPr/>
              </a:pPr>
              <a:t>‹#›</a:t>
            </a:fld>
            <a:endParaRPr lang="en-US"/>
          </a:p>
        </p:txBody>
      </p:sp>
    </p:spTree>
    <p:extLst>
      <p:ext uri="{BB962C8B-B14F-4D97-AF65-F5344CB8AC3E}">
        <p14:creationId xmlns:p14="http://schemas.microsoft.com/office/powerpoint/2010/main" val="210979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Parallelogram 4"/>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pic>
        <p:nvPicPr>
          <p:cNvPr id="6" name="Picture 10"/>
          <p:cNvPicPr>
            <a:picLocks noChangeAspect="1" noChangeArrowheads="1"/>
          </p:cNvPicPr>
          <p:nvPr userDrawn="1"/>
        </p:nvPicPr>
        <p:blipFill>
          <a:blip r:embed="rId2"/>
          <a:srcRect r="31403" b="40160"/>
          <a:stretch>
            <a:fillRect/>
          </a:stretch>
        </p:blipFill>
        <p:spPr bwMode="auto">
          <a:xfrm>
            <a:off x="328613" y="76200"/>
            <a:ext cx="11826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5"/>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extLst>
      <p:ext uri="{BB962C8B-B14F-4D97-AF65-F5344CB8AC3E}">
        <p14:creationId xmlns:p14="http://schemas.microsoft.com/office/powerpoint/2010/main" val="2215419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Parallelogram 6"/>
          <p:cNvSpPr/>
          <p:nvPr userDrawn="1"/>
        </p:nvSpPr>
        <p:spPr>
          <a:xfrm>
            <a:off x="457200" y="838200"/>
            <a:ext cx="83058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pic>
        <p:nvPicPr>
          <p:cNvPr id="8" name="Picture 10"/>
          <p:cNvPicPr>
            <a:picLocks noChangeAspect="1" noChangeArrowheads="1"/>
          </p:cNvPicPr>
          <p:nvPr userDrawn="1"/>
        </p:nvPicPr>
        <p:blipFill>
          <a:blip r:embed="rId2"/>
          <a:srcRect r="31403" b="40160"/>
          <a:stretch>
            <a:fillRect/>
          </a:stretch>
        </p:blipFill>
        <p:spPr bwMode="auto">
          <a:xfrm>
            <a:off x="328613" y="76200"/>
            <a:ext cx="11826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7"/>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extLst>
      <p:ext uri="{BB962C8B-B14F-4D97-AF65-F5344CB8AC3E}">
        <p14:creationId xmlns:p14="http://schemas.microsoft.com/office/powerpoint/2010/main" val="142522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Parallelogram 2"/>
          <p:cNvSpPr/>
          <p:nvPr userDrawn="1"/>
        </p:nvSpPr>
        <p:spPr>
          <a:xfrm>
            <a:off x="381000" y="838200"/>
            <a:ext cx="8382000" cy="152400"/>
          </a:xfrm>
          <a:prstGeom prst="parallelogram">
            <a:avLst>
              <a:gd name="adj" fmla="val 15613"/>
            </a:avLst>
          </a:prstGeom>
          <a:solidFill>
            <a:srgbClr val="FFCC00">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pic>
        <p:nvPicPr>
          <p:cNvPr id="4" name="Picture 10"/>
          <p:cNvPicPr>
            <a:picLocks noChangeAspect="1" noChangeArrowheads="1"/>
          </p:cNvPicPr>
          <p:nvPr userDrawn="1"/>
        </p:nvPicPr>
        <p:blipFill>
          <a:blip r:embed="rId2"/>
          <a:srcRect r="31403" b="40160"/>
          <a:stretch>
            <a:fillRect/>
          </a:stretch>
        </p:blipFill>
        <p:spPr bwMode="auto">
          <a:xfrm>
            <a:off x="328613" y="76200"/>
            <a:ext cx="11826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3"/>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extLst>
      <p:ext uri="{BB962C8B-B14F-4D97-AF65-F5344CB8AC3E}">
        <p14:creationId xmlns:p14="http://schemas.microsoft.com/office/powerpoint/2010/main" val="169190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extLst>
      <p:ext uri="{BB962C8B-B14F-4D97-AF65-F5344CB8AC3E}">
        <p14:creationId xmlns:p14="http://schemas.microsoft.com/office/powerpoint/2010/main" val="39738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endParaRPr lang="en-US"/>
          </a:p>
          <a:p>
            <a:pPr>
              <a:defRPr/>
            </a:pPr>
            <a:r>
              <a:rPr lang="en-US"/>
              <a:t>Copyright © 2013 by John Wiley &amp; Sons.  All rights reserved.</a:t>
            </a:r>
          </a:p>
        </p:txBody>
      </p:sp>
    </p:spTree>
    <p:extLst>
      <p:ext uri="{BB962C8B-B14F-4D97-AF65-F5344CB8AC3E}">
        <p14:creationId xmlns:p14="http://schemas.microsoft.com/office/powerpoint/2010/main" val="199654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pPr>
              <a:defRPr/>
            </a:pPr>
            <a:r>
              <a:rPr lang="en-US"/>
              <a:t> Copyright © 2013 by John Wiley &amp; Sons.  All rights reserved.</a:t>
            </a:r>
          </a:p>
        </p:txBody>
      </p:sp>
    </p:spTree>
    <p:extLst>
      <p:ext uri="{BB962C8B-B14F-4D97-AF65-F5344CB8AC3E}">
        <p14:creationId xmlns:p14="http://schemas.microsoft.com/office/powerpoint/2010/main" val="382539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274638"/>
            <a:ext cx="6705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81000" y="1143000"/>
            <a:ext cx="84582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Grp="1" noChangeArrowheads="1"/>
          </p:cNvSpPr>
          <p:nvPr>
            <p:ph type="ftr" sz="quarter" idx="3"/>
          </p:nvPr>
        </p:nvSpPr>
        <p:spPr bwMode="auto">
          <a:xfrm>
            <a:off x="381000" y="6324600"/>
            <a:ext cx="38862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itchFamily="34" charset="0"/>
                <a:ea typeface="ＭＳ Ｐゴシック" pitchFamily="34" charset="-128"/>
                <a:cs typeface="Arial" pitchFamily="34" charset="0"/>
              </a:defRPr>
            </a:lvl1pPr>
          </a:lstStyle>
          <a:p>
            <a:pPr>
              <a:defRPr/>
            </a:pPr>
            <a:endParaRPr lang="en-US"/>
          </a:p>
          <a:p>
            <a:pPr>
              <a:defRPr/>
            </a:pPr>
            <a:r>
              <a:rPr lang="en-US"/>
              <a:t>Copyright © 2013 by John Wiley &amp; Sons.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cs typeface="Arial" panose="020B0604020202020204" pitchFamily="34" charset="0"/>
              </a:defRPr>
            </a:lvl1pPr>
          </a:lstStyle>
          <a:p>
            <a:pPr>
              <a:defRPr/>
            </a:pPr>
            <a:fld id="{B00633D3-0311-446B-915B-A701B946EF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Lst>
  <p:hf hdr="0" dt="0"/>
  <p:txStyles>
    <p:titleStyle>
      <a:lvl1pPr algn="ctr" rtl="0" eaLnBrk="0" fontAlgn="base" hangingPunct="0">
        <a:spcBef>
          <a:spcPct val="0"/>
        </a:spcBef>
        <a:spcAft>
          <a:spcPct val="0"/>
        </a:spcAft>
        <a:defRPr sz="4000">
          <a:solidFill>
            <a:srgbClr val="835E0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000">
          <a:solidFill>
            <a:srgbClr val="835E01"/>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000">
          <a:solidFill>
            <a:srgbClr val="835E01"/>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000">
          <a:solidFill>
            <a:srgbClr val="835E01"/>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000">
          <a:solidFill>
            <a:srgbClr val="835E01"/>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835E01"/>
        </a:buClr>
        <a:buSzPct val="60000"/>
        <a:buFont typeface="Wingdings" panose="05000000000000000000" pitchFamily="2" charset="2"/>
        <a:buChar char="q"/>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rgbClr val="835E01"/>
        </a:buClr>
        <a:buSzPct val="100000"/>
        <a:buFont typeface="Wingdings" panose="05000000000000000000" pitchFamily="2" charset="2"/>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r>
              <a:rPr lang="en-IE" altLang="en-US" smtClean="0"/>
              <a:t>Author: Horstmann</a:t>
            </a:r>
            <a:br>
              <a:rPr lang="en-IE" altLang="en-US" smtClean="0"/>
            </a:br>
            <a:r>
              <a:rPr lang="en-IE" altLang="en-US" smtClean="0"/>
              <a:t>Title: Big Java Late Objects</a:t>
            </a:r>
          </a:p>
        </p:txBody>
      </p:sp>
      <p:sp>
        <p:nvSpPr>
          <p:cNvPr id="11267" name="Subtitle 2"/>
          <p:cNvSpPr>
            <a:spLocks noGrp="1"/>
          </p:cNvSpPr>
          <p:nvPr>
            <p:ph type="subTitle" idx="1"/>
          </p:nvPr>
        </p:nvSpPr>
        <p:spPr/>
        <p:txBody>
          <a:bodyPr/>
          <a:lstStyle/>
          <a:p>
            <a:r>
              <a:rPr lang="en-IE" altLang="en-US" smtClean="0"/>
              <a:t>“This material is reproduced with permission of John Wiley &amp; Sons, Inc.”). </a:t>
            </a:r>
            <a:br>
              <a:rPr lang="en-IE" altLang="en-US" smtClean="0"/>
            </a:br>
            <a:endParaRPr lang="en-IE" altLang="en-US" smtClean="0"/>
          </a:p>
        </p:txBody>
      </p:sp>
      <p:sp>
        <p:nvSpPr>
          <p:cNvPr id="1126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363663"/>
            <a:ext cx="190500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itle 1"/>
          <p:cNvSpPr>
            <a:spLocks noGrp="1"/>
          </p:cNvSpPr>
          <p:nvPr>
            <p:ph type="title"/>
          </p:nvPr>
        </p:nvSpPr>
        <p:spPr/>
        <p:txBody>
          <a:bodyPr/>
          <a:lstStyle/>
          <a:p>
            <a:r>
              <a:rPr lang="en-US" altLang="en-US" smtClean="0"/>
              <a:t>5.2 Implementing Methods</a:t>
            </a:r>
          </a:p>
        </p:txBody>
      </p:sp>
      <p:sp>
        <p:nvSpPr>
          <p:cNvPr id="18436" name="Content Placeholder 6"/>
          <p:cNvSpPr>
            <a:spLocks noGrp="1"/>
          </p:cNvSpPr>
          <p:nvPr>
            <p:ph idx="1"/>
          </p:nvPr>
        </p:nvSpPr>
        <p:spPr>
          <a:xfrm>
            <a:off x="228600" y="1066800"/>
            <a:ext cx="8686800" cy="5105400"/>
          </a:xfrm>
        </p:spPr>
        <p:txBody>
          <a:bodyPr/>
          <a:lstStyle/>
          <a:p>
            <a:pPr>
              <a:spcBef>
                <a:spcPts val="200"/>
              </a:spcBef>
              <a:defRPr/>
            </a:pPr>
            <a:r>
              <a:rPr lang="en-US" sz="2800" dirty="0" smtClean="0">
                <a:ea typeface="ＭＳ Ｐゴシック" charset="0"/>
              </a:rPr>
              <a:t>A method to calculate the volume of a cube</a:t>
            </a:r>
          </a:p>
          <a:p>
            <a:pPr lvl="1">
              <a:spcBef>
                <a:spcPts val="200"/>
              </a:spcBef>
              <a:defRPr/>
            </a:pPr>
            <a:r>
              <a:rPr lang="en-US" sz="2400" dirty="0" smtClean="0">
                <a:ea typeface="ＭＳ Ｐゴシック" charset="0"/>
              </a:rPr>
              <a:t>What does it need to do its job?</a:t>
            </a:r>
          </a:p>
          <a:p>
            <a:pPr lvl="1">
              <a:spcBef>
                <a:spcPts val="200"/>
              </a:spcBef>
              <a:defRPr/>
            </a:pPr>
            <a:r>
              <a:rPr lang="en-US" sz="2400" dirty="0" smtClean="0">
                <a:ea typeface="ＭＳ Ｐゴシック" charset="0"/>
              </a:rPr>
              <a:t>What does it answer with?</a:t>
            </a:r>
          </a:p>
          <a:p>
            <a:pPr>
              <a:spcBef>
                <a:spcPts val="200"/>
              </a:spcBef>
              <a:defRPr/>
            </a:pPr>
            <a:r>
              <a:rPr lang="en-US" sz="2800" dirty="0" smtClean="0">
                <a:ea typeface="ＭＳ Ｐゴシック" charset="0"/>
              </a:rPr>
              <a:t>When writing this method:</a:t>
            </a:r>
          </a:p>
          <a:p>
            <a:pPr lvl="1">
              <a:spcBef>
                <a:spcPts val="200"/>
              </a:spcBef>
              <a:defRPr/>
            </a:pPr>
            <a:r>
              <a:rPr lang="en-US" sz="2400" dirty="0" smtClean="0">
                <a:ea typeface="ＭＳ Ｐゴシック" charset="0"/>
              </a:rPr>
              <a:t>Pick a name for the method (</a:t>
            </a:r>
            <a:r>
              <a:rPr lang="en-US" sz="2400" dirty="0" err="1" smtClean="0">
                <a:solidFill>
                  <a:srgbClr val="0033CC"/>
                </a:solidFill>
                <a:latin typeface="Consolas" pitchFamily="49" charset="0"/>
                <a:ea typeface="ＭＳ Ｐゴシック" charset="0"/>
              </a:rPr>
              <a:t>cubeVolume</a:t>
            </a:r>
            <a:r>
              <a:rPr lang="en-US" sz="2400" dirty="0" smtClean="0">
                <a:ea typeface="ＭＳ Ｐゴシック" charset="0"/>
              </a:rPr>
              <a:t>).</a:t>
            </a:r>
          </a:p>
          <a:p>
            <a:pPr lvl="1">
              <a:spcBef>
                <a:spcPts val="200"/>
              </a:spcBef>
              <a:defRPr/>
            </a:pPr>
            <a:r>
              <a:rPr lang="en-US" sz="2400" dirty="0" smtClean="0">
                <a:ea typeface="ＭＳ Ｐゴシック" charset="0"/>
              </a:rPr>
              <a:t>Declare a variable for each incoming argument</a:t>
            </a:r>
          </a:p>
          <a:p>
            <a:pPr marL="457200" lvl="1" indent="0">
              <a:spcBef>
                <a:spcPts val="200"/>
              </a:spcBef>
              <a:buFont typeface="Wingdings" panose="05000000000000000000" pitchFamily="2" charset="2"/>
              <a:buNone/>
              <a:defRPr/>
            </a:pPr>
            <a:r>
              <a:rPr lang="en-US" sz="2400" dirty="0">
                <a:latin typeface="Consolas" pitchFamily="49" charset="0"/>
                <a:ea typeface="ＭＳ Ｐゴシック" charset="0"/>
              </a:rPr>
              <a:t> </a:t>
            </a:r>
            <a:r>
              <a:rPr lang="en-US" sz="2400" dirty="0" smtClean="0">
                <a:latin typeface="Consolas" pitchFamily="49" charset="0"/>
                <a:ea typeface="ＭＳ Ｐゴシック" charset="0"/>
              </a:rPr>
              <a:t> (</a:t>
            </a:r>
            <a:r>
              <a:rPr lang="en-US" sz="2400" dirty="0" smtClean="0">
                <a:solidFill>
                  <a:srgbClr val="7030A0"/>
                </a:solidFill>
                <a:latin typeface="Consolas" pitchFamily="49" charset="0"/>
                <a:ea typeface="ＭＳ Ｐゴシック" charset="0"/>
              </a:rPr>
              <a:t>double </a:t>
            </a:r>
            <a:r>
              <a:rPr lang="en-US" sz="2400" dirty="0" err="1" smtClean="0">
                <a:solidFill>
                  <a:srgbClr val="7030A0"/>
                </a:solidFill>
                <a:latin typeface="Consolas" pitchFamily="49" charset="0"/>
                <a:ea typeface="ＭＳ Ｐゴシック" charset="0"/>
              </a:rPr>
              <a:t>sideLength</a:t>
            </a:r>
            <a:r>
              <a:rPr lang="en-US" sz="2400" dirty="0" smtClean="0">
                <a:latin typeface="Consolas" pitchFamily="49" charset="0"/>
                <a:ea typeface="ＭＳ Ｐゴシック" charset="0"/>
              </a:rPr>
              <a:t>) </a:t>
            </a:r>
            <a:r>
              <a:rPr lang="en-US" sz="2400" dirty="0" smtClean="0">
                <a:ea typeface="ＭＳ Ｐゴシック" charset="0"/>
              </a:rPr>
              <a:t>(called parameter variables)</a:t>
            </a:r>
            <a:endParaRPr lang="en-US" sz="2400" dirty="0" smtClean="0">
              <a:latin typeface="Consolas" pitchFamily="49" charset="0"/>
              <a:ea typeface="ＭＳ Ｐゴシック" charset="0"/>
            </a:endParaRPr>
          </a:p>
          <a:p>
            <a:pPr lvl="1">
              <a:spcBef>
                <a:spcPts val="200"/>
              </a:spcBef>
              <a:defRPr/>
            </a:pPr>
            <a:r>
              <a:rPr lang="en-US" sz="2400" dirty="0" smtClean="0">
                <a:ea typeface="ＭＳ Ｐゴシック" charset="0"/>
              </a:rPr>
              <a:t>Specify the type of the return value ( </a:t>
            </a:r>
            <a:r>
              <a:rPr lang="en-US" sz="2400" dirty="0" smtClean="0">
                <a:solidFill>
                  <a:srgbClr val="C00000"/>
                </a:solidFill>
                <a:latin typeface="Consolas" pitchFamily="49" charset="0"/>
                <a:ea typeface="ＭＳ Ｐゴシック" charset="0"/>
              </a:rPr>
              <a:t>double</a:t>
            </a:r>
            <a:r>
              <a:rPr lang="en-US" sz="2400" dirty="0" smtClean="0">
                <a:ea typeface="ＭＳ Ｐゴシック" charset="0"/>
              </a:rPr>
              <a:t> )</a:t>
            </a:r>
          </a:p>
          <a:p>
            <a:pPr lvl="1">
              <a:spcBef>
                <a:spcPts val="200"/>
              </a:spcBef>
              <a:defRPr/>
            </a:pPr>
            <a:r>
              <a:rPr lang="en-US" sz="2400" dirty="0" smtClean="0">
                <a:ea typeface="ＭＳ Ｐゴシック" charset="0"/>
              </a:rPr>
              <a:t>Add modifiers such as </a:t>
            </a:r>
            <a:r>
              <a:rPr lang="en-US" sz="2400" dirty="0" smtClean="0">
                <a:solidFill>
                  <a:srgbClr val="00B050"/>
                </a:solidFill>
                <a:latin typeface="Consolas" pitchFamily="49" charset="0"/>
                <a:ea typeface="ＭＳ Ｐゴシック" charset="0"/>
              </a:rPr>
              <a:t>public static</a:t>
            </a:r>
            <a:r>
              <a:rPr lang="en-US" sz="2400" dirty="0">
                <a:ea typeface="ＭＳ Ｐゴシック" charset="0"/>
              </a:rPr>
              <a:t> </a:t>
            </a:r>
            <a:endParaRPr lang="en-US" sz="2400" dirty="0" smtClean="0">
              <a:ea typeface="ＭＳ Ｐゴシック" charset="0"/>
            </a:endParaRPr>
          </a:p>
          <a:p>
            <a:pPr lvl="2">
              <a:spcBef>
                <a:spcPts val="200"/>
              </a:spcBef>
              <a:defRPr/>
            </a:pPr>
            <a:r>
              <a:rPr lang="en-US" sz="2000" dirty="0" smtClean="0">
                <a:ea typeface="ＭＳ Ｐゴシック" charset="0"/>
              </a:rPr>
              <a:t>(see </a:t>
            </a:r>
            <a:r>
              <a:rPr lang="en-US" sz="2000" dirty="0">
                <a:ea typeface="ＭＳ Ｐゴシック" charset="0"/>
              </a:rPr>
              <a:t>Chapter 8)</a:t>
            </a:r>
          </a:p>
          <a:p>
            <a:pPr lvl="1">
              <a:defRPr/>
            </a:pPr>
            <a:endParaRPr lang="en-US" sz="2400" dirty="0" smtClean="0">
              <a:ea typeface="ＭＳ Ｐゴシック" charset="0"/>
            </a:endParaRPr>
          </a:p>
        </p:txBody>
      </p:sp>
      <p:sp>
        <p:nvSpPr>
          <p:cNvPr id="20485" name="TextBox 6"/>
          <p:cNvSpPr txBox="1">
            <a:spLocks noChangeArrowheads="1"/>
          </p:cNvSpPr>
          <p:nvPr/>
        </p:nvSpPr>
        <p:spPr bwMode="auto">
          <a:xfrm>
            <a:off x="3657600" y="4795838"/>
            <a:ext cx="50292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cs typeface="Arial" panose="020B0604020202020204" pitchFamily="34" charset="0"/>
              </a:rPr>
              <a:t>When declaring a method, you provide a </a:t>
            </a:r>
            <a:r>
              <a:rPr lang="en-US" altLang="en-US" sz="2000">
                <a:solidFill>
                  <a:srgbClr val="0033CC"/>
                </a:solidFill>
                <a:cs typeface="Arial" panose="020B0604020202020204" pitchFamily="34" charset="0"/>
              </a:rPr>
              <a:t>name for the method</a:t>
            </a:r>
            <a:r>
              <a:rPr lang="en-US" altLang="en-US" sz="2000">
                <a:cs typeface="Arial" panose="020B0604020202020204" pitchFamily="34" charset="0"/>
              </a:rPr>
              <a:t>, a </a:t>
            </a:r>
            <a:r>
              <a:rPr lang="en-US" altLang="en-US" sz="2000">
                <a:solidFill>
                  <a:srgbClr val="7030A0"/>
                </a:solidFill>
                <a:cs typeface="Arial" panose="020B0604020202020204" pitchFamily="34" charset="0"/>
              </a:rPr>
              <a:t>variable for each argument</a:t>
            </a:r>
            <a:r>
              <a:rPr lang="en-US" altLang="en-US" sz="2000">
                <a:cs typeface="Arial" panose="020B0604020202020204" pitchFamily="34" charset="0"/>
              </a:rPr>
              <a:t>, and a </a:t>
            </a:r>
            <a:r>
              <a:rPr lang="en-US" altLang="en-US" sz="2000">
                <a:solidFill>
                  <a:srgbClr val="C00000"/>
                </a:solidFill>
                <a:cs typeface="Arial" panose="020B0604020202020204" pitchFamily="34" charset="0"/>
              </a:rPr>
              <a:t>type for the result</a:t>
            </a:r>
          </a:p>
        </p:txBody>
      </p:sp>
      <p:sp>
        <p:nvSpPr>
          <p:cNvPr id="10" name="Content Placeholder 2"/>
          <p:cNvSpPr txBox="1">
            <a:spLocks/>
          </p:cNvSpPr>
          <p:nvPr/>
        </p:nvSpPr>
        <p:spPr bwMode="auto">
          <a:xfrm>
            <a:off x="609600" y="5886450"/>
            <a:ext cx="76200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2000" kern="0" dirty="0">
                <a:solidFill>
                  <a:srgbClr val="00B050"/>
                </a:solidFill>
                <a:latin typeface="Consolas" pitchFamily="49" charset="0"/>
                <a:ea typeface="ＭＳ Ｐゴシック" pitchFamily="34" charset="-128"/>
              </a:rPr>
              <a:t>public static </a:t>
            </a:r>
            <a:r>
              <a:rPr lang="en-US" sz="2000" kern="0" dirty="0">
                <a:solidFill>
                  <a:srgbClr val="C00000"/>
                </a:solidFill>
                <a:latin typeface="Consolas" pitchFamily="49" charset="0"/>
                <a:ea typeface="ＭＳ Ｐゴシック" pitchFamily="34" charset="-128"/>
              </a:rPr>
              <a:t>double</a:t>
            </a:r>
            <a:r>
              <a:rPr lang="en-US" sz="2000" kern="0" dirty="0">
                <a:latin typeface="Consolas" pitchFamily="49" charset="0"/>
                <a:ea typeface="ＭＳ Ｐゴシック" pitchFamily="34" charset="-128"/>
              </a:rPr>
              <a:t> </a:t>
            </a:r>
            <a:r>
              <a:rPr lang="en-US" sz="2000" kern="0" dirty="0">
                <a:solidFill>
                  <a:srgbClr val="0033CC"/>
                </a:solidFill>
                <a:latin typeface="Consolas" pitchFamily="49" charset="0"/>
                <a:ea typeface="ＭＳ Ｐゴシック" pitchFamily="34" charset="-128"/>
              </a:rPr>
              <a:t>cubeVolume</a:t>
            </a:r>
            <a:r>
              <a:rPr lang="en-US" sz="2000" kern="0" dirty="0">
                <a:latin typeface="Consolas" pitchFamily="49" charset="0"/>
                <a:ea typeface="ＭＳ Ｐゴシック" pitchFamily="34" charset="-128"/>
              </a:rPr>
              <a:t>(</a:t>
            </a:r>
            <a:r>
              <a:rPr lang="en-US" sz="2000" kern="0" dirty="0">
                <a:solidFill>
                  <a:srgbClr val="7030A0"/>
                </a:solidFill>
                <a:latin typeface="Consolas" pitchFamily="49" charset="0"/>
                <a:ea typeface="ＭＳ Ｐゴシック" pitchFamily="34" charset="-128"/>
              </a:rPr>
              <a:t>double sideLength</a:t>
            </a:r>
            <a:r>
              <a:rPr lang="en-US" sz="2000" kern="0" dirty="0">
                <a:latin typeface="Consolas" pitchFamily="49" charset="0"/>
                <a:ea typeface="ＭＳ Ｐゴシック" pitchFamily="34" charset="-128"/>
              </a:rPr>
              <a:t>)</a:t>
            </a:r>
            <a:endParaRPr lang="en-US" sz="2000" b="1" kern="0" dirty="0">
              <a:latin typeface="Consolas" pitchFamily="49" charset="0"/>
              <a:ea typeface="ＭＳ Ｐゴシック" pitchFamily="34" charset="-128"/>
            </a:endParaRPr>
          </a:p>
        </p:txBody>
      </p:sp>
      <p:sp>
        <p:nvSpPr>
          <p:cNvPr id="2048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048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C5752B5F-E8B9-4EF7-9B5B-53A43085AC65}" type="slidenum">
              <a:rPr lang="en-US" altLang="en-US" sz="1200">
                <a:solidFill>
                  <a:srgbClr val="898989"/>
                </a:solidFill>
              </a:rPr>
              <a:pPr>
                <a:spcBef>
                  <a:spcPct val="0"/>
                </a:spcBef>
                <a:buClrTx/>
                <a:buSzTx/>
                <a:buFontTx/>
                <a:buNone/>
              </a:pPr>
              <a:t>10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8"/>
          <p:cNvSpPr>
            <a:spLocks noGrp="1"/>
          </p:cNvSpPr>
          <p:nvPr>
            <p:ph type="title"/>
          </p:nvPr>
        </p:nvSpPr>
        <p:spPr/>
        <p:txBody>
          <a:bodyPr/>
          <a:lstStyle/>
          <a:p>
            <a:r>
              <a:rPr lang="en-US" altLang="en-US" smtClean="0"/>
              <a:t>Inside the Box</a:t>
            </a:r>
          </a:p>
        </p:txBody>
      </p:sp>
      <p:sp>
        <p:nvSpPr>
          <p:cNvPr id="21507" name="Content Placeholder 9"/>
          <p:cNvSpPr>
            <a:spLocks noGrp="1"/>
          </p:cNvSpPr>
          <p:nvPr>
            <p:ph idx="1"/>
          </p:nvPr>
        </p:nvSpPr>
        <p:spPr>
          <a:xfrm>
            <a:off x="304800" y="1066800"/>
            <a:ext cx="8610600" cy="5105400"/>
          </a:xfrm>
        </p:spPr>
        <p:txBody>
          <a:bodyPr/>
          <a:lstStyle/>
          <a:p>
            <a:r>
              <a:rPr lang="en-US" altLang="en-US" sz="2800" smtClean="0"/>
              <a:t>Then write the body of the method</a:t>
            </a:r>
          </a:p>
          <a:p>
            <a:pPr lvl="1"/>
            <a:r>
              <a:rPr lang="en-US" altLang="en-US" sz="2400" smtClean="0"/>
              <a:t>The body is surrounded by curly braces  </a:t>
            </a:r>
            <a:r>
              <a:rPr lang="en-US" altLang="en-US" sz="2400" smtClean="0">
                <a:latin typeface="Consolas" panose="020B0609020204030204" pitchFamily="49" charset="0"/>
                <a:cs typeface="Consolas" panose="020B0609020204030204" pitchFamily="49" charset="0"/>
              </a:rPr>
              <a:t>{    }</a:t>
            </a:r>
          </a:p>
          <a:p>
            <a:pPr lvl="1"/>
            <a:r>
              <a:rPr lang="en-US" altLang="en-US" sz="2400" smtClean="0"/>
              <a:t>The body contains the variable declarations and statements that are executed when the method is called</a:t>
            </a:r>
          </a:p>
          <a:p>
            <a:pPr lvl="1"/>
            <a:r>
              <a:rPr lang="en-US" altLang="en-US" sz="2400" smtClean="0"/>
              <a:t>It will also return the calculated answer		</a:t>
            </a:r>
          </a:p>
          <a:p>
            <a:endParaRPr lang="en-US" altLang="en-US" sz="2800" smtClean="0"/>
          </a:p>
          <a:p>
            <a:endParaRPr lang="en-US" altLang="en-US" sz="2800" smtClean="0"/>
          </a:p>
          <a:p>
            <a:endParaRPr lang="en-US" altLang="en-US" sz="2800" smtClean="0"/>
          </a:p>
        </p:txBody>
      </p:sp>
      <p:sp>
        <p:nvSpPr>
          <p:cNvPr id="10" name="Content Placeholder 2"/>
          <p:cNvSpPr txBox="1">
            <a:spLocks/>
          </p:cNvSpPr>
          <p:nvPr/>
        </p:nvSpPr>
        <p:spPr bwMode="auto">
          <a:xfrm>
            <a:off x="685800" y="3352800"/>
            <a:ext cx="8001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2000" kern="0" dirty="0">
                <a:solidFill>
                  <a:srgbClr val="00B050"/>
                </a:solidFill>
                <a:latin typeface="Consolas" pitchFamily="49" charset="0"/>
                <a:ea typeface="ＭＳ Ｐゴシック" pitchFamily="34" charset="-128"/>
              </a:rPr>
              <a:t>public static </a:t>
            </a:r>
            <a:r>
              <a:rPr lang="en-US" sz="2000" kern="0" dirty="0">
                <a:solidFill>
                  <a:srgbClr val="C00000"/>
                </a:solidFill>
                <a:latin typeface="Consolas" pitchFamily="49" charset="0"/>
                <a:ea typeface="ＭＳ Ｐゴシック" pitchFamily="34" charset="-128"/>
              </a:rPr>
              <a:t>double</a:t>
            </a:r>
            <a:r>
              <a:rPr lang="en-US" sz="2000" kern="0" dirty="0">
                <a:latin typeface="Consolas" pitchFamily="49" charset="0"/>
                <a:ea typeface="ＭＳ Ｐゴシック" pitchFamily="34" charset="-128"/>
              </a:rPr>
              <a:t> </a:t>
            </a:r>
            <a:r>
              <a:rPr lang="en-US" sz="2000" kern="0" dirty="0">
                <a:solidFill>
                  <a:srgbClr val="0033CC"/>
                </a:solidFill>
                <a:latin typeface="Consolas" pitchFamily="49" charset="0"/>
                <a:ea typeface="ＭＳ Ｐゴシック" pitchFamily="34" charset="-128"/>
              </a:rPr>
              <a:t>cubeVolume</a:t>
            </a:r>
            <a:r>
              <a:rPr lang="en-US" sz="2000" kern="0" dirty="0">
                <a:latin typeface="Consolas" pitchFamily="49" charset="0"/>
                <a:ea typeface="ＭＳ Ｐゴシック" pitchFamily="34" charset="-128"/>
              </a:rPr>
              <a:t>(</a:t>
            </a:r>
            <a:r>
              <a:rPr lang="en-US" sz="2000" kern="0" dirty="0">
                <a:solidFill>
                  <a:srgbClr val="C00000"/>
                </a:solidFill>
                <a:latin typeface="Consolas" pitchFamily="49" charset="0"/>
                <a:ea typeface="ＭＳ Ｐゴシック" pitchFamily="34" charset="-128"/>
              </a:rPr>
              <a:t>double</a:t>
            </a:r>
            <a:r>
              <a:rPr lang="en-US" sz="2000" kern="0" dirty="0">
                <a:latin typeface="Consolas" pitchFamily="49" charset="0"/>
                <a:ea typeface="ＭＳ Ｐゴシック" pitchFamily="34" charset="-128"/>
              </a:rPr>
              <a:t> sideLength)</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  </a:t>
            </a:r>
            <a:r>
              <a:rPr lang="en-US" sz="2000" kern="0" dirty="0">
                <a:solidFill>
                  <a:srgbClr val="C00000"/>
                </a:solidFill>
                <a:latin typeface="Consolas" pitchFamily="49" charset="0"/>
                <a:ea typeface="ＭＳ Ｐゴシック" pitchFamily="34" charset="-128"/>
              </a:rPr>
              <a:t>double</a:t>
            </a:r>
            <a:r>
              <a:rPr lang="en-US" sz="2000" kern="0" dirty="0">
                <a:latin typeface="Consolas" pitchFamily="49" charset="0"/>
                <a:ea typeface="ＭＳ Ｐゴシック" pitchFamily="34" charset="-128"/>
              </a:rPr>
              <a:t> volume = sideLength * sideLength * sideLength;</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  </a:t>
            </a:r>
            <a:r>
              <a:rPr lang="en-US" sz="2000" kern="0" dirty="0">
                <a:solidFill>
                  <a:srgbClr val="C00000"/>
                </a:solidFill>
                <a:latin typeface="Consolas" pitchFamily="49" charset="0"/>
                <a:ea typeface="ＭＳ Ｐゴシック" pitchFamily="34" charset="-128"/>
              </a:rPr>
              <a:t>return</a:t>
            </a:r>
            <a:r>
              <a:rPr lang="en-US" sz="2000" kern="0" dirty="0">
                <a:latin typeface="Consolas" pitchFamily="49" charset="0"/>
                <a:ea typeface="ＭＳ Ｐゴシック" pitchFamily="34" charset="-128"/>
              </a:rPr>
              <a:t> volume;</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a:t>
            </a:r>
            <a:endParaRPr lang="en-US" sz="2000" b="1" kern="0" dirty="0">
              <a:latin typeface="Consolas" pitchFamily="49" charset="0"/>
              <a:ea typeface="ＭＳ Ｐゴシック" pitchFamily="34" charset="-128"/>
            </a:endParaRPr>
          </a:p>
        </p:txBody>
      </p:sp>
      <p:sp>
        <p:nvSpPr>
          <p:cNvPr id="21509"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151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4BA4D73F-2151-4994-9A20-D4821DC4FDB3}" type="slidenum">
              <a:rPr lang="en-US" altLang="en-US" sz="1200">
                <a:solidFill>
                  <a:srgbClr val="898989"/>
                </a:solidFill>
              </a:rPr>
              <a:pPr>
                <a:spcBef>
                  <a:spcPct val="0"/>
                </a:spcBef>
                <a:buClrTx/>
                <a:buSzTx/>
                <a:buFontTx/>
                <a:buNone/>
              </a:pPr>
              <a:t>11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8"/>
          <p:cNvSpPr>
            <a:spLocks noGrp="1"/>
          </p:cNvSpPr>
          <p:nvPr>
            <p:ph type="title"/>
          </p:nvPr>
        </p:nvSpPr>
        <p:spPr/>
        <p:txBody>
          <a:bodyPr/>
          <a:lstStyle/>
          <a:p>
            <a:r>
              <a:rPr lang="en-US" altLang="en-US" smtClean="0"/>
              <a:t>Back from the Box</a:t>
            </a:r>
          </a:p>
        </p:txBody>
      </p:sp>
      <p:sp>
        <p:nvSpPr>
          <p:cNvPr id="22531" name="Content Placeholder 9"/>
          <p:cNvSpPr>
            <a:spLocks noGrp="1"/>
          </p:cNvSpPr>
          <p:nvPr>
            <p:ph idx="1"/>
          </p:nvPr>
        </p:nvSpPr>
        <p:spPr>
          <a:xfrm>
            <a:off x="304800" y="1066800"/>
            <a:ext cx="8458200" cy="5105400"/>
          </a:xfrm>
        </p:spPr>
        <p:txBody>
          <a:bodyPr/>
          <a:lstStyle/>
          <a:p>
            <a:r>
              <a:rPr lang="en-US" altLang="en-US" sz="2800" smtClean="0"/>
              <a:t>The values returned from </a:t>
            </a:r>
            <a:r>
              <a:rPr lang="en-US" altLang="en-US" sz="2800" smtClean="0">
                <a:solidFill>
                  <a:srgbClr val="0033CC"/>
                </a:solidFill>
                <a:latin typeface="Consolas" panose="020B0609020204030204" pitchFamily="49" charset="0"/>
              </a:rPr>
              <a:t>cubeVolume</a:t>
            </a:r>
            <a:r>
              <a:rPr lang="en-US" altLang="en-US" sz="2800" smtClean="0"/>
              <a:t> are stored in local variables inside </a:t>
            </a:r>
            <a:r>
              <a:rPr lang="en-US" altLang="en-US" sz="2800" smtClean="0">
                <a:latin typeface="Consolas" panose="020B0609020204030204" pitchFamily="49" charset="0"/>
                <a:cs typeface="Consolas" panose="020B0609020204030204" pitchFamily="49" charset="0"/>
              </a:rPr>
              <a:t>main</a:t>
            </a:r>
          </a:p>
          <a:p>
            <a:r>
              <a:rPr lang="en-US" altLang="en-US" sz="2800" smtClean="0"/>
              <a:t>The results are then printed out</a:t>
            </a:r>
          </a:p>
        </p:txBody>
      </p:sp>
      <p:sp>
        <p:nvSpPr>
          <p:cNvPr id="9" name="Content Placeholder 2"/>
          <p:cNvSpPr txBox="1">
            <a:spLocks/>
          </p:cNvSpPr>
          <p:nvPr/>
        </p:nvSpPr>
        <p:spPr bwMode="auto">
          <a:xfrm>
            <a:off x="228600" y="3200400"/>
            <a:ext cx="8458200" cy="2743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2000" kern="0" dirty="0">
                <a:solidFill>
                  <a:srgbClr val="C00000"/>
                </a:solidFill>
                <a:latin typeface="Consolas" pitchFamily="49" charset="0"/>
                <a:ea typeface="ＭＳ Ｐゴシック" pitchFamily="34" charset="-128"/>
              </a:rPr>
              <a:t>public static void </a:t>
            </a:r>
            <a:r>
              <a:rPr lang="en-US" sz="2000" kern="0" dirty="0">
                <a:solidFill>
                  <a:srgbClr val="333333"/>
                </a:solidFill>
                <a:latin typeface="Consolas" pitchFamily="49" charset="0"/>
                <a:ea typeface="ＭＳ Ｐゴシック" pitchFamily="34" charset="-128"/>
              </a:rPr>
              <a:t>main(String[] args)</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   </a:t>
            </a:r>
            <a:r>
              <a:rPr lang="en-US" sz="2000" kern="0" dirty="0">
                <a:solidFill>
                  <a:srgbClr val="C00000"/>
                </a:solidFill>
                <a:latin typeface="Consolas" pitchFamily="49" charset="0"/>
                <a:ea typeface="ＭＳ Ｐゴシック" pitchFamily="34" charset="-128"/>
              </a:rPr>
              <a:t>double</a:t>
            </a:r>
            <a:r>
              <a:rPr lang="en-US" sz="2000" kern="0" dirty="0">
                <a:solidFill>
                  <a:srgbClr val="333333"/>
                </a:solidFill>
                <a:latin typeface="Consolas" pitchFamily="49" charset="0"/>
                <a:ea typeface="ＭＳ Ｐゴシック" pitchFamily="34" charset="-128"/>
              </a:rPr>
              <a:t> result1 = </a:t>
            </a:r>
            <a:r>
              <a:rPr lang="en-US" sz="2000" kern="0" dirty="0">
                <a:solidFill>
                  <a:srgbClr val="0033CC"/>
                </a:solidFill>
                <a:latin typeface="Consolas" pitchFamily="49" charset="0"/>
                <a:ea typeface="ＭＳ Ｐゴシック" pitchFamily="34" charset="-128"/>
              </a:rPr>
              <a:t>cubeVolume</a:t>
            </a:r>
            <a:r>
              <a:rPr lang="en-US" sz="2000" kern="0" dirty="0">
                <a:solidFill>
                  <a:srgbClr val="333333"/>
                </a:solidFill>
                <a:latin typeface="Consolas" pitchFamily="49" charset="0"/>
                <a:ea typeface="ＭＳ Ｐゴシック" pitchFamily="34" charset="-128"/>
              </a:rPr>
              <a:t>(2);</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   </a:t>
            </a:r>
            <a:r>
              <a:rPr lang="en-US" sz="2000" kern="0" dirty="0">
                <a:solidFill>
                  <a:srgbClr val="C00000"/>
                </a:solidFill>
                <a:latin typeface="Consolas" pitchFamily="49" charset="0"/>
                <a:ea typeface="ＭＳ Ｐゴシック" pitchFamily="34" charset="-128"/>
              </a:rPr>
              <a:t>double</a:t>
            </a:r>
            <a:r>
              <a:rPr lang="en-US" sz="2000" kern="0" dirty="0">
                <a:solidFill>
                  <a:srgbClr val="333333"/>
                </a:solidFill>
                <a:latin typeface="Consolas" pitchFamily="49" charset="0"/>
                <a:ea typeface="ＭＳ Ｐゴシック" pitchFamily="34" charset="-128"/>
              </a:rPr>
              <a:t> result2 = </a:t>
            </a:r>
            <a:r>
              <a:rPr lang="en-US" sz="2000" kern="0" dirty="0">
                <a:solidFill>
                  <a:srgbClr val="0033CC"/>
                </a:solidFill>
                <a:latin typeface="Consolas" pitchFamily="49" charset="0"/>
                <a:ea typeface="ＭＳ Ｐゴシック" pitchFamily="34" charset="-128"/>
              </a:rPr>
              <a:t>cubeVolume</a:t>
            </a:r>
            <a:r>
              <a:rPr lang="en-US" sz="2000" kern="0" dirty="0">
                <a:solidFill>
                  <a:srgbClr val="333333"/>
                </a:solidFill>
                <a:latin typeface="Consolas" pitchFamily="49" charset="0"/>
                <a:ea typeface="ＭＳ Ｐゴシック" pitchFamily="34" charset="-128"/>
              </a:rPr>
              <a:t>(10);</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   </a:t>
            </a:r>
            <a:r>
              <a:rPr lang="en-US" sz="2000" kern="0" dirty="0" err="1">
                <a:solidFill>
                  <a:srgbClr val="333333"/>
                </a:solidFill>
                <a:latin typeface="Consolas" pitchFamily="49" charset="0"/>
                <a:ea typeface="ＭＳ Ｐゴシック" pitchFamily="34" charset="-128"/>
              </a:rPr>
              <a:t>System.out.println</a:t>
            </a:r>
            <a:r>
              <a:rPr lang="en-US" sz="2000" kern="0" dirty="0">
                <a:solidFill>
                  <a:srgbClr val="333333"/>
                </a:solidFill>
                <a:latin typeface="Consolas" pitchFamily="49" charset="0"/>
                <a:ea typeface="ＭＳ Ｐゴシック" pitchFamily="34" charset="-128"/>
              </a:rPr>
              <a:t>("A cube of side length 2 has volume </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         "  + result1);</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   </a:t>
            </a:r>
            <a:r>
              <a:rPr lang="en-US" sz="2000" kern="0" dirty="0" err="1">
                <a:solidFill>
                  <a:srgbClr val="333333"/>
                </a:solidFill>
                <a:latin typeface="Consolas" pitchFamily="49" charset="0"/>
                <a:ea typeface="ＭＳ Ｐゴシック" pitchFamily="34" charset="-128"/>
              </a:rPr>
              <a:t>System.out.println</a:t>
            </a:r>
            <a:r>
              <a:rPr lang="en-US" sz="2000" kern="0" dirty="0">
                <a:solidFill>
                  <a:srgbClr val="333333"/>
                </a:solidFill>
                <a:latin typeface="Consolas" pitchFamily="49" charset="0"/>
                <a:ea typeface="ＭＳ Ｐゴシック" pitchFamily="34" charset="-128"/>
              </a:rPr>
              <a:t>("A cube of side length 10 has volume  </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         " + result2);</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a:t>
            </a:r>
            <a:endParaRPr lang="en-US" sz="2000" b="1" kern="0" dirty="0">
              <a:solidFill>
                <a:srgbClr val="333333"/>
              </a:solidFill>
              <a:latin typeface="Consolas" pitchFamily="49" charset="0"/>
              <a:ea typeface="ＭＳ Ｐゴシック" pitchFamily="34" charset="-128"/>
            </a:endParaRPr>
          </a:p>
        </p:txBody>
      </p:sp>
      <p:sp>
        <p:nvSpPr>
          <p:cNvPr id="22533"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253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BA2FE3EE-88FF-4CA9-8753-DBA4A36BFFAA}" type="slidenum">
              <a:rPr lang="en-US" altLang="en-US" sz="1200">
                <a:solidFill>
                  <a:srgbClr val="898989"/>
                </a:solidFill>
              </a:rPr>
              <a:pPr>
                <a:spcBef>
                  <a:spcPct val="0"/>
                </a:spcBef>
                <a:buClrTx/>
                <a:buSzTx/>
                <a:buFontTx/>
                <a:buNone/>
              </a:pPr>
              <a:t>12</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8"/>
          <p:cNvSpPr>
            <a:spLocks noGrp="1"/>
          </p:cNvSpPr>
          <p:nvPr>
            <p:ph type="title"/>
          </p:nvPr>
        </p:nvSpPr>
        <p:spPr/>
        <p:txBody>
          <a:bodyPr/>
          <a:lstStyle/>
          <a:p>
            <a:r>
              <a:rPr lang="en-US" altLang="en-US" sz="3600" smtClean="0"/>
              <a:t>Syntax 5.1: Method Declaration</a:t>
            </a:r>
          </a:p>
        </p:txBody>
      </p:sp>
      <p:pic>
        <p:nvPicPr>
          <p:cNvPr id="2355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662988"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355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08A3CACE-C982-4DD3-BD43-8B2A5119C0D2}" type="slidenum">
              <a:rPr lang="en-US" altLang="en-US" sz="1200">
                <a:solidFill>
                  <a:srgbClr val="898989"/>
                </a:solidFill>
              </a:rPr>
              <a:pPr>
                <a:spcBef>
                  <a:spcPct val="0"/>
                </a:spcBef>
                <a:buClrTx/>
                <a:buSzTx/>
                <a:buFontTx/>
                <a:buNone/>
              </a:pPr>
              <a:t>13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z="3600" smtClean="0">
                <a:latin typeface="Arial Black" panose="020B0A04020102020204" pitchFamily="34" charset="0"/>
              </a:rPr>
              <a:t>Cubes.java</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79279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715000"/>
            <a:ext cx="42322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458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5245CE52-D1F8-49A9-858C-E96C055F9754}" type="slidenum">
              <a:rPr lang="en-US" altLang="en-US" sz="1200">
                <a:solidFill>
                  <a:srgbClr val="898989"/>
                </a:solidFill>
              </a:rPr>
              <a:pPr>
                <a:spcBef>
                  <a:spcPct val="0"/>
                </a:spcBef>
                <a:buClrTx/>
                <a:buSzTx/>
                <a:buFontTx/>
                <a:buNone/>
              </a:pPr>
              <a:t>14</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Method Comments</a:t>
            </a:r>
          </a:p>
        </p:txBody>
      </p:sp>
      <p:sp>
        <p:nvSpPr>
          <p:cNvPr id="25603" name="Content Placeholder 2"/>
          <p:cNvSpPr>
            <a:spLocks noGrp="1"/>
          </p:cNvSpPr>
          <p:nvPr>
            <p:ph idx="1"/>
          </p:nvPr>
        </p:nvSpPr>
        <p:spPr>
          <a:xfrm>
            <a:off x="304800" y="1143000"/>
            <a:ext cx="8458200" cy="4267200"/>
          </a:xfrm>
        </p:spPr>
        <p:txBody>
          <a:bodyPr/>
          <a:lstStyle/>
          <a:p>
            <a:pPr>
              <a:spcBef>
                <a:spcPts val="200"/>
              </a:spcBef>
            </a:pPr>
            <a:r>
              <a:rPr lang="en-US" altLang="en-US" sz="2800" smtClean="0"/>
              <a:t>Write a Javadoc comment above each method</a:t>
            </a:r>
          </a:p>
          <a:p>
            <a:pPr>
              <a:spcBef>
                <a:spcPts val="200"/>
              </a:spcBef>
            </a:pPr>
            <a:r>
              <a:rPr lang="en-US" altLang="en-US" sz="2800" smtClean="0"/>
              <a:t>Start with </a:t>
            </a:r>
            <a:r>
              <a:rPr lang="en-US" altLang="en-US" sz="2800" smtClean="0">
                <a:solidFill>
                  <a:srgbClr val="0033CC"/>
                </a:solidFill>
                <a:latin typeface="Consolas" panose="020B0609020204030204" pitchFamily="49" charset="0"/>
              </a:rPr>
              <a:t>/**</a:t>
            </a:r>
            <a:r>
              <a:rPr lang="en-US" altLang="en-US" sz="2800" smtClean="0"/>
              <a:t> </a:t>
            </a:r>
          </a:p>
          <a:p>
            <a:pPr lvl="1">
              <a:spcBef>
                <a:spcPts val="200"/>
              </a:spcBef>
            </a:pPr>
            <a:r>
              <a:rPr lang="en-US" altLang="en-US" smtClean="0"/>
              <a:t>Note the purpose of the method</a:t>
            </a:r>
          </a:p>
          <a:p>
            <a:pPr lvl="1">
              <a:spcBef>
                <a:spcPts val="200"/>
              </a:spcBef>
            </a:pPr>
            <a:r>
              <a:rPr lang="en-US" altLang="en-US" smtClean="0">
                <a:solidFill>
                  <a:srgbClr val="0033CC"/>
                </a:solidFill>
                <a:latin typeface="Consolas" panose="020B0609020204030204" pitchFamily="49" charset="0"/>
                <a:cs typeface="Consolas" panose="020B0609020204030204" pitchFamily="49" charset="0"/>
              </a:rPr>
              <a:t>@param</a:t>
            </a:r>
            <a:r>
              <a:rPr lang="en-US" altLang="en-US" smtClean="0">
                <a:latin typeface="Consolas" panose="020B0609020204030204" pitchFamily="49" charset="0"/>
                <a:cs typeface="Consolas" panose="020B0609020204030204" pitchFamily="49" charset="0"/>
              </a:rPr>
              <a:t>  </a:t>
            </a:r>
            <a:r>
              <a:rPr lang="en-US" altLang="en-US" smtClean="0"/>
              <a:t>Describe each parameter variable</a:t>
            </a:r>
          </a:p>
          <a:p>
            <a:pPr lvl="1">
              <a:spcBef>
                <a:spcPts val="200"/>
              </a:spcBef>
            </a:pPr>
            <a:r>
              <a:rPr lang="en-US" altLang="en-US" smtClean="0">
                <a:solidFill>
                  <a:srgbClr val="0033CC"/>
                </a:solidFill>
                <a:latin typeface="Consolas" panose="020B0609020204030204" pitchFamily="49" charset="0"/>
                <a:cs typeface="Consolas" panose="020B0609020204030204" pitchFamily="49" charset="0"/>
              </a:rPr>
              <a:t>@return</a:t>
            </a:r>
            <a:r>
              <a:rPr lang="en-US" altLang="en-US" smtClean="0">
                <a:latin typeface="Consolas" panose="020B0609020204030204" pitchFamily="49" charset="0"/>
                <a:cs typeface="Consolas" panose="020B0609020204030204" pitchFamily="49" charset="0"/>
              </a:rPr>
              <a:t> </a:t>
            </a:r>
            <a:r>
              <a:rPr lang="en-US" altLang="en-US" smtClean="0"/>
              <a:t>Describe the return value</a:t>
            </a:r>
          </a:p>
          <a:p>
            <a:pPr>
              <a:spcBef>
                <a:spcPts val="200"/>
              </a:spcBef>
            </a:pPr>
            <a:r>
              <a:rPr lang="en-US" altLang="en-US" sz="2800" smtClean="0"/>
              <a:t>End with </a:t>
            </a:r>
            <a:r>
              <a:rPr lang="en-US" altLang="en-US" sz="2800" smtClean="0">
                <a:solidFill>
                  <a:srgbClr val="0033CC"/>
                </a:solidFill>
                <a:latin typeface="Consolas" panose="020B0609020204030204" pitchFamily="49" charset="0"/>
              </a:rPr>
              <a:t>*/</a:t>
            </a:r>
            <a:endParaRPr lang="en-US" altLang="en-US" smtClean="0">
              <a:solidFill>
                <a:srgbClr val="0033CC"/>
              </a:solidFill>
              <a:latin typeface="Consolas" panose="020B0609020204030204" pitchFamily="49" charset="0"/>
            </a:endParaRPr>
          </a:p>
          <a:p>
            <a:pPr>
              <a:buFont typeface="Wingdings" panose="05000000000000000000" pitchFamily="2" charset="2"/>
              <a:buNone/>
            </a:pPr>
            <a:endParaRPr lang="en-US" altLang="en-US" smtClean="0"/>
          </a:p>
          <a:p>
            <a:endParaRPr lang="en-US" altLang="en-US" smtClean="0"/>
          </a:p>
          <a:p>
            <a:endParaRPr lang="en-US" altLang="en-US" smtClean="0"/>
          </a:p>
          <a:p>
            <a:endParaRPr lang="en-US" altLang="en-US" smtClean="0"/>
          </a:p>
        </p:txBody>
      </p:sp>
      <p:sp>
        <p:nvSpPr>
          <p:cNvPr id="7" name="Content Placeholder 2"/>
          <p:cNvSpPr txBox="1">
            <a:spLocks/>
          </p:cNvSpPr>
          <p:nvPr/>
        </p:nvSpPr>
        <p:spPr bwMode="auto">
          <a:xfrm>
            <a:off x="533400" y="4038600"/>
            <a:ext cx="78486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2000" kern="0" dirty="0">
                <a:solidFill>
                  <a:srgbClr val="0033CC"/>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2000" kern="0" dirty="0">
                <a:solidFill>
                  <a:srgbClr val="0033CC"/>
                </a:solidFill>
                <a:latin typeface="Consolas" pitchFamily="49" charset="0"/>
                <a:ea typeface="ＭＳ Ｐゴシック" pitchFamily="34" charset="-128"/>
              </a:rPr>
              <a:t>  Computes the volume of a cube.</a:t>
            </a:r>
          </a:p>
          <a:p>
            <a:pPr marL="342900" indent="-342900">
              <a:buClr>
                <a:srgbClr val="835E01"/>
              </a:buClr>
              <a:buSzPct val="60000"/>
              <a:buFont typeface="Wingdings" pitchFamily="2" charset="2"/>
              <a:buNone/>
              <a:defRPr/>
            </a:pPr>
            <a:r>
              <a:rPr lang="en-US" sz="2000" kern="0" dirty="0">
                <a:solidFill>
                  <a:srgbClr val="0033CC"/>
                </a:solidFill>
                <a:latin typeface="Consolas" pitchFamily="49" charset="0"/>
                <a:ea typeface="ＭＳ Ｐゴシック" pitchFamily="34" charset="-128"/>
              </a:rPr>
              <a:t>  @param sideLength the side length of the cube</a:t>
            </a:r>
          </a:p>
          <a:p>
            <a:pPr marL="342900" indent="-342900">
              <a:buClr>
                <a:srgbClr val="835E01"/>
              </a:buClr>
              <a:buSzPct val="60000"/>
              <a:buFont typeface="Wingdings" pitchFamily="2" charset="2"/>
              <a:buNone/>
              <a:defRPr/>
            </a:pPr>
            <a:r>
              <a:rPr lang="en-US" sz="2000" kern="0" dirty="0">
                <a:solidFill>
                  <a:srgbClr val="0033CC"/>
                </a:solidFill>
                <a:latin typeface="Consolas" pitchFamily="49" charset="0"/>
                <a:ea typeface="ＭＳ Ｐゴシック" pitchFamily="34" charset="-128"/>
              </a:rPr>
              <a:t>  @return the volume</a:t>
            </a:r>
          </a:p>
          <a:p>
            <a:pPr marL="342900" indent="-342900">
              <a:buClr>
                <a:srgbClr val="835E01"/>
              </a:buClr>
              <a:buSzPct val="60000"/>
              <a:buFont typeface="Wingdings" pitchFamily="2" charset="2"/>
              <a:buNone/>
              <a:defRPr/>
            </a:pPr>
            <a:r>
              <a:rPr lang="en-US" sz="2000" kern="0" dirty="0">
                <a:solidFill>
                  <a:srgbClr val="0033CC"/>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public static double cubeVolume(double sideLength)</a:t>
            </a:r>
          </a:p>
        </p:txBody>
      </p:sp>
      <p:pic>
        <p:nvPicPr>
          <p:cNvPr id="2560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52400"/>
            <a:ext cx="1328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560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2CD6E3A2-5730-4D50-931F-B6D4BB1DE557}" type="slidenum">
              <a:rPr lang="en-US" altLang="en-US" sz="1200">
                <a:solidFill>
                  <a:srgbClr val="898989"/>
                </a:solidFill>
              </a:rPr>
              <a:pPr>
                <a:spcBef>
                  <a:spcPct val="0"/>
                </a:spcBef>
                <a:buClrTx/>
                <a:buSzTx/>
                <a:buFontTx/>
                <a:buNone/>
              </a:pPr>
              <a:t>15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z="3600" smtClean="0"/>
              <a:t>5.3 Parameter Passing</a:t>
            </a:r>
          </a:p>
        </p:txBody>
      </p:sp>
      <p:sp>
        <p:nvSpPr>
          <p:cNvPr id="26627" name="Content Placeholder 9"/>
          <p:cNvSpPr>
            <a:spLocks noGrp="1"/>
          </p:cNvSpPr>
          <p:nvPr>
            <p:ph idx="1"/>
          </p:nvPr>
        </p:nvSpPr>
        <p:spPr>
          <a:xfrm>
            <a:off x="304800" y="1104900"/>
            <a:ext cx="8458200" cy="1143000"/>
          </a:xfrm>
        </p:spPr>
        <p:txBody>
          <a:bodyPr/>
          <a:lstStyle/>
          <a:p>
            <a:pPr>
              <a:spcBef>
                <a:spcPts val="500"/>
              </a:spcBef>
            </a:pPr>
            <a:r>
              <a:rPr lang="en-US" altLang="en-US" sz="2800" smtClean="0">
                <a:solidFill>
                  <a:srgbClr val="00B050"/>
                </a:solidFill>
              </a:rPr>
              <a:t>Parameter variables </a:t>
            </a:r>
            <a:r>
              <a:rPr lang="en-US" altLang="en-US" sz="2800" smtClean="0"/>
              <a:t>receive the </a:t>
            </a:r>
            <a:r>
              <a:rPr lang="en-US" altLang="en-US" sz="2800" smtClean="0">
                <a:solidFill>
                  <a:srgbClr val="0033CC"/>
                </a:solidFill>
              </a:rPr>
              <a:t>argument values </a:t>
            </a:r>
            <a:r>
              <a:rPr lang="en-US" altLang="en-US" sz="2800" smtClean="0"/>
              <a:t>supplied in the method call</a:t>
            </a:r>
          </a:p>
          <a:p>
            <a:pPr lvl="1">
              <a:spcBef>
                <a:spcPts val="500"/>
              </a:spcBef>
            </a:pPr>
            <a:r>
              <a:rPr lang="en-US" altLang="en-US" sz="2400" smtClean="0"/>
              <a:t>They both must be the same type</a:t>
            </a:r>
            <a:endParaRPr lang="en-US" altLang="en-US" smtClean="0"/>
          </a:p>
          <a:p>
            <a:pPr>
              <a:spcBef>
                <a:spcPts val="500"/>
              </a:spcBef>
            </a:pPr>
            <a:r>
              <a:rPr lang="en-US" altLang="en-US" sz="2800" smtClean="0"/>
              <a:t>The </a:t>
            </a:r>
            <a:r>
              <a:rPr lang="en-US" altLang="en-US" sz="2800" smtClean="0">
                <a:solidFill>
                  <a:srgbClr val="0033CC"/>
                </a:solidFill>
              </a:rPr>
              <a:t>argument value </a:t>
            </a:r>
            <a:r>
              <a:rPr lang="en-US" altLang="en-US" sz="2800" smtClean="0"/>
              <a:t>may be:</a:t>
            </a:r>
          </a:p>
          <a:p>
            <a:pPr lvl="1">
              <a:spcBef>
                <a:spcPts val="500"/>
              </a:spcBef>
            </a:pPr>
            <a:r>
              <a:rPr lang="en-US" altLang="en-US" sz="2400" smtClean="0"/>
              <a:t>The contents of a variable</a:t>
            </a:r>
          </a:p>
          <a:p>
            <a:pPr lvl="1">
              <a:spcBef>
                <a:spcPts val="500"/>
              </a:spcBef>
            </a:pPr>
            <a:r>
              <a:rPr lang="en-US" altLang="en-US" sz="2400" smtClean="0"/>
              <a:t>A </a:t>
            </a:r>
            <a:r>
              <a:rPr lang="ja-JP" altLang="en-US" sz="2400" smtClean="0"/>
              <a:t>‘</a:t>
            </a:r>
            <a:r>
              <a:rPr lang="en-US" altLang="ja-JP" sz="2400" smtClean="0"/>
              <a:t>literal</a:t>
            </a:r>
            <a:r>
              <a:rPr lang="ja-JP" altLang="en-US" sz="2400" smtClean="0"/>
              <a:t>’</a:t>
            </a:r>
            <a:r>
              <a:rPr lang="en-US" altLang="ja-JP" sz="2400" smtClean="0"/>
              <a:t> value (2)</a:t>
            </a:r>
          </a:p>
          <a:p>
            <a:pPr lvl="1">
              <a:spcBef>
                <a:spcPts val="500"/>
              </a:spcBef>
            </a:pPr>
            <a:r>
              <a:rPr lang="en-US" altLang="en-US" sz="2400" smtClean="0"/>
              <a:t>aka. </a:t>
            </a:r>
            <a:r>
              <a:rPr lang="ja-JP" altLang="en-US" sz="2400" smtClean="0"/>
              <a:t>‘</a:t>
            </a:r>
            <a:r>
              <a:rPr lang="en-US" altLang="ja-JP" sz="2400" smtClean="0"/>
              <a:t>actual parameter</a:t>
            </a:r>
            <a:r>
              <a:rPr lang="ja-JP" altLang="en-US" sz="2400" smtClean="0"/>
              <a:t>’</a:t>
            </a:r>
            <a:r>
              <a:rPr lang="en-US" altLang="ja-JP" sz="2400" smtClean="0"/>
              <a:t> or argument</a:t>
            </a:r>
          </a:p>
          <a:p>
            <a:pPr>
              <a:spcBef>
                <a:spcPts val="500"/>
              </a:spcBef>
            </a:pPr>
            <a:r>
              <a:rPr lang="en-US" altLang="en-US" sz="2800" smtClean="0"/>
              <a:t>The </a:t>
            </a:r>
            <a:r>
              <a:rPr lang="en-US" altLang="en-US" sz="2800" smtClean="0">
                <a:solidFill>
                  <a:srgbClr val="00B050"/>
                </a:solidFill>
              </a:rPr>
              <a:t>parameter variable </a:t>
            </a:r>
            <a:r>
              <a:rPr lang="en-US" altLang="en-US" sz="2800" smtClean="0"/>
              <a:t>is:</a:t>
            </a:r>
          </a:p>
          <a:p>
            <a:pPr lvl="1">
              <a:spcBef>
                <a:spcPts val="500"/>
              </a:spcBef>
            </a:pPr>
            <a:r>
              <a:rPr lang="en-US" altLang="en-US" sz="2400" smtClean="0"/>
              <a:t>Declared in the called method </a:t>
            </a:r>
          </a:p>
          <a:p>
            <a:pPr lvl="1">
              <a:spcBef>
                <a:spcPts val="500"/>
              </a:spcBef>
            </a:pPr>
            <a:r>
              <a:rPr lang="en-US" altLang="en-US" sz="2400" smtClean="0"/>
              <a:t>Initialized with the value of the </a:t>
            </a:r>
            <a:r>
              <a:rPr lang="en-US" altLang="en-US" sz="2400" smtClean="0">
                <a:solidFill>
                  <a:srgbClr val="0033CC"/>
                </a:solidFill>
              </a:rPr>
              <a:t>argument value </a:t>
            </a:r>
          </a:p>
          <a:p>
            <a:pPr lvl="1">
              <a:spcBef>
                <a:spcPts val="500"/>
              </a:spcBef>
            </a:pPr>
            <a:r>
              <a:rPr lang="en-US" altLang="en-US" sz="2400" smtClean="0"/>
              <a:t>Used as a variable inside the called method</a:t>
            </a:r>
          </a:p>
          <a:p>
            <a:pPr lvl="1">
              <a:spcBef>
                <a:spcPts val="500"/>
              </a:spcBef>
            </a:pPr>
            <a:r>
              <a:rPr lang="en-US" altLang="en-US" sz="2400" smtClean="0"/>
              <a:t>aka. </a:t>
            </a:r>
            <a:r>
              <a:rPr lang="ja-JP" altLang="en-US" sz="2400" smtClean="0"/>
              <a:t>‘</a:t>
            </a:r>
            <a:r>
              <a:rPr lang="en-US" altLang="ja-JP" sz="2400" smtClean="0"/>
              <a:t>formal parameter</a:t>
            </a:r>
            <a:r>
              <a:rPr lang="ja-JP" altLang="en-US" sz="2400" smtClean="0"/>
              <a:t>’</a:t>
            </a:r>
            <a:r>
              <a:rPr lang="en-US" altLang="ja-JP" sz="2400" smtClean="0"/>
              <a:t> </a:t>
            </a:r>
            <a:endParaRPr lang="en-US" altLang="ja-JP" smtClean="0"/>
          </a:p>
          <a:p>
            <a:pPr lvl="1">
              <a:spcBef>
                <a:spcPts val="500"/>
              </a:spcBef>
            </a:pPr>
            <a:endParaRPr lang="en-US" altLang="en-US" sz="2400" smtClean="0"/>
          </a:p>
          <a:p>
            <a:pPr>
              <a:spcBef>
                <a:spcPts val="500"/>
              </a:spcBef>
              <a:buFont typeface="Wingdings" panose="05000000000000000000" pitchFamily="2" charset="2"/>
              <a:buNone/>
            </a:pPr>
            <a:endParaRPr lang="en-US" altLang="en-US" sz="2800" smtClean="0"/>
          </a:p>
        </p:txBody>
      </p:sp>
      <p:sp>
        <p:nvSpPr>
          <p:cNvPr id="13" name="Rounded Rectangle 12"/>
          <p:cNvSpPr/>
          <p:nvPr/>
        </p:nvSpPr>
        <p:spPr>
          <a:xfrm>
            <a:off x="6400800" y="4114800"/>
            <a:ext cx="2133600" cy="838200"/>
          </a:xfrm>
          <a:prstGeom prst="roundRect">
            <a:avLst/>
          </a:prstGeom>
          <a:solidFill>
            <a:schemeClr val="bg2"/>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Called Method</a:t>
            </a:r>
          </a:p>
        </p:txBody>
      </p:sp>
      <p:sp>
        <p:nvSpPr>
          <p:cNvPr id="14" name="Flowchart: Magnetic Disk 13"/>
          <p:cNvSpPr/>
          <p:nvPr/>
        </p:nvSpPr>
        <p:spPr>
          <a:xfrm>
            <a:off x="7467600" y="3657600"/>
            <a:ext cx="609600" cy="533400"/>
          </a:xfrm>
          <a:prstGeom prst="flowChartMagneticDisk">
            <a:avLst/>
          </a:prstGeom>
          <a:solidFill>
            <a:schemeClr val="accent4"/>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in</a:t>
            </a:r>
          </a:p>
        </p:txBody>
      </p:sp>
      <p:sp>
        <p:nvSpPr>
          <p:cNvPr id="15" name="Down Arrow 14"/>
          <p:cNvSpPr/>
          <p:nvPr/>
        </p:nvSpPr>
        <p:spPr>
          <a:xfrm>
            <a:off x="7467600" y="2514600"/>
            <a:ext cx="685800" cy="1066800"/>
          </a:xfrm>
          <a:prstGeom prst="down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out</a:t>
            </a:r>
          </a:p>
        </p:txBody>
      </p:sp>
      <p:sp>
        <p:nvSpPr>
          <p:cNvPr id="12" name="Rounded Rectangle 11"/>
          <p:cNvSpPr/>
          <p:nvPr/>
        </p:nvSpPr>
        <p:spPr>
          <a:xfrm>
            <a:off x="6324600" y="1752600"/>
            <a:ext cx="2133600" cy="838200"/>
          </a:xfrm>
          <a:prstGeom prst="roundRect">
            <a:avLst/>
          </a:prstGeom>
          <a:solidFill>
            <a:schemeClr val="bg2"/>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Calling Method</a:t>
            </a:r>
          </a:p>
        </p:txBody>
      </p:sp>
      <p:sp>
        <p:nvSpPr>
          <p:cNvPr id="26638" name="TextBox 15"/>
          <p:cNvSpPr txBox="1">
            <a:spLocks noChangeArrowheads="1"/>
          </p:cNvSpPr>
          <p:nvPr/>
        </p:nvSpPr>
        <p:spPr bwMode="auto">
          <a:xfrm>
            <a:off x="5486400" y="2714625"/>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r>
              <a:rPr lang="en-US" altLang="en-US" sz="1800">
                <a:solidFill>
                  <a:srgbClr val="0033CC"/>
                </a:solidFill>
                <a:cs typeface="Arial" panose="020B0604020202020204" pitchFamily="34" charset="0"/>
              </a:rPr>
              <a:t>Argument value</a:t>
            </a:r>
          </a:p>
        </p:txBody>
      </p:sp>
      <p:sp>
        <p:nvSpPr>
          <p:cNvPr id="26639" name="TextBox 16"/>
          <p:cNvSpPr txBox="1">
            <a:spLocks noChangeArrowheads="1"/>
          </p:cNvSpPr>
          <p:nvPr/>
        </p:nvSpPr>
        <p:spPr bwMode="auto">
          <a:xfrm>
            <a:off x="4641850" y="35814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r>
              <a:rPr lang="en-US" altLang="en-US" sz="1800">
                <a:solidFill>
                  <a:srgbClr val="00B050"/>
                </a:solidFill>
                <a:cs typeface="Arial" panose="020B0604020202020204" pitchFamily="34" charset="0"/>
              </a:rPr>
              <a:t>Parameter variable</a:t>
            </a:r>
          </a:p>
        </p:txBody>
      </p:sp>
      <p:sp>
        <p:nvSpPr>
          <p:cNvPr id="2664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664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3D8A14D3-710D-4675-8C69-99471F90ECD2}" type="slidenum">
              <a:rPr lang="en-US" altLang="en-US" sz="1200">
                <a:solidFill>
                  <a:srgbClr val="898989"/>
                </a:solidFill>
              </a:rPr>
              <a:pPr>
                <a:spcBef>
                  <a:spcPct val="0"/>
                </a:spcBef>
                <a:buClrTx/>
                <a:buSzTx/>
                <a:buFontTx/>
                <a:buNone/>
              </a:pPr>
              <a:t>16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Parameter Passing Steps </a:t>
            </a:r>
          </a:p>
        </p:txBody>
      </p:sp>
      <p:sp>
        <p:nvSpPr>
          <p:cNvPr id="7" name="Content Placeholder 2"/>
          <p:cNvSpPr txBox="1">
            <a:spLocks/>
          </p:cNvSpPr>
          <p:nvPr/>
        </p:nvSpPr>
        <p:spPr bwMode="auto">
          <a:xfrm>
            <a:off x="228600" y="1066800"/>
            <a:ext cx="59436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2000" kern="0" dirty="0">
                <a:solidFill>
                  <a:srgbClr val="C00000"/>
                </a:solidFill>
                <a:latin typeface="Consolas" pitchFamily="49" charset="0"/>
                <a:ea typeface="ＭＳ Ｐゴシック" pitchFamily="34" charset="-128"/>
              </a:rPr>
              <a:t>public static void </a:t>
            </a:r>
            <a:r>
              <a:rPr lang="en-US" sz="2000" kern="0" dirty="0">
                <a:solidFill>
                  <a:srgbClr val="333333"/>
                </a:solidFill>
                <a:latin typeface="Consolas" pitchFamily="49" charset="0"/>
                <a:ea typeface="ＭＳ Ｐゴシック" pitchFamily="34" charset="-128"/>
              </a:rPr>
              <a:t>main(String[] args)</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  </a:t>
            </a:r>
            <a:r>
              <a:rPr lang="en-US" sz="2000" kern="0" dirty="0">
                <a:solidFill>
                  <a:srgbClr val="C00000"/>
                </a:solidFill>
                <a:latin typeface="Consolas" pitchFamily="49" charset="0"/>
                <a:ea typeface="ＭＳ Ｐゴシック" pitchFamily="34" charset="-128"/>
              </a:rPr>
              <a:t>double</a:t>
            </a:r>
            <a:r>
              <a:rPr lang="en-US" sz="2000" kern="0" dirty="0">
                <a:solidFill>
                  <a:srgbClr val="333333"/>
                </a:solidFill>
                <a:latin typeface="Consolas" pitchFamily="49" charset="0"/>
                <a:ea typeface="ＭＳ Ｐゴシック" pitchFamily="34" charset="-128"/>
              </a:rPr>
              <a:t> result1 = </a:t>
            </a:r>
            <a:r>
              <a:rPr lang="en-US" sz="2000" kern="0" dirty="0">
                <a:solidFill>
                  <a:srgbClr val="0033CC"/>
                </a:solidFill>
                <a:latin typeface="Consolas" pitchFamily="49" charset="0"/>
                <a:ea typeface="ＭＳ Ｐゴシック" pitchFamily="34" charset="-128"/>
              </a:rPr>
              <a:t>cubeVolume</a:t>
            </a:r>
            <a:r>
              <a:rPr lang="en-US" sz="2000" kern="0" dirty="0">
                <a:solidFill>
                  <a:srgbClr val="333333"/>
                </a:solidFill>
                <a:latin typeface="Consolas" pitchFamily="49" charset="0"/>
                <a:ea typeface="ＭＳ Ｐゴシック" pitchFamily="34" charset="-128"/>
              </a:rPr>
              <a:t>(2);</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  . . . </a:t>
            </a:r>
          </a:p>
          <a:p>
            <a:pPr marL="342900" indent="-342900">
              <a:buClr>
                <a:srgbClr val="835E01"/>
              </a:buClr>
              <a:buSzPct val="60000"/>
              <a:buFont typeface="Wingdings" pitchFamily="2" charset="2"/>
              <a:buNone/>
              <a:defRPr/>
            </a:pPr>
            <a:r>
              <a:rPr lang="en-US" sz="2000" kern="0" dirty="0">
                <a:solidFill>
                  <a:srgbClr val="333333"/>
                </a:solidFill>
                <a:latin typeface="Consolas" pitchFamily="49" charset="0"/>
                <a:ea typeface="ＭＳ Ｐゴシック" pitchFamily="34" charset="-128"/>
              </a:rPr>
              <a:t>}</a:t>
            </a:r>
            <a:endParaRPr lang="en-US" sz="2000" b="1" kern="0" dirty="0">
              <a:solidFill>
                <a:srgbClr val="333333"/>
              </a:solidFill>
              <a:latin typeface="Consolas" pitchFamily="49" charset="0"/>
              <a:ea typeface="ＭＳ Ｐゴシック" pitchFamily="34" charset="-128"/>
            </a:endParaRPr>
          </a:p>
        </p:txBody>
      </p:sp>
      <p:sp>
        <p:nvSpPr>
          <p:cNvPr id="8" name="Content Placeholder 2"/>
          <p:cNvSpPr txBox="1">
            <a:spLocks/>
          </p:cNvSpPr>
          <p:nvPr/>
        </p:nvSpPr>
        <p:spPr bwMode="auto">
          <a:xfrm>
            <a:off x="228600" y="3733800"/>
            <a:ext cx="8001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2000" kern="0" dirty="0">
                <a:solidFill>
                  <a:srgbClr val="C00000"/>
                </a:solidFill>
                <a:latin typeface="Consolas" pitchFamily="49" charset="0"/>
                <a:ea typeface="ＭＳ Ｐゴシック" pitchFamily="34" charset="-128"/>
              </a:rPr>
              <a:t>public static double</a:t>
            </a:r>
            <a:r>
              <a:rPr lang="en-US" sz="2000" kern="0" dirty="0">
                <a:latin typeface="Consolas" pitchFamily="49" charset="0"/>
                <a:ea typeface="ＭＳ Ｐゴシック" pitchFamily="34" charset="-128"/>
              </a:rPr>
              <a:t> cubeVolume(</a:t>
            </a:r>
            <a:r>
              <a:rPr lang="en-US" sz="2000" kern="0" dirty="0">
                <a:solidFill>
                  <a:srgbClr val="C00000"/>
                </a:solidFill>
                <a:latin typeface="Consolas" pitchFamily="49" charset="0"/>
                <a:ea typeface="ＭＳ Ｐゴシック" pitchFamily="34" charset="-128"/>
              </a:rPr>
              <a:t>double</a:t>
            </a:r>
            <a:r>
              <a:rPr lang="en-US" sz="2000" kern="0" dirty="0">
                <a:latin typeface="Consolas" pitchFamily="49" charset="0"/>
                <a:ea typeface="ＭＳ Ｐゴシック" pitchFamily="34" charset="-128"/>
              </a:rPr>
              <a:t> sideLength)</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  </a:t>
            </a:r>
            <a:r>
              <a:rPr lang="en-US" sz="2000" kern="0" dirty="0">
                <a:solidFill>
                  <a:srgbClr val="C00000"/>
                </a:solidFill>
                <a:latin typeface="Consolas" pitchFamily="49" charset="0"/>
                <a:ea typeface="ＭＳ Ｐゴシック" pitchFamily="34" charset="-128"/>
              </a:rPr>
              <a:t>double</a:t>
            </a:r>
            <a:r>
              <a:rPr lang="en-US" sz="2000" kern="0" dirty="0">
                <a:latin typeface="Consolas" pitchFamily="49" charset="0"/>
                <a:ea typeface="ＭＳ Ｐゴシック" pitchFamily="34" charset="-128"/>
              </a:rPr>
              <a:t> volume = sideLength * sideLength * sideLength;</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  </a:t>
            </a:r>
            <a:r>
              <a:rPr lang="en-US" sz="2000" kern="0" dirty="0">
                <a:solidFill>
                  <a:srgbClr val="C00000"/>
                </a:solidFill>
                <a:latin typeface="Consolas" pitchFamily="49" charset="0"/>
                <a:ea typeface="ＭＳ Ｐゴシック" pitchFamily="34" charset="-128"/>
              </a:rPr>
              <a:t>return</a:t>
            </a:r>
            <a:r>
              <a:rPr lang="en-US" sz="2000" kern="0" dirty="0">
                <a:latin typeface="Consolas" pitchFamily="49" charset="0"/>
                <a:ea typeface="ＭＳ Ｐゴシック" pitchFamily="34" charset="-128"/>
              </a:rPr>
              <a:t> volume;</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a:t>
            </a:r>
            <a:endParaRPr lang="en-US" sz="2000" b="1" kern="0" dirty="0">
              <a:latin typeface="Consolas" pitchFamily="49" charset="0"/>
              <a:ea typeface="ＭＳ Ｐゴシック" pitchFamily="34" charset="-128"/>
            </a:endParaRPr>
          </a:p>
        </p:txBody>
      </p:sp>
      <p:pic>
        <p:nvPicPr>
          <p:cNvPr id="23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752600"/>
            <a:ext cx="29337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876800"/>
            <a:ext cx="32861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876800"/>
            <a:ext cx="3324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876800"/>
            <a:ext cx="33242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752600"/>
            <a:ext cx="2971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765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C655F7CB-5A7B-4E52-B7B1-995D90EC2162}" type="slidenum">
              <a:rPr lang="en-US" altLang="en-US" sz="1200">
                <a:solidFill>
                  <a:srgbClr val="898989"/>
                </a:solidFill>
              </a:rPr>
              <a:pPr>
                <a:spcBef>
                  <a:spcPct val="0"/>
                </a:spcBef>
                <a:buClrTx/>
                <a:buSzTx/>
                <a:buFontTx/>
                <a:buNone/>
              </a:pPr>
              <a:t>17</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8"/>
          <p:cNvSpPr>
            <a:spLocks noGrp="1"/>
          </p:cNvSpPr>
          <p:nvPr>
            <p:ph type="title"/>
          </p:nvPr>
        </p:nvSpPr>
        <p:spPr/>
        <p:txBody>
          <a:bodyPr/>
          <a:lstStyle/>
          <a:p>
            <a:r>
              <a:rPr lang="en-US" altLang="en-US" sz="3600" smtClean="0"/>
              <a:t>Common Error 5.1 </a:t>
            </a:r>
          </a:p>
        </p:txBody>
      </p:sp>
      <p:sp>
        <p:nvSpPr>
          <p:cNvPr id="8" name="Content Placeholder 2"/>
          <p:cNvSpPr txBox="1">
            <a:spLocks/>
          </p:cNvSpPr>
          <p:nvPr/>
        </p:nvSpPr>
        <p:spPr bwMode="auto">
          <a:xfrm>
            <a:off x="838200" y="4191000"/>
            <a:ext cx="7543800"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int addTax(double</a:t>
            </a:r>
            <a:r>
              <a:rPr lang="en-US" kern="0" dirty="0">
                <a:solidFill>
                  <a:srgbClr val="C00000"/>
                </a:solidFill>
                <a:latin typeface="Consolas" pitchFamily="49" charset="0"/>
                <a:ea typeface="ＭＳ Ｐゴシック" pitchFamily="34" charset="-128"/>
              </a:rPr>
              <a:t> </a:t>
            </a:r>
            <a:r>
              <a:rPr lang="en-US" kern="0" dirty="0">
                <a:solidFill>
                  <a:srgbClr val="00B050"/>
                </a:solidFill>
                <a:latin typeface="Consolas" pitchFamily="49" charset="0"/>
                <a:ea typeface="ＭＳ Ｐゴシック" pitchFamily="34" charset="-128"/>
              </a:rPr>
              <a:t>price</a:t>
            </a:r>
            <a:r>
              <a:rPr lang="en-US" kern="0" dirty="0">
                <a:latin typeface="Consolas" pitchFamily="49" charset="0"/>
                <a:ea typeface="ＭＳ Ｐゴシック" pitchFamily="34" charset="-128"/>
              </a:rPr>
              <a:t>, double </a:t>
            </a:r>
            <a:r>
              <a:rPr lang="en-US" kern="0" dirty="0">
                <a:solidFill>
                  <a:srgbClr val="333333"/>
                </a:solidFill>
                <a:latin typeface="Consolas" pitchFamily="49" charset="0"/>
                <a:ea typeface="ＭＳ Ｐゴシック" pitchFamily="34" charset="-128"/>
              </a:rPr>
              <a:t>rate)</a:t>
            </a:r>
          </a:p>
          <a:p>
            <a:pPr marL="342900" indent="-342900">
              <a:buClr>
                <a:srgbClr val="835E01"/>
              </a:buClr>
              <a:buSzPct val="60000"/>
              <a:buFont typeface="Wingdings" pitchFamily="2" charset="2"/>
              <a:buNone/>
              <a:defRPr/>
            </a:pPr>
            <a:r>
              <a:rPr lang="en-US" kern="0" dirty="0">
                <a:solidFill>
                  <a:srgbClr val="333333"/>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solidFill>
                  <a:srgbClr val="C00000"/>
                </a:solidFill>
                <a:latin typeface="Consolas" pitchFamily="49" charset="0"/>
                <a:ea typeface="ＭＳ Ｐゴシック" pitchFamily="34" charset="-128"/>
              </a:rPr>
              <a:t>  </a:t>
            </a:r>
            <a:r>
              <a:rPr lang="en-US" kern="0" dirty="0">
                <a:latin typeface="Consolas" pitchFamily="49" charset="0"/>
                <a:ea typeface="ＭＳ Ｐゴシック" pitchFamily="34" charset="-128"/>
              </a:rPr>
              <a:t>double</a:t>
            </a:r>
            <a:r>
              <a:rPr lang="en-US" kern="0" dirty="0">
                <a:solidFill>
                  <a:srgbClr val="C00000"/>
                </a:solidFill>
                <a:latin typeface="Consolas" pitchFamily="49" charset="0"/>
                <a:ea typeface="ＭＳ Ｐゴシック" pitchFamily="34" charset="-128"/>
              </a:rPr>
              <a:t> </a:t>
            </a:r>
            <a:r>
              <a:rPr lang="en-US" kern="0" dirty="0">
                <a:solidFill>
                  <a:srgbClr val="333333"/>
                </a:solidFill>
                <a:latin typeface="Consolas" pitchFamily="49" charset="0"/>
                <a:ea typeface="ＭＳ Ｐゴシック" pitchFamily="34" charset="-128"/>
              </a:rPr>
              <a:t>tax = </a:t>
            </a:r>
            <a:r>
              <a:rPr lang="en-US" kern="0" dirty="0">
                <a:solidFill>
                  <a:srgbClr val="00B050"/>
                </a:solidFill>
                <a:latin typeface="Consolas" pitchFamily="49" charset="0"/>
                <a:ea typeface="ＭＳ Ｐゴシック" pitchFamily="34" charset="-128"/>
              </a:rPr>
              <a:t>price</a:t>
            </a:r>
            <a:r>
              <a:rPr lang="en-US" kern="0" dirty="0">
                <a:solidFill>
                  <a:srgbClr val="333333"/>
                </a:solidFill>
                <a:latin typeface="Consolas" pitchFamily="49" charset="0"/>
                <a:ea typeface="ＭＳ Ｐゴシック" pitchFamily="34" charset="-128"/>
              </a:rPr>
              <a:t> * rate / 100;</a:t>
            </a:r>
          </a:p>
          <a:p>
            <a:pPr marL="342900" indent="-342900">
              <a:buClr>
                <a:srgbClr val="835E01"/>
              </a:buClr>
              <a:buSzPct val="60000"/>
              <a:buFont typeface="Wingdings" pitchFamily="2" charset="2"/>
              <a:buNone/>
              <a:defRPr/>
            </a:pPr>
            <a:r>
              <a:rPr lang="en-US" kern="0" dirty="0">
                <a:solidFill>
                  <a:srgbClr val="333333"/>
                </a:solidFill>
                <a:latin typeface="Consolas" pitchFamily="49" charset="0"/>
                <a:ea typeface="ＭＳ Ｐゴシック" pitchFamily="34" charset="-128"/>
              </a:rPr>
              <a:t>  </a:t>
            </a:r>
            <a:r>
              <a:rPr lang="en-US" kern="0" dirty="0">
                <a:solidFill>
                  <a:srgbClr val="00B050"/>
                </a:solidFill>
                <a:latin typeface="Consolas" pitchFamily="49" charset="0"/>
                <a:ea typeface="ＭＳ Ｐゴシック" pitchFamily="34" charset="-128"/>
              </a:rPr>
              <a:t>price</a:t>
            </a:r>
            <a:r>
              <a:rPr lang="en-US" kern="0" dirty="0">
                <a:solidFill>
                  <a:srgbClr val="333333"/>
                </a:solidFill>
                <a:latin typeface="Consolas" pitchFamily="49" charset="0"/>
                <a:ea typeface="ＭＳ Ｐゴシック" pitchFamily="34" charset="-128"/>
              </a:rPr>
              <a:t> = </a:t>
            </a:r>
            <a:r>
              <a:rPr lang="en-US" kern="0" dirty="0">
                <a:solidFill>
                  <a:srgbClr val="00B050"/>
                </a:solidFill>
                <a:latin typeface="Consolas" pitchFamily="49" charset="0"/>
                <a:ea typeface="ＭＳ Ｐゴシック" pitchFamily="34" charset="-128"/>
              </a:rPr>
              <a:t>price</a:t>
            </a:r>
            <a:r>
              <a:rPr lang="en-US" kern="0" dirty="0">
                <a:solidFill>
                  <a:srgbClr val="333333"/>
                </a:solidFill>
                <a:latin typeface="Consolas" pitchFamily="49" charset="0"/>
                <a:ea typeface="ＭＳ Ｐゴシック" pitchFamily="34" charset="-128"/>
              </a:rPr>
              <a:t> + tax; </a:t>
            </a:r>
            <a:r>
              <a:rPr lang="en-US" kern="0" dirty="0">
                <a:solidFill>
                  <a:srgbClr val="00B0F0"/>
                </a:solidFill>
                <a:latin typeface="Consolas" pitchFamily="49" charset="0"/>
                <a:ea typeface="ＭＳ Ｐゴシック" pitchFamily="34" charset="-128"/>
              </a:rPr>
              <a:t>// Has no effect outside the method</a:t>
            </a:r>
          </a:p>
          <a:p>
            <a:pPr marL="342900" indent="-342900">
              <a:buClr>
                <a:srgbClr val="835E01"/>
              </a:buClr>
              <a:buSzPct val="60000"/>
              <a:buFont typeface="Wingdings" pitchFamily="2" charset="2"/>
              <a:buNone/>
              <a:defRPr/>
            </a:pPr>
            <a:r>
              <a:rPr lang="en-US" kern="0" dirty="0">
                <a:solidFill>
                  <a:srgbClr val="333333"/>
                </a:solidFill>
                <a:latin typeface="Consolas" pitchFamily="49" charset="0"/>
                <a:ea typeface="ＭＳ Ｐゴシック" pitchFamily="34" charset="-128"/>
              </a:rPr>
              <a:t>  </a:t>
            </a:r>
            <a:r>
              <a:rPr lang="en-US" kern="0" dirty="0">
                <a:latin typeface="Consolas" pitchFamily="49" charset="0"/>
                <a:ea typeface="ＭＳ Ｐゴシック" pitchFamily="34" charset="-128"/>
              </a:rPr>
              <a:t>return</a:t>
            </a:r>
            <a:r>
              <a:rPr lang="en-US" kern="0" dirty="0">
                <a:solidFill>
                  <a:srgbClr val="333333"/>
                </a:solidFill>
                <a:latin typeface="Consolas" pitchFamily="49" charset="0"/>
                <a:ea typeface="ＭＳ Ｐゴシック" pitchFamily="34" charset="-128"/>
              </a:rPr>
              <a:t> tax;</a:t>
            </a:r>
          </a:p>
          <a:p>
            <a:pPr marL="342900" indent="-342900">
              <a:buClr>
                <a:srgbClr val="835E01"/>
              </a:buClr>
              <a:buSzPct val="60000"/>
              <a:buFont typeface="Wingdings" pitchFamily="2" charset="2"/>
              <a:buNone/>
              <a:defRPr/>
            </a:pPr>
            <a:r>
              <a:rPr lang="en-US" kern="0" dirty="0">
                <a:solidFill>
                  <a:srgbClr val="333333"/>
                </a:solidFill>
                <a:latin typeface="Consolas" pitchFamily="49" charset="0"/>
                <a:ea typeface="ＭＳ Ｐゴシック" pitchFamily="34" charset="-128"/>
              </a:rPr>
              <a:t>}</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81000"/>
            <a:ext cx="16668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Content Placeholder 9"/>
          <p:cNvSpPr>
            <a:spLocks noGrp="1"/>
          </p:cNvSpPr>
          <p:nvPr>
            <p:ph idx="1"/>
          </p:nvPr>
        </p:nvSpPr>
        <p:spPr>
          <a:xfrm>
            <a:off x="304800" y="1066800"/>
            <a:ext cx="8534400" cy="1371600"/>
          </a:xfrm>
        </p:spPr>
        <p:txBody>
          <a:bodyPr/>
          <a:lstStyle/>
          <a:p>
            <a:r>
              <a:rPr lang="en-US" altLang="en-US" sz="2800" smtClean="0"/>
              <a:t>Trying to Modify Arguments</a:t>
            </a:r>
            <a:endParaRPr lang="en-US" altLang="en-US" sz="2400" smtClean="0"/>
          </a:p>
          <a:p>
            <a:pPr lvl="1"/>
            <a:r>
              <a:rPr lang="en-US" altLang="en-US" sz="2400" smtClean="0"/>
              <a:t>A copy of the argument values is passed </a:t>
            </a:r>
          </a:p>
          <a:p>
            <a:pPr lvl="1"/>
            <a:r>
              <a:rPr lang="en-US" altLang="en-US" sz="2400" smtClean="0"/>
              <a:t>Called method (</a:t>
            </a:r>
            <a:r>
              <a:rPr lang="en-US" altLang="en-US" sz="2400" smtClean="0">
                <a:latin typeface="Consolas" panose="020B0609020204030204" pitchFamily="49" charset="0"/>
                <a:cs typeface="Consolas" panose="020B0609020204030204" pitchFamily="49" charset="0"/>
              </a:rPr>
              <a:t>addTax</a:t>
            </a:r>
            <a:r>
              <a:rPr lang="en-US" altLang="en-US" sz="2400" smtClean="0"/>
              <a:t>) can modify local copy (</a:t>
            </a:r>
            <a:r>
              <a:rPr lang="en-US" altLang="en-US" sz="2400" smtClean="0">
                <a:solidFill>
                  <a:srgbClr val="00B050"/>
                </a:solidFill>
                <a:latin typeface="Consolas" panose="020B0609020204030204" pitchFamily="49" charset="0"/>
              </a:rPr>
              <a:t>price</a:t>
            </a:r>
            <a:r>
              <a:rPr lang="en-US" altLang="en-US" sz="2400" smtClean="0"/>
              <a:t>)</a:t>
            </a:r>
          </a:p>
          <a:p>
            <a:pPr lvl="2"/>
            <a:r>
              <a:rPr lang="en-US" altLang="en-US" smtClean="0"/>
              <a:t>But not original </a:t>
            </a:r>
          </a:p>
          <a:p>
            <a:pPr lvl="2">
              <a:buFontTx/>
              <a:buNone/>
            </a:pPr>
            <a:r>
              <a:rPr lang="en-US" altLang="en-US" smtClean="0"/>
              <a:t>in calling method</a:t>
            </a:r>
          </a:p>
          <a:p>
            <a:pPr lvl="3"/>
            <a:r>
              <a:rPr lang="en-US" altLang="en-US" smtClean="0">
                <a:solidFill>
                  <a:srgbClr val="0033CC"/>
                </a:solidFill>
                <a:latin typeface="Consolas" panose="020B0609020204030204" pitchFamily="49" charset="0"/>
              </a:rPr>
              <a:t>total</a:t>
            </a:r>
            <a:endParaRPr lang="en-US" altLang="en-US" smtClean="0">
              <a:solidFill>
                <a:srgbClr val="0033CC"/>
              </a:solidFill>
            </a:endParaRPr>
          </a:p>
        </p:txBody>
      </p:sp>
      <p:sp>
        <p:nvSpPr>
          <p:cNvPr id="9" name="Content Placeholder 2"/>
          <p:cNvSpPr txBox="1">
            <a:spLocks/>
          </p:cNvSpPr>
          <p:nvPr/>
        </p:nvSpPr>
        <p:spPr bwMode="auto">
          <a:xfrm>
            <a:off x="3810000" y="2514600"/>
            <a:ext cx="49657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double total = 10;</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addTax(</a:t>
            </a:r>
            <a:r>
              <a:rPr lang="en-US" kern="0" dirty="0">
                <a:solidFill>
                  <a:srgbClr val="0033CC"/>
                </a:solidFill>
                <a:latin typeface="Consolas" pitchFamily="49" charset="0"/>
                <a:ea typeface="ＭＳ Ｐゴシック" pitchFamily="34" charset="-128"/>
              </a:rPr>
              <a:t>total</a:t>
            </a:r>
            <a:r>
              <a:rPr lang="en-US" kern="0" dirty="0">
                <a:latin typeface="Consolas" pitchFamily="49" charset="0"/>
                <a:ea typeface="ＭＳ Ｐゴシック" pitchFamily="34" charset="-128"/>
              </a:rPr>
              <a:t>,       7.5);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endParaRPr lang="en-US" b="1" kern="0" dirty="0">
              <a:latin typeface="Consolas" pitchFamily="49" charset="0"/>
              <a:ea typeface="ＭＳ Ｐゴシック" pitchFamily="34" charset="-128"/>
            </a:endParaRPr>
          </a:p>
        </p:txBody>
      </p:sp>
      <p:sp>
        <p:nvSpPr>
          <p:cNvPr id="11" name="Down Arrow 10"/>
          <p:cNvSpPr/>
          <p:nvPr/>
        </p:nvSpPr>
        <p:spPr>
          <a:xfrm>
            <a:off x="4495800" y="3733800"/>
            <a:ext cx="1524000" cy="533400"/>
          </a:xfrm>
          <a:prstGeom prst="downArrow">
            <a:avLst>
              <a:gd name="adj1" fmla="val 50000"/>
              <a:gd name="adj2" fmla="val 67941"/>
            </a:avLst>
          </a:prstGeom>
          <a:solidFill>
            <a:srgbClr val="FFCC00"/>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copy</a:t>
            </a:r>
          </a:p>
        </p:txBody>
      </p:sp>
      <p:sp>
        <p:nvSpPr>
          <p:cNvPr id="15" name="Rectangle 14"/>
          <p:cNvSpPr/>
          <p:nvPr/>
        </p:nvSpPr>
        <p:spPr>
          <a:xfrm>
            <a:off x="7620000" y="3352800"/>
            <a:ext cx="1295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10.0</a:t>
            </a:r>
          </a:p>
        </p:txBody>
      </p:sp>
      <p:sp>
        <p:nvSpPr>
          <p:cNvPr id="16" name="Rectangle 15"/>
          <p:cNvSpPr/>
          <p:nvPr/>
        </p:nvSpPr>
        <p:spPr>
          <a:xfrm>
            <a:off x="7315200" y="5715000"/>
            <a:ext cx="1295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10.75</a:t>
            </a:r>
          </a:p>
        </p:txBody>
      </p:sp>
      <p:sp>
        <p:nvSpPr>
          <p:cNvPr id="28684" name="TextBox 16"/>
          <p:cNvSpPr txBox="1">
            <a:spLocks noChangeArrowheads="1"/>
          </p:cNvSpPr>
          <p:nvPr/>
        </p:nvSpPr>
        <p:spPr bwMode="auto">
          <a:xfrm>
            <a:off x="7467600" y="3048000"/>
            <a:ext cx="817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33CC"/>
                </a:solidFill>
                <a:latin typeface="Consolas" panose="020B0609020204030204" pitchFamily="49" charset="0"/>
                <a:cs typeface="Arial" panose="020B0604020202020204" pitchFamily="34" charset="0"/>
              </a:rPr>
              <a:t>total</a:t>
            </a:r>
          </a:p>
        </p:txBody>
      </p:sp>
      <p:sp>
        <p:nvSpPr>
          <p:cNvPr id="28685" name="TextBox 17"/>
          <p:cNvSpPr txBox="1">
            <a:spLocks noChangeArrowheads="1"/>
          </p:cNvSpPr>
          <p:nvPr/>
        </p:nvSpPr>
        <p:spPr bwMode="auto">
          <a:xfrm>
            <a:off x="6934200" y="5410200"/>
            <a:ext cx="817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B050"/>
                </a:solidFill>
                <a:latin typeface="Consolas" panose="020B0609020204030204" pitchFamily="49" charset="0"/>
                <a:cs typeface="Arial" panose="020B0604020202020204" pitchFamily="34" charset="0"/>
              </a:rPr>
              <a:t>price</a:t>
            </a:r>
          </a:p>
        </p:txBody>
      </p:sp>
      <p:sp>
        <p:nvSpPr>
          <p:cNvPr id="2868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868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2F53E48D-CA16-42EC-85BC-E76429727906}" type="slidenum">
              <a:rPr lang="en-US" altLang="en-US" sz="1200">
                <a:solidFill>
                  <a:srgbClr val="898989"/>
                </a:solidFill>
              </a:rPr>
              <a:pPr>
                <a:spcBef>
                  <a:spcPct val="0"/>
                </a:spcBef>
                <a:buClrTx/>
                <a:buSzTx/>
                <a:buFontTx/>
                <a:buNone/>
              </a:pPr>
              <a:t>18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3600" smtClean="0"/>
              <a:t>5.4 Return Values</a:t>
            </a:r>
          </a:p>
        </p:txBody>
      </p:sp>
      <p:sp>
        <p:nvSpPr>
          <p:cNvPr id="29699" name="Content Placeholder 2"/>
          <p:cNvSpPr>
            <a:spLocks noGrp="1"/>
          </p:cNvSpPr>
          <p:nvPr>
            <p:ph idx="1"/>
          </p:nvPr>
        </p:nvSpPr>
        <p:spPr>
          <a:xfrm>
            <a:off x="228600" y="1066800"/>
            <a:ext cx="8610600" cy="3048000"/>
          </a:xfrm>
        </p:spPr>
        <p:txBody>
          <a:bodyPr/>
          <a:lstStyle/>
          <a:p>
            <a:pPr>
              <a:spcBef>
                <a:spcPts val="300"/>
              </a:spcBef>
            </a:pPr>
            <a:r>
              <a:rPr lang="en-US" altLang="en-US" sz="2800" smtClean="0"/>
              <a:t>Methods can (optionally) return one value</a:t>
            </a:r>
          </a:p>
          <a:p>
            <a:pPr lvl="1">
              <a:spcBef>
                <a:spcPts val="300"/>
              </a:spcBef>
            </a:pPr>
            <a:r>
              <a:rPr lang="en-US" altLang="en-US" sz="2400" smtClean="0"/>
              <a:t>Declare a </a:t>
            </a:r>
            <a:r>
              <a:rPr lang="en-US" altLang="en-US" sz="2400" smtClean="0">
                <a:solidFill>
                  <a:srgbClr val="0033CC"/>
                </a:solidFill>
              </a:rPr>
              <a:t>return type </a:t>
            </a:r>
            <a:r>
              <a:rPr lang="en-US" altLang="en-US" sz="2400" smtClean="0"/>
              <a:t>in the method declaration</a:t>
            </a:r>
          </a:p>
          <a:p>
            <a:pPr lvl="1">
              <a:spcBef>
                <a:spcPts val="300"/>
              </a:spcBef>
            </a:pPr>
            <a:r>
              <a:rPr lang="en-US" altLang="en-US" sz="2400" smtClean="0"/>
              <a:t>Add a </a:t>
            </a:r>
            <a:r>
              <a:rPr lang="en-US" altLang="en-US" sz="2400" smtClean="0">
                <a:solidFill>
                  <a:srgbClr val="00B050"/>
                </a:solidFill>
              </a:rPr>
              <a:t>return statement </a:t>
            </a:r>
            <a:r>
              <a:rPr lang="en-US" altLang="en-US" sz="2400" smtClean="0"/>
              <a:t>that returns a value</a:t>
            </a:r>
          </a:p>
          <a:p>
            <a:pPr lvl="2">
              <a:spcBef>
                <a:spcPts val="300"/>
              </a:spcBef>
            </a:pPr>
            <a:r>
              <a:rPr lang="en-US" altLang="en-US" sz="2000" smtClean="0"/>
              <a:t>A </a:t>
            </a:r>
            <a:r>
              <a:rPr lang="en-US" altLang="en-US" sz="2000" smtClean="0">
                <a:solidFill>
                  <a:srgbClr val="00B050"/>
                </a:solidFill>
              </a:rPr>
              <a:t>return statement </a:t>
            </a:r>
            <a:r>
              <a:rPr lang="en-US" altLang="en-US" sz="2000" smtClean="0"/>
              <a:t>does two things:</a:t>
            </a:r>
          </a:p>
          <a:p>
            <a:pPr marL="1828800" lvl="3" indent="-457200">
              <a:spcBef>
                <a:spcPts val="300"/>
              </a:spcBef>
              <a:buFontTx/>
              <a:buAutoNum type="arabicParenR"/>
            </a:pPr>
            <a:r>
              <a:rPr lang="en-US" altLang="en-US" sz="1800" smtClean="0"/>
              <a:t>Immediately terminates the method</a:t>
            </a:r>
          </a:p>
          <a:p>
            <a:pPr marL="1828800" lvl="3" indent="-457200">
              <a:spcBef>
                <a:spcPts val="300"/>
              </a:spcBef>
              <a:buFontTx/>
              <a:buAutoNum type="arabicParenR"/>
            </a:pPr>
            <a:r>
              <a:rPr lang="en-US" altLang="en-US" sz="1800" smtClean="0"/>
              <a:t>Passes the return value back to the calling method</a:t>
            </a:r>
          </a:p>
        </p:txBody>
      </p:sp>
      <p:sp>
        <p:nvSpPr>
          <p:cNvPr id="8" name="Left Brace 7"/>
          <p:cNvSpPr/>
          <p:nvPr/>
        </p:nvSpPr>
        <p:spPr>
          <a:xfrm rot="5400000">
            <a:off x="2676525" y="3467100"/>
            <a:ext cx="361950" cy="8382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29701" name="TextBox 10"/>
          <p:cNvSpPr txBox="1">
            <a:spLocks noChangeArrowheads="1"/>
          </p:cNvSpPr>
          <p:nvPr/>
        </p:nvSpPr>
        <p:spPr bwMode="auto">
          <a:xfrm>
            <a:off x="2209800" y="3400425"/>
            <a:ext cx="1508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solidFill>
                  <a:srgbClr val="0033CC"/>
                </a:solidFill>
                <a:cs typeface="Arial" panose="020B0604020202020204" pitchFamily="34" charset="0"/>
              </a:rPr>
              <a:t>return type</a:t>
            </a:r>
          </a:p>
        </p:txBody>
      </p:sp>
      <p:sp>
        <p:nvSpPr>
          <p:cNvPr id="10" name="Content Placeholder 2"/>
          <p:cNvSpPr txBox="1">
            <a:spLocks/>
          </p:cNvSpPr>
          <p:nvPr/>
        </p:nvSpPr>
        <p:spPr bwMode="auto">
          <a:xfrm>
            <a:off x="609600" y="4086225"/>
            <a:ext cx="75438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a:t>
            </a:r>
            <a:r>
              <a:rPr lang="en-US" kern="0" dirty="0">
                <a:solidFill>
                  <a:srgbClr val="C00000"/>
                </a:solidFill>
                <a:latin typeface="Consolas" pitchFamily="49" charset="0"/>
                <a:ea typeface="ＭＳ Ｐゴシック" pitchFamily="34" charset="-128"/>
              </a:rPr>
              <a:t>double</a:t>
            </a:r>
            <a:r>
              <a:rPr lang="en-US" kern="0" dirty="0">
                <a:latin typeface="Consolas" pitchFamily="49" charset="0"/>
                <a:ea typeface="ＭＳ Ｐゴシック" pitchFamily="34" charset="-128"/>
              </a:rPr>
              <a:t> </a:t>
            </a:r>
            <a:r>
              <a:rPr lang="en-US" kern="0" dirty="0" err="1">
                <a:latin typeface="Consolas" pitchFamily="49" charset="0"/>
                <a:ea typeface="ＭＳ Ｐゴシック" pitchFamily="34" charset="-128"/>
              </a:rPr>
              <a:t>cubeVolume</a:t>
            </a:r>
            <a:r>
              <a:rPr lang="en-US" kern="0" dirty="0">
                <a:latin typeface="Consolas" pitchFamily="49" charset="0"/>
                <a:ea typeface="ＭＳ Ｐゴシック" pitchFamily="34" charset="-128"/>
              </a:rPr>
              <a:t> (double </a:t>
            </a:r>
            <a:r>
              <a:rPr lang="en-US" kern="0" dirty="0" err="1">
                <a:latin typeface="Consolas" pitchFamily="49" charset="0"/>
                <a:ea typeface="ＭＳ Ｐゴシック" pitchFamily="34" charset="-128"/>
              </a:rPr>
              <a:t>sideLength</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double volume = </a:t>
            </a:r>
            <a:r>
              <a:rPr lang="en-US" kern="0" dirty="0" err="1">
                <a:latin typeface="Consolas" pitchFamily="49" charset="0"/>
                <a:ea typeface="ＭＳ Ｐゴシック" pitchFamily="34" charset="-128"/>
              </a:rPr>
              <a:t>sideLength</a:t>
            </a:r>
            <a:r>
              <a:rPr lang="en-US" kern="0" dirty="0">
                <a:latin typeface="Consolas" pitchFamily="49" charset="0"/>
                <a:ea typeface="ＭＳ Ｐゴシック" pitchFamily="34" charset="-128"/>
              </a:rPr>
              <a:t> * </a:t>
            </a:r>
            <a:r>
              <a:rPr lang="en-US" kern="0" dirty="0" err="1">
                <a:latin typeface="Consolas" pitchFamily="49" charset="0"/>
                <a:ea typeface="ＭＳ Ｐゴシック" pitchFamily="34" charset="-128"/>
              </a:rPr>
              <a:t>sideLength</a:t>
            </a:r>
            <a:r>
              <a:rPr lang="en-US" kern="0" dirty="0">
                <a:latin typeface="Consolas" pitchFamily="49" charset="0"/>
                <a:ea typeface="ＭＳ Ｐゴシック" pitchFamily="34" charset="-128"/>
              </a:rPr>
              <a:t> * </a:t>
            </a:r>
            <a:r>
              <a:rPr lang="en-US" kern="0" dirty="0" err="1">
                <a:latin typeface="Consolas" pitchFamily="49" charset="0"/>
                <a:ea typeface="ＭＳ Ｐゴシック" pitchFamily="34" charset="-128"/>
              </a:rPr>
              <a:t>sideLength</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solidFill>
                  <a:srgbClr val="333333"/>
                </a:solidFill>
                <a:latin typeface="Consolas" pitchFamily="49" charset="0"/>
                <a:ea typeface="ＭＳ Ｐゴシック" pitchFamily="34" charset="-128"/>
              </a:rPr>
              <a:t>  </a:t>
            </a:r>
            <a:r>
              <a:rPr lang="en-US" kern="0" dirty="0">
                <a:solidFill>
                  <a:srgbClr val="C00000"/>
                </a:solidFill>
                <a:latin typeface="Consolas" pitchFamily="49" charset="0"/>
                <a:ea typeface="ＭＳ Ｐゴシック" pitchFamily="34" charset="-128"/>
              </a:rPr>
              <a:t>return</a:t>
            </a:r>
            <a:r>
              <a:rPr lang="en-US" kern="0" dirty="0">
                <a:solidFill>
                  <a:srgbClr val="333333"/>
                </a:solidFill>
                <a:latin typeface="Consolas" pitchFamily="49" charset="0"/>
                <a:ea typeface="ＭＳ Ｐゴシック" pitchFamily="34" charset="-128"/>
              </a:rPr>
              <a:t> volume;</a:t>
            </a:r>
          </a:p>
          <a:p>
            <a:pPr marL="342900" indent="-342900">
              <a:buClr>
                <a:srgbClr val="835E01"/>
              </a:buClr>
              <a:buSzPct val="60000"/>
              <a:buFont typeface="Wingdings" pitchFamily="2" charset="2"/>
              <a:buNone/>
              <a:defRPr/>
            </a:pPr>
            <a:r>
              <a:rPr lang="en-US" kern="0" dirty="0">
                <a:solidFill>
                  <a:srgbClr val="333333"/>
                </a:solidFill>
                <a:latin typeface="Consolas" pitchFamily="49" charset="0"/>
                <a:ea typeface="ＭＳ Ｐゴシック" pitchFamily="34" charset="-128"/>
              </a:rPr>
              <a:t>}</a:t>
            </a:r>
          </a:p>
        </p:txBody>
      </p:sp>
      <p:sp>
        <p:nvSpPr>
          <p:cNvPr id="11" name="Left Brace 10"/>
          <p:cNvSpPr/>
          <p:nvPr/>
        </p:nvSpPr>
        <p:spPr>
          <a:xfrm rot="16200000">
            <a:off x="1571625" y="4648200"/>
            <a:ext cx="361950" cy="15240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29704" name="TextBox 10"/>
          <p:cNvSpPr txBox="1">
            <a:spLocks noChangeArrowheads="1"/>
          </p:cNvSpPr>
          <p:nvPr/>
        </p:nvSpPr>
        <p:spPr bwMode="auto">
          <a:xfrm>
            <a:off x="876300" y="5595938"/>
            <a:ext cx="2087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solidFill>
                  <a:srgbClr val="00B050"/>
                </a:solidFill>
                <a:cs typeface="Arial" panose="020B0604020202020204" pitchFamily="34" charset="0"/>
              </a:rPr>
              <a:t>return statement</a:t>
            </a:r>
          </a:p>
        </p:txBody>
      </p:sp>
      <p:sp>
        <p:nvSpPr>
          <p:cNvPr id="13" name="Content Placeholder 2"/>
          <p:cNvSpPr txBox="1">
            <a:spLocks/>
          </p:cNvSpPr>
          <p:nvPr/>
        </p:nvSpPr>
        <p:spPr bwMode="auto">
          <a:xfrm>
            <a:off x="3808413" y="5029200"/>
            <a:ext cx="4876800" cy="1066800"/>
          </a:xfrm>
          <a:prstGeom prst="rect">
            <a:avLst/>
          </a:prstGeom>
          <a:solidFill>
            <a:schemeClr val="bg1"/>
          </a:solidFill>
          <a:ln w="9525">
            <a:solidFill>
              <a:schemeClr val="tx1"/>
            </a:solidFill>
            <a:miter lim="800000"/>
            <a:headEnd/>
            <a:tailEnd/>
          </a:ln>
        </p:spPr>
        <p:txBody>
          <a:bodyPr/>
          <a:lstStyle/>
          <a:p>
            <a:pPr marL="514350" indent="-457200">
              <a:spcBef>
                <a:spcPct val="20000"/>
              </a:spcBef>
              <a:buClr>
                <a:srgbClr val="835E01"/>
              </a:buClr>
              <a:buSzPct val="100000"/>
              <a:buFont typeface="Wingdings" pitchFamily="2" charset="2"/>
              <a:buChar char="§"/>
              <a:defRPr/>
            </a:pPr>
            <a:r>
              <a:rPr lang="en-US" sz="2000" kern="0" dirty="0">
                <a:latin typeface="+mn-lt"/>
                <a:ea typeface="ＭＳ Ｐゴシック" pitchFamily="34" charset="-128"/>
              </a:rPr>
              <a:t>The return value may be a value, a variable or a calculation</a:t>
            </a:r>
          </a:p>
          <a:p>
            <a:pPr marL="971550" lvl="1" indent="-457200">
              <a:spcBef>
                <a:spcPct val="20000"/>
              </a:spcBef>
              <a:buClr>
                <a:srgbClr val="835E01"/>
              </a:buClr>
              <a:buSzPct val="100000"/>
              <a:buFont typeface="Wingdings" pitchFamily="2" charset="2"/>
              <a:buChar char="§"/>
              <a:defRPr/>
            </a:pPr>
            <a:r>
              <a:rPr lang="en-US" sz="2000" kern="0" dirty="0">
                <a:latin typeface="+mn-lt"/>
                <a:ea typeface="ＭＳ Ｐゴシック" pitchFamily="34" charset="-128"/>
              </a:rPr>
              <a:t>Type must match return type</a:t>
            </a:r>
          </a:p>
          <a:p>
            <a:pPr marL="1371600" lvl="2" indent="-457200">
              <a:spcBef>
                <a:spcPct val="20000"/>
              </a:spcBef>
              <a:buFontTx/>
              <a:buAutoNum type="arabicParenR"/>
              <a:defRPr/>
            </a:pPr>
            <a:endParaRPr lang="en-US" kern="0" dirty="0">
              <a:latin typeface="+mn-lt"/>
              <a:ea typeface="ＭＳ Ｐゴシック" pitchFamily="34" charset="-128"/>
            </a:endParaRPr>
          </a:p>
        </p:txBody>
      </p:sp>
      <p:sp>
        <p:nvSpPr>
          <p:cNvPr id="2970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2970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85F40C4E-C54D-427B-8848-E9DBE8212F21}" type="slidenum">
              <a:rPr lang="en-US" altLang="en-US" sz="1200">
                <a:solidFill>
                  <a:srgbClr val="898989"/>
                </a:solidFill>
              </a:rPr>
              <a:pPr>
                <a:spcBef>
                  <a:spcPct val="0"/>
                </a:spcBef>
                <a:buClrTx/>
                <a:buSzTx/>
                <a:buFontTx/>
                <a:buNone/>
              </a:pPr>
              <a:t>19</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0"/>
          </p:nvPr>
        </p:nvSpPr>
        <p:spPr>
          <a:xfrm>
            <a:off x="152400" y="6248400"/>
            <a:ext cx="4343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12291" name="Text Box 3"/>
          <p:cNvSpPr txBox="1">
            <a:spLocks noChangeAspect="1" noChangeArrowheads="1"/>
          </p:cNvSpPr>
          <p:nvPr/>
        </p:nvSpPr>
        <p:spPr bwMode="auto">
          <a:xfrm>
            <a:off x="685800" y="533400"/>
            <a:ext cx="8001000" cy="266700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rIns="457200"/>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buClrTx/>
              <a:buSzTx/>
              <a:buFontTx/>
              <a:buNone/>
            </a:pPr>
            <a:endParaRPr lang="en-US" altLang="en-US" sz="4000" b="1"/>
          </a:p>
        </p:txBody>
      </p:sp>
      <p:sp>
        <p:nvSpPr>
          <p:cNvPr id="12292" name="Text Box 3"/>
          <p:cNvSpPr txBox="1">
            <a:spLocks noChangeArrowheads="1"/>
          </p:cNvSpPr>
          <p:nvPr/>
        </p:nvSpPr>
        <p:spPr bwMode="auto">
          <a:xfrm>
            <a:off x="1524000" y="1676400"/>
            <a:ext cx="304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ClrTx/>
              <a:buSzTx/>
              <a:buFontTx/>
              <a:buNone/>
            </a:pPr>
            <a:r>
              <a:rPr lang="en-US" altLang="en-US" b="1">
                <a:latin typeface="Arial Unicode MS" panose="020B0604020202020204" pitchFamily="34" charset="-128"/>
                <a:ea typeface="Arial Unicode MS" panose="020B0604020202020204" pitchFamily="34" charset="-128"/>
                <a:cs typeface="Arial Unicode MS" panose="020B0604020202020204" pitchFamily="34" charset="-128"/>
              </a:rPr>
              <a:t>METHODS</a:t>
            </a:r>
          </a:p>
        </p:txBody>
      </p:sp>
      <p:sp>
        <p:nvSpPr>
          <p:cNvPr id="8" name="Rounded Rectangle 7"/>
          <p:cNvSpPr/>
          <p:nvPr/>
        </p:nvSpPr>
        <p:spPr>
          <a:xfrm>
            <a:off x="914400" y="1066800"/>
            <a:ext cx="3276600" cy="457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r>
              <a:rPr lang="en-US" dirty="0">
                <a:solidFill>
                  <a:srgbClr val="FFCC00"/>
                </a:solidFill>
              </a:rPr>
              <a:t>CHAPTER</a:t>
            </a:r>
          </a:p>
        </p:txBody>
      </p:sp>
      <p:sp>
        <p:nvSpPr>
          <p:cNvPr id="12294" name="TextBox 8"/>
          <p:cNvSpPr txBox="1">
            <a:spLocks noChangeArrowheads="1"/>
          </p:cNvSpPr>
          <p:nvPr/>
        </p:nvSpPr>
        <p:spPr bwMode="auto">
          <a:xfrm>
            <a:off x="4191000" y="6248400"/>
            <a:ext cx="169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r>
              <a:rPr lang="en-US" altLang="en-US" sz="1000"/>
              <a:t>Slides by Donald W. Smith</a:t>
            </a:r>
          </a:p>
          <a:p>
            <a:pPr algn="ctr" eaLnBrk="1" hangingPunct="1">
              <a:spcBef>
                <a:spcPct val="0"/>
              </a:spcBef>
              <a:buClrTx/>
              <a:buSzTx/>
              <a:buFontTx/>
              <a:buNone/>
            </a:pPr>
            <a:r>
              <a:rPr lang="en-US" altLang="en-US" sz="1000"/>
              <a:t>TechNeTrain.com</a:t>
            </a:r>
          </a:p>
        </p:txBody>
      </p:sp>
      <p:sp>
        <p:nvSpPr>
          <p:cNvPr id="12295" name="TextBox 8"/>
          <p:cNvSpPr txBox="1">
            <a:spLocks noChangeArrowheads="1"/>
          </p:cNvSpPr>
          <p:nvPr/>
        </p:nvSpPr>
        <p:spPr bwMode="auto">
          <a:xfrm>
            <a:off x="7115175" y="6246813"/>
            <a:ext cx="820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r>
              <a:rPr lang="en-US" altLang="en-US" sz="1000"/>
              <a:t>Final Draft</a:t>
            </a:r>
          </a:p>
          <a:p>
            <a:pPr algn="ctr" eaLnBrk="1" hangingPunct="1">
              <a:spcBef>
                <a:spcPct val="0"/>
              </a:spcBef>
              <a:buClrTx/>
              <a:buSzTx/>
              <a:buFontTx/>
              <a:buNone/>
            </a:pPr>
            <a:r>
              <a:rPr lang="en-US" altLang="en-US" sz="1000"/>
              <a:t>10/29/2011</a:t>
            </a:r>
          </a:p>
        </p:txBody>
      </p:sp>
      <p:sp>
        <p:nvSpPr>
          <p:cNvPr id="12296" name="TextBox 2"/>
          <p:cNvSpPr txBox="1">
            <a:spLocks noChangeArrowheads="1"/>
          </p:cNvSpPr>
          <p:nvPr/>
        </p:nvSpPr>
        <p:spPr bwMode="auto">
          <a:xfrm>
            <a:off x="4267200" y="914400"/>
            <a:ext cx="68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buClrTx/>
              <a:buSzTx/>
              <a:buFontTx/>
              <a:buNone/>
            </a:pPr>
            <a:r>
              <a:rPr lang="en-US" altLang="en-US" sz="4000" b="1"/>
              <a:t>5</a:t>
            </a:r>
          </a:p>
        </p:txBody>
      </p:sp>
      <p:pic>
        <p:nvPicPr>
          <p:cNvPr id="10249" name="Picture 10"/>
          <p:cNvPicPr>
            <a:picLocks noChangeAspect="1" noChangeArrowheads="1"/>
          </p:cNvPicPr>
          <p:nvPr/>
        </p:nvPicPr>
        <p:blipFill>
          <a:blip r:embed="rId2"/>
          <a:srcRect/>
          <a:stretch>
            <a:fillRect/>
          </a:stretch>
        </p:blipFill>
        <p:spPr bwMode="auto">
          <a:xfrm>
            <a:off x="5691188" y="544513"/>
            <a:ext cx="2997200"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35941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p:cNvSpPr>
            <a:spLocks noGrp="1"/>
          </p:cNvSpPr>
          <p:nvPr>
            <p:ph type="title"/>
          </p:nvPr>
        </p:nvSpPr>
        <p:spPr/>
        <p:txBody>
          <a:bodyPr/>
          <a:lstStyle/>
          <a:p>
            <a:r>
              <a:rPr lang="en-US" altLang="en-US" sz="3600" smtClean="0"/>
              <a:t>Multiple </a:t>
            </a:r>
            <a:r>
              <a:rPr lang="en-US" altLang="en-US" sz="3600" smtClean="0">
                <a:latin typeface="Consolas" panose="020B0609020204030204" pitchFamily="49" charset="0"/>
                <a:cs typeface="Consolas" panose="020B0609020204030204" pitchFamily="49" charset="0"/>
              </a:rPr>
              <a:t>return</a:t>
            </a:r>
            <a:r>
              <a:rPr lang="en-US" altLang="en-US" sz="3600" smtClean="0"/>
              <a:t> Statements</a:t>
            </a:r>
          </a:p>
        </p:txBody>
      </p:sp>
      <p:sp>
        <p:nvSpPr>
          <p:cNvPr id="30724" name="Content Placeholder 2"/>
          <p:cNvSpPr>
            <a:spLocks noGrp="1"/>
          </p:cNvSpPr>
          <p:nvPr>
            <p:ph idx="1"/>
          </p:nvPr>
        </p:nvSpPr>
        <p:spPr>
          <a:xfrm>
            <a:off x="381000" y="1143000"/>
            <a:ext cx="8458200" cy="2133600"/>
          </a:xfrm>
        </p:spPr>
        <p:txBody>
          <a:bodyPr/>
          <a:lstStyle/>
          <a:p>
            <a:r>
              <a:rPr lang="en-US" altLang="en-US" sz="2800" smtClean="0"/>
              <a:t>A method can use multiple </a:t>
            </a:r>
            <a:r>
              <a:rPr lang="en-US" altLang="en-US" sz="2800" smtClean="0">
                <a:solidFill>
                  <a:srgbClr val="C00000"/>
                </a:solidFill>
                <a:latin typeface="Consolas" panose="020B0609020204030204" pitchFamily="49" charset="0"/>
                <a:cs typeface="Consolas" panose="020B0609020204030204" pitchFamily="49" charset="0"/>
              </a:rPr>
              <a:t>return</a:t>
            </a:r>
            <a:r>
              <a:rPr lang="en-US" altLang="en-US" sz="2800" smtClean="0"/>
              <a:t> statements</a:t>
            </a:r>
          </a:p>
          <a:p>
            <a:pPr lvl="1"/>
            <a:r>
              <a:rPr lang="en-US" altLang="en-US" sz="2400" smtClean="0"/>
              <a:t>But every branch must have a </a:t>
            </a:r>
            <a:r>
              <a:rPr lang="en-US" altLang="en-US" sz="2400" smtClean="0">
                <a:solidFill>
                  <a:srgbClr val="C00000"/>
                </a:solidFill>
                <a:latin typeface="Consolas" panose="020B0609020204030204" pitchFamily="49" charset="0"/>
                <a:cs typeface="Consolas" panose="020B0609020204030204" pitchFamily="49" charset="0"/>
              </a:rPr>
              <a:t>return</a:t>
            </a:r>
            <a:r>
              <a:rPr lang="en-US" altLang="en-US" sz="2400" smtClean="0"/>
              <a:t> statement</a:t>
            </a:r>
          </a:p>
        </p:txBody>
      </p:sp>
      <p:sp>
        <p:nvSpPr>
          <p:cNvPr id="9" name="Content Placeholder 2"/>
          <p:cNvSpPr txBox="1">
            <a:spLocks/>
          </p:cNvSpPr>
          <p:nvPr/>
        </p:nvSpPr>
        <p:spPr bwMode="auto">
          <a:xfrm>
            <a:off x="2362200" y="3429000"/>
            <a:ext cx="66294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double cubeVolume(double sideLength)</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if (sideLength &lt; 0)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r>
              <a:rPr lang="en-US" kern="0" dirty="0">
                <a:solidFill>
                  <a:srgbClr val="C00000"/>
                </a:solidFill>
                <a:latin typeface="Consolas" pitchFamily="49" charset="0"/>
                <a:ea typeface="ＭＳ Ｐゴシック" pitchFamily="34" charset="-128"/>
              </a:rPr>
              <a:t>return</a:t>
            </a:r>
            <a:r>
              <a:rPr lang="en-US" kern="0" dirty="0">
                <a:latin typeface="Consolas" pitchFamily="49" charset="0"/>
                <a:ea typeface="ＭＳ Ｐゴシック" pitchFamily="34" charset="-128"/>
              </a:rPr>
              <a:t> 0;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r>
              <a:rPr lang="en-US" kern="0" dirty="0">
                <a:solidFill>
                  <a:srgbClr val="C00000"/>
                </a:solidFill>
                <a:latin typeface="Consolas" pitchFamily="49" charset="0"/>
                <a:ea typeface="ＭＳ Ｐゴシック" pitchFamily="34" charset="-128"/>
              </a:rPr>
              <a:t>return</a:t>
            </a:r>
            <a:r>
              <a:rPr lang="en-US" kern="0" dirty="0">
                <a:latin typeface="Consolas" pitchFamily="49" charset="0"/>
                <a:ea typeface="ＭＳ Ｐゴシック" pitchFamily="34" charset="-128"/>
              </a:rPr>
              <a:t> sideLength * sideLength * sideLength;</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endParaRPr lang="en-US" kern="0" dirty="0">
              <a:solidFill>
                <a:srgbClr val="333333"/>
              </a:solidFill>
              <a:latin typeface="Consolas" pitchFamily="49" charset="0"/>
              <a:ea typeface="ＭＳ Ｐゴシック" pitchFamily="34" charset="-128"/>
            </a:endParaRPr>
          </a:p>
        </p:txBody>
      </p:sp>
      <p:sp>
        <p:nvSpPr>
          <p:cNvPr id="3072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072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57C67937-08E2-4B88-973E-98D8203DB325}" type="slidenum">
              <a:rPr lang="en-US" altLang="en-US" sz="1200">
                <a:solidFill>
                  <a:srgbClr val="898989"/>
                </a:solidFill>
              </a:rPr>
              <a:pPr>
                <a:spcBef>
                  <a:spcPct val="0"/>
                </a:spcBef>
                <a:buClrTx/>
                <a:buSzTx/>
                <a:buFontTx/>
                <a:buNone/>
              </a:pPr>
              <a:t>20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8"/>
          <p:cNvSpPr>
            <a:spLocks noGrp="1"/>
          </p:cNvSpPr>
          <p:nvPr>
            <p:ph type="title"/>
          </p:nvPr>
        </p:nvSpPr>
        <p:spPr/>
        <p:txBody>
          <a:bodyPr/>
          <a:lstStyle/>
          <a:p>
            <a:r>
              <a:rPr lang="en-US" altLang="en-US" sz="3600" smtClean="0"/>
              <a:t>Common Error 5.2 </a:t>
            </a: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81000"/>
            <a:ext cx="16668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Content Placeholder 9"/>
          <p:cNvSpPr>
            <a:spLocks noGrp="1"/>
          </p:cNvSpPr>
          <p:nvPr>
            <p:ph idx="1"/>
          </p:nvPr>
        </p:nvSpPr>
        <p:spPr>
          <a:xfrm>
            <a:off x="304800" y="1066800"/>
            <a:ext cx="8534400" cy="1371600"/>
          </a:xfrm>
        </p:spPr>
        <p:txBody>
          <a:bodyPr/>
          <a:lstStyle/>
          <a:p>
            <a:r>
              <a:rPr lang="en-US" altLang="en-US" sz="2800" smtClean="0"/>
              <a:t>Missing </a:t>
            </a:r>
            <a:r>
              <a:rPr lang="en-US" altLang="en-US" sz="2800" smtClean="0">
                <a:latin typeface="Consolas" panose="020B0609020204030204" pitchFamily="49" charset="0"/>
                <a:cs typeface="Consolas" panose="020B0609020204030204" pitchFamily="49" charset="0"/>
              </a:rPr>
              <a:t>return</a:t>
            </a:r>
            <a:r>
              <a:rPr lang="en-US" altLang="en-US" sz="2800" smtClean="0"/>
              <a:t> Statement</a:t>
            </a:r>
            <a:endParaRPr lang="en-US" altLang="en-US" sz="2400" smtClean="0"/>
          </a:p>
          <a:p>
            <a:pPr lvl="1"/>
            <a:r>
              <a:rPr lang="en-US" altLang="en-US" sz="2400" smtClean="0"/>
              <a:t>Make sure all conditions are handled</a:t>
            </a:r>
          </a:p>
          <a:p>
            <a:pPr lvl="1"/>
            <a:r>
              <a:rPr lang="en-US" altLang="en-US" sz="2400" smtClean="0"/>
              <a:t>In this case, </a:t>
            </a:r>
            <a:r>
              <a:rPr lang="en-US" altLang="en-US" smtClean="0">
                <a:solidFill>
                  <a:srgbClr val="0033CC"/>
                </a:solidFill>
                <a:latin typeface="Consolas" panose="020B0609020204030204" pitchFamily="49" charset="0"/>
                <a:cs typeface="Consolas" panose="020B0609020204030204" pitchFamily="49" charset="0"/>
              </a:rPr>
              <a:t>x</a:t>
            </a:r>
            <a:r>
              <a:rPr lang="en-US" altLang="en-US" sz="2400" smtClean="0"/>
              <a:t> could be equal to 0</a:t>
            </a:r>
          </a:p>
          <a:p>
            <a:pPr lvl="2"/>
            <a:r>
              <a:rPr lang="en-US" altLang="en-US" smtClean="0"/>
              <a:t>No </a:t>
            </a:r>
            <a:r>
              <a:rPr lang="en-US" altLang="en-US" smtClean="0">
                <a:latin typeface="Consolas" panose="020B0609020204030204" pitchFamily="49" charset="0"/>
                <a:cs typeface="Consolas" panose="020B0609020204030204" pitchFamily="49" charset="0"/>
              </a:rPr>
              <a:t>return</a:t>
            </a:r>
            <a:r>
              <a:rPr lang="en-US" altLang="en-US" smtClean="0"/>
              <a:t> statement for this condition</a:t>
            </a:r>
          </a:p>
          <a:p>
            <a:pPr lvl="2"/>
            <a:r>
              <a:rPr lang="en-US" altLang="en-US" smtClean="0"/>
              <a:t>The compiler will complain if any branch has no </a:t>
            </a:r>
            <a:r>
              <a:rPr lang="en-US" altLang="en-US" smtClean="0">
                <a:latin typeface="Consolas" panose="020B0609020204030204" pitchFamily="49" charset="0"/>
                <a:cs typeface="Consolas" panose="020B0609020204030204" pitchFamily="49" charset="0"/>
              </a:rPr>
              <a:t>return</a:t>
            </a:r>
            <a:r>
              <a:rPr lang="en-US" altLang="en-US" smtClean="0"/>
              <a:t> statement</a:t>
            </a:r>
          </a:p>
        </p:txBody>
      </p:sp>
      <p:sp>
        <p:nvSpPr>
          <p:cNvPr id="9" name="Content Placeholder 2"/>
          <p:cNvSpPr txBox="1">
            <a:spLocks/>
          </p:cNvSpPr>
          <p:nvPr/>
        </p:nvSpPr>
        <p:spPr bwMode="auto">
          <a:xfrm>
            <a:off x="914400" y="3886200"/>
            <a:ext cx="6477000" cy="1905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int sign(double </a:t>
            </a:r>
            <a:r>
              <a:rPr lang="en-US" kern="0" dirty="0">
                <a:solidFill>
                  <a:srgbClr val="0033CC"/>
                </a:solidFill>
                <a:latin typeface="Consolas" pitchFamily="49" charset="0"/>
                <a:ea typeface="ＭＳ Ｐゴシック" pitchFamily="34" charset="-128"/>
              </a:rPr>
              <a:t>x</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if (</a:t>
            </a:r>
            <a:r>
              <a:rPr lang="en-US" kern="0" dirty="0">
                <a:solidFill>
                  <a:srgbClr val="0033CC"/>
                </a:solidFill>
                <a:latin typeface="Consolas" pitchFamily="49" charset="0"/>
                <a:ea typeface="ＭＳ Ｐゴシック" pitchFamily="34" charset="-128"/>
              </a:rPr>
              <a:t>x</a:t>
            </a:r>
            <a:r>
              <a:rPr lang="en-US" kern="0" dirty="0">
                <a:latin typeface="Consolas" pitchFamily="49" charset="0"/>
                <a:ea typeface="ＭＳ Ｐゴシック" pitchFamily="34" charset="-128"/>
              </a:rPr>
              <a:t> &lt; 0) { </a:t>
            </a:r>
            <a:r>
              <a:rPr lang="en-US" kern="0" dirty="0">
                <a:solidFill>
                  <a:srgbClr val="C00000"/>
                </a:solidFill>
                <a:latin typeface="Consolas" pitchFamily="49" charset="0"/>
                <a:ea typeface="ＭＳ Ｐゴシック" pitchFamily="34" charset="-128"/>
              </a:rPr>
              <a:t>return</a:t>
            </a:r>
            <a:r>
              <a:rPr lang="en-US" kern="0" dirty="0">
                <a:latin typeface="Consolas" pitchFamily="49" charset="0"/>
                <a:ea typeface="ＭＳ Ｐゴシック" pitchFamily="34" charset="-128"/>
              </a:rPr>
              <a:t> -1;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if (</a:t>
            </a:r>
            <a:r>
              <a:rPr lang="en-US" kern="0" dirty="0">
                <a:solidFill>
                  <a:srgbClr val="0033CC"/>
                </a:solidFill>
                <a:latin typeface="Consolas" pitchFamily="49" charset="0"/>
                <a:ea typeface="ＭＳ Ｐゴシック" pitchFamily="34" charset="-128"/>
              </a:rPr>
              <a:t>x</a:t>
            </a:r>
            <a:r>
              <a:rPr lang="en-US" kern="0" dirty="0">
                <a:latin typeface="Consolas" pitchFamily="49" charset="0"/>
                <a:ea typeface="ＭＳ Ｐゴシック" pitchFamily="34" charset="-128"/>
              </a:rPr>
              <a:t> &gt; 0) { </a:t>
            </a:r>
            <a:r>
              <a:rPr lang="en-US" kern="0" dirty="0">
                <a:solidFill>
                  <a:srgbClr val="C00000"/>
                </a:solidFill>
                <a:latin typeface="Consolas" pitchFamily="49" charset="0"/>
                <a:ea typeface="ＭＳ Ｐゴシック" pitchFamily="34" charset="-128"/>
              </a:rPr>
              <a:t>return</a:t>
            </a:r>
            <a:r>
              <a:rPr lang="en-US" kern="0" dirty="0">
                <a:latin typeface="Consolas" pitchFamily="49" charset="0"/>
                <a:ea typeface="ＭＳ Ｐゴシック" pitchFamily="34" charset="-128"/>
              </a:rPr>
              <a:t> 1;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 Error: missing return value if </a:t>
            </a:r>
            <a:r>
              <a:rPr lang="en-US" kern="0" dirty="0">
                <a:solidFill>
                  <a:srgbClr val="0033CC"/>
                </a:solidFill>
                <a:latin typeface="Consolas" pitchFamily="49" charset="0"/>
                <a:ea typeface="ＭＳ Ｐゴシック" pitchFamily="34" charset="-128"/>
              </a:rPr>
              <a:t>x</a:t>
            </a:r>
            <a:r>
              <a:rPr lang="en-US" kern="0" dirty="0">
                <a:latin typeface="Consolas" pitchFamily="49" charset="0"/>
                <a:ea typeface="ＭＳ Ｐゴシック" pitchFamily="34" charset="-128"/>
              </a:rPr>
              <a:t> equals 0</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endParaRPr lang="en-US" b="1" kern="0" dirty="0">
              <a:latin typeface="Consolas" pitchFamily="49" charset="0"/>
              <a:ea typeface="ＭＳ Ｐゴシック" pitchFamily="34" charset="-128"/>
            </a:endParaRPr>
          </a:p>
        </p:txBody>
      </p:sp>
      <p:sp>
        <p:nvSpPr>
          <p:cNvPr id="3175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175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CB3F0BF8-4B66-4774-9DED-62D66548FBFC}" type="slidenum">
              <a:rPr lang="en-US" altLang="en-US" sz="1200">
                <a:solidFill>
                  <a:srgbClr val="898989"/>
                </a:solidFill>
              </a:rPr>
              <a:pPr>
                <a:spcBef>
                  <a:spcPct val="0"/>
                </a:spcBef>
                <a:buClrTx/>
                <a:buSzTx/>
                <a:buFontTx/>
                <a:buNone/>
              </a:pPr>
              <a:t>21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Implementing a Method: Steps</a:t>
            </a:r>
          </a:p>
        </p:txBody>
      </p:sp>
      <p:sp>
        <p:nvSpPr>
          <p:cNvPr id="32771" name="Content Placeholder 7"/>
          <p:cNvSpPr>
            <a:spLocks noGrp="1"/>
          </p:cNvSpPr>
          <p:nvPr>
            <p:ph idx="1"/>
          </p:nvPr>
        </p:nvSpPr>
        <p:spPr>
          <a:xfrm>
            <a:off x="304800" y="1028700"/>
            <a:ext cx="8458200" cy="5105400"/>
          </a:xfrm>
        </p:spPr>
        <p:txBody>
          <a:bodyPr/>
          <a:lstStyle/>
          <a:p>
            <a:pPr marL="571500" indent="-457200">
              <a:spcBef>
                <a:spcPts val="300"/>
              </a:spcBef>
              <a:buSzPct val="100000"/>
              <a:buFont typeface="Wingdings" panose="05000000000000000000" pitchFamily="2" charset="2"/>
              <a:buAutoNum type="arabicParenR"/>
            </a:pPr>
            <a:r>
              <a:rPr lang="en-US" altLang="en-US" sz="2600" smtClean="0"/>
              <a:t>Describe what the method should do.</a:t>
            </a:r>
          </a:p>
          <a:p>
            <a:pPr marL="571500" indent="-457200">
              <a:spcBef>
                <a:spcPts val="300"/>
              </a:spcBef>
              <a:buSzPct val="100000"/>
              <a:buFont typeface="Wingdings" panose="05000000000000000000" pitchFamily="2" charset="2"/>
              <a:buAutoNum type="arabicParenR"/>
            </a:pPr>
            <a:r>
              <a:rPr lang="en-US" altLang="en-US" sz="2600" smtClean="0"/>
              <a:t>Determine the method</a:t>
            </a:r>
            <a:r>
              <a:rPr lang="ja-JP" altLang="en-US" sz="2600" smtClean="0"/>
              <a:t>’</a:t>
            </a:r>
            <a:r>
              <a:rPr lang="en-US" altLang="ja-JP" sz="2600" smtClean="0"/>
              <a:t>s </a:t>
            </a:r>
            <a:r>
              <a:rPr lang="ja-JP" altLang="en-US" sz="2600" smtClean="0"/>
              <a:t>“</a:t>
            </a:r>
            <a:r>
              <a:rPr lang="en-US" altLang="ja-JP" sz="2600" smtClean="0"/>
              <a:t>inputs</a:t>
            </a:r>
            <a:r>
              <a:rPr lang="ja-JP" altLang="en-US" sz="2600" smtClean="0"/>
              <a:t>”</a:t>
            </a:r>
            <a:r>
              <a:rPr lang="en-US" altLang="ja-JP" sz="2600" smtClean="0"/>
              <a:t>.</a:t>
            </a:r>
          </a:p>
          <a:p>
            <a:pPr marL="571500" indent="-457200">
              <a:spcBef>
                <a:spcPts val="300"/>
              </a:spcBef>
              <a:buSzPct val="100000"/>
              <a:buFont typeface="Wingdings" panose="05000000000000000000" pitchFamily="2" charset="2"/>
              <a:buAutoNum type="arabicParenR"/>
            </a:pPr>
            <a:r>
              <a:rPr lang="en-US" altLang="en-US" sz="2600" smtClean="0"/>
              <a:t>Determine the types of parameter values and the return value.</a:t>
            </a:r>
          </a:p>
          <a:p>
            <a:pPr marL="571500" indent="-457200">
              <a:spcBef>
                <a:spcPts val="300"/>
              </a:spcBef>
              <a:buSzPct val="100000"/>
              <a:buFont typeface="Wingdings" panose="05000000000000000000" pitchFamily="2" charset="2"/>
              <a:buAutoNum type="arabicParenR"/>
            </a:pPr>
            <a:r>
              <a:rPr lang="en-US" altLang="en-US" sz="2600" smtClean="0"/>
              <a:t>Write </a:t>
            </a:r>
            <a:r>
              <a:rPr lang="en-US" altLang="en-US" sz="2400" smtClean="0">
                <a:latin typeface="Comic Sans MS" panose="030F0702030302020204" pitchFamily="66" charset="0"/>
              </a:rPr>
              <a:t>pseudocode</a:t>
            </a:r>
            <a:r>
              <a:rPr lang="en-US" altLang="en-US" sz="2600" smtClean="0"/>
              <a:t> for obtaining the desired result.</a:t>
            </a:r>
          </a:p>
          <a:p>
            <a:pPr marL="571500" indent="-457200">
              <a:spcBef>
                <a:spcPts val="300"/>
              </a:spcBef>
              <a:buSzPct val="100000"/>
              <a:buFont typeface="Wingdings" panose="05000000000000000000" pitchFamily="2" charset="2"/>
              <a:buAutoNum type="arabicParenR"/>
            </a:pPr>
            <a:r>
              <a:rPr lang="en-US" altLang="en-US" sz="2600" smtClean="0"/>
              <a:t>Implement the method body.</a:t>
            </a:r>
          </a:p>
          <a:p>
            <a:pPr marL="571500" indent="-457200">
              <a:spcBef>
                <a:spcPts val="300"/>
              </a:spcBef>
              <a:buSzPct val="100000"/>
              <a:buFont typeface="Wingdings" panose="05000000000000000000" pitchFamily="2" charset="2"/>
              <a:buAutoNum type="arabicParenR"/>
            </a:pPr>
            <a:endParaRPr lang="en-US" altLang="en-US" sz="2600" smtClean="0"/>
          </a:p>
          <a:p>
            <a:pPr marL="571500" indent="-457200">
              <a:spcBef>
                <a:spcPts val="300"/>
              </a:spcBef>
              <a:buSzPct val="100000"/>
              <a:buFont typeface="Wingdings" panose="05000000000000000000" pitchFamily="2" charset="2"/>
              <a:buAutoNum type="arabicParenR"/>
            </a:pPr>
            <a:endParaRPr lang="en-US" altLang="en-US" sz="2600" smtClean="0"/>
          </a:p>
          <a:p>
            <a:pPr marL="571500" indent="-457200">
              <a:spcBef>
                <a:spcPts val="300"/>
              </a:spcBef>
              <a:buSzPct val="100000"/>
              <a:buFont typeface="Wingdings" panose="05000000000000000000" pitchFamily="2" charset="2"/>
              <a:buAutoNum type="arabicParenR"/>
            </a:pPr>
            <a:endParaRPr lang="en-US" altLang="en-US" sz="2600" smtClean="0"/>
          </a:p>
          <a:p>
            <a:pPr marL="571500" indent="-457200">
              <a:spcBef>
                <a:spcPts val="300"/>
              </a:spcBef>
              <a:buSzPct val="100000"/>
              <a:buFont typeface="Wingdings" panose="05000000000000000000" pitchFamily="2" charset="2"/>
              <a:buAutoNum type="arabicParenR"/>
            </a:pPr>
            <a:endParaRPr lang="en-US" altLang="en-US" sz="2600" smtClean="0"/>
          </a:p>
          <a:p>
            <a:pPr marL="571500" indent="-457200">
              <a:spcBef>
                <a:spcPts val="300"/>
              </a:spcBef>
              <a:buSzPct val="100000"/>
              <a:buFont typeface="Wingdings" panose="05000000000000000000" pitchFamily="2" charset="2"/>
              <a:buAutoNum type="arabicParenR"/>
            </a:pPr>
            <a:r>
              <a:rPr lang="en-US" altLang="en-US" sz="2600" smtClean="0"/>
              <a:t>Test your method.</a:t>
            </a:r>
          </a:p>
          <a:p>
            <a:pPr marL="971550" lvl="1" indent="-457200">
              <a:spcBef>
                <a:spcPts val="300"/>
              </a:spcBef>
            </a:pPr>
            <a:r>
              <a:rPr lang="en-US" altLang="en-US" sz="2200" smtClean="0"/>
              <a:t>Design test cases and code</a:t>
            </a:r>
          </a:p>
          <a:p>
            <a:pPr marL="571500" indent="-457200">
              <a:spcBef>
                <a:spcPts val="300"/>
              </a:spcBef>
              <a:buFont typeface="Wingdings" panose="05000000000000000000" pitchFamily="2" charset="2"/>
              <a:buNone/>
            </a:pPr>
            <a:endParaRPr lang="en-US" altLang="en-US" sz="2600" smtClean="0"/>
          </a:p>
        </p:txBody>
      </p:sp>
      <p:sp>
        <p:nvSpPr>
          <p:cNvPr id="9" name="Content Placeholder 2"/>
          <p:cNvSpPr txBox="1">
            <a:spLocks/>
          </p:cNvSpPr>
          <p:nvPr/>
        </p:nvSpPr>
        <p:spPr bwMode="auto">
          <a:xfrm>
            <a:off x="1066800" y="3733800"/>
            <a:ext cx="6553200" cy="1676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double pyramidVolume(double height, double baseLength)</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double baseArea = baseLength * baseLength;</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return height * baseArea / 3;</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endParaRPr lang="en-US" b="1" kern="0" dirty="0">
              <a:latin typeface="Consolas" pitchFamily="49" charset="0"/>
              <a:ea typeface="ＭＳ Ｐゴシック" pitchFamily="34" charset="-128"/>
            </a:endParaRPr>
          </a:p>
        </p:txBody>
      </p:sp>
      <p:pic>
        <p:nvPicPr>
          <p:cNvPr id="3277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029200"/>
            <a:ext cx="17653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277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277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706C1371-1E45-41CB-934C-0AF860D9E48A}" type="slidenum">
              <a:rPr lang="en-US" altLang="en-US" sz="1200">
                <a:solidFill>
                  <a:srgbClr val="898989"/>
                </a:solidFill>
              </a:rPr>
              <a:pPr>
                <a:spcBef>
                  <a:spcPct val="0"/>
                </a:spcBef>
                <a:buClrTx/>
                <a:buSzTx/>
                <a:buFontTx/>
                <a:buNone/>
              </a:pPr>
              <a:t>22</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600200" y="274638"/>
            <a:ext cx="7391400" cy="715962"/>
          </a:xfrm>
        </p:spPr>
        <p:txBody>
          <a:bodyPr/>
          <a:lstStyle/>
          <a:p>
            <a:r>
              <a:rPr lang="en-US" altLang="en-US" sz="3600" smtClean="0"/>
              <a:t>5.5 Methods without Return Values</a:t>
            </a:r>
          </a:p>
        </p:txBody>
      </p:sp>
      <p:sp>
        <p:nvSpPr>
          <p:cNvPr id="33795" name="Content Placeholder 2"/>
          <p:cNvSpPr>
            <a:spLocks noGrp="1"/>
          </p:cNvSpPr>
          <p:nvPr>
            <p:ph idx="1"/>
          </p:nvPr>
        </p:nvSpPr>
        <p:spPr>
          <a:xfrm>
            <a:off x="381000" y="1066800"/>
            <a:ext cx="8458200" cy="3048000"/>
          </a:xfrm>
        </p:spPr>
        <p:txBody>
          <a:bodyPr/>
          <a:lstStyle/>
          <a:p>
            <a:r>
              <a:rPr lang="en-US" altLang="en-US" sz="2800" smtClean="0"/>
              <a:t>Methods are not required to return a value</a:t>
            </a:r>
          </a:p>
          <a:p>
            <a:pPr lvl="1"/>
            <a:r>
              <a:rPr lang="en-US" altLang="en-US" sz="2400" smtClean="0"/>
              <a:t>The return type of </a:t>
            </a:r>
            <a:r>
              <a:rPr lang="en-US" altLang="en-US" sz="2400" smtClean="0">
                <a:solidFill>
                  <a:srgbClr val="C00000"/>
                </a:solidFill>
              </a:rPr>
              <a:t>void</a:t>
            </a:r>
            <a:r>
              <a:rPr lang="en-US" altLang="en-US" sz="2400" smtClean="0"/>
              <a:t> means nothing is returned</a:t>
            </a:r>
          </a:p>
          <a:p>
            <a:pPr lvl="1"/>
            <a:r>
              <a:rPr lang="en-US" altLang="en-US" sz="2400" smtClean="0"/>
              <a:t>No </a:t>
            </a:r>
            <a:r>
              <a:rPr lang="en-US" altLang="en-US" sz="2400" smtClean="0">
                <a:latin typeface="Consolas" panose="020B0609020204030204" pitchFamily="49" charset="0"/>
                <a:cs typeface="Consolas" panose="020B0609020204030204" pitchFamily="49" charset="0"/>
              </a:rPr>
              <a:t>return</a:t>
            </a:r>
            <a:r>
              <a:rPr lang="en-US" altLang="en-US" sz="2400" smtClean="0"/>
              <a:t> statement is required</a:t>
            </a:r>
          </a:p>
          <a:p>
            <a:pPr lvl="1"/>
            <a:r>
              <a:rPr lang="en-US" altLang="en-US" sz="2400" smtClean="0"/>
              <a:t>The method can generate output though!</a:t>
            </a:r>
          </a:p>
        </p:txBody>
      </p:sp>
      <p:sp>
        <p:nvSpPr>
          <p:cNvPr id="10" name="Content Placeholder 2"/>
          <p:cNvSpPr txBox="1">
            <a:spLocks/>
          </p:cNvSpPr>
          <p:nvPr/>
        </p:nvSpPr>
        <p:spPr bwMode="auto">
          <a:xfrm>
            <a:off x="3297238" y="3200400"/>
            <a:ext cx="5638800" cy="3124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a:t>
            </a:r>
            <a:r>
              <a:rPr lang="en-US" kern="0" dirty="0">
                <a:solidFill>
                  <a:srgbClr val="C00000"/>
                </a:solidFill>
                <a:latin typeface="Consolas" pitchFamily="49" charset="0"/>
                <a:ea typeface="ＭＳ Ｐゴシック" pitchFamily="34" charset="-128"/>
              </a:rPr>
              <a:t>void</a:t>
            </a:r>
            <a:r>
              <a:rPr lang="en-US" kern="0" dirty="0">
                <a:latin typeface="Consolas" pitchFamily="49" charset="0"/>
                <a:ea typeface="ＭＳ Ｐゴシック" pitchFamily="34" charset="-128"/>
              </a:rPr>
              <a:t> boxString(String str)</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n = str.length();</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i = 0; i &lt; n + 2; i++)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 System.out.print("-");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 + str +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i = 0; i &lt; n + 2; i++)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 System.out.print("-");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endParaRPr lang="en-US" kern="0" dirty="0">
              <a:solidFill>
                <a:srgbClr val="333333"/>
              </a:solidFill>
              <a:latin typeface="Consolas" pitchFamily="49" charset="0"/>
              <a:ea typeface="ＭＳ Ｐゴシック" pitchFamily="34" charset="-128"/>
            </a:endParaRPr>
          </a:p>
        </p:txBody>
      </p:sp>
      <p:pic>
        <p:nvPicPr>
          <p:cNvPr id="337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267200"/>
            <a:ext cx="1346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457200" y="2971800"/>
            <a:ext cx="2667000" cy="914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defRPr/>
            </a:pPr>
            <a:r>
              <a:rPr lang="en-US" sz="1800" smtClean="0">
                <a:latin typeface="Consolas" pitchFamily="49" charset="0"/>
              </a:rPr>
              <a:t>...</a:t>
            </a:r>
          </a:p>
          <a:p>
            <a:pPr>
              <a:buClr>
                <a:srgbClr val="835E01"/>
              </a:buClr>
              <a:buSzPct val="60000"/>
              <a:buFont typeface="Wingdings" pitchFamily="2" charset="2"/>
              <a:buNone/>
              <a:defRPr/>
            </a:pPr>
            <a:r>
              <a:rPr lang="en-US" sz="1800" smtClean="0">
                <a:latin typeface="Consolas" pitchFamily="49" charset="0"/>
              </a:rPr>
              <a:t>boxString(</a:t>
            </a:r>
            <a:r>
              <a:rPr lang="ja-JP" altLang="en-US" sz="1800" smtClean="0">
                <a:latin typeface="Consolas" pitchFamily="49" charset="0"/>
              </a:rPr>
              <a:t>“</a:t>
            </a:r>
            <a:r>
              <a:rPr lang="en-US" altLang="ja-JP" sz="1800" smtClean="0">
                <a:latin typeface="Consolas" pitchFamily="49" charset="0"/>
              </a:rPr>
              <a:t>Hello</a:t>
            </a:r>
            <a:r>
              <a:rPr lang="ja-JP" altLang="en-US" sz="1800" smtClean="0">
                <a:latin typeface="Consolas" pitchFamily="49" charset="0"/>
              </a:rPr>
              <a:t>”</a:t>
            </a:r>
            <a:r>
              <a:rPr lang="en-US" altLang="ja-JP" sz="1800" smtClean="0">
                <a:latin typeface="Consolas" pitchFamily="49" charset="0"/>
              </a:rPr>
              <a:t>);</a:t>
            </a:r>
          </a:p>
          <a:p>
            <a:pPr>
              <a:buClr>
                <a:srgbClr val="835E01"/>
              </a:buClr>
              <a:buSzPct val="60000"/>
              <a:buFont typeface="Wingdings" pitchFamily="2" charset="2"/>
              <a:buNone/>
              <a:defRPr/>
            </a:pPr>
            <a:r>
              <a:rPr lang="en-US" sz="1800" smtClean="0">
                <a:solidFill>
                  <a:srgbClr val="333333"/>
                </a:solidFill>
                <a:latin typeface="Consolas" pitchFamily="49" charset="0"/>
              </a:rPr>
              <a:t>...</a:t>
            </a:r>
          </a:p>
        </p:txBody>
      </p:sp>
      <p:sp>
        <p:nvSpPr>
          <p:cNvPr id="33799"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380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8512869A-DD1F-42F9-B9B1-B55538992D58}" type="slidenum">
              <a:rPr lang="en-US" altLang="en-US" sz="1200">
                <a:solidFill>
                  <a:srgbClr val="898989"/>
                </a:solidFill>
              </a:rPr>
              <a:pPr>
                <a:spcBef>
                  <a:spcPct val="0"/>
                </a:spcBef>
                <a:buClrTx/>
                <a:buSzTx/>
                <a:buFontTx/>
                <a:buNone/>
              </a:pPr>
              <a:t>23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600200" y="274638"/>
            <a:ext cx="7391400" cy="715962"/>
          </a:xfrm>
        </p:spPr>
        <p:txBody>
          <a:bodyPr/>
          <a:lstStyle/>
          <a:p>
            <a:r>
              <a:rPr lang="en-US" altLang="en-US" sz="3600" smtClean="0"/>
              <a:t>Using </a:t>
            </a:r>
            <a:r>
              <a:rPr lang="en-US" altLang="en-US" sz="3600" smtClean="0">
                <a:latin typeface="Consolas" panose="020B0609020204030204" pitchFamily="49" charset="0"/>
              </a:rPr>
              <a:t>return</a:t>
            </a:r>
            <a:r>
              <a:rPr lang="en-US" altLang="en-US" sz="3600" smtClean="0"/>
              <a:t> Without a Value</a:t>
            </a:r>
          </a:p>
        </p:txBody>
      </p:sp>
      <p:sp>
        <p:nvSpPr>
          <p:cNvPr id="34819" name="Content Placeholder 2"/>
          <p:cNvSpPr>
            <a:spLocks noGrp="1"/>
          </p:cNvSpPr>
          <p:nvPr>
            <p:ph idx="1"/>
          </p:nvPr>
        </p:nvSpPr>
        <p:spPr>
          <a:xfrm>
            <a:off x="381000" y="1066800"/>
            <a:ext cx="8610600" cy="3048000"/>
          </a:xfrm>
        </p:spPr>
        <p:txBody>
          <a:bodyPr/>
          <a:lstStyle/>
          <a:p>
            <a:r>
              <a:rPr lang="en-US" altLang="en-US" sz="2800" smtClean="0"/>
              <a:t>You can use the </a:t>
            </a:r>
            <a:r>
              <a:rPr lang="en-US" altLang="en-US" sz="2800" smtClean="0">
                <a:latin typeface="Consolas" panose="020B0609020204030204" pitchFamily="49" charset="0"/>
              </a:rPr>
              <a:t>return</a:t>
            </a:r>
            <a:r>
              <a:rPr lang="en-US" altLang="en-US" sz="2800" smtClean="0"/>
              <a:t> statement without a value</a:t>
            </a:r>
          </a:p>
          <a:p>
            <a:pPr lvl="1"/>
            <a:r>
              <a:rPr lang="en-US" altLang="en-US" sz="2400" smtClean="0"/>
              <a:t>In methods with </a:t>
            </a:r>
            <a:r>
              <a:rPr lang="en-US" altLang="en-US" sz="2400" smtClean="0">
                <a:solidFill>
                  <a:srgbClr val="C00000"/>
                </a:solidFill>
              </a:rPr>
              <a:t>void</a:t>
            </a:r>
            <a:r>
              <a:rPr lang="en-US" altLang="en-US" sz="2400" smtClean="0"/>
              <a:t> return type</a:t>
            </a:r>
          </a:p>
          <a:p>
            <a:pPr lvl="1"/>
            <a:r>
              <a:rPr lang="en-US" altLang="en-US" sz="2400" smtClean="0"/>
              <a:t>The method will terminate immediately!</a:t>
            </a:r>
          </a:p>
        </p:txBody>
      </p:sp>
      <p:sp>
        <p:nvSpPr>
          <p:cNvPr id="10" name="Content Placeholder 2"/>
          <p:cNvSpPr txBox="1">
            <a:spLocks/>
          </p:cNvSpPr>
          <p:nvPr/>
        </p:nvSpPr>
        <p:spPr bwMode="auto">
          <a:xfrm>
            <a:off x="609600" y="2514600"/>
            <a:ext cx="7924800" cy="3581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a:t>
            </a:r>
            <a:r>
              <a:rPr lang="en-US" kern="0" dirty="0">
                <a:solidFill>
                  <a:srgbClr val="C00000"/>
                </a:solidFill>
                <a:latin typeface="Consolas" pitchFamily="49" charset="0"/>
                <a:ea typeface="ＭＳ Ｐゴシック" pitchFamily="34" charset="-128"/>
              </a:rPr>
              <a:t>void</a:t>
            </a:r>
            <a:r>
              <a:rPr lang="en-US" kern="0" dirty="0">
                <a:latin typeface="Consolas" pitchFamily="49" charset="0"/>
                <a:ea typeface="ＭＳ Ｐゴシック" pitchFamily="34" charset="-128"/>
              </a:rPr>
              <a:t> boxString(String str)</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n = str.length();</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if (n == 0)</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r>
              <a:rPr lang="en-US" kern="0" dirty="0">
                <a:solidFill>
                  <a:srgbClr val="C00000"/>
                </a:solidFill>
                <a:latin typeface="Consolas" pitchFamily="49" charset="0"/>
                <a:ea typeface="ＭＳ Ｐゴシック" pitchFamily="34" charset="-128"/>
              </a:rPr>
              <a:t>return</a:t>
            </a:r>
            <a:r>
              <a:rPr lang="en-US" kern="0" dirty="0">
                <a:latin typeface="Consolas" pitchFamily="49" charset="0"/>
                <a:ea typeface="ＭＳ Ｐゴシック" pitchFamily="34" charset="-128"/>
              </a:rPr>
              <a:t>; // Return immediately</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i = 0; i &lt; n + 2; i++) { System.out.print("-");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 + str +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i = 0; i &lt; n + 2; i++) { System.out.print("-");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endParaRPr lang="en-US" kern="0" dirty="0">
              <a:solidFill>
                <a:srgbClr val="333333"/>
              </a:solidFill>
              <a:latin typeface="Consolas" pitchFamily="49" charset="0"/>
              <a:ea typeface="ＭＳ Ｐゴシック" pitchFamily="34" charset="-128"/>
            </a:endParaRPr>
          </a:p>
        </p:txBody>
      </p:sp>
      <p:sp>
        <p:nvSpPr>
          <p:cNvPr id="34821"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482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5D44354B-14E4-4436-A389-633287925E1F}" type="slidenum">
              <a:rPr lang="en-US" altLang="en-US" sz="1200">
                <a:solidFill>
                  <a:srgbClr val="898989"/>
                </a:solidFill>
              </a:rPr>
              <a:pPr>
                <a:spcBef>
                  <a:spcPct val="0"/>
                </a:spcBef>
                <a:buClrTx/>
                <a:buSzTx/>
                <a:buFontTx/>
                <a:buNone/>
              </a:pPr>
              <a:t>24</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304800" y="1066800"/>
            <a:ext cx="8458200" cy="5105400"/>
          </a:xfrm>
        </p:spPr>
        <p:txBody>
          <a:bodyPr/>
          <a:lstStyle/>
          <a:p>
            <a:pPr>
              <a:spcBef>
                <a:spcPts val="200"/>
              </a:spcBef>
            </a:pPr>
            <a:r>
              <a:rPr lang="en-US" altLang="en-US" smtClean="0"/>
              <a:t>Find Repetitive Code</a:t>
            </a:r>
          </a:p>
          <a:p>
            <a:pPr lvl="1">
              <a:spcBef>
                <a:spcPts val="200"/>
              </a:spcBef>
            </a:pPr>
            <a:r>
              <a:rPr lang="en-US" altLang="en-US" smtClean="0"/>
              <a:t>May have different values but same logic </a:t>
            </a:r>
          </a:p>
          <a:p>
            <a:endParaRPr lang="en-US" altLang="en-US" smtClean="0"/>
          </a:p>
        </p:txBody>
      </p:sp>
      <p:sp>
        <p:nvSpPr>
          <p:cNvPr id="7" name="Content Placeholder 2"/>
          <p:cNvSpPr txBox="1">
            <a:spLocks/>
          </p:cNvSpPr>
          <p:nvPr/>
        </p:nvSpPr>
        <p:spPr bwMode="auto">
          <a:xfrm>
            <a:off x="1524000" y="2057400"/>
            <a:ext cx="7391400" cy="419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int hours;</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do</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  System.out.print("Enter a value between </a:t>
            </a:r>
            <a:r>
              <a:rPr lang="en-US" kern="0" dirty="0">
                <a:solidFill>
                  <a:srgbClr val="00B050"/>
                </a:solidFill>
                <a:latin typeface="Consolas" pitchFamily="49" charset="0"/>
                <a:ea typeface="ＭＳ Ｐゴシック" pitchFamily="34" charset="-128"/>
              </a:rPr>
              <a:t>1 and 12</a:t>
            </a:r>
            <a:r>
              <a:rPr lang="en-US" kern="0" dirty="0">
                <a:solidFill>
                  <a:srgbClr val="0033CC"/>
                </a:solidFill>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  hours = in.nextInt();</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while (hours &lt; </a:t>
            </a:r>
            <a:r>
              <a:rPr lang="en-US" kern="0" dirty="0">
                <a:solidFill>
                  <a:srgbClr val="00B050"/>
                </a:solidFill>
                <a:latin typeface="Consolas" pitchFamily="49" charset="0"/>
                <a:ea typeface="ＭＳ Ｐゴシック" pitchFamily="34" charset="-128"/>
              </a:rPr>
              <a:t>1</a:t>
            </a:r>
            <a:r>
              <a:rPr lang="en-US" kern="0" dirty="0">
                <a:solidFill>
                  <a:srgbClr val="0033CC"/>
                </a:solidFill>
                <a:latin typeface="Consolas" pitchFamily="49" charset="0"/>
                <a:ea typeface="ＭＳ Ｐゴシック" pitchFamily="34" charset="-128"/>
              </a:rPr>
              <a:t> || hours &gt; </a:t>
            </a:r>
            <a:r>
              <a:rPr lang="en-US" kern="0" dirty="0">
                <a:solidFill>
                  <a:srgbClr val="00B050"/>
                </a:solidFill>
                <a:latin typeface="Consolas" pitchFamily="49" charset="0"/>
                <a:ea typeface="ＭＳ Ｐゴシック" pitchFamily="34" charset="-128"/>
              </a:rPr>
              <a:t>12</a:t>
            </a:r>
            <a:r>
              <a:rPr lang="en-US" kern="0" dirty="0">
                <a:solidFill>
                  <a:srgbClr val="0033CC"/>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endParaRPr lang="en-US" kern="0" dirty="0">
              <a:latin typeface="Consolas" pitchFamily="49" charset="0"/>
              <a:ea typeface="ＭＳ Ｐゴシック" pitchFamily="34" charset="-128"/>
            </a:endParaRP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int minutes;</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do</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  System.out.print("Enter a value between </a:t>
            </a:r>
            <a:r>
              <a:rPr lang="en-US" kern="0" dirty="0">
                <a:solidFill>
                  <a:srgbClr val="00B050"/>
                </a:solidFill>
                <a:latin typeface="Consolas" pitchFamily="49" charset="0"/>
                <a:ea typeface="ＭＳ Ｐゴシック" pitchFamily="34" charset="-128"/>
              </a:rPr>
              <a:t>0 and 59</a:t>
            </a:r>
            <a:r>
              <a:rPr lang="en-US" kern="0" dirty="0">
                <a:solidFill>
                  <a:srgbClr val="0033CC"/>
                </a:solidFill>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  minutes = in.nextInt();</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ＭＳ Ｐゴシック" pitchFamily="34" charset="-128"/>
              </a:rPr>
              <a:t>while (minutes &lt; </a:t>
            </a:r>
            <a:r>
              <a:rPr lang="en-US" kern="0" dirty="0">
                <a:solidFill>
                  <a:srgbClr val="00B050"/>
                </a:solidFill>
                <a:latin typeface="Consolas" pitchFamily="49" charset="0"/>
                <a:ea typeface="ＭＳ Ｐゴシック" pitchFamily="34" charset="-128"/>
              </a:rPr>
              <a:t>0</a:t>
            </a:r>
            <a:r>
              <a:rPr lang="en-US" kern="0" dirty="0">
                <a:solidFill>
                  <a:srgbClr val="0033CC"/>
                </a:solidFill>
                <a:latin typeface="Consolas" pitchFamily="49" charset="0"/>
                <a:ea typeface="ＭＳ Ｐゴシック" pitchFamily="34" charset="-128"/>
              </a:rPr>
              <a:t> || minutes &gt; </a:t>
            </a:r>
            <a:r>
              <a:rPr lang="en-US" kern="0" dirty="0">
                <a:solidFill>
                  <a:srgbClr val="00B050"/>
                </a:solidFill>
                <a:latin typeface="Consolas" pitchFamily="49" charset="0"/>
                <a:ea typeface="ＭＳ Ｐゴシック" pitchFamily="34" charset="-128"/>
              </a:rPr>
              <a:t>59</a:t>
            </a:r>
            <a:r>
              <a:rPr lang="en-US" kern="0" dirty="0">
                <a:solidFill>
                  <a:srgbClr val="0033CC"/>
                </a:solidFill>
                <a:latin typeface="Consolas" pitchFamily="49" charset="0"/>
                <a:ea typeface="ＭＳ Ｐゴシック" pitchFamily="34" charset="-128"/>
              </a:rPr>
              <a:t>);</a:t>
            </a:r>
          </a:p>
        </p:txBody>
      </p:sp>
      <p:sp>
        <p:nvSpPr>
          <p:cNvPr id="8" name="Right Arrow 7"/>
          <p:cNvSpPr/>
          <p:nvPr/>
        </p:nvSpPr>
        <p:spPr>
          <a:xfrm>
            <a:off x="381000" y="2971800"/>
            <a:ext cx="12604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1 - 12</a:t>
            </a:r>
          </a:p>
        </p:txBody>
      </p:sp>
      <p:sp>
        <p:nvSpPr>
          <p:cNvPr id="9" name="Right Arrow 8"/>
          <p:cNvSpPr/>
          <p:nvPr/>
        </p:nvSpPr>
        <p:spPr>
          <a:xfrm>
            <a:off x="304800" y="5029200"/>
            <a:ext cx="1336675"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0 - 59</a:t>
            </a:r>
          </a:p>
        </p:txBody>
      </p:sp>
      <p:sp>
        <p:nvSpPr>
          <p:cNvPr id="35846" name="Title 1"/>
          <p:cNvSpPr>
            <a:spLocks noGrp="1"/>
          </p:cNvSpPr>
          <p:nvPr>
            <p:ph type="title"/>
          </p:nvPr>
        </p:nvSpPr>
        <p:spPr>
          <a:xfrm>
            <a:off x="1641475" y="228600"/>
            <a:ext cx="7350125" cy="715963"/>
          </a:xfrm>
        </p:spPr>
        <p:txBody>
          <a:bodyPr/>
          <a:lstStyle/>
          <a:p>
            <a:r>
              <a:rPr lang="en-US" altLang="en-US" sz="2800" smtClean="0"/>
              <a:t>5.6 Problem Solving:  Reusable Methods</a:t>
            </a:r>
          </a:p>
        </p:txBody>
      </p:sp>
      <p:sp>
        <p:nvSpPr>
          <p:cNvPr id="3584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584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DAD21B17-A3FD-4670-9249-0F42F5B06D5D}" type="slidenum">
              <a:rPr lang="en-US" altLang="en-US" sz="1200">
                <a:solidFill>
                  <a:srgbClr val="898989"/>
                </a:solidFill>
              </a:rPr>
              <a:pPr>
                <a:spcBef>
                  <a:spcPct val="0"/>
                </a:spcBef>
                <a:buClrTx/>
                <a:buSzTx/>
                <a:buFontTx/>
                <a:buNone/>
              </a:pPr>
              <a:t>25</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z="3600" smtClean="0"/>
              <a:t>Write a </a:t>
            </a:r>
            <a:r>
              <a:rPr lang="ja-JP" altLang="en-US" sz="3600" smtClean="0"/>
              <a:t>‘</a:t>
            </a:r>
            <a:r>
              <a:rPr lang="en-US" altLang="ja-JP" sz="3600" smtClean="0"/>
              <a:t>Parameterized</a:t>
            </a:r>
            <a:r>
              <a:rPr lang="ja-JP" altLang="en-US" sz="3600" smtClean="0"/>
              <a:t>’</a:t>
            </a:r>
            <a:r>
              <a:rPr lang="en-US" altLang="ja-JP" sz="3600" smtClean="0"/>
              <a:t> Method</a:t>
            </a:r>
            <a:endParaRPr lang="en-US" altLang="en-US" sz="3600" smtClean="0"/>
          </a:p>
        </p:txBody>
      </p:sp>
      <p:sp>
        <p:nvSpPr>
          <p:cNvPr id="36867" name="Content Placeholder 2"/>
          <p:cNvSpPr>
            <a:spLocks noGrp="1"/>
          </p:cNvSpPr>
          <p:nvPr>
            <p:ph idx="1"/>
          </p:nvPr>
        </p:nvSpPr>
        <p:spPr>
          <a:xfrm>
            <a:off x="304800" y="1143000"/>
            <a:ext cx="8458200" cy="4267200"/>
          </a:xfrm>
        </p:spPr>
        <p:txBody>
          <a:bodyPr/>
          <a:lstStyle/>
          <a:p>
            <a:pPr>
              <a:buFont typeface="Wingdings" panose="05000000000000000000" pitchFamily="2" charset="2"/>
              <a:buNone/>
            </a:pPr>
            <a:endParaRPr lang="en-US" altLang="en-US" smtClean="0"/>
          </a:p>
          <a:p>
            <a:endParaRPr lang="en-US" altLang="en-US" smtClean="0"/>
          </a:p>
          <a:p>
            <a:endParaRPr lang="en-US" altLang="en-US" smtClean="0"/>
          </a:p>
          <a:p>
            <a:endParaRPr lang="en-US" altLang="en-US" smtClean="0"/>
          </a:p>
        </p:txBody>
      </p:sp>
      <p:sp>
        <p:nvSpPr>
          <p:cNvPr id="7" name="Content Placeholder 2"/>
          <p:cNvSpPr txBox="1">
            <a:spLocks/>
          </p:cNvSpPr>
          <p:nvPr/>
        </p:nvSpPr>
        <p:spPr bwMode="auto">
          <a:xfrm>
            <a:off x="914400" y="1143000"/>
            <a:ext cx="8001000" cy="4800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Prompts a user to enter a value in a given range until the user</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provides a valid input.</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@param low the low end of the range</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@param high the high end of the range</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@return the value provided by the user</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public static int readValueBetween(int low, int high)</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int input;</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do</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System.out.print("Enter between " + low + " and " + high + ": ");</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Scanner in = new Scanner(System.in);</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input = in.nextInt();</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while (input &lt; low || input &gt; high);</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  return input;</a:t>
            </a:r>
          </a:p>
          <a:p>
            <a:pPr marL="342900" indent="-342900">
              <a:buClr>
                <a:srgbClr val="835E01"/>
              </a:buClr>
              <a:buSzPct val="60000"/>
              <a:buFont typeface="Wingdings" pitchFamily="2" charset="2"/>
              <a:buNone/>
              <a:defRPr/>
            </a:pPr>
            <a:r>
              <a:rPr lang="en-US" sz="1600" kern="0" dirty="0">
                <a:latin typeface="Consolas" pitchFamily="49" charset="0"/>
                <a:ea typeface="ＭＳ Ｐゴシック" pitchFamily="34" charset="-128"/>
              </a:rPr>
              <a:t>}</a:t>
            </a:r>
          </a:p>
        </p:txBody>
      </p:sp>
      <p:sp>
        <p:nvSpPr>
          <p:cNvPr id="8" name="Right Arrow 7"/>
          <p:cNvSpPr/>
          <p:nvPr/>
        </p:nvSpPr>
        <p:spPr>
          <a:xfrm rot="3139165">
            <a:off x="5154613" y="1919288"/>
            <a:ext cx="1143000"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1, 12</a:t>
            </a:r>
          </a:p>
        </p:txBody>
      </p:sp>
      <p:sp>
        <p:nvSpPr>
          <p:cNvPr id="9" name="Right Arrow 8"/>
          <p:cNvSpPr/>
          <p:nvPr/>
        </p:nvSpPr>
        <p:spPr>
          <a:xfrm rot="3216423">
            <a:off x="5757863" y="1920875"/>
            <a:ext cx="1143000" cy="685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0, 59</a:t>
            </a:r>
          </a:p>
        </p:txBody>
      </p:sp>
      <p:sp>
        <p:nvSpPr>
          <p:cNvPr id="10" name="Left Arrow 9"/>
          <p:cNvSpPr/>
          <p:nvPr/>
        </p:nvSpPr>
        <p:spPr>
          <a:xfrm>
            <a:off x="152400" y="5105400"/>
            <a:ext cx="990600" cy="685800"/>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333333"/>
                </a:solidFill>
              </a:rPr>
              <a:t>8</a:t>
            </a:r>
          </a:p>
        </p:txBody>
      </p:sp>
      <p:sp>
        <p:nvSpPr>
          <p:cNvPr id="3687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687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950126F9-3E5D-440C-B4D4-BAC2B9047FEE}" type="slidenum">
              <a:rPr lang="en-US" altLang="en-US" sz="1200">
                <a:solidFill>
                  <a:srgbClr val="898989"/>
                </a:solidFill>
              </a:rPr>
              <a:pPr>
                <a:spcBef>
                  <a:spcPct val="0"/>
                </a:spcBef>
                <a:buClrTx/>
                <a:buSzTx/>
                <a:buFontTx/>
                <a:buNone/>
              </a:pPr>
              <a:t>26</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3352800"/>
            <a:ext cx="5481637"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le 1"/>
          <p:cNvSpPr>
            <a:spLocks noGrp="1"/>
          </p:cNvSpPr>
          <p:nvPr>
            <p:ph type="title"/>
          </p:nvPr>
        </p:nvSpPr>
        <p:spPr>
          <a:xfrm>
            <a:off x="1676400" y="274638"/>
            <a:ext cx="7162800" cy="715962"/>
          </a:xfrm>
        </p:spPr>
        <p:txBody>
          <a:bodyPr/>
          <a:lstStyle/>
          <a:p>
            <a:r>
              <a:rPr lang="en-US" altLang="en-US" sz="3600" smtClean="0"/>
              <a:t>5.7 Problem Solving</a:t>
            </a:r>
          </a:p>
        </p:txBody>
      </p:sp>
      <p:sp>
        <p:nvSpPr>
          <p:cNvPr id="37892" name="Content Placeholder 7"/>
          <p:cNvSpPr>
            <a:spLocks noGrp="1"/>
          </p:cNvSpPr>
          <p:nvPr>
            <p:ph idx="1"/>
          </p:nvPr>
        </p:nvSpPr>
        <p:spPr>
          <a:xfrm>
            <a:off x="304800" y="1066800"/>
            <a:ext cx="8382000" cy="3429000"/>
          </a:xfrm>
        </p:spPr>
        <p:txBody>
          <a:bodyPr/>
          <a:lstStyle/>
          <a:p>
            <a:r>
              <a:rPr lang="en-US" altLang="en-US" sz="2800" smtClean="0"/>
              <a:t>Stepwise Refinement</a:t>
            </a:r>
          </a:p>
          <a:p>
            <a:pPr lvl="1"/>
            <a:r>
              <a:rPr lang="en-US" altLang="en-US" sz="2400" smtClean="0"/>
              <a:t>To solve a difficult task, break it down into simpler tasks </a:t>
            </a:r>
          </a:p>
          <a:p>
            <a:pPr lvl="1"/>
            <a:r>
              <a:rPr lang="en-US" altLang="en-US" sz="2400" smtClean="0"/>
              <a:t>Then keep breaking down the simpler tasks into even simpler ones, until you are left with tasks that you know how to solve</a:t>
            </a:r>
          </a:p>
        </p:txBody>
      </p:sp>
      <p:sp>
        <p:nvSpPr>
          <p:cNvPr id="37893"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789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DB53FF54-2E18-44BB-9C4D-A11DFB6C4A58}" type="slidenum">
              <a:rPr lang="en-US" altLang="en-US" sz="1200">
                <a:solidFill>
                  <a:srgbClr val="898989"/>
                </a:solidFill>
              </a:rPr>
              <a:pPr>
                <a:spcBef>
                  <a:spcPct val="0"/>
                </a:spcBef>
                <a:buClrTx/>
                <a:buSzTx/>
                <a:buFontTx/>
                <a:buNone/>
              </a:pPr>
              <a:t>27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Get Coffee</a:t>
            </a:r>
          </a:p>
        </p:txBody>
      </p:sp>
      <p:sp>
        <p:nvSpPr>
          <p:cNvPr id="38915" name="Content Placeholder 2"/>
          <p:cNvSpPr>
            <a:spLocks noGrp="1"/>
          </p:cNvSpPr>
          <p:nvPr>
            <p:ph idx="1"/>
          </p:nvPr>
        </p:nvSpPr>
        <p:spPr>
          <a:xfrm>
            <a:off x="304800" y="4572000"/>
            <a:ext cx="8458200" cy="609600"/>
          </a:xfrm>
        </p:spPr>
        <p:txBody>
          <a:bodyPr/>
          <a:lstStyle/>
          <a:p>
            <a:r>
              <a:rPr lang="en-US" altLang="en-US" sz="2800" smtClean="0"/>
              <a:t>If you must make coffee, there are two ways:</a:t>
            </a:r>
          </a:p>
          <a:p>
            <a:pPr lvl="1"/>
            <a:r>
              <a:rPr lang="en-US" altLang="en-US" sz="2400" smtClean="0"/>
              <a:t>Make Instant Coffee</a:t>
            </a:r>
          </a:p>
          <a:p>
            <a:pPr lvl="1"/>
            <a:r>
              <a:rPr lang="en-US" altLang="en-US" sz="2400" smtClean="0"/>
              <a:t>Brew Coffee</a:t>
            </a:r>
          </a:p>
          <a:p>
            <a:pPr lvl="1"/>
            <a:endParaRPr lang="en-US" altLang="en-US" sz="2400" smtClean="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37560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843088"/>
            <a:ext cx="4114800" cy="23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891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E1F53E5B-6ACB-4522-8032-C87DC3DEDB54}" type="slidenum">
              <a:rPr lang="en-US" altLang="en-US" sz="1200">
                <a:solidFill>
                  <a:srgbClr val="898989"/>
                </a:solidFill>
              </a:rPr>
              <a:pPr>
                <a:spcBef>
                  <a:spcPct val="0"/>
                </a:spcBef>
                <a:buClrTx/>
                <a:buSzTx/>
                <a:buFontTx/>
                <a:buNone/>
              </a:pPr>
              <a:t>28</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Instant Coffee</a:t>
            </a:r>
          </a:p>
        </p:txBody>
      </p:sp>
      <p:sp>
        <p:nvSpPr>
          <p:cNvPr id="39939" name="Content Placeholder 2"/>
          <p:cNvSpPr>
            <a:spLocks noGrp="1"/>
          </p:cNvSpPr>
          <p:nvPr>
            <p:ph idx="1"/>
          </p:nvPr>
        </p:nvSpPr>
        <p:spPr>
          <a:xfrm>
            <a:off x="228600" y="1066800"/>
            <a:ext cx="8229600" cy="609600"/>
          </a:xfrm>
        </p:spPr>
        <p:txBody>
          <a:bodyPr/>
          <a:lstStyle/>
          <a:p>
            <a:pPr>
              <a:spcBef>
                <a:spcPts val="200"/>
              </a:spcBef>
            </a:pPr>
            <a:r>
              <a:rPr lang="en-US" altLang="en-US" smtClean="0"/>
              <a:t>Two ways to boil water</a:t>
            </a:r>
          </a:p>
          <a:p>
            <a:pPr lvl="1">
              <a:spcBef>
                <a:spcPts val="200"/>
              </a:spcBef>
              <a:buFont typeface="Wingdings" panose="05000000000000000000" pitchFamily="2" charset="2"/>
              <a:buNone/>
            </a:pPr>
            <a:r>
              <a:rPr lang="en-US" altLang="en-US" smtClean="0"/>
              <a:t>1) Use Microwave</a:t>
            </a:r>
          </a:p>
          <a:p>
            <a:pPr lvl="1">
              <a:spcBef>
                <a:spcPts val="200"/>
              </a:spcBef>
              <a:buFont typeface="Wingdings" panose="05000000000000000000" pitchFamily="2" charset="2"/>
              <a:buNone/>
            </a:pPr>
            <a:r>
              <a:rPr lang="en-US" altLang="en-US" smtClean="0"/>
              <a:t>2) Use Kettle on Stove</a:t>
            </a:r>
          </a:p>
        </p:txBody>
      </p:sp>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l="2306"/>
          <a:stretch>
            <a:fillRect/>
          </a:stretch>
        </p:blipFill>
        <p:spPr bwMode="auto">
          <a:xfrm>
            <a:off x="5410200" y="457200"/>
            <a:ext cx="32289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286000"/>
            <a:ext cx="11811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40005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3994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19B509F0-DD1E-4BBF-9AE9-DFA465B2C1AA}" type="slidenum">
              <a:rPr lang="en-US" altLang="en-US" sz="1200">
                <a:solidFill>
                  <a:srgbClr val="898989"/>
                </a:solidFill>
              </a:rPr>
              <a:pPr>
                <a:spcBef>
                  <a:spcPct val="0"/>
                </a:spcBef>
                <a:buClrTx/>
                <a:buSzTx/>
                <a:buFontTx/>
                <a:buNone/>
              </a:pPr>
              <a:t>29</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8"/>
          <p:cNvSpPr>
            <a:spLocks noGrp="1"/>
          </p:cNvSpPr>
          <p:nvPr>
            <p:ph type="title"/>
          </p:nvPr>
        </p:nvSpPr>
        <p:spPr/>
        <p:txBody>
          <a:bodyPr/>
          <a:lstStyle/>
          <a:p>
            <a:r>
              <a:rPr lang="en-US" altLang="en-US" smtClean="0"/>
              <a:t>Chapter Goals</a:t>
            </a:r>
          </a:p>
        </p:txBody>
      </p:sp>
      <p:sp>
        <p:nvSpPr>
          <p:cNvPr id="13315" name="Content Placeholder 9"/>
          <p:cNvSpPr>
            <a:spLocks noGrp="1"/>
          </p:cNvSpPr>
          <p:nvPr>
            <p:ph idx="1"/>
          </p:nvPr>
        </p:nvSpPr>
        <p:spPr>
          <a:xfrm>
            <a:off x="304800" y="1066800"/>
            <a:ext cx="8458200" cy="5105400"/>
          </a:xfrm>
        </p:spPr>
        <p:txBody>
          <a:bodyPr/>
          <a:lstStyle/>
          <a:p>
            <a:pPr>
              <a:spcBef>
                <a:spcPts val="200"/>
              </a:spcBef>
            </a:pPr>
            <a:r>
              <a:rPr lang="en-US" altLang="en-US" smtClean="0"/>
              <a:t>To be able to implement methods</a:t>
            </a:r>
          </a:p>
          <a:p>
            <a:pPr>
              <a:spcBef>
                <a:spcPts val="200"/>
              </a:spcBef>
            </a:pPr>
            <a:r>
              <a:rPr lang="en-US" altLang="en-US" smtClean="0"/>
              <a:t>To become familiar with the concept of parameter passing</a:t>
            </a:r>
          </a:p>
          <a:p>
            <a:pPr>
              <a:spcBef>
                <a:spcPts val="200"/>
              </a:spcBef>
            </a:pPr>
            <a:r>
              <a:rPr lang="en-US" altLang="en-US" smtClean="0"/>
              <a:t>To develop strategies for decomposing complex tasks into simpler ones</a:t>
            </a:r>
          </a:p>
          <a:p>
            <a:pPr>
              <a:spcBef>
                <a:spcPts val="200"/>
              </a:spcBef>
            </a:pPr>
            <a:r>
              <a:rPr lang="en-US" altLang="en-US" smtClean="0"/>
              <a:t>To be able to determine the scope of a variable</a:t>
            </a:r>
          </a:p>
          <a:p>
            <a:pPr>
              <a:spcBef>
                <a:spcPts val="200"/>
              </a:spcBef>
            </a:pPr>
            <a:r>
              <a:rPr lang="en-US" altLang="en-US" smtClean="0"/>
              <a:t>To learn how to think recursively (optional)</a:t>
            </a:r>
          </a:p>
        </p:txBody>
      </p:sp>
      <p:sp>
        <p:nvSpPr>
          <p:cNvPr id="13316" name="TextBox 6"/>
          <p:cNvSpPr txBox="1">
            <a:spLocks noChangeArrowheads="1"/>
          </p:cNvSpPr>
          <p:nvPr/>
        </p:nvSpPr>
        <p:spPr bwMode="auto">
          <a:xfrm>
            <a:off x="762000" y="5257800"/>
            <a:ext cx="78486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cs typeface="Arial" panose="020B0604020202020204" pitchFamily="34" charset="0"/>
              </a:rPr>
              <a:t>In this chapter, you will learn how to design and implement your own methods. Using the process of stepwise refinement, you will be able to break up complex tasks into sets of cooperating methods.</a:t>
            </a:r>
          </a:p>
        </p:txBody>
      </p:sp>
      <p:sp>
        <p:nvSpPr>
          <p:cNvPr id="1331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1331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846272A8-CCAB-4A91-8D59-74E68EFC6DD1}" type="slidenum">
              <a:rPr lang="en-US" altLang="en-US" sz="1200">
                <a:solidFill>
                  <a:srgbClr val="898989"/>
                </a:solidFill>
              </a:rPr>
              <a:pPr>
                <a:spcBef>
                  <a:spcPct val="0"/>
                </a:spcBef>
                <a:buClrTx/>
                <a:buSzTx/>
                <a:buFontTx/>
                <a:buNone/>
              </a:pPr>
              <a:t>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r"/>
            <a:r>
              <a:rPr lang="en-US" altLang="en-US" smtClean="0"/>
              <a:t>Brew Coffee</a:t>
            </a:r>
          </a:p>
        </p:txBody>
      </p:sp>
      <p:sp>
        <p:nvSpPr>
          <p:cNvPr id="40963" name="Content Placeholder 2"/>
          <p:cNvSpPr>
            <a:spLocks noGrp="1"/>
          </p:cNvSpPr>
          <p:nvPr>
            <p:ph idx="1"/>
          </p:nvPr>
        </p:nvSpPr>
        <p:spPr>
          <a:xfrm>
            <a:off x="3657600" y="1143000"/>
            <a:ext cx="5105400" cy="5029200"/>
          </a:xfrm>
        </p:spPr>
        <p:txBody>
          <a:bodyPr/>
          <a:lstStyle/>
          <a:p>
            <a:r>
              <a:rPr lang="en-US" altLang="en-US" smtClean="0"/>
              <a:t>Assumes coffee maker</a:t>
            </a:r>
          </a:p>
          <a:p>
            <a:pPr lvl="1"/>
            <a:r>
              <a:rPr lang="en-US" altLang="en-US" smtClean="0"/>
              <a:t>Add water</a:t>
            </a:r>
          </a:p>
          <a:p>
            <a:pPr lvl="1"/>
            <a:r>
              <a:rPr lang="en-US" altLang="en-US" smtClean="0"/>
              <a:t>Add filter</a:t>
            </a:r>
          </a:p>
          <a:p>
            <a:pPr lvl="1"/>
            <a:r>
              <a:rPr lang="en-US" altLang="en-US" smtClean="0"/>
              <a:t>Grind Coffee</a:t>
            </a:r>
          </a:p>
          <a:p>
            <a:pPr lvl="2"/>
            <a:r>
              <a:rPr lang="en-US" altLang="en-US" smtClean="0"/>
              <a:t>Add beans to grinder</a:t>
            </a:r>
          </a:p>
          <a:p>
            <a:pPr lvl="2"/>
            <a:r>
              <a:rPr lang="en-US" altLang="en-US" smtClean="0"/>
              <a:t>Grind 60 seconds</a:t>
            </a:r>
          </a:p>
          <a:p>
            <a:pPr lvl="1"/>
            <a:r>
              <a:rPr lang="en-US" altLang="en-US" smtClean="0"/>
              <a:t>Fill filter with ground coffee</a:t>
            </a:r>
          </a:p>
          <a:p>
            <a:pPr lvl="1"/>
            <a:r>
              <a:rPr lang="en-US" altLang="en-US" smtClean="0"/>
              <a:t>Turn coffee maker on</a:t>
            </a:r>
          </a:p>
          <a:p>
            <a:r>
              <a:rPr lang="en-US" altLang="en-US" smtClean="0"/>
              <a:t>Steps are easily done</a:t>
            </a:r>
          </a:p>
          <a:p>
            <a:endParaRPr lang="en-US" altLang="en-US" smtClean="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
            <a:ext cx="1171575"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971800"/>
            <a:ext cx="14859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096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854E6FA6-4341-4D46-93CC-E42D8806178C}" type="slidenum">
              <a:rPr lang="en-US" altLang="en-US" sz="1200">
                <a:solidFill>
                  <a:srgbClr val="898989"/>
                </a:solidFill>
              </a:rPr>
              <a:pPr>
                <a:spcBef>
                  <a:spcPct val="0"/>
                </a:spcBef>
                <a:buClrTx/>
                <a:buSzTx/>
                <a:buFontTx/>
                <a:buNone/>
              </a:pPr>
              <a:t>30</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3600" smtClean="0"/>
              <a:t>Stepwise Refinement Example</a:t>
            </a:r>
          </a:p>
        </p:txBody>
      </p:sp>
      <p:sp>
        <p:nvSpPr>
          <p:cNvPr id="41987" name="Content Placeholder 2"/>
          <p:cNvSpPr>
            <a:spLocks noGrp="1"/>
          </p:cNvSpPr>
          <p:nvPr>
            <p:ph idx="1"/>
          </p:nvPr>
        </p:nvSpPr>
        <p:spPr>
          <a:xfrm>
            <a:off x="381000" y="1143000"/>
            <a:ext cx="8458200" cy="2895600"/>
          </a:xfrm>
        </p:spPr>
        <p:txBody>
          <a:bodyPr/>
          <a:lstStyle/>
          <a:p>
            <a:r>
              <a:rPr lang="en-US" altLang="en-US" sz="2400" smtClean="0">
                <a:latin typeface="Times New Roman" panose="02020603050405020304" pitchFamily="18" charset="0"/>
                <a:cs typeface="Times New Roman" panose="02020603050405020304" pitchFamily="18" charset="0"/>
              </a:rPr>
              <a:t>When printing a check, it is customary to write the check amount both as a number (</a:t>
            </a:r>
            <a:r>
              <a:rPr lang="ja-JP" altLang="en-US" sz="2400" smtClean="0">
                <a:latin typeface="Times New Roman" panose="02020603050405020304" pitchFamily="18" charset="0"/>
                <a:cs typeface="Times New Roman" panose="02020603050405020304" pitchFamily="18" charset="0"/>
              </a:rPr>
              <a:t>“</a:t>
            </a:r>
            <a:r>
              <a:rPr lang="en-US" altLang="ja-JP" sz="2400" smtClean="0">
                <a:latin typeface="Times New Roman" panose="02020603050405020304" pitchFamily="18" charset="0"/>
                <a:cs typeface="Times New Roman" panose="02020603050405020304" pitchFamily="18" charset="0"/>
              </a:rPr>
              <a:t>$274.15</a:t>
            </a:r>
            <a:r>
              <a:rPr lang="ja-JP" altLang="en-US" sz="2400" smtClean="0">
                <a:latin typeface="Times New Roman" panose="02020603050405020304" pitchFamily="18" charset="0"/>
                <a:cs typeface="Times New Roman" panose="02020603050405020304" pitchFamily="18" charset="0"/>
              </a:rPr>
              <a:t>”</a:t>
            </a:r>
            <a:r>
              <a:rPr lang="en-US" altLang="ja-JP" sz="2400" smtClean="0">
                <a:latin typeface="Times New Roman" panose="02020603050405020304" pitchFamily="18" charset="0"/>
                <a:cs typeface="Times New Roman" panose="02020603050405020304" pitchFamily="18" charset="0"/>
              </a:rPr>
              <a:t>) and as a text string (</a:t>
            </a:r>
            <a:r>
              <a:rPr lang="ja-JP" altLang="en-US" sz="2400" smtClean="0">
                <a:latin typeface="Times New Roman" panose="02020603050405020304" pitchFamily="18" charset="0"/>
                <a:cs typeface="Times New Roman" panose="02020603050405020304" pitchFamily="18" charset="0"/>
              </a:rPr>
              <a:t>“</a:t>
            </a:r>
            <a:r>
              <a:rPr lang="en-US" altLang="ja-JP" sz="2400" smtClean="0">
                <a:latin typeface="Times New Roman" panose="02020603050405020304" pitchFamily="18" charset="0"/>
                <a:cs typeface="Times New Roman" panose="02020603050405020304" pitchFamily="18" charset="0"/>
              </a:rPr>
              <a:t>two hundred seventy four dollars and 15 cents</a:t>
            </a:r>
            <a:r>
              <a:rPr lang="ja-JP" altLang="en-US" sz="2400" smtClean="0">
                <a:latin typeface="Times New Roman" panose="02020603050405020304" pitchFamily="18" charset="0"/>
                <a:cs typeface="Times New Roman" panose="02020603050405020304" pitchFamily="18" charset="0"/>
              </a:rPr>
              <a:t>”</a:t>
            </a:r>
            <a:r>
              <a:rPr lang="en-US" altLang="ja-JP" sz="2400" smtClean="0">
                <a:latin typeface="Times New Roman" panose="02020603050405020304" pitchFamily="18" charset="0"/>
                <a:cs typeface="Times New Roman" panose="02020603050405020304" pitchFamily="18" charset="0"/>
              </a:rPr>
              <a:t>). Write a program to turn a number into a text string.</a:t>
            </a:r>
          </a:p>
          <a:p>
            <a:r>
              <a:rPr lang="en-US" altLang="en-US" sz="2800" smtClean="0"/>
              <a:t>Wow, sounds difficult!</a:t>
            </a:r>
          </a:p>
          <a:p>
            <a:r>
              <a:rPr lang="en-US" altLang="en-US" sz="2800" smtClean="0"/>
              <a:t>Break it down</a:t>
            </a:r>
          </a:p>
          <a:p>
            <a:pPr lvl="1"/>
            <a:r>
              <a:rPr lang="en-US" altLang="en-US" sz="2400" smtClean="0"/>
              <a:t>Let</a:t>
            </a:r>
            <a:r>
              <a:rPr lang="ja-JP" altLang="en-US" sz="2400" smtClean="0"/>
              <a:t>’</a:t>
            </a:r>
            <a:r>
              <a:rPr lang="en-US" altLang="ja-JP" sz="2400" smtClean="0"/>
              <a:t>s take the dollar part (274) and come up with a plan</a:t>
            </a:r>
          </a:p>
          <a:p>
            <a:pPr lvl="1"/>
            <a:r>
              <a:rPr lang="en-US" altLang="en-US" sz="2400" smtClean="0"/>
              <a:t>Take an Integer from 0 – 999</a:t>
            </a:r>
          </a:p>
          <a:p>
            <a:pPr lvl="1"/>
            <a:r>
              <a:rPr lang="en-US" altLang="en-US" sz="2400" smtClean="0"/>
              <a:t>Return a String</a:t>
            </a:r>
          </a:p>
          <a:p>
            <a:pPr lvl="1"/>
            <a:r>
              <a:rPr lang="en-US" altLang="en-US" sz="2400" smtClean="0"/>
              <a:t>Still pretty hard…</a:t>
            </a:r>
          </a:p>
          <a:p>
            <a:pPr lvl="1"/>
            <a:endParaRPr lang="en-US" altLang="en-US" sz="2400" smtClean="0"/>
          </a:p>
        </p:txBody>
      </p:sp>
      <p:pic>
        <p:nvPicPr>
          <p:cNvPr id="41988" name="Picture 7"/>
          <p:cNvPicPr>
            <a:picLocks noChangeAspect="1" noChangeArrowheads="1"/>
          </p:cNvPicPr>
          <p:nvPr/>
        </p:nvPicPr>
        <p:blipFill>
          <a:blip r:embed="rId2">
            <a:extLst>
              <a:ext uri="{28A0092B-C50C-407E-A947-70E740481C1C}">
                <a14:useLocalDpi xmlns:a14="http://schemas.microsoft.com/office/drawing/2010/main" val="0"/>
              </a:ext>
            </a:extLst>
          </a:blip>
          <a:srcRect t="22121"/>
          <a:stretch>
            <a:fillRect/>
          </a:stretch>
        </p:blipFill>
        <p:spPr bwMode="auto">
          <a:xfrm>
            <a:off x="4114800" y="4648200"/>
            <a:ext cx="37719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199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75E56699-61D3-43C6-AB42-45E601E8145C}" type="slidenum">
              <a:rPr lang="en-US" altLang="en-US" sz="1200">
                <a:solidFill>
                  <a:srgbClr val="898989"/>
                </a:solidFill>
              </a:rPr>
              <a:pPr>
                <a:spcBef>
                  <a:spcPct val="0"/>
                </a:spcBef>
                <a:buClrTx/>
                <a:buSzTx/>
                <a:buFontTx/>
                <a:buNone/>
              </a:pPr>
              <a:t>31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381000" y="1066800"/>
            <a:ext cx="8458200" cy="2895600"/>
          </a:xfrm>
        </p:spPr>
        <p:txBody>
          <a:bodyPr/>
          <a:lstStyle/>
          <a:p>
            <a:pPr>
              <a:spcBef>
                <a:spcPts val="200"/>
              </a:spcBef>
            </a:pPr>
            <a:r>
              <a:rPr lang="en-US" altLang="en-US" smtClean="0"/>
              <a:t>Take it digit by digit (2, 7, 4) – left to right</a:t>
            </a:r>
          </a:p>
          <a:p>
            <a:pPr>
              <a:spcBef>
                <a:spcPts val="200"/>
              </a:spcBef>
            </a:pPr>
            <a:r>
              <a:rPr lang="en-US" altLang="en-US" smtClean="0"/>
              <a:t>Handle the first digit (hundreds)</a:t>
            </a:r>
          </a:p>
          <a:p>
            <a:pPr lvl="1">
              <a:spcBef>
                <a:spcPts val="200"/>
              </a:spcBef>
            </a:pPr>
            <a:r>
              <a:rPr lang="en-US" altLang="en-US" sz="2400" smtClean="0"/>
              <a:t>If empty, we</a:t>
            </a:r>
            <a:r>
              <a:rPr lang="ja-JP" altLang="en-US" sz="2400" smtClean="0"/>
              <a:t>’</a:t>
            </a:r>
            <a:r>
              <a:rPr lang="en-US" altLang="ja-JP" sz="2400" smtClean="0"/>
              <a:t>re done with hundreds</a:t>
            </a:r>
          </a:p>
          <a:p>
            <a:pPr lvl="1">
              <a:spcBef>
                <a:spcPts val="200"/>
              </a:spcBef>
            </a:pPr>
            <a:r>
              <a:rPr lang="en-US" altLang="en-US" sz="2400" smtClean="0"/>
              <a:t>Get first digit (Integer from 1 – 9)</a:t>
            </a:r>
          </a:p>
          <a:p>
            <a:pPr lvl="1">
              <a:spcBef>
                <a:spcPts val="200"/>
              </a:spcBef>
            </a:pPr>
            <a:r>
              <a:rPr lang="en-US" altLang="en-US" sz="2400" smtClean="0"/>
              <a:t>Get digit name (</a:t>
            </a:r>
            <a:r>
              <a:rPr lang="ja-JP" altLang="en-US" sz="2400" smtClean="0"/>
              <a:t>“</a:t>
            </a:r>
            <a:r>
              <a:rPr lang="en-US" altLang="ja-JP" sz="2400" smtClean="0"/>
              <a:t>one</a:t>
            </a:r>
            <a:r>
              <a:rPr lang="ja-JP" altLang="en-US" sz="2400" smtClean="0"/>
              <a:t>”</a:t>
            </a:r>
            <a:r>
              <a:rPr lang="en-US" altLang="ja-JP" sz="2400" smtClean="0"/>
              <a:t>, </a:t>
            </a:r>
            <a:r>
              <a:rPr lang="ja-JP" altLang="en-US" sz="2400" smtClean="0"/>
              <a:t>“</a:t>
            </a:r>
            <a:r>
              <a:rPr lang="en-US" altLang="ja-JP" sz="2400" smtClean="0"/>
              <a:t>two </a:t>
            </a:r>
            <a:r>
              <a:rPr lang="ja-JP" altLang="en-US" sz="2400" smtClean="0"/>
              <a:t>”</a:t>
            </a:r>
            <a:r>
              <a:rPr lang="en-US" altLang="ja-JP" sz="2400" smtClean="0"/>
              <a:t>, </a:t>
            </a:r>
            <a:r>
              <a:rPr lang="ja-JP" altLang="en-US" sz="2400" smtClean="0"/>
              <a:t>“</a:t>
            </a:r>
            <a:r>
              <a:rPr lang="en-US" altLang="ja-JP" sz="2400" smtClean="0"/>
              <a:t>three</a:t>
            </a:r>
            <a:r>
              <a:rPr lang="ja-JP" altLang="en-US" sz="2400" smtClean="0"/>
              <a:t>”</a:t>
            </a:r>
            <a:r>
              <a:rPr lang="en-US" altLang="ja-JP" sz="2400" smtClean="0"/>
              <a:t>…) </a:t>
            </a:r>
          </a:p>
          <a:p>
            <a:pPr lvl="1">
              <a:spcBef>
                <a:spcPts val="200"/>
              </a:spcBef>
            </a:pPr>
            <a:r>
              <a:rPr lang="en-US" altLang="en-US" sz="2400" smtClean="0"/>
              <a:t>Add the word </a:t>
            </a:r>
            <a:r>
              <a:rPr lang="ja-JP" altLang="en-US" sz="2400" smtClean="0"/>
              <a:t>“</a:t>
            </a:r>
            <a:r>
              <a:rPr lang="en-US" altLang="ja-JP" sz="2400" smtClean="0"/>
              <a:t> hundred</a:t>
            </a:r>
            <a:r>
              <a:rPr lang="ja-JP" altLang="en-US" sz="2400" smtClean="0"/>
              <a:t>”</a:t>
            </a:r>
            <a:endParaRPr lang="en-US" altLang="ja-JP" sz="2400" smtClean="0"/>
          </a:p>
          <a:p>
            <a:pPr lvl="1">
              <a:spcBef>
                <a:spcPts val="200"/>
              </a:spcBef>
            </a:pPr>
            <a:r>
              <a:rPr lang="en-US" altLang="en-US" sz="2400" smtClean="0"/>
              <a:t>Sounds easy!</a:t>
            </a:r>
            <a:endParaRPr lang="en-US" altLang="en-US" smtClean="0"/>
          </a:p>
          <a:p>
            <a:pPr>
              <a:spcBef>
                <a:spcPts val="200"/>
              </a:spcBef>
            </a:pPr>
            <a:r>
              <a:rPr lang="en-US" altLang="en-US" smtClean="0"/>
              <a:t>Second digit (tens)</a:t>
            </a:r>
          </a:p>
          <a:p>
            <a:pPr lvl="1">
              <a:spcBef>
                <a:spcPts val="200"/>
              </a:spcBef>
            </a:pPr>
            <a:r>
              <a:rPr lang="en-US" altLang="en-US" sz="2400" smtClean="0"/>
              <a:t>Get second digit (Integer from 0 – 9)</a:t>
            </a:r>
          </a:p>
          <a:p>
            <a:pPr lvl="1">
              <a:spcBef>
                <a:spcPts val="200"/>
              </a:spcBef>
            </a:pPr>
            <a:r>
              <a:rPr lang="en-US" altLang="en-US" sz="2400" smtClean="0"/>
              <a:t>If 0, we are done with tens… handle third digit</a:t>
            </a:r>
          </a:p>
          <a:p>
            <a:pPr lvl="1">
              <a:spcBef>
                <a:spcPts val="200"/>
              </a:spcBef>
            </a:pPr>
            <a:r>
              <a:rPr lang="en-US" altLang="en-US" sz="2400" smtClean="0"/>
              <a:t>If 1, … may be eleven, twelve..  Teens… Not easy!</a:t>
            </a:r>
          </a:p>
          <a:p>
            <a:pPr lvl="2">
              <a:spcBef>
                <a:spcPts val="200"/>
              </a:spcBef>
            </a:pPr>
            <a:r>
              <a:rPr lang="en-US" altLang="en-US" smtClean="0"/>
              <a:t>Let</a:t>
            </a:r>
            <a:r>
              <a:rPr lang="ja-JP" altLang="en-US" smtClean="0"/>
              <a:t>’</a:t>
            </a:r>
            <a:r>
              <a:rPr lang="en-US" altLang="ja-JP" smtClean="0"/>
              <a:t>s look at each possibility left (1x-9x)… </a:t>
            </a:r>
          </a:p>
          <a:p>
            <a:pPr lvl="1">
              <a:spcBef>
                <a:spcPts val="200"/>
              </a:spcBef>
            </a:pPr>
            <a:endParaRPr lang="en-US" altLang="en-US" sz="2400" smtClean="0"/>
          </a:p>
        </p:txBody>
      </p:sp>
      <p:sp>
        <p:nvSpPr>
          <p:cNvPr id="43011"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301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CDB7781F-E9D4-4AF8-94F8-16D0BA66E614}" type="slidenum">
              <a:rPr lang="en-US" altLang="en-US" sz="1200">
                <a:solidFill>
                  <a:srgbClr val="898989"/>
                </a:solidFill>
              </a:rPr>
              <a:pPr>
                <a:spcBef>
                  <a:spcPct val="0"/>
                </a:spcBef>
                <a:buClrTx/>
                <a:buSzTx/>
                <a:buFontTx/>
                <a:buNone/>
              </a:pPr>
              <a:t>32</a:t>
            </a:fld>
            <a:endParaRPr lang="en-US" altLang="en-US" sz="1200">
              <a:solidFill>
                <a:srgbClr val="898989"/>
              </a:solidFill>
            </a:endParaRPr>
          </a:p>
        </p:txBody>
      </p:sp>
      <p:sp>
        <p:nvSpPr>
          <p:cNvPr id="43013" name="Title 1"/>
          <p:cNvSpPr>
            <a:spLocks noGrp="1"/>
          </p:cNvSpPr>
          <p:nvPr>
            <p:ph type="title"/>
          </p:nvPr>
        </p:nvSpPr>
        <p:spPr/>
        <p:txBody>
          <a:bodyPr/>
          <a:lstStyle/>
          <a:p>
            <a:r>
              <a:rPr lang="en-US" altLang="en-US" sz="3600" smtClean="0"/>
              <a:t>Stepwise Refinement Example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z="3600" smtClean="0"/>
              <a:t>Stepwise Refinement Example</a:t>
            </a:r>
          </a:p>
        </p:txBody>
      </p:sp>
      <p:sp>
        <p:nvSpPr>
          <p:cNvPr id="44035" name="Content Placeholder 2"/>
          <p:cNvSpPr>
            <a:spLocks noGrp="1"/>
          </p:cNvSpPr>
          <p:nvPr>
            <p:ph idx="1"/>
          </p:nvPr>
        </p:nvSpPr>
        <p:spPr>
          <a:xfrm>
            <a:off x="304800" y="990600"/>
            <a:ext cx="8458200" cy="5562600"/>
          </a:xfrm>
        </p:spPr>
        <p:txBody>
          <a:bodyPr/>
          <a:lstStyle/>
          <a:p>
            <a:pPr>
              <a:spcBef>
                <a:spcPct val="0"/>
              </a:spcBef>
            </a:pPr>
            <a:r>
              <a:rPr lang="en-US" altLang="en-US" smtClean="0"/>
              <a:t>If second digit is a 0</a:t>
            </a:r>
          </a:p>
          <a:p>
            <a:pPr lvl="1">
              <a:spcBef>
                <a:spcPct val="0"/>
              </a:spcBef>
            </a:pPr>
            <a:r>
              <a:rPr lang="en-US" altLang="en-US" sz="2400" smtClean="0"/>
              <a:t>Get third digit (Integer from 0 – 9)</a:t>
            </a:r>
          </a:p>
          <a:p>
            <a:pPr lvl="1">
              <a:spcBef>
                <a:spcPct val="0"/>
              </a:spcBef>
            </a:pPr>
            <a:r>
              <a:rPr lang="en-US" altLang="en-US" sz="2400" smtClean="0"/>
              <a:t>Get digit name (</a:t>
            </a:r>
            <a:r>
              <a:rPr lang="ja-JP" altLang="en-US" sz="2400" smtClean="0"/>
              <a:t>“”</a:t>
            </a:r>
            <a:r>
              <a:rPr lang="en-US" altLang="ja-JP" sz="2400" smtClean="0"/>
              <a:t>, </a:t>
            </a:r>
            <a:r>
              <a:rPr lang="ja-JP" altLang="en-US" sz="2400" smtClean="0"/>
              <a:t>“</a:t>
            </a:r>
            <a:r>
              <a:rPr lang="en-US" altLang="ja-JP" sz="2400" smtClean="0"/>
              <a:t>one</a:t>
            </a:r>
            <a:r>
              <a:rPr lang="ja-JP" altLang="en-US" sz="2400" smtClean="0"/>
              <a:t>”</a:t>
            </a:r>
            <a:r>
              <a:rPr lang="en-US" altLang="ja-JP" sz="2400" smtClean="0"/>
              <a:t>, </a:t>
            </a:r>
            <a:r>
              <a:rPr lang="ja-JP" altLang="en-US" sz="2400" smtClean="0"/>
              <a:t>“</a:t>
            </a:r>
            <a:r>
              <a:rPr lang="en-US" altLang="ja-JP" sz="2400" smtClean="0"/>
              <a:t>two</a:t>
            </a:r>
            <a:r>
              <a:rPr lang="ja-JP" altLang="en-US" sz="2400" smtClean="0"/>
              <a:t>”</a:t>
            </a:r>
            <a:r>
              <a:rPr lang="en-US" altLang="ja-JP" sz="2400" smtClean="0"/>
              <a:t>…) … Same as before?</a:t>
            </a:r>
          </a:p>
          <a:p>
            <a:pPr lvl="1">
              <a:spcBef>
                <a:spcPct val="0"/>
              </a:spcBef>
            </a:pPr>
            <a:r>
              <a:rPr lang="en-US" altLang="en-US" sz="2400" smtClean="0"/>
              <a:t>Sounds easy!</a:t>
            </a:r>
          </a:p>
          <a:p>
            <a:pPr>
              <a:spcBef>
                <a:spcPct val="0"/>
              </a:spcBef>
            </a:pPr>
            <a:r>
              <a:rPr lang="en-US" altLang="en-US" smtClean="0"/>
              <a:t>If second digit is a 1</a:t>
            </a:r>
          </a:p>
          <a:p>
            <a:pPr lvl="1">
              <a:spcBef>
                <a:spcPct val="0"/>
              </a:spcBef>
            </a:pPr>
            <a:r>
              <a:rPr lang="en-US" altLang="en-US" sz="2400" smtClean="0"/>
              <a:t>Get third digit (Integer from 0 – 9)</a:t>
            </a:r>
          </a:p>
          <a:p>
            <a:pPr lvl="1">
              <a:spcBef>
                <a:spcPct val="0"/>
              </a:spcBef>
            </a:pPr>
            <a:r>
              <a:rPr lang="en-US" altLang="en-US" sz="2400" smtClean="0"/>
              <a:t>Return a String (</a:t>
            </a:r>
            <a:r>
              <a:rPr lang="ja-JP" altLang="en-US" sz="2400" smtClean="0"/>
              <a:t>“</a:t>
            </a:r>
            <a:r>
              <a:rPr lang="en-US" altLang="ja-JP" sz="2400" smtClean="0"/>
              <a:t>ten</a:t>
            </a:r>
            <a:r>
              <a:rPr lang="ja-JP" altLang="en-US" sz="2400" smtClean="0"/>
              <a:t>”</a:t>
            </a:r>
            <a:r>
              <a:rPr lang="en-US" altLang="ja-JP" sz="2400" smtClean="0"/>
              <a:t>, </a:t>
            </a:r>
            <a:r>
              <a:rPr lang="ja-JP" altLang="en-US" sz="2400" smtClean="0"/>
              <a:t>“</a:t>
            </a:r>
            <a:r>
              <a:rPr lang="en-US" altLang="ja-JP" sz="2400" smtClean="0"/>
              <a:t>eleven</a:t>
            </a:r>
            <a:r>
              <a:rPr lang="ja-JP" altLang="en-US" sz="2400" smtClean="0"/>
              <a:t>”</a:t>
            </a:r>
            <a:r>
              <a:rPr lang="en-US" altLang="ja-JP" sz="2400" smtClean="0"/>
              <a:t>, </a:t>
            </a:r>
            <a:r>
              <a:rPr lang="ja-JP" altLang="en-US" sz="2400" smtClean="0"/>
              <a:t>“</a:t>
            </a:r>
            <a:r>
              <a:rPr lang="en-US" altLang="ja-JP" sz="2400" smtClean="0"/>
              <a:t>twelve</a:t>
            </a:r>
            <a:r>
              <a:rPr lang="ja-JP" altLang="en-US" sz="2400" smtClean="0"/>
              <a:t>”</a:t>
            </a:r>
            <a:r>
              <a:rPr lang="en-US" altLang="ja-JP" sz="2400" smtClean="0"/>
              <a:t>…)</a:t>
            </a:r>
          </a:p>
          <a:p>
            <a:pPr>
              <a:spcBef>
                <a:spcPct val="0"/>
              </a:spcBef>
            </a:pPr>
            <a:r>
              <a:rPr lang="en-US" altLang="en-US" smtClean="0"/>
              <a:t>If second digit is a 2-9</a:t>
            </a:r>
          </a:p>
          <a:p>
            <a:pPr lvl="1">
              <a:spcBef>
                <a:spcPct val="0"/>
              </a:spcBef>
            </a:pPr>
            <a:r>
              <a:rPr lang="en-US" altLang="en-US" sz="2400" smtClean="0"/>
              <a:t>Start with string </a:t>
            </a:r>
            <a:r>
              <a:rPr lang="ja-JP" altLang="en-US" sz="2400" smtClean="0"/>
              <a:t>“</a:t>
            </a:r>
            <a:r>
              <a:rPr lang="en-US" altLang="ja-JP" sz="2400" smtClean="0"/>
              <a:t>twenty</a:t>
            </a:r>
            <a:r>
              <a:rPr lang="ja-JP" altLang="en-US" sz="2400" smtClean="0"/>
              <a:t>”</a:t>
            </a:r>
            <a:r>
              <a:rPr lang="en-US" altLang="ja-JP" sz="2400" smtClean="0"/>
              <a:t>, </a:t>
            </a:r>
            <a:r>
              <a:rPr lang="ja-JP" altLang="en-US" sz="2400" smtClean="0"/>
              <a:t>“</a:t>
            </a:r>
            <a:r>
              <a:rPr lang="en-US" altLang="ja-JP" sz="2400" smtClean="0"/>
              <a:t>thirty</a:t>
            </a:r>
            <a:r>
              <a:rPr lang="ja-JP" altLang="en-US" sz="2400" smtClean="0"/>
              <a:t>”</a:t>
            </a:r>
            <a:r>
              <a:rPr lang="en-US" altLang="ja-JP" sz="2400" smtClean="0"/>
              <a:t>, </a:t>
            </a:r>
            <a:r>
              <a:rPr lang="ja-JP" altLang="en-US" sz="2400" smtClean="0"/>
              <a:t>“</a:t>
            </a:r>
            <a:r>
              <a:rPr lang="en-US" altLang="ja-JP" sz="2400" smtClean="0"/>
              <a:t>forty</a:t>
            </a:r>
            <a:r>
              <a:rPr lang="ja-JP" altLang="en-US" sz="2400" smtClean="0"/>
              <a:t>”</a:t>
            </a:r>
            <a:r>
              <a:rPr lang="en-US" altLang="ja-JP" sz="2400" smtClean="0"/>
              <a:t>…</a:t>
            </a:r>
          </a:p>
          <a:p>
            <a:pPr lvl="1">
              <a:spcBef>
                <a:spcPct val="0"/>
              </a:spcBef>
            </a:pPr>
            <a:r>
              <a:rPr lang="en-US" altLang="en-US" sz="2400" smtClean="0"/>
              <a:t>Get third digit (Integer from 0 – 9)</a:t>
            </a:r>
          </a:p>
          <a:p>
            <a:pPr lvl="1">
              <a:spcBef>
                <a:spcPct val="0"/>
              </a:spcBef>
            </a:pPr>
            <a:r>
              <a:rPr lang="en-US" altLang="en-US" sz="2400" smtClean="0"/>
              <a:t>Get digit name (</a:t>
            </a:r>
            <a:r>
              <a:rPr lang="ja-JP" altLang="en-US" sz="2400" smtClean="0"/>
              <a:t>“”</a:t>
            </a:r>
            <a:r>
              <a:rPr lang="en-US" altLang="ja-JP" sz="2400" smtClean="0"/>
              <a:t>, </a:t>
            </a:r>
            <a:r>
              <a:rPr lang="ja-JP" altLang="en-US" sz="2400" smtClean="0"/>
              <a:t>“</a:t>
            </a:r>
            <a:r>
              <a:rPr lang="en-US" altLang="ja-JP" sz="2400" smtClean="0"/>
              <a:t>one</a:t>
            </a:r>
            <a:r>
              <a:rPr lang="ja-JP" altLang="en-US" sz="2400" smtClean="0"/>
              <a:t>”</a:t>
            </a:r>
            <a:r>
              <a:rPr lang="en-US" altLang="ja-JP" sz="2400" smtClean="0"/>
              <a:t>, </a:t>
            </a:r>
            <a:r>
              <a:rPr lang="ja-JP" altLang="en-US" sz="2400" smtClean="0"/>
              <a:t>“</a:t>
            </a:r>
            <a:r>
              <a:rPr lang="en-US" altLang="ja-JP" sz="2400" smtClean="0"/>
              <a:t>two</a:t>
            </a:r>
            <a:r>
              <a:rPr lang="ja-JP" altLang="en-US" sz="2400" smtClean="0"/>
              <a:t>”</a:t>
            </a:r>
            <a:r>
              <a:rPr lang="en-US" altLang="ja-JP" sz="2400" smtClean="0"/>
              <a:t>…)   … Same as before</a:t>
            </a:r>
          </a:p>
          <a:p>
            <a:pPr lvl="1">
              <a:spcBef>
                <a:spcPct val="0"/>
              </a:spcBef>
            </a:pPr>
            <a:r>
              <a:rPr lang="en-US" altLang="en-US" sz="2400" smtClean="0"/>
              <a:t>Sounds easy!</a:t>
            </a:r>
          </a:p>
        </p:txBody>
      </p:sp>
      <p:sp>
        <p:nvSpPr>
          <p:cNvPr id="4403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403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A862FAAC-431C-4CDB-9A0B-BDD7CDF6D681}" type="slidenum">
              <a:rPr lang="en-US" altLang="en-US" sz="1200">
                <a:solidFill>
                  <a:srgbClr val="898989"/>
                </a:solidFill>
              </a:rPr>
              <a:pPr>
                <a:spcBef>
                  <a:spcPct val="0"/>
                </a:spcBef>
                <a:buClrTx/>
                <a:buSzTx/>
                <a:buFontTx/>
                <a:buNone/>
              </a:pPr>
              <a:t>33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Name the Sub-Tasks</a:t>
            </a:r>
          </a:p>
        </p:txBody>
      </p:sp>
      <p:sp>
        <p:nvSpPr>
          <p:cNvPr id="45059" name="Content Placeholder 2"/>
          <p:cNvSpPr>
            <a:spLocks noGrp="1"/>
          </p:cNvSpPr>
          <p:nvPr>
            <p:ph idx="1"/>
          </p:nvPr>
        </p:nvSpPr>
        <p:spPr>
          <a:xfrm>
            <a:off x="381000" y="1143000"/>
            <a:ext cx="8610600" cy="5029200"/>
          </a:xfrm>
        </p:spPr>
        <p:txBody>
          <a:bodyPr/>
          <a:lstStyle/>
          <a:p>
            <a:pPr>
              <a:spcBef>
                <a:spcPts val="200"/>
              </a:spcBef>
            </a:pPr>
            <a:r>
              <a:rPr lang="en-US" altLang="en-US" smtClean="0">
                <a:latin typeface="Consolas" panose="020B0609020204030204" pitchFamily="49" charset="0"/>
                <a:cs typeface="Consolas" panose="020B0609020204030204" pitchFamily="49" charset="0"/>
              </a:rPr>
              <a:t>digitName</a:t>
            </a:r>
          </a:p>
          <a:p>
            <a:pPr lvl="1">
              <a:spcBef>
                <a:spcPts val="200"/>
              </a:spcBef>
            </a:pPr>
            <a:r>
              <a:rPr lang="en-US" altLang="en-US" smtClean="0"/>
              <a:t>Takes an Integer from 0 – 9</a:t>
            </a:r>
          </a:p>
          <a:p>
            <a:pPr lvl="1">
              <a:spcBef>
                <a:spcPts val="200"/>
              </a:spcBef>
            </a:pPr>
            <a:r>
              <a:rPr lang="en-US" altLang="en-US" smtClean="0"/>
              <a:t>Return a String (</a:t>
            </a:r>
            <a:r>
              <a:rPr lang="ja-JP" altLang="en-US" smtClean="0"/>
              <a:t>“”</a:t>
            </a:r>
            <a:r>
              <a:rPr lang="en-US" altLang="ja-JP" smtClean="0"/>
              <a:t>, </a:t>
            </a:r>
            <a:r>
              <a:rPr lang="ja-JP" altLang="en-US" smtClean="0"/>
              <a:t>“</a:t>
            </a:r>
            <a:r>
              <a:rPr lang="en-US" altLang="ja-JP" smtClean="0"/>
              <a:t>one</a:t>
            </a:r>
            <a:r>
              <a:rPr lang="ja-JP" altLang="en-US" smtClean="0"/>
              <a:t>”</a:t>
            </a:r>
            <a:r>
              <a:rPr lang="en-US" altLang="ja-JP" smtClean="0"/>
              <a:t>, </a:t>
            </a:r>
            <a:r>
              <a:rPr lang="ja-JP" altLang="en-US" smtClean="0"/>
              <a:t>“</a:t>
            </a:r>
            <a:r>
              <a:rPr lang="en-US" altLang="ja-JP" smtClean="0"/>
              <a:t>two</a:t>
            </a:r>
            <a:r>
              <a:rPr lang="ja-JP" altLang="en-US" smtClean="0"/>
              <a:t>”</a:t>
            </a:r>
            <a:r>
              <a:rPr lang="en-US" altLang="ja-JP" smtClean="0"/>
              <a:t>…)</a:t>
            </a:r>
          </a:p>
          <a:p>
            <a:pPr>
              <a:spcBef>
                <a:spcPts val="200"/>
              </a:spcBef>
            </a:pPr>
            <a:r>
              <a:rPr lang="en-US" altLang="en-US" smtClean="0">
                <a:latin typeface="Consolas" panose="020B0609020204030204" pitchFamily="49" charset="0"/>
                <a:cs typeface="Consolas" panose="020B0609020204030204" pitchFamily="49" charset="0"/>
              </a:rPr>
              <a:t>tensName</a:t>
            </a:r>
            <a:r>
              <a:rPr lang="en-US" altLang="en-US" smtClean="0"/>
              <a:t> </a:t>
            </a:r>
            <a:r>
              <a:rPr lang="en-US" altLang="en-US" sz="2800" smtClean="0"/>
              <a:t>(second digit &gt;= 20)</a:t>
            </a:r>
            <a:endParaRPr lang="en-US" altLang="en-US" smtClean="0"/>
          </a:p>
          <a:p>
            <a:pPr lvl="1">
              <a:spcBef>
                <a:spcPts val="200"/>
              </a:spcBef>
            </a:pPr>
            <a:r>
              <a:rPr lang="en-US" altLang="en-US" smtClean="0"/>
              <a:t>Takes an Integer from 0 – 9</a:t>
            </a:r>
          </a:p>
          <a:p>
            <a:pPr lvl="1">
              <a:spcBef>
                <a:spcPts val="200"/>
              </a:spcBef>
            </a:pPr>
            <a:r>
              <a:rPr lang="en-US" altLang="en-US" smtClean="0"/>
              <a:t>Return a String (</a:t>
            </a:r>
            <a:r>
              <a:rPr lang="ja-JP" altLang="en-US" smtClean="0"/>
              <a:t>“</a:t>
            </a:r>
            <a:r>
              <a:rPr lang="en-US" altLang="ja-JP" smtClean="0"/>
              <a:t>twenty</a:t>
            </a:r>
            <a:r>
              <a:rPr lang="ja-JP" altLang="en-US" smtClean="0"/>
              <a:t>”</a:t>
            </a:r>
            <a:r>
              <a:rPr lang="en-US" altLang="ja-JP" smtClean="0"/>
              <a:t>, </a:t>
            </a:r>
            <a:r>
              <a:rPr lang="ja-JP" altLang="en-US" smtClean="0"/>
              <a:t>“</a:t>
            </a:r>
            <a:r>
              <a:rPr lang="en-US" altLang="ja-JP" smtClean="0"/>
              <a:t>thirty</a:t>
            </a:r>
            <a:r>
              <a:rPr lang="ja-JP" altLang="en-US" smtClean="0"/>
              <a:t>”</a:t>
            </a:r>
            <a:r>
              <a:rPr lang="en-US" altLang="ja-JP" smtClean="0"/>
              <a:t>…) plus</a:t>
            </a:r>
          </a:p>
          <a:p>
            <a:pPr lvl="2">
              <a:spcBef>
                <a:spcPts val="200"/>
              </a:spcBef>
            </a:pPr>
            <a:r>
              <a:rPr lang="en-US" altLang="en-US" smtClean="0">
                <a:latin typeface="Consolas" panose="020B0609020204030204" pitchFamily="49" charset="0"/>
                <a:cs typeface="Consolas" panose="020B0609020204030204" pitchFamily="49" charset="0"/>
              </a:rPr>
              <a:t>digitName</a:t>
            </a:r>
            <a:r>
              <a:rPr lang="en-US" altLang="en-US" smtClean="0">
                <a:cs typeface="Consolas" panose="020B0609020204030204" pitchFamily="49" charset="0"/>
              </a:rPr>
              <a:t>(third digit) </a:t>
            </a:r>
          </a:p>
          <a:p>
            <a:pPr>
              <a:spcBef>
                <a:spcPts val="200"/>
              </a:spcBef>
            </a:pPr>
            <a:r>
              <a:rPr lang="en-US" altLang="en-US" smtClean="0">
                <a:latin typeface="Consolas" panose="020B0609020204030204" pitchFamily="49" charset="0"/>
                <a:cs typeface="Consolas" panose="020B0609020204030204" pitchFamily="49" charset="0"/>
              </a:rPr>
              <a:t>teenName</a:t>
            </a:r>
          </a:p>
          <a:p>
            <a:pPr lvl="1">
              <a:spcBef>
                <a:spcPts val="200"/>
              </a:spcBef>
            </a:pPr>
            <a:r>
              <a:rPr lang="en-US" altLang="en-US" sz="2400" smtClean="0"/>
              <a:t>Takes an Integer from 0 – 9</a:t>
            </a:r>
          </a:p>
          <a:p>
            <a:pPr lvl="1">
              <a:spcBef>
                <a:spcPts val="200"/>
              </a:spcBef>
            </a:pPr>
            <a:r>
              <a:rPr lang="en-US" altLang="en-US" sz="2400" smtClean="0"/>
              <a:t>Return a String (</a:t>
            </a:r>
            <a:r>
              <a:rPr lang="ja-JP" altLang="en-US" sz="2400" smtClean="0"/>
              <a:t>“</a:t>
            </a:r>
            <a:r>
              <a:rPr lang="en-US" altLang="ja-JP" sz="2400" smtClean="0"/>
              <a:t>ten</a:t>
            </a:r>
            <a:r>
              <a:rPr lang="ja-JP" altLang="en-US" sz="2400" smtClean="0"/>
              <a:t>”</a:t>
            </a:r>
            <a:r>
              <a:rPr lang="en-US" altLang="ja-JP" sz="2400" smtClean="0"/>
              <a:t>, </a:t>
            </a:r>
            <a:r>
              <a:rPr lang="ja-JP" altLang="en-US" sz="2400" smtClean="0"/>
              <a:t>“</a:t>
            </a:r>
            <a:r>
              <a:rPr lang="en-US" altLang="ja-JP" sz="2400" smtClean="0"/>
              <a:t>eleven</a:t>
            </a:r>
            <a:r>
              <a:rPr lang="ja-JP" altLang="en-US" sz="2400" smtClean="0"/>
              <a:t>”</a:t>
            </a:r>
            <a:r>
              <a:rPr lang="en-US" altLang="ja-JP" sz="2400" smtClean="0"/>
              <a:t>…)</a:t>
            </a:r>
          </a:p>
          <a:p>
            <a:pPr lvl="1"/>
            <a:endParaRPr lang="en-US" altLang="en-US" sz="2400" smtClean="0"/>
          </a:p>
        </p:txBody>
      </p:sp>
      <p:sp>
        <p:nvSpPr>
          <p:cNvPr id="4506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506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97FF523C-56D7-4CB3-AB80-42937297E1CD}" type="slidenum">
              <a:rPr lang="en-US" altLang="en-US" sz="1200">
                <a:solidFill>
                  <a:srgbClr val="898989"/>
                </a:solidFill>
              </a:rPr>
              <a:pPr>
                <a:spcBef>
                  <a:spcPct val="0"/>
                </a:spcBef>
                <a:buClrTx/>
                <a:buSzTx/>
                <a:buFontTx/>
                <a:buNone/>
              </a:pPr>
              <a:t>34</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Write Pseudocode</a:t>
            </a:r>
          </a:p>
        </p:txBody>
      </p:sp>
      <p:sp>
        <p:nvSpPr>
          <p:cNvPr id="46083" name="TextBox 7"/>
          <p:cNvSpPr txBox="1">
            <a:spLocks noChangeArrowheads="1"/>
          </p:cNvSpPr>
          <p:nvPr/>
        </p:nvSpPr>
        <p:spPr bwMode="auto">
          <a:xfrm>
            <a:off x="685800" y="1066800"/>
            <a:ext cx="8305800" cy="5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ts val="300"/>
              </a:spcBef>
              <a:buClrTx/>
              <a:buSzTx/>
              <a:buFontTx/>
              <a:buNone/>
            </a:pPr>
            <a:r>
              <a:rPr lang="en-US" altLang="en-US" sz="2200" b="1">
                <a:latin typeface="Comic Sans MS" panose="030F0702030302020204" pitchFamily="66" charset="0"/>
              </a:rPr>
              <a:t>part = number (The part that still needs to be converted)</a:t>
            </a:r>
          </a:p>
          <a:p>
            <a:pPr eaLnBrk="1" hangingPunct="1">
              <a:spcBef>
                <a:spcPts val="300"/>
              </a:spcBef>
              <a:buClrTx/>
              <a:buSzTx/>
              <a:buFontTx/>
              <a:buNone/>
            </a:pPr>
            <a:r>
              <a:rPr lang="en-US" altLang="en-US" sz="2200" b="1">
                <a:latin typeface="Comic Sans MS" panose="030F0702030302020204" pitchFamily="66" charset="0"/>
              </a:rPr>
              <a:t>name = "" (The name of the number)</a:t>
            </a:r>
          </a:p>
          <a:p>
            <a:pPr eaLnBrk="1" hangingPunct="1">
              <a:spcBef>
                <a:spcPts val="300"/>
              </a:spcBef>
              <a:buClrTx/>
              <a:buSzTx/>
              <a:buFontTx/>
              <a:buNone/>
            </a:pPr>
            <a:r>
              <a:rPr lang="en-US" altLang="en-US" sz="2200" b="1">
                <a:latin typeface="Comic Sans MS" panose="030F0702030302020204" pitchFamily="66" charset="0"/>
              </a:rPr>
              <a:t>If part &gt;= 100</a:t>
            </a:r>
          </a:p>
          <a:p>
            <a:pPr eaLnBrk="1" hangingPunct="1">
              <a:spcBef>
                <a:spcPts val="300"/>
              </a:spcBef>
              <a:buClrTx/>
              <a:buSzTx/>
              <a:buFontTx/>
              <a:buNone/>
            </a:pPr>
            <a:r>
              <a:rPr lang="en-US" altLang="en-US" sz="2200" b="1">
                <a:latin typeface="Comic Sans MS" panose="030F0702030302020204" pitchFamily="66" charset="0"/>
              </a:rPr>
              <a:t>  name = </a:t>
            </a:r>
            <a:r>
              <a:rPr lang="en-US" altLang="en-US" sz="2200" b="1">
                <a:solidFill>
                  <a:srgbClr val="0033CC"/>
                </a:solidFill>
                <a:latin typeface="Comic Sans MS" panose="030F0702030302020204" pitchFamily="66" charset="0"/>
              </a:rPr>
              <a:t>name of hundreds in part </a:t>
            </a:r>
            <a:r>
              <a:rPr lang="en-US" altLang="en-US" sz="2200" b="1">
                <a:latin typeface="Comic Sans MS" panose="030F0702030302020204" pitchFamily="66" charset="0"/>
              </a:rPr>
              <a:t>+ " hundred"</a:t>
            </a:r>
          </a:p>
          <a:p>
            <a:pPr eaLnBrk="1" hangingPunct="1">
              <a:spcBef>
                <a:spcPts val="300"/>
              </a:spcBef>
              <a:buClrTx/>
              <a:buSzTx/>
              <a:buFontTx/>
              <a:buNone/>
            </a:pPr>
            <a:r>
              <a:rPr lang="en-US" altLang="en-US" sz="2200" b="1">
                <a:latin typeface="Comic Sans MS" panose="030F0702030302020204" pitchFamily="66" charset="0"/>
              </a:rPr>
              <a:t>  Remove hundreds from part.</a:t>
            </a:r>
          </a:p>
          <a:p>
            <a:pPr eaLnBrk="1" hangingPunct="1">
              <a:spcBef>
                <a:spcPts val="300"/>
              </a:spcBef>
              <a:buClrTx/>
              <a:buSzTx/>
              <a:buFontTx/>
              <a:buNone/>
            </a:pPr>
            <a:r>
              <a:rPr lang="en-US" altLang="en-US" sz="2200" b="1">
                <a:latin typeface="Comic Sans MS" panose="030F0702030302020204" pitchFamily="66" charset="0"/>
              </a:rPr>
              <a:t>If part &gt;= 20</a:t>
            </a:r>
          </a:p>
          <a:p>
            <a:pPr eaLnBrk="1" hangingPunct="1">
              <a:spcBef>
                <a:spcPts val="300"/>
              </a:spcBef>
              <a:buClrTx/>
              <a:buSzTx/>
              <a:buFontTx/>
              <a:buNone/>
            </a:pPr>
            <a:r>
              <a:rPr lang="en-US" altLang="en-US" sz="2200" b="1">
                <a:latin typeface="Comic Sans MS" panose="030F0702030302020204" pitchFamily="66" charset="0"/>
              </a:rPr>
              <a:t>  Append </a:t>
            </a:r>
            <a:r>
              <a:rPr lang="en-US" altLang="en-US" sz="2200" b="1">
                <a:solidFill>
                  <a:srgbClr val="0033CC"/>
                </a:solidFill>
                <a:latin typeface="Comic Sans MS" panose="030F0702030302020204" pitchFamily="66" charset="0"/>
              </a:rPr>
              <a:t>tensName(part)</a:t>
            </a:r>
            <a:r>
              <a:rPr lang="en-US" altLang="en-US" sz="2200" b="1">
                <a:latin typeface="Comic Sans MS" panose="030F0702030302020204" pitchFamily="66" charset="0"/>
              </a:rPr>
              <a:t> to name.</a:t>
            </a:r>
          </a:p>
          <a:p>
            <a:pPr eaLnBrk="1" hangingPunct="1">
              <a:spcBef>
                <a:spcPts val="300"/>
              </a:spcBef>
              <a:buClrTx/>
              <a:buSzTx/>
              <a:buFontTx/>
              <a:buNone/>
            </a:pPr>
            <a:r>
              <a:rPr lang="en-US" altLang="en-US" sz="2200" b="1">
                <a:latin typeface="Comic Sans MS" panose="030F0702030302020204" pitchFamily="66" charset="0"/>
              </a:rPr>
              <a:t>  Remove tens from part.</a:t>
            </a:r>
          </a:p>
          <a:p>
            <a:pPr eaLnBrk="1" hangingPunct="1">
              <a:spcBef>
                <a:spcPts val="300"/>
              </a:spcBef>
              <a:buClrTx/>
              <a:buSzTx/>
              <a:buFontTx/>
              <a:buNone/>
            </a:pPr>
            <a:r>
              <a:rPr lang="en-US" altLang="en-US" sz="2200" b="1">
                <a:latin typeface="Comic Sans MS" panose="030F0702030302020204" pitchFamily="66" charset="0"/>
              </a:rPr>
              <a:t>Else if part &gt;= 10</a:t>
            </a:r>
          </a:p>
          <a:p>
            <a:pPr eaLnBrk="1" hangingPunct="1">
              <a:spcBef>
                <a:spcPts val="300"/>
              </a:spcBef>
              <a:buClrTx/>
              <a:buSzTx/>
              <a:buFontTx/>
              <a:buNone/>
            </a:pPr>
            <a:r>
              <a:rPr lang="en-US" altLang="en-US" sz="2200" b="1">
                <a:latin typeface="Comic Sans MS" panose="030F0702030302020204" pitchFamily="66" charset="0"/>
              </a:rPr>
              <a:t>  Append </a:t>
            </a:r>
            <a:r>
              <a:rPr lang="en-US" altLang="en-US" sz="2200" b="1">
                <a:solidFill>
                  <a:srgbClr val="0033CC"/>
                </a:solidFill>
                <a:latin typeface="Comic Sans MS" panose="030F0702030302020204" pitchFamily="66" charset="0"/>
              </a:rPr>
              <a:t>teenName(part)</a:t>
            </a:r>
            <a:r>
              <a:rPr lang="en-US" altLang="en-US" sz="2200" b="1">
                <a:latin typeface="Comic Sans MS" panose="030F0702030302020204" pitchFamily="66" charset="0"/>
              </a:rPr>
              <a:t> to name.</a:t>
            </a:r>
          </a:p>
          <a:p>
            <a:pPr eaLnBrk="1" hangingPunct="1">
              <a:spcBef>
                <a:spcPts val="300"/>
              </a:spcBef>
              <a:buClrTx/>
              <a:buSzTx/>
              <a:buFontTx/>
              <a:buNone/>
            </a:pPr>
            <a:r>
              <a:rPr lang="en-US" altLang="en-US" sz="2200" b="1">
                <a:latin typeface="Comic Sans MS" panose="030F0702030302020204" pitchFamily="66" charset="0"/>
              </a:rPr>
              <a:t>  part = 0</a:t>
            </a:r>
          </a:p>
          <a:p>
            <a:pPr eaLnBrk="1" hangingPunct="1">
              <a:spcBef>
                <a:spcPts val="300"/>
              </a:spcBef>
              <a:buClrTx/>
              <a:buSzTx/>
              <a:buFontTx/>
              <a:buNone/>
            </a:pPr>
            <a:r>
              <a:rPr lang="en-US" altLang="en-US" sz="2200" b="1">
                <a:latin typeface="Comic Sans MS" panose="030F0702030302020204" pitchFamily="66" charset="0"/>
              </a:rPr>
              <a:t>If (part &gt; 0)</a:t>
            </a:r>
          </a:p>
          <a:p>
            <a:pPr eaLnBrk="1" hangingPunct="1">
              <a:spcBef>
                <a:spcPts val="300"/>
              </a:spcBef>
              <a:buClrTx/>
              <a:buSzTx/>
              <a:buFontTx/>
              <a:buNone/>
            </a:pPr>
            <a:r>
              <a:rPr lang="en-US" altLang="en-US" sz="2200" b="1">
                <a:latin typeface="Comic Sans MS" panose="030F0702030302020204" pitchFamily="66" charset="0"/>
              </a:rPr>
              <a:t>  Append </a:t>
            </a:r>
            <a:r>
              <a:rPr lang="en-US" altLang="en-US" sz="2200" b="1">
                <a:solidFill>
                  <a:srgbClr val="0033CC"/>
                </a:solidFill>
                <a:latin typeface="Comic Sans MS" panose="030F0702030302020204" pitchFamily="66" charset="0"/>
              </a:rPr>
              <a:t>digitName(part)</a:t>
            </a:r>
            <a:r>
              <a:rPr lang="en-US" altLang="en-US" sz="2200" b="1">
                <a:latin typeface="Comic Sans MS" panose="030F0702030302020204" pitchFamily="66" charset="0"/>
              </a:rPr>
              <a:t> to name.</a:t>
            </a:r>
          </a:p>
          <a:p>
            <a:pPr eaLnBrk="1" hangingPunct="1">
              <a:spcBef>
                <a:spcPct val="0"/>
              </a:spcBef>
              <a:buClrTx/>
              <a:buSzTx/>
              <a:buFontTx/>
              <a:buNone/>
            </a:pPr>
            <a:endParaRPr lang="en-US" altLang="en-US" sz="2200" b="1">
              <a:latin typeface="Goudy Old Style" panose="02020502050305020303" pitchFamily="18" charset="0"/>
            </a:endParaRPr>
          </a:p>
        </p:txBody>
      </p:sp>
      <p:sp>
        <p:nvSpPr>
          <p:cNvPr id="46084" name="TextBox 6"/>
          <p:cNvSpPr txBox="1">
            <a:spLocks noChangeArrowheads="1"/>
          </p:cNvSpPr>
          <p:nvPr/>
        </p:nvSpPr>
        <p:spPr bwMode="auto">
          <a:xfrm>
            <a:off x="5129213" y="2722563"/>
            <a:ext cx="3733800" cy="708025"/>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cs typeface="Arial" panose="020B0604020202020204" pitchFamily="34" charset="0"/>
              </a:rPr>
              <a:t>Identify methods that we can use (or re-use!) to do the work.</a:t>
            </a:r>
          </a:p>
        </p:txBody>
      </p:sp>
      <p:sp>
        <p:nvSpPr>
          <p:cNvPr id="46085"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608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FB483BF0-7444-43BC-AC42-0267389F2058}" type="slidenum">
              <a:rPr lang="en-US" altLang="en-US" sz="1200">
                <a:solidFill>
                  <a:srgbClr val="898989"/>
                </a:solidFill>
              </a:rPr>
              <a:pPr>
                <a:spcBef>
                  <a:spcPct val="0"/>
                </a:spcBef>
                <a:buClrTx/>
                <a:buSzTx/>
                <a:buFontTx/>
                <a:buNone/>
              </a:pPr>
              <a:t>35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Plan The Methods</a:t>
            </a:r>
          </a:p>
        </p:txBody>
      </p:sp>
      <p:sp>
        <p:nvSpPr>
          <p:cNvPr id="47107" name="Content Placeholder 2"/>
          <p:cNvSpPr>
            <a:spLocks noGrp="1"/>
          </p:cNvSpPr>
          <p:nvPr>
            <p:ph idx="1"/>
          </p:nvPr>
        </p:nvSpPr>
        <p:spPr>
          <a:xfrm>
            <a:off x="381000" y="1143000"/>
            <a:ext cx="8610600" cy="5029200"/>
          </a:xfrm>
        </p:spPr>
        <p:txBody>
          <a:bodyPr/>
          <a:lstStyle/>
          <a:p>
            <a:r>
              <a:rPr lang="en-US" altLang="en-US" sz="2800" smtClean="0">
                <a:cs typeface="Consolas" panose="020B0609020204030204" pitchFamily="49" charset="0"/>
              </a:rPr>
              <a:t>Decide on name, parameter(s) and types and return type</a:t>
            </a:r>
          </a:p>
          <a:p>
            <a:r>
              <a:rPr lang="en-US" altLang="en-US" sz="2800" smtClean="0">
                <a:latin typeface="Consolas" panose="020B0609020204030204" pitchFamily="49" charset="0"/>
                <a:cs typeface="Consolas" panose="020B0609020204030204" pitchFamily="49" charset="0"/>
              </a:rPr>
              <a:t>String digitName (int number)</a:t>
            </a:r>
          </a:p>
          <a:p>
            <a:pPr lvl="1"/>
            <a:r>
              <a:rPr lang="en-US" altLang="en-US" sz="2400" smtClean="0"/>
              <a:t>Return a String (</a:t>
            </a:r>
            <a:r>
              <a:rPr lang="ja-JP" altLang="en-US" sz="2400" smtClean="0"/>
              <a:t>“”</a:t>
            </a:r>
            <a:r>
              <a:rPr lang="en-US" altLang="ja-JP" sz="2400" smtClean="0"/>
              <a:t>, </a:t>
            </a:r>
            <a:r>
              <a:rPr lang="ja-JP" altLang="en-US" sz="2400" smtClean="0"/>
              <a:t>“</a:t>
            </a:r>
            <a:r>
              <a:rPr lang="en-US" altLang="ja-JP" sz="2400" smtClean="0"/>
              <a:t>one</a:t>
            </a:r>
            <a:r>
              <a:rPr lang="ja-JP" altLang="en-US" sz="2400" smtClean="0"/>
              <a:t>”</a:t>
            </a:r>
            <a:r>
              <a:rPr lang="en-US" altLang="ja-JP" sz="2400" smtClean="0"/>
              <a:t>, </a:t>
            </a:r>
            <a:r>
              <a:rPr lang="ja-JP" altLang="en-US" sz="2400" smtClean="0"/>
              <a:t>“</a:t>
            </a:r>
            <a:r>
              <a:rPr lang="en-US" altLang="ja-JP" sz="2400" smtClean="0"/>
              <a:t>two</a:t>
            </a:r>
            <a:r>
              <a:rPr lang="ja-JP" altLang="en-US" sz="2400" smtClean="0"/>
              <a:t>”</a:t>
            </a:r>
            <a:r>
              <a:rPr lang="en-US" altLang="ja-JP" sz="2400" smtClean="0"/>
              <a:t>…)</a:t>
            </a:r>
          </a:p>
          <a:p>
            <a:r>
              <a:rPr lang="en-US" altLang="en-US" sz="2800" smtClean="0">
                <a:latin typeface="Consolas" panose="020B0609020204030204" pitchFamily="49" charset="0"/>
                <a:cs typeface="Consolas" panose="020B0609020204030204" pitchFamily="49" charset="0"/>
              </a:rPr>
              <a:t>String tensName (int number)</a:t>
            </a:r>
          </a:p>
          <a:p>
            <a:pPr lvl="1"/>
            <a:r>
              <a:rPr lang="en-US" altLang="en-US" sz="2400" smtClean="0"/>
              <a:t>Return a String (</a:t>
            </a:r>
            <a:r>
              <a:rPr lang="ja-JP" altLang="en-US" sz="2400" smtClean="0"/>
              <a:t>“</a:t>
            </a:r>
            <a:r>
              <a:rPr lang="en-US" altLang="ja-JP" sz="2400" smtClean="0"/>
              <a:t>twenty</a:t>
            </a:r>
            <a:r>
              <a:rPr lang="ja-JP" altLang="en-US" sz="2400" smtClean="0"/>
              <a:t>”</a:t>
            </a:r>
            <a:r>
              <a:rPr lang="en-US" altLang="ja-JP" sz="2400" smtClean="0"/>
              <a:t>, </a:t>
            </a:r>
            <a:r>
              <a:rPr lang="ja-JP" altLang="en-US" sz="2400" smtClean="0"/>
              <a:t>“</a:t>
            </a:r>
            <a:r>
              <a:rPr lang="en-US" altLang="ja-JP" sz="2400" smtClean="0"/>
              <a:t>thirty</a:t>
            </a:r>
            <a:r>
              <a:rPr lang="ja-JP" altLang="en-US" sz="2400" smtClean="0"/>
              <a:t>”</a:t>
            </a:r>
            <a:r>
              <a:rPr lang="en-US" altLang="ja-JP" sz="2400" smtClean="0"/>
              <a:t>…) plus</a:t>
            </a:r>
          </a:p>
          <a:p>
            <a:pPr lvl="2"/>
            <a:r>
              <a:rPr lang="en-US" altLang="en-US" sz="2000" smtClean="0"/>
              <a:t>Return from </a:t>
            </a:r>
            <a:r>
              <a:rPr lang="en-US" altLang="en-US" sz="2000" smtClean="0">
                <a:latin typeface="Consolas" panose="020B0609020204030204" pitchFamily="49" charset="0"/>
                <a:cs typeface="Consolas" panose="020B0609020204030204" pitchFamily="49" charset="0"/>
              </a:rPr>
              <a:t>digitName</a:t>
            </a:r>
            <a:r>
              <a:rPr lang="en-US" altLang="en-US" sz="2000" smtClean="0"/>
              <a:t>(thirdDigit)</a:t>
            </a:r>
          </a:p>
          <a:p>
            <a:r>
              <a:rPr lang="en-US" altLang="en-US" sz="2800" smtClean="0">
                <a:latin typeface="Consolas" panose="020B0609020204030204" pitchFamily="49" charset="0"/>
                <a:cs typeface="Consolas" panose="020B0609020204030204" pitchFamily="49" charset="0"/>
              </a:rPr>
              <a:t>String teenName (int number)</a:t>
            </a:r>
          </a:p>
          <a:p>
            <a:pPr lvl="1"/>
            <a:r>
              <a:rPr lang="en-US" altLang="en-US" sz="2400" smtClean="0"/>
              <a:t>Return a String (</a:t>
            </a:r>
            <a:r>
              <a:rPr lang="ja-JP" altLang="en-US" sz="2400" smtClean="0"/>
              <a:t>“</a:t>
            </a:r>
            <a:r>
              <a:rPr lang="en-US" altLang="ja-JP" sz="2400" smtClean="0"/>
              <a:t>ten</a:t>
            </a:r>
            <a:r>
              <a:rPr lang="ja-JP" altLang="en-US" sz="2400" smtClean="0"/>
              <a:t>”</a:t>
            </a:r>
            <a:r>
              <a:rPr lang="en-US" altLang="ja-JP" sz="2400" smtClean="0"/>
              <a:t>, </a:t>
            </a:r>
            <a:r>
              <a:rPr lang="ja-JP" altLang="en-US" sz="2400" smtClean="0"/>
              <a:t>“</a:t>
            </a:r>
            <a:r>
              <a:rPr lang="en-US" altLang="ja-JP" sz="2400" smtClean="0"/>
              <a:t>eleven</a:t>
            </a:r>
            <a:r>
              <a:rPr lang="ja-JP" altLang="en-US" sz="2400" smtClean="0"/>
              <a:t>”</a:t>
            </a:r>
            <a:r>
              <a:rPr lang="en-US" altLang="ja-JP" sz="2400" smtClean="0"/>
              <a:t>…)</a:t>
            </a:r>
          </a:p>
          <a:p>
            <a:pPr lvl="1"/>
            <a:endParaRPr lang="en-US" altLang="en-US" sz="2000" smtClean="0"/>
          </a:p>
        </p:txBody>
      </p:sp>
      <p:sp>
        <p:nvSpPr>
          <p:cNvPr id="4710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710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98AD8536-26F6-4052-A3B7-8CEE6A62E5AC}" type="slidenum">
              <a:rPr lang="en-US" altLang="en-US" sz="1200">
                <a:solidFill>
                  <a:srgbClr val="898989"/>
                </a:solidFill>
              </a:rPr>
              <a:pPr>
                <a:spcBef>
                  <a:spcPct val="0"/>
                </a:spcBef>
                <a:buClrTx/>
                <a:buSzTx/>
                <a:buFontTx/>
                <a:buNone/>
              </a:pPr>
              <a:t>36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79488"/>
            <a:ext cx="6964363"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1" name="Picture 8"/>
          <p:cNvPicPr>
            <a:picLocks noChangeAspect="1" noChangeArrowheads="1"/>
          </p:cNvPicPr>
          <p:nvPr/>
        </p:nvPicPr>
        <p:blipFill>
          <a:blip r:embed="rId3">
            <a:extLst>
              <a:ext uri="{28A0092B-C50C-407E-A947-70E740481C1C}">
                <a14:useLocalDpi xmlns:a14="http://schemas.microsoft.com/office/drawing/2010/main" val="0"/>
              </a:ext>
            </a:extLst>
          </a:blip>
          <a:srcRect b="95042"/>
          <a:stretch>
            <a:fillRect/>
          </a:stretch>
        </p:blipFill>
        <p:spPr bwMode="auto">
          <a:xfrm>
            <a:off x="304800" y="2971800"/>
            <a:ext cx="495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itle 1"/>
          <p:cNvSpPr>
            <a:spLocks noGrp="1"/>
          </p:cNvSpPr>
          <p:nvPr>
            <p:ph type="title"/>
          </p:nvPr>
        </p:nvSpPr>
        <p:spPr>
          <a:xfrm>
            <a:off x="1752600" y="274638"/>
            <a:ext cx="7162800" cy="715962"/>
          </a:xfrm>
        </p:spPr>
        <p:txBody>
          <a:bodyPr/>
          <a:lstStyle/>
          <a:p>
            <a:r>
              <a:rPr lang="en-US" altLang="en-US" sz="3400" smtClean="0"/>
              <a:t>Convert to Java:  </a:t>
            </a:r>
            <a:r>
              <a:rPr lang="en-US" altLang="en-US" sz="3400" smtClean="0">
                <a:latin typeface="Consolas" panose="020B0609020204030204" pitchFamily="49" charset="0"/>
                <a:cs typeface="Consolas" panose="020B0609020204030204" pitchFamily="49" charset="0"/>
              </a:rPr>
              <a:t>intName</a:t>
            </a:r>
            <a:r>
              <a:rPr lang="en-US" altLang="en-US" sz="3400" smtClean="0"/>
              <a:t> method</a:t>
            </a:r>
          </a:p>
        </p:txBody>
      </p:sp>
      <p:pic>
        <p:nvPicPr>
          <p:cNvPr id="48133" name="Picture 8"/>
          <p:cNvPicPr>
            <a:picLocks noChangeAspect="1" noChangeArrowheads="1"/>
          </p:cNvPicPr>
          <p:nvPr/>
        </p:nvPicPr>
        <p:blipFill>
          <a:blip r:embed="rId3">
            <a:extLst>
              <a:ext uri="{28A0092B-C50C-407E-A947-70E740481C1C}">
                <a14:useLocalDpi xmlns:a14="http://schemas.microsoft.com/office/drawing/2010/main" val="0"/>
              </a:ext>
            </a:extLst>
          </a:blip>
          <a:srcRect t="8929"/>
          <a:stretch>
            <a:fillRect/>
          </a:stretch>
        </p:blipFill>
        <p:spPr bwMode="auto">
          <a:xfrm>
            <a:off x="3962400" y="2819400"/>
            <a:ext cx="45831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
          </p:nvPr>
        </p:nvSpPr>
        <p:spPr>
          <a:xfrm>
            <a:off x="228600" y="3352800"/>
            <a:ext cx="3657600" cy="2819400"/>
          </a:xfrm>
        </p:spPr>
        <p:txBody>
          <a:bodyPr/>
          <a:lstStyle/>
          <a:p>
            <a:pPr>
              <a:spcBef>
                <a:spcPts val="200"/>
              </a:spcBef>
              <a:defRPr/>
            </a:pPr>
            <a:r>
              <a:rPr lang="en-US" sz="2800" dirty="0" smtClean="0">
                <a:latin typeface="Consolas"/>
                <a:ea typeface="ＭＳ Ｐゴシック" charset="0"/>
                <a:cs typeface="Consolas"/>
              </a:rPr>
              <a:t>main</a:t>
            </a:r>
            <a:r>
              <a:rPr lang="en-US" sz="2800" dirty="0" smtClean="0">
                <a:ea typeface="ＭＳ Ｐゴシック" charset="0"/>
              </a:rPr>
              <a:t> calls </a:t>
            </a:r>
            <a:r>
              <a:rPr lang="en-US" sz="2800" dirty="0" smtClean="0">
                <a:latin typeface="Consolas" pitchFamily="49" charset="0"/>
                <a:ea typeface="ＭＳ Ｐゴシック" charset="0"/>
                <a:cs typeface="Consolas" pitchFamily="49" charset="0"/>
              </a:rPr>
              <a:t>intName</a:t>
            </a:r>
          </a:p>
          <a:p>
            <a:pPr lvl="1">
              <a:spcBef>
                <a:spcPts val="200"/>
              </a:spcBef>
              <a:defRPr/>
            </a:pPr>
            <a:r>
              <a:rPr lang="en-US" sz="2400" dirty="0" smtClean="0">
                <a:ea typeface="ＭＳ Ｐゴシック" charset="0"/>
              </a:rPr>
              <a:t>Does all the work</a:t>
            </a:r>
          </a:p>
          <a:p>
            <a:pPr lvl="1">
              <a:spcBef>
                <a:spcPts val="200"/>
              </a:spcBef>
              <a:defRPr/>
            </a:pPr>
            <a:r>
              <a:rPr lang="en-US" sz="2400" dirty="0" smtClean="0">
                <a:ea typeface="ＭＳ Ｐゴシック" charset="0"/>
              </a:rPr>
              <a:t>Returns a String</a:t>
            </a:r>
          </a:p>
          <a:p>
            <a:pPr>
              <a:spcBef>
                <a:spcPts val="200"/>
              </a:spcBef>
              <a:defRPr/>
            </a:pPr>
            <a:r>
              <a:rPr lang="en-US" sz="2800" dirty="0" smtClean="0">
                <a:ea typeface="ＭＳ Ｐゴシック" charset="0"/>
              </a:rPr>
              <a:t>Uses methods:</a:t>
            </a:r>
          </a:p>
          <a:p>
            <a:pPr lvl="1">
              <a:spcBef>
                <a:spcPts val="200"/>
              </a:spcBef>
              <a:defRPr/>
            </a:pPr>
            <a:r>
              <a:rPr lang="en-US" sz="2400" dirty="0" smtClean="0">
                <a:latin typeface="Consolas" pitchFamily="49" charset="0"/>
                <a:ea typeface="ＭＳ Ｐゴシック" charset="0"/>
                <a:cs typeface="Consolas" pitchFamily="49" charset="0"/>
              </a:rPr>
              <a:t>tensName</a:t>
            </a:r>
          </a:p>
          <a:p>
            <a:pPr lvl="1">
              <a:spcBef>
                <a:spcPts val="200"/>
              </a:spcBef>
              <a:defRPr/>
            </a:pPr>
            <a:r>
              <a:rPr lang="en-US" sz="2400" dirty="0" smtClean="0">
                <a:latin typeface="Consolas" pitchFamily="49" charset="0"/>
                <a:ea typeface="ＭＳ Ｐゴシック" charset="0"/>
                <a:cs typeface="Consolas" pitchFamily="49" charset="0"/>
              </a:rPr>
              <a:t>teenName</a:t>
            </a:r>
          </a:p>
          <a:p>
            <a:pPr lvl="1">
              <a:spcBef>
                <a:spcPts val="200"/>
              </a:spcBef>
              <a:defRPr/>
            </a:pPr>
            <a:r>
              <a:rPr lang="en-US" sz="2400" dirty="0" smtClean="0">
                <a:latin typeface="Consolas" pitchFamily="49" charset="0"/>
                <a:ea typeface="ＭＳ Ｐゴシック" charset="0"/>
                <a:cs typeface="Consolas" pitchFamily="49" charset="0"/>
              </a:rPr>
              <a:t>digitName</a:t>
            </a:r>
          </a:p>
          <a:p>
            <a:pPr lvl="1">
              <a:defRPr/>
            </a:pPr>
            <a:endParaRPr lang="en-US" sz="2000" dirty="0" smtClean="0">
              <a:latin typeface="+mj-lt"/>
              <a:ea typeface="ＭＳ Ｐゴシック" charset="0"/>
            </a:endParaRPr>
          </a:p>
        </p:txBody>
      </p:sp>
      <p:sp>
        <p:nvSpPr>
          <p:cNvPr id="48135"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813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E47F1F91-51EA-4117-A064-E670441C0739}" type="slidenum">
              <a:rPr lang="en-US" altLang="en-US" sz="1200">
                <a:solidFill>
                  <a:srgbClr val="898989"/>
                </a:solidFill>
              </a:rPr>
              <a:pPr>
                <a:spcBef>
                  <a:spcPct val="0"/>
                </a:spcBef>
                <a:buClrTx/>
                <a:buSzTx/>
                <a:buFontTx/>
                <a:buNone/>
              </a:pPr>
              <a:t>37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600200" y="274638"/>
            <a:ext cx="7315200" cy="715962"/>
          </a:xfrm>
        </p:spPr>
        <p:txBody>
          <a:bodyPr/>
          <a:lstStyle/>
          <a:p>
            <a:r>
              <a:rPr lang="en-US" altLang="en-US" sz="3400" smtClean="0">
                <a:latin typeface="Consolas" panose="020B0609020204030204" pitchFamily="49" charset="0"/>
                <a:cs typeface="Consolas" panose="020B0609020204030204" pitchFamily="49" charset="0"/>
              </a:rPr>
              <a:t>digitName, teenName, tensName </a:t>
            </a:r>
          </a:p>
        </p:txBody>
      </p:sp>
      <p:pic>
        <p:nvPicPr>
          <p:cNvPr id="491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475297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09800"/>
            <a:ext cx="497205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3581400"/>
            <a:ext cx="50863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410200"/>
            <a:ext cx="3848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4916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004970B4-E828-4728-8666-69151FAFE936}" type="slidenum">
              <a:rPr lang="en-US" altLang="en-US" sz="1200">
                <a:solidFill>
                  <a:srgbClr val="898989"/>
                </a:solidFill>
              </a:rPr>
              <a:pPr>
                <a:spcBef>
                  <a:spcPct val="0"/>
                </a:spcBef>
                <a:buClrTx/>
                <a:buSzTx/>
                <a:buFontTx/>
                <a:buNone/>
              </a:pPr>
              <a:t>38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z="3600" smtClean="0"/>
              <a:t>Programming Tips</a:t>
            </a:r>
          </a:p>
        </p:txBody>
      </p:sp>
      <p:sp>
        <p:nvSpPr>
          <p:cNvPr id="50179" name="Content Placeholder 7"/>
          <p:cNvSpPr>
            <a:spLocks noGrp="1"/>
          </p:cNvSpPr>
          <p:nvPr>
            <p:ph idx="1"/>
          </p:nvPr>
        </p:nvSpPr>
        <p:spPr>
          <a:xfrm>
            <a:off x="350838" y="990600"/>
            <a:ext cx="8610600" cy="5105400"/>
          </a:xfrm>
        </p:spPr>
        <p:txBody>
          <a:bodyPr/>
          <a:lstStyle/>
          <a:p>
            <a:pPr>
              <a:spcBef>
                <a:spcPts val="200"/>
              </a:spcBef>
            </a:pPr>
            <a:r>
              <a:rPr lang="en-US" altLang="en-US" sz="2800" smtClean="0"/>
              <a:t>Keep methods short</a:t>
            </a:r>
          </a:p>
          <a:p>
            <a:pPr lvl="1">
              <a:spcBef>
                <a:spcPts val="200"/>
              </a:spcBef>
            </a:pPr>
            <a:r>
              <a:rPr lang="en-US" altLang="en-US" sz="2400" smtClean="0"/>
              <a:t>If more than one screen, break into </a:t>
            </a:r>
            <a:r>
              <a:rPr lang="ja-JP" altLang="en-US" sz="2400" smtClean="0"/>
              <a:t>‘</a:t>
            </a:r>
            <a:r>
              <a:rPr lang="en-US" altLang="ja-JP" sz="2400" smtClean="0"/>
              <a:t>sub</a:t>
            </a:r>
            <a:r>
              <a:rPr lang="ja-JP" altLang="en-US" sz="2400" smtClean="0"/>
              <a:t>’</a:t>
            </a:r>
            <a:r>
              <a:rPr lang="en-US" altLang="ja-JP" sz="2400" smtClean="0"/>
              <a:t> methods</a:t>
            </a:r>
          </a:p>
          <a:p>
            <a:pPr lvl="1">
              <a:spcBef>
                <a:spcPts val="200"/>
              </a:spcBef>
            </a:pPr>
            <a:endParaRPr lang="en-US" altLang="en-US" sz="2400" smtClean="0"/>
          </a:p>
          <a:p>
            <a:pPr>
              <a:spcBef>
                <a:spcPts val="200"/>
              </a:spcBef>
            </a:pPr>
            <a:r>
              <a:rPr lang="en-US" altLang="en-US" smtClean="0"/>
              <a:t>Trace your methods</a:t>
            </a:r>
          </a:p>
          <a:p>
            <a:pPr lvl="1">
              <a:spcBef>
                <a:spcPts val="200"/>
              </a:spcBef>
            </a:pPr>
            <a:r>
              <a:rPr lang="en-US" altLang="en-US" sz="2400" smtClean="0"/>
              <a:t>One line for each step</a:t>
            </a:r>
          </a:p>
          <a:p>
            <a:pPr lvl="1">
              <a:spcBef>
                <a:spcPts val="200"/>
              </a:spcBef>
            </a:pPr>
            <a:r>
              <a:rPr lang="en-US" altLang="en-US" sz="2400" smtClean="0"/>
              <a:t>Columns for key variables</a:t>
            </a:r>
          </a:p>
          <a:p>
            <a:pPr>
              <a:spcBef>
                <a:spcPts val="200"/>
              </a:spcBef>
              <a:buFont typeface="Wingdings" panose="05000000000000000000" pitchFamily="2" charset="2"/>
              <a:buNone/>
            </a:pPr>
            <a:endParaRPr lang="en-US" altLang="en-US" sz="2800" smtClean="0"/>
          </a:p>
          <a:p>
            <a:pPr>
              <a:spcBef>
                <a:spcPts val="200"/>
              </a:spcBef>
            </a:pPr>
            <a:r>
              <a:rPr lang="en-US" altLang="en-US" sz="2800" smtClean="0"/>
              <a:t>Use Stubs as you write larger programs</a:t>
            </a:r>
          </a:p>
          <a:p>
            <a:pPr lvl="1">
              <a:spcBef>
                <a:spcPts val="200"/>
              </a:spcBef>
            </a:pPr>
            <a:r>
              <a:rPr lang="en-US" altLang="en-US" sz="2400" smtClean="0"/>
              <a:t>Unfinished methods that return a </a:t>
            </a:r>
            <a:r>
              <a:rPr lang="ja-JP" altLang="en-US" sz="2400" smtClean="0"/>
              <a:t>‘</a:t>
            </a:r>
            <a:r>
              <a:rPr lang="en-US" altLang="ja-JP" sz="2400" smtClean="0"/>
              <a:t>dummy</a:t>
            </a:r>
            <a:r>
              <a:rPr lang="ja-JP" altLang="en-US" sz="2400" smtClean="0"/>
              <a:t>’</a:t>
            </a:r>
            <a:r>
              <a:rPr lang="en-US" altLang="ja-JP" sz="2400" smtClean="0"/>
              <a:t> value</a:t>
            </a:r>
            <a:endParaRPr lang="en-US" altLang="en-US" sz="2400" smtClean="0"/>
          </a:p>
        </p:txBody>
      </p:sp>
      <p:sp>
        <p:nvSpPr>
          <p:cNvPr id="10" name="Content Placeholder 2"/>
          <p:cNvSpPr txBox="1">
            <a:spLocks/>
          </p:cNvSpPr>
          <p:nvPr/>
        </p:nvSpPr>
        <p:spPr bwMode="auto">
          <a:xfrm>
            <a:off x="3200400" y="5181600"/>
            <a:ext cx="54864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String digitName(int digit)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return "mumble";</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pic>
        <p:nvPicPr>
          <p:cNvPr id="501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953000"/>
            <a:ext cx="26289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018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42FFF54C-7357-46C9-AEAD-CEA1E2858110}" type="slidenum">
              <a:rPr lang="en-US" altLang="en-US" sz="1200">
                <a:solidFill>
                  <a:srgbClr val="898989"/>
                </a:solidFill>
              </a:rPr>
              <a:pPr>
                <a:spcBef>
                  <a:spcPct val="0"/>
                </a:spcBef>
                <a:buClrTx/>
                <a:buSzTx/>
                <a:buFontTx/>
                <a:buNone/>
              </a:pPr>
              <a:t>39</a:t>
            </a:fld>
            <a:endParaRPr lang="en-US" altLang="en-US" sz="1200">
              <a:solidFill>
                <a:srgbClr val="898989"/>
              </a:solidFill>
            </a:endParaRPr>
          </a:p>
        </p:txBody>
      </p:sp>
      <p:pic>
        <p:nvPicPr>
          <p:cNvPr id="48136" name="Picture 10"/>
          <p:cNvPicPr>
            <a:picLocks noChangeAspect="1" noChangeArrowheads="1"/>
          </p:cNvPicPr>
          <p:nvPr/>
        </p:nvPicPr>
        <p:blipFill>
          <a:blip r:embed="rId3"/>
          <a:srcRect/>
          <a:stretch>
            <a:fillRect/>
          </a:stretch>
        </p:blipFill>
        <p:spPr bwMode="auto">
          <a:xfrm>
            <a:off x="4876800" y="1981200"/>
            <a:ext cx="396240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Contents</a:t>
            </a:r>
          </a:p>
        </p:txBody>
      </p:sp>
      <p:sp>
        <p:nvSpPr>
          <p:cNvPr id="14339" name="Content Placeholder 2"/>
          <p:cNvSpPr>
            <a:spLocks noGrp="1"/>
          </p:cNvSpPr>
          <p:nvPr>
            <p:ph idx="1"/>
          </p:nvPr>
        </p:nvSpPr>
        <p:spPr/>
        <p:txBody>
          <a:bodyPr/>
          <a:lstStyle/>
          <a:p>
            <a:pPr>
              <a:spcBef>
                <a:spcPts val="300"/>
              </a:spcBef>
            </a:pPr>
            <a:r>
              <a:rPr lang="en-US" altLang="en-US" smtClean="0"/>
              <a:t>Methods as Black Boxes</a:t>
            </a:r>
          </a:p>
          <a:p>
            <a:pPr>
              <a:spcBef>
                <a:spcPts val="300"/>
              </a:spcBef>
            </a:pPr>
            <a:r>
              <a:rPr lang="en-US" altLang="en-US" smtClean="0"/>
              <a:t>Implementing Methods</a:t>
            </a:r>
          </a:p>
          <a:p>
            <a:pPr>
              <a:spcBef>
                <a:spcPts val="300"/>
              </a:spcBef>
            </a:pPr>
            <a:r>
              <a:rPr lang="en-US" altLang="en-US" smtClean="0"/>
              <a:t>Parameter Passing</a:t>
            </a:r>
          </a:p>
          <a:p>
            <a:pPr>
              <a:spcBef>
                <a:spcPts val="300"/>
              </a:spcBef>
            </a:pPr>
            <a:r>
              <a:rPr lang="en-US" altLang="en-US" smtClean="0"/>
              <a:t>Return Values</a:t>
            </a:r>
          </a:p>
          <a:p>
            <a:pPr>
              <a:spcBef>
                <a:spcPts val="300"/>
              </a:spcBef>
            </a:pPr>
            <a:r>
              <a:rPr lang="en-US" altLang="en-US" smtClean="0"/>
              <a:t>Methods without Return Values</a:t>
            </a:r>
          </a:p>
          <a:p>
            <a:pPr>
              <a:spcBef>
                <a:spcPts val="300"/>
              </a:spcBef>
            </a:pPr>
            <a:r>
              <a:rPr lang="en-US" altLang="en-US" smtClean="0"/>
              <a:t>Problem Solving:</a:t>
            </a:r>
          </a:p>
          <a:p>
            <a:pPr lvl="1">
              <a:spcBef>
                <a:spcPts val="300"/>
              </a:spcBef>
            </a:pPr>
            <a:r>
              <a:rPr lang="en-US" altLang="en-US" smtClean="0"/>
              <a:t>Reusable Methods</a:t>
            </a:r>
          </a:p>
          <a:p>
            <a:pPr lvl="1">
              <a:spcBef>
                <a:spcPts val="300"/>
              </a:spcBef>
            </a:pPr>
            <a:r>
              <a:rPr lang="en-US" altLang="en-US" smtClean="0"/>
              <a:t>Stepwise Refinement</a:t>
            </a:r>
          </a:p>
          <a:p>
            <a:pPr>
              <a:spcBef>
                <a:spcPts val="300"/>
              </a:spcBef>
            </a:pPr>
            <a:r>
              <a:rPr lang="en-US" altLang="en-US" smtClean="0"/>
              <a:t>Variable Scope</a:t>
            </a:r>
          </a:p>
          <a:p>
            <a:pPr>
              <a:spcBef>
                <a:spcPts val="300"/>
              </a:spcBef>
            </a:pPr>
            <a:r>
              <a:rPr lang="en-US" altLang="en-US" smtClean="0"/>
              <a:t>Recursive Methods (optional)</a:t>
            </a:r>
          </a:p>
        </p:txBody>
      </p:sp>
      <p:pic>
        <p:nvPicPr>
          <p:cNvPr id="143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1143000"/>
            <a:ext cx="24622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1434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067F8A8F-C2D1-4F8C-AAED-61FA566DBC9E}" type="slidenum">
              <a:rPr lang="en-US" altLang="en-US" sz="1200">
                <a:solidFill>
                  <a:srgbClr val="898989"/>
                </a:solidFill>
              </a:rPr>
              <a:pPr>
                <a:spcBef>
                  <a:spcPct val="0"/>
                </a:spcBef>
                <a:buClrTx/>
                <a:buSzTx/>
                <a:buFontTx/>
                <a:buNone/>
              </a:pPr>
              <a:t>4</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752600" y="274638"/>
            <a:ext cx="7162800" cy="715962"/>
          </a:xfrm>
        </p:spPr>
        <p:txBody>
          <a:bodyPr/>
          <a:lstStyle/>
          <a:p>
            <a:r>
              <a:rPr lang="en-US" altLang="en-US" sz="3600" smtClean="0"/>
              <a:t>5.8  Variable Scope</a:t>
            </a:r>
          </a:p>
        </p:txBody>
      </p:sp>
      <p:sp>
        <p:nvSpPr>
          <p:cNvPr id="51203" name="Content Placeholder 2"/>
          <p:cNvSpPr>
            <a:spLocks noGrp="1"/>
          </p:cNvSpPr>
          <p:nvPr>
            <p:ph idx="1"/>
          </p:nvPr>
        </p:nvSpPr>
        <p:spPr>
          <a:xfrm>
            <a:off x="381000" y="1295400"/>
            <a:ext cx="8458200" cy="2133600"/>
          </a:xfrm>
        </p:spPr>
        <p:txBody>
          <a:bodyPr/>
          <a:lstStyle/>
          <a:p>
            <a:pPr>
              <a:spcBef>
                <a:spcPts val="200"/>
              </a:spcBef>
            </a:pPr>
            <a:r>
              <a:rPr lang="en-US" altLang="en-US" sz="2800" smtClean="0"/>
              <a:t>Variables can be declared:</a:t>
            </a:r>
          </a:p>
          <a:p>
            <a:pPr lvl="1">
              <a:spcBef>
                <a:spcPts val="200"/>
              </a:spcBef>
            </a:pPr>
            <a:r>
              <a:rPr lang="en-US" altLang="en-US" sz="2400" smtClean="0"/>
              <a:t>Inside a method</a:t>
            </a:r>
          </a:p>
          <a:p>
            <a:pPr lvl="2">
              <a:spcBef>
                <a:spcPts val="200"/>
              </a:spcBef>
            </a:pPr>
            <a:r>
              <a:rPr lang="en-US" altLang="en-US" smtClean="0"/>
              <a:t>Known as </a:t>
            </a:r>
            <a:r>
              <a:rPr lang="ja-JP" altLang="en-US" smtClean="0"/>
              <a:t>‘</a:t>
            </a:r>
            <a:r>
              <a:rPr lang="en-US" altLang="ja-JP" smtClean="0"/>
              <a:t>local variables</a:t>
            </a:r>
            <a:r>
              <a:rPr lang="ja-JP" altLang="en-US" smtClean="0"/>
              <a:t>’</a:t>
            </a:r>
            <a:endParaRPr lang="en-US" altLang="ja-JP" smtClean="0"/>
          </a:p>
          <a:p>
            <a:pPr lvl="2">
              <a:spcBef>
                <a:spcPts val="200"/>
              </a:spcBef>
            </a:pPr>
            <a:r>
              <a:rPr lang="en-US" altLang="en-US" smtClean="0"/>
              <a:t>Only available inside this method</a:t>
            </a:r>
          </a:p>
          <a:p>
            <a:pPr lvl="2">
              <a:spcBef>
                <a:spcPts val="200"/>
              </a:spcBef>
            </a:pPr>
            <a:r>
              <a:rPr lang="en-US" altLang="en-US" smtClean="0"/>
              <a:t>Parameter variables are like local variables </a:t>
            </a:r>
            <a:endParaRPr lang="en-US" altLang="en-US" sz="2000" smtClean="0"/>
          </a:p>
          <a:p>
            <a:pPr lvl="1">
              <a:spcBef>
                <a:spcPts val="200"/>
              </a:spcBef>
            </a:pPr>
            <a:r>
              <a:rPr lang="en-US" altLang="en-US" sz="2400" smtClean="0"/>
              <a:t>Inside a block of code  </a:t>
            </a:r>
            <a:r>
              <a:rPr lang="en-US" altLang="en-US" sz="2400" smtClean="0">
                <a:latin typeface="Consolas" panose="020B0609020204030204" pitchFamily="49" charset="0"/>
                <a:cs typeface="Consolas" panose="020B0609020204030204" pitchFamily="49" charset="0"/>
              </a:rPr>
              <a:t>{   }</a:t>
            </a:r>
          </a:p>
          <a:p>
            <a:pPr lvl="2">
              <a:spcBef>
                <a:spcPts val="200"/>
              </a:spcBef>
            </a:pPr>
            <a:r>
              <a:rPr lang="en-US" altLang="en-US" smtClean="0"/>
              <a:t>Sometimes called </a:t>
            </a:r>
            <a:r>
              <a:rPr lang="ja-JP" altLang="en-US" smtClean="0"/>
              <a:t>‘</a:t>
            </a:r>
            <a:r>
              <a:rPr lang="en-US" altLang="ja-JP" smtClean="0"/>
              <a:t>block scope</a:t>
            </a:r>
            <a:r>
              <a:rPr lang="ja-JP" altLang="en-US" smtClean="0"/>
              <a:t>’</a:t>
            </a:r>
            <a:endParaRPr lang="en-US" altLang="ja-JP" smtClean="0"/>
          </a:p>
          <a:p>
            <a:pPr lvl="2">
              <a:spcBef>
                <a:spcPts val="200"/>
              </a:spcBef>
            </a:pPr>
            <a:r>
              <a:rPr lang="en-US" altLang="en-US" smtClean="0"/>
              <a:t>If declared inside block { ends at end of block }</a:t>
            </a:r>
          </a:p>
          <a:p>
            <a:pPr lvl="1">
              <a:spcBef>
                <a:spcPts val="200"/>
              </a:spcBef>
            </a:pPr>
            <a:r>
              <a:rPr lang="en-US" altLang="en-US" sz="2400" smtClean="0"/>
              <a:t>Outside of a method</a:t>
            </a:r>
          </a:p>
          <a:p>
            <a:pPr lvl="2">
              <a:spcBef>
                <a:spcPts val="200"/>
              </a:spcBef>
            </a:pPr>
            <a:r>
              <a:rPr lang="en-US" altLang="en-US" smtClean="0"/>
              <a:t>Sometimes called </a:t>
            </a:r>
            <a:r>
              <a:rPr lang="ja-JP" altLang="en-US" smtClean="0"/>
              <a:t>‘</a:t>
            </a:r>
            <a:r>
              <a:rPr lang="en-US" altLang="ja-JP" smtClean="0"/>
              <a:t>global scope</a:t>
            </a:r>
            <a:r>
              <a:rPr lang="ja-JP" altLang="en-US" smtClean="0"/>
              <a:t>’</a:t>
            </a:r>
            <a:endParaRPr lang="en-US" altLang="ja-JP" smtClean="0"/>
          </a:p>
          <a:p>
            <a:pPr lvl="2">
              <a:spcBef>
                <a:spcPts val="200"/>
              </a:spcBef>
            </a:pPr>
            <a:r>
              <a:rPr lang="en-US" altLang="en-US" smtClean="0"/>
              <a:t>Can be used (and changed) by code in any method</a:t>
            </a:r>
          </a:p>
          <a:p>
            <a:pPr>
              <a:spcBef>
                <a:spcPts val="200"/>
              </a:spcBef>
            </a:pPr>
            <a:r>
              <a:rPr lang="en-US" altLang="en-US" sz="2800" smtClean="0"/>
              <a:t>How do you choose?</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51205" name="TextBox 6"/>
          <p:cNvSpPr txBox="1">
            <a:spLocks noChangeArrowheads="1"/>
          </p:cNvSpPr>
          <p:nvPr/>
        </p:nvSpPr>
        <p:spPr bwMode="auto">
          <a:xfrm>
            <a:off x="5181600" y="1143000"/>
            <a:ext cx="37338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cs typeface="Arial" panose="020B0604020202020204" pitchFamily="34" charset="0"/>
              </a:rPr>
              <a:t>The scope of a variable is the part of the program in which</a:t>
            </a:r>
          </a:p>
          <a:p>
            <a:pPr eaLnBrk="1" hangingPunct="1">
              <a:spcBef>
                <a:spcPct val="0"/>
              </a:spcBef>
              <a:buClrTx/>
              <a:buSzTx/>
              <a:buFontTx/>
              <a:buNone/>
            </a:pPr>
            <a:r>
              <a:rPr lang="en-US" altLang="en-US" sz="2000">
                <a:cs typeface="Arial" panose="020B0604020202020204" pitchFamily="34" charset="0"/>
              </a:rPr>
              <a:t>it is visible.</a:t>
            </a:r>
          </a:p>
        </p:txBody>
      </p:sp>
      <p:sp>
        <p:nvSpPr>
          <p:cNvPr id="5120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120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ABA7E2BC-CE13-4946-BF86-8B88633C4512}" type="slidenum">
              <a:rPr lang="en-US" altLang="en-US" sz="1200">
                <a:solidFill>
                  <a:srgbClr val="898989"/>
                </a:solidFill>
              </a:rPr>
              <a:pPr>
                <a:spcBef>
                  <a:spcPct val="0"/>
                </a:spcBef>
                <a:buClrTx/>
                <a:buSzTx/>
                <a:buFontTx/>
                <a:buNone/>
              </a:pPr>
              <a:t>40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752600" y="274638"/>
            <a:ext cx="7162800" cy="715962"/>
          </a:xfrm>
        </p:spPr>
        <p:txBody>
          <a:bodyPr/>
          <a:lstStyle/>
          <a:p>
            <a:r>
              <a:rPr lang="en-US" altLang="en-US" sz="3600" smtClean="0"/>
              <a:t>Examples of Scope</a:t>
            </a:r>
          </a:p>
        </p:txBody>
      </p:sp>
      <p:sp>
        <p:nvSpPr>
          <p:cNvPr id="52227" name="Content Placeholder 2"/>
          <p:cNvSpPr>
            <a:spLocks noGrp="1"/>
          </p:cNvSpPr>
          <p:nvPr>
            <p:ph idx="1"/>
          </p:nvPr>
        </p:nvSpPr>
        <p:spPr>
          <a:xfrm>
            <a:off x="0" y="1066800"/>
            <a:ext cx="8839200" cy="2133600"/>
          </a:xfrm>
        </p:spPr>
        <p:txBody>
          <a:bodyPr/>
          <a:lstStyle/>
          <a:p>
            <a:pPr lvl="1">
              <a:spcBef>
                <a:spcPts val="200"/>
              </a:spcBef>
            </a:pPr>
            <a:r>
              <a:rPr lang="en-US" altLang="en-US" smtClean="0">
                <a:solidFill>
                  <a:srgbClr val="0033CC"/>
                </a:solidFill>
                <a:latin typeface="Consolas" panose="020B0609020204030204" pitchFamily="49" charset="0"/>
              </a:rPr>
              <a:t>sum</a:t>
            </a:r>
            <a:r>
              <a:rPr lang="en-US" altLang="en-US" smtClean="0"/>
              <a:t> is a local variable in </a:t>
            </a:r>
            <a:r>
              <a:rPr lang="en-US" altLang="en-US" smtClean="0">
                <a:latin typeface="Consolas" panose="020B0609020204030204" pitchFamily="49" charset="0"/>
                <a:cs typeface="Consolas" panose="020B0609020204030204" pitchFamily="49" charset="0"/>
              </a:rPr>
              <a:t>main</a:t>
            </a:r>
          </a:p>
          <a:p>
            <a:pPr lvl="1">
              <a:spcBef>
                <a:spcPts val="200"/>
              </a:spcBef>
            </a:pPr>
            <a:r>
              <a:rPr lang="en-US" altLang="en-US" smtClean="0">
                <a:solidFill>
                  <a:srgbClr val="00B050"/>
                </a:solidFill>
                <a:latin typeface="Consolas" panose="020B0609020204030204" pitchFamily="49" charset="0"/>
              </a:rPr>
              <a:t>square</a:t>
            </a:r>
            <a:r>
              <a:rPr lang="en-US" altLang="en-US" smtClean="0"/>
              <a:t> is only visible inside the for loop block</a:t>
            </a:r>
          </a:p>
          <a:p>
            <a:pPr lvl="1">
              <a:spcBef>
                <a:spcPts val="200"/>
              </a:spcBef>
            </a:pPr>
            <a:r>
              <a:rPr lang="en-US" altLang="en-US" smtClean="0">
                <a:solidFill>
                  <a:srgbClr val="C00000"/>
                </a:solidFill>
                <a:latin typeface="Consolas" panose="020B0609020204030204" pitchFamily="49" charset="0"/>
              </a:rPr>
              <a:t>i</a:t>
            </a:r>
            <a:r>
              <a:rPr lang="en-US" altLang="en-US" smtClean="0"/>
              <a:t> is only visible inside the for loop</a:t>
            </a:r>
          </a:p>
          <a:p>
            <a:pPr lvl="1"/>
            <a:endParaRPr lang="en-US" altLang="en-US" smtClean="0"/>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10" name="Content Placeholder 2"/>
          <p:cNvSpPr txBox="1">
            <a:spLocks/>
          </p:cNvSpPr>
          <p:nvPr/>
        </p:nvSpPr>
        <p:spPr bwMode="auto">
          <a:xfrm>
            <a:off x="457200" y="2667000"/>
            <a:ext cx="5486400" cy="3048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33CC"/>
                </a:solidFill>
                <a:latin typeface="Consolas" pitchFamily="49" charset="0"/>
                <a:ea typeface="ＭＳ Ｐゴシック" pitchFamily="34" charset="-128"/>
              </a:rPr>
              <a:t>sum</a:t>
            </a:r>
            <a:r>
              <a:rPr lang="en-US" kern="0" dirty="0">
                <a:latin typeface="Consolas" pitchFamily="49" charset="0"/>
                <a:ea typeface="ＭＳ Ｐゴシック" pitchFamily="34" charset="-128"/>
              </a:rPr>
              <a:t> = 0;</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a:t>
            </a:r>
            <a:r>
              <a:rPr lang="en-US" kern="0" dirty="0">
                <a:solidFill>
                  <a:srgbClr val="C00000"/>
                </a:solidFill>
                <a:latin typeface="Consolas" pitchFamily="49" charset="0"/>
                <a:ea typeface="ＭＳ Ｐゴシック" pitchFamily="34" charset="-128"/>
              </a:rPr>
              <a:t>i</a:t>
            </a:r>
            <a:r>
              <a:rPr lang="en-US" kern="0" dirty="0">
                <a:latin typeface="Consolas" pitchFamily="49" charset="0"/>
                <a:ea typeface="ＭＳ Ｐゴシック" pitchFamily="34" charset="-128"/>
              </a:rPr>
              <a:t> = 1; </a:t>
            </a:r>
            <a:r>
              <a:rPr lang="en-US" kern="0" dirty="0">
                <a:solidFill>
                  <a:srgbClr val="C00000"/>
                </a:solidFill>
                <a:latin typeface="Consolas" pitchFamily="49" charset="0"/>
                <a:ea typeface="ＭＳ Ｐゴシック" pitchFamily="34" charset="-128"/>
              </a:rPr>
              <a:t>i</a:t>
            </a:r>
            <a:r>
              <a:rPr lang="en-US" kern="0" dirty="0">
                <a:latin typeface="Consolas" pitchFamily="49" charset="0"/>
                <a:ea typeface="ＭＳ Ｐゴシック" pitchFamily="34" charset="-128"/>
              </a:rPr>
              <a:t> &lt;= 10; </a:t>
            </a:r>
            <a:r>
              <a:rPr lang="en-US" kern="0" dirty="0">
                <a:solidFill>
                  <a:srgbClr val="C00000"/>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B050"/>
                </a:solidFill>
                <a:latin typeface="Consolas" pitchFamily="49" charset="0"/>
                <a:ea typeface="ＭＳ Ｐゴシック" pitchFamily="34" charset="-128"/>
              </a:rPr>
              <a:t>square</a:t>
            </a:r>
            <a:r>
              <a:rPr lang="en-US" kern="0" dirty="0">
                <a:latin typeface="Consolas" pitchFamily="49" charset="0"/>
                <a:ea typeface="ＭＳ Ｐゴシック" pitchFamily="34" charset="-128"/>
              </a:rPr>
              <a:t> = </a:t>
            </a:r>
            <a:r>
              <a:rPr lang="en-US" kern="0" dirty="0">
                <a:solidFill>
                  <a:srgbClr val="C00000"/>
                </a:solidFill>
                <a:latin typeface="Consolas" pitchFamily="49" charset="0"/>
                <a:ea typeface="ＭＳ Ｐゴシック" pitchFamily="34" charset="-128"/>
              </a:rPr>
              <a:t>i</a:t>
            </a:r>
            <a:r>
              <a:rPr lang="en-US" kern="0" dirty="0">
                <a:latin typeface="Consolas" pitchFamily="49" charset="0"/>
                <a:ea typeface="ＭＳ Ｐゴシック" pitchFamily="34" charset="-128"/>
              </a:rPr>
              <a:t> * i;</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r>
              <a:rPr lang="en-US" kern="0" dirty="0">
                <a:solidFill>
                  <a:srgbClr val="0033CC"/>
                </a:solidFill>
                <a:latin typeface="Consolas" pitchFamily="49" charset="0"/>
                <a:ea typeface="ＭＳ Ｐゴシック" pitchFamily="34" charset="-128"/>
              </a:rPr>
              <a:t>sum</a:t>
            </a:r>
            <a:r>
              <a:rPr lang="en-US" kern="0" dirty="0">
                <a:latin typeface="Consolas" pitchFamily="49" charset="0"/>
                <a:ea typeface="ＭＳ Ｐゴシック" pitchFamily="34" charset="-128"/>
              </a:rPr>
              <a:t> = </a:t>
            </a:r>
            <a:r>
              <a:rPr lang="en-US" kern="0" dirty="0">
                <a:solidFill>
                  <a:srgbClr val="0033CC"/>
                </a:solidFill>
                <a:latin typeface="Consolas" pitchFamily="49" charset="0"/>
                <a:ea typeface="ＭＳ Ｐゴシック" pitchFamily="34" charset="-128"/>
              </a:rPr>
              <a:t>sum</a:t>
            </a:r>
            <a:r>
              <a:rPr lang="en-US" kern="0" dirty="0">
                <a:latin typeface="Consolas" pitchFamily="49" charset="0"/>
                <a:ea typeface="ＭＳ Ｐゴシック" pitchFamily="34" charset="-128"/>
              </a:rPr>
              <a:t> + </a:t>
            </a:r>
            <a:r>
              <a:rPr lang="en-US" kern="0" dirty="0">
                <a:solidFill>
                  <a:srgbClr val="00B050"/>
                </a:solidFill>
                <a:latin typeface="Consolas" pitchFamily="49" charset="0"/>
                <a:ea typeface="ＭＳ Ｐゴシック" pitchFamily="34" charset="-128"/>
              </a:rPr>
              <a:t>square</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a:t>
            </a:r>
            <a:r>
              <a:rPr lang="en-US" kern="0" dirty="0">
                <a:solidFill>
                  <a:srgbClr val="0033CC"/>
                </a:solidFill>
                <a:latin typeface="Consolas" pitchFamily="49" charset="0"/>
                <a:ea typeface="ＭＳ Ｐゴシック" pitchFamily="34" charset="-128"/>
              </a:rPr>
              <a:t>sum</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52230" name="TextBox 6"/>
          <p:cNvSpPr txBox="1">
            <a:spLocks noChangeArrowheads="1"/>
          </p:cNvSpPr>
          <p:nvPr/>
        </p:nvSpPr>
        <p:spPr bwMode="auto">
          <a:xfrm>
            <a:off x="4572000" y="5334000"/>
            <a:ext cx="44196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cs typeface="Arial" panose="020B0604020202020204" pitchFamily="34" charset="0"/>
              </a:rPr>
              <a:t>The scope of a variable is the part of the program in which</a:t>
            </a:r>
          </a:p>
          <a:p>
            <a:pPr eaLnBrk="1" hangingPunct="1">
              <a:spcBef>
                <a:spcPct val="0"/>
              </a:spcBef>
              <a:buClrTx/>
              <a:buSzTx/>
              <a:buFontTx/>
              <a:buNone/>
            </a:pPr>
            <a:r>
              <a:rPr lang="en-US" altLang="en-US" sz="2000">
                <a:cs typeface="Arial" panose="020B0604020202020204" pitchFamily="34" charset="0"/>
              </a:rPr>
              <a:t>it is visible.</a:t>
            </a:r>
          </a:p>
        </p:txBody>
      </p:sp>
      <p:sp>
        <p:nvSpPr>
          <p:cNvPr id="11" name="Left Brace 10"/>
          <p:cNvSpPr/>
          <p:nvPr/>
        </p:nvSpPr>
        <p:spPr>
          <a:xfrm rot="10800000">
            <a:off x="3962400" y="40386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12" name="Left Brace 11"/>
          <p:cNvSpPr/>
          <p:nvPr/>
        </p:nvSpPr>
        <p:spPr>
          <a:xfrm rot="10800000">
            <a:off x="4495800" y="3581400"/>
            <a:ext cx="381000" cy="1066800"/>
          </a:xfrm>
          <a:prstGeom prst="leftBrace">
            <a:avLst>
              <a:gd name="adj1" fmla="val 8333"/>
              <a:gd name="adj2" fmla="val 6495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13" name="Left Brace 12"/>
          <p:cNvSpPr/>
          <p:nvPr/>
        </p:nvSpPr>
        <p:spPr>
          <a:xfrm rot="10800000">
            <a:off x="5105400" y="3200400"/>
            <a:ext cx="457200" cy="1981200"/>
          </a:xfrm>
          <a:prstGeom prst="leftBrace">
            <a:avLst>
              <a:gd name="adj1" fmla="val 8333"/>
              <a:gd name="adj2" fmla="val 8005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52234" name="TextBox 13"/>
          <p:cNvSpPr txBox="1">
            <a:spLocks noChangeArrowheads="1"/>
          </p:cNvSpPr>
          <p:nvPr/>
        </p:nvSpPr>
        <p:spPr bwMode="auto">
          <a:xfrm>
            <a:off x="5638800" y="3352800"/>
            <a:ext cx="5651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33CC"/>
                </a:solidFill>
                <a:latin typeface="Consolas" panose="020B0609020204030204" pitchFamily="49" charset="0"/>
                <a:cs typeface="Arial" panose="020B0604020202020204" pitchFamily="34" charset="0"/>
              </a:rPr>
              <a:t>sum</a:t>
            </a:r>
            <a:endParaRPr lang="en-US" altLang="en-US" sz="1800">
              <a:cs typeface="Arial" panose="020B0604020202020204" pitchFamily="34" charset="0"/>
            </a:endParaRPr>
          </a:p>
        </p:txBody>
      </p:sp>
      <p:sp>
        <p:nvSpPr>
          <p:cNvPr id="52235" name="TextBox 14"/>
          <p:cNvSpPr txBox="1">
            <a:spLocks noChangeArrowheads="1"/>
          </p:cNvSpPr>
          <p:nvPr/>
        </p:nvSpPr>
        <p:spPr bwMode="auto">
          <a:xfrm>
            <a:off x="4953000" y="3733800"/>
            <a:ext cx="3111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C00000"/>
                </a:solidFill>
                <a:latin typeface="Consolas" panose="020B0609020204030204" pitchFamily="49" charset="0"/>
                <a:cs typeface="Arial" panose="020B0604020202020204" pitchFamily="34" charset="0"/>
              </a:rPr>
              <a:t>i</a:t>
            </a:r>
            <a:endParaRPr lang="en-US" altLang="en-US" sz="1800">
              <a:solidFill>
                <a:srgbClr val="C00000"/>
              </a:solidFill>
              <a:cs typeface="Arial" panose="020B0604020202020204" pitchFamily="34" charset="0"/>
            </a:endParaRPr>
          </a:p>
        </p:txBody>
      </p:sp>
      <p:sp>
        <p:nvSpPr>
          <p:cNvPr id="52236" name="TextBox 15"/>
          <p:cNvSpPr txBox="1">
            <a:spLocks noChangeArrowheads="1"/>
          </p:cNvSpPr>
          <p:nvPr/>
        </p:nvSpPr>
        <p:spPr bwMode="auto">
          <a:xfrm>
            <a:off x="4343400" y="4191000"/>
            <a:ext cx="11430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B050"/>
                </a:solidFill>
                <a:latin typeface="Consolas" panose="020B0609020204030204" pitchFamily="49" charset="0"/>
                <a:cs typeface="Arial" panose="020B0604020202020204" pitchFamily="34" charset="0"/>
              </a:rPr>
              <a:t>square</a:t>
            </a:r>
            <a:endParaRPr lang="en-US" altLang="en-US" sz="1800">
              <a:solidFill>
                <a:srgbClr val="00B050"/>
              </a:solidFill>
              <a:cs typeface="Arial" panose="020B0604020202020204" pitchFamily="34" charset="0"/>
            </a:endParaRPr>
          </a:p>
        </p:txBody>
      </p:sp>
      <p:sp>
        <p:nvSpPr>
          <p:cNvPr id="5223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223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8DD80D58-D369-4919-8FF9-FAF9F3B845D9}" type="slidenum">
              <a:rPr lang="en-US" altLang="en-US" sz="1200">
                <a:solidFill>
                  <a:srgbClr val="898989"/>
                </a:solidFill>
              </a:rPr>
              <a:pPr>
                <a:spcBef>
                  <a:spcPct val="0"/>
                </a:spcBef>
                <a:buClrTx/>
                <a:buSzTx/>
                <a:buFontTx/>
                <a:buNone/>
              </a:pPr>
              <a:t>41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752600" y="274638"/>
            <a:ext cx="7162800" cy="715962"/>
          </a:xfrm>
        </p:spPr>
        <p:txBody>
          <a:bodyPr/>
          <a:lstStyle/>
          <a:p>
            <a:r>
              <a:rPr lang="en-US" altLang="en-US" sz="3600" smtClean="0"/>
              <a:t>Local Variables of Methods</a:t>
            </a:r>
          </a:p>
        </p:txBody>
      </p:sp>
      <p:sp>
        <p:nvSpPr>
          <p:cNvPr id="53251" name="Content Placeholder 2"/>
          <p:cNvSpPr>
            <a:spLocks noGrp="1"/>
          </p:cNvSpPr>
          <p:nvPr>
            <p:ph idx="1"/>
          </p:nvPr>
        </p:nvSpPr>
        <p:spPr>
          <a:xfrm>
            <a:off x="381000" y="1066800"/>
            <a:ext cx="8305800" cy="2133600"/>
          </a:xfrm>
        </p:spPr>
        <p:txBody>
          <a:bodyPr/>
          <a:lstStyle/>
          <a:p>
            <a:r>
              <a:rPr lang="en-US" altLang="en-US" sz="2800" smtClean="0"/>
              <a:t>Variables declared inside one method are not visible to other methods </a:t>
            </a:r>
          </a:p>
          <a:p>
            <a:pPr lvl="1"/>
            <a:r>
              <a:rPr lang="en-US" altLang="en-US" sz="2400" smtClean="0">
                <a:solidFill>
                  <a:srgbClr val="0033CC"/>
                </a:solidFill>
                <a:latin typeface="Consolas" panose="020B0609020204030204" pitchFamily="49" charset="0"/>
              </a:rPr>
              <a:t>sideLength</a:t>
            </a:r>
            <a:r>
              <a:rPr lang="en-US" altLang="en-US" sz="2400" smtClean="0"/>
              <a:t> is local to </a:t>
            </a:r>
            <a:r>
              <a:rPr lang="en-US" altLang="en-US" sz="2400" smtClean="0">
                <a:latin typeface="Consolas" panose="020B0609020204030204" pitchFamily="49" charset="0"/>
                <a:cs typeface="Consolas" panose="020B0609020204030204" pitchFamily="49" charset="0"/>
              </a:rPr>
              <a:t>main</a:t>
            </a:r>
            <a:r>
              <a:rPr lang="en-US" altLang="en-US" sz="2400" smtClean="0"/>
              <a:t> </a:t>
            </a:r>
          </a:p>
          <a:p>
            <a:pPr lvl="1"/>
            <a:r>
              <a:rPr lang="en-US" altLang="en-US" sz="2400" smtClean="0"/>
              <a:t>Using it outside </a:t>
            </a:r>
            <a:r>
              <a:rPr lang="en-US" altLang="en-US" sz="2400" smtClean="0">
                <a:latin typeface="Consolas" panose="020B0609020204030204" pitchFamily="49" charset="0"/>
                <a:cs typeface="Consolas" panose="020B0609020204030204" pitchFamily="49" charset="0"/>
              </a:rPr>
              <a:t>main</a:t>
            </a:r>
            <a:r>
              <a:rPr lang="en-US" altLang="en-US" sz="2400" smtClean="0"/>
              <a:t> will cause a compiler error</a:t>
            </a:r>
          </a:p>
        </p:txBody>
      </p:sp>
      <p:sp>
        <p:nvSpPr>
          <p:cNvPr id="8" name="Content Placeholder 2"/>
          <p:cNvSpPr txBox="1">
            <a:spLocks/>
          </p:cNvSpPr>
          <p:nvPr/>
        </p:nvSpPr>
        <p:spPr bwMode="auto">
          <a:xfrm>
            <a:off x="533400" y="2987675"/>
            <a:ext cx="7772400" cy="3200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double </a:t>
            </a:r>
            <a:r>
              <a:rPr lang="en-US" kern="0" dirty="0">
                <a:solidFill>
                  <a:srgbClr val="0033CC"/>
                </a:solidFill>
                <a:latin typeface="Consolas" pitchFamily="49" charset="0"/>
                <a:ea typeface="ＭＳ Ｐゴシック" pitchFamily="34" charset="-128"/>
              </a:rPr>
              <a:t>sideLength</a:t>
            </a:r>
            <a:r>
              <a:rPr lang="en-US" kern="0" dirty="0">
                <a:latin typeface="Consolas" pitchFamily="49" charset="0"/>
                <a:ea typeface="ＭＳ Ｐゴシック" pitchFamily="34" charset="-128"/>
              </a:rPr>
              <a:t> = 10;</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result = cubeVolume();</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System.out.println(result);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endParaRPr lang="en-US" kern="0" dirty="0">
              <a:latin typeface="Consolas" pitchFamily="49" charset="0"/>
              <a:ea typeface="ＭＳ Ｐゴシック" pitchFamily="34" charset="-128"/>
            </a:endParaRP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double cubeVolume()</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return </a:t>
            </a:r>
            <a:r>
              <a:rPr lang="en-US" kern="0" dirty="0">
                <a:solidFill>
                  <a:srgbClr val="0033CC"/>
                </a:solidFill>
                <a:latin typeface="Consolas" pitchFamily="49" charset="0"/>
                <a:ea typeface="ＭＳ Ｐゴシック" pitchFamily="34" charset="-128"/>
              </a:rPr>
              <a:t>sideLength</a:t>
            </a:r>
            <a:r>
              <a:rPr lang="en-US" kern="0" dirty="0">
                <a:latin typeface="Consolas" pitchFamily="49" charset="0"/>
                <a:ea typeface="ＭＳ Ｐゴシック" pitchFamily="34" charset="-128"/>
              </a:rPr>
              <a:t> * </a:t>
            </a:r>
            <a:r>
              <a:rPr lang="en-US" kern="0" dirty="0">
                <a:solidFill>
                  <a:srgbClr val="0033CC"/>
                </a:solidFill>
                <a:latin typeface="Consolas" pitchFamily="49" charset="0"/>
                <a:ea typeface="ＭＳ Ｐゴシック" pitchFamily="34" charset="-128"/>
              </a:rPr>
              <a:t>sideLength</a:t>
            </a:r>
            <a:r>
              <a:rPr lang="en-US" kern="0" dirty="0">
                <a:latin typeface="Consolas" pitchFamily="49" charset="0"/>
                <a:ea typeface="ＭＳ Ｐゴシック" pitchFamily="34" charset="-128"/>
              </a:rPr>
              <a:t> * </a:t>
            </a:r>
            <a:r>
              <a:rPr lang="en-US" kern="0" dirty="0">
                <a:solidFill>
                  <a:srgbClr val="0033CC"/>
                </a:solidFill>
                <a:latin typeface="Consolas" pitchFamily="49" charset="0"/>
                <a:ea typeface="ＭＳ Ｐゴシック" pitchFamily="34" charset="-128"/>
              </a:rPr>
              <a:t>sideLength</a:t>
            </a:r>
            <a:r>
              <a:rPr lang="en-US" kern="0" dirty="0">
                <a:latin typeface="Consolas" pitchFamily="49" charset="0"/>
                <a:ea typeface="ＭＳ Ｐゴシック" pitchFamily="34" charset="-128"/>
              </a:rPr>
              <a:t>; </a:t>
            </a:r>
            <a:r>
              <a:rPr lang="en-US" kern="0" dirty="0">
                <a:solidFill>
                  <a:srgbClr val="00B0F0"/>
                </a:solidFill>
                <a:latin typeface="Consolas" pitchFamily="49" charset="0"/>
                <a:ea typeface="ＭＳ Ｐゴシック" pitchFamily="34" charset="-128"/>
              </a:rPr>
              <a:t>// ERROR</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53253"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325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6F07F35F-D86F-4AD1-983D-AB0FD9CE1852}" type="slidenum">
              <a:rPr lang="en-US" altLang="en-US" sz="1200">
                <a:solidFill>
                  <a:srgbClr val="898989"/>
                </a:solidFill>
              </a:rPr>
              <a:pPr>
                <a:spcBef>
                  <a:spcPct val="0"/>
                </a:spcBef>
                <a:buClrTx/>
                <a:buSzTx/>
                <a:buFontTx/>
                <a:buNone/>
              </a:pPr>
              <a:t>42</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600200" y="274638"/>
            <a:ext cx="7315200" cy="715962"/>
          </a:xfrm>
        </p:spPr>
        <p:txBody>
          <a:bodyPr/>
          <a:lstStyle/>
          <a:p>
            <a:r>
              <a:rPr lang="en-US" altLang="en-US" sz="3600" smtClean="0"/>
              <a:t>Re-using names for local variables</a:t>
            </a:r>
          </a:p>
        </p:txBody>
      </p:sp>
      <p:sp>
        <p:nvSpPr>
          <p:cNvPr id="54275" name="Content Placeholder 2"/>
          <p:cNvSpPr>
            <a:spLocks noGrp="1"/>
          </p:cNvSpPr>
          <p:nvPr>
            <p:ph idx="1"/>
          </p:nvPr>
        </p:nvSpPr>
        <p:spPr>
          <a:xfrm>
            <a:off x="381000" y="1066800"/>
            <a:ext cx="8305800" cy="2133600"/>
          </a:xfrm>
        </p:spPr>
        <p:txBody>
          <a:bodyPr/>
          <a:lstStyle/>
          <a:p>
            <a:r>
              <a:rPr lang="en-US" altLang="en-US" sz="2800" smtClean="0"/>
              <a:t>Variables declared inside one method are not visible to other methods </a:t>
            </a:r>
          </a:p>
          <a:p>
            <a:pPr lvl="1"/>
            <a:r>
              <a:rPr lang="en-US" altLang="en-US" sz="2400" smtClean="0">
                <a:solidFill>
                  <a:srgbClr val="0033CC"/>
                </a:solidFill>
                <a:latin typeface="Consolas" panose="020B0609020204030204" pitchFamily="49" charset="0"/>
              </a:rPr>
              <a:t>result</a:t>
            </a:r>
            <a:r>
              <a:rPr lang="en-US" altLang="en-US" sz="2400" smtClean="0"/>
              <a:t> is local to square and </a:t>
            </a:r>
            <a:r>
              <a:rPr lang="en-US" altLang="en-US" sz="2400" smtClean="0">
                <a:solidFill>
                  <a:srgbClr val="00B050"/>
                </a:solidFill>
                <a:latin typeface="Consolas" panose="020B0609020204030204" pitchFamily="49" charset="0"/>
              </a:rPr>
              <a:t>result</a:t>
            </a:r>
            <a:r>
              <a:rPr lang="en-US" altLang="en-US" sz="2400" smtClean="0"/>
              <a:t> is local to </a:t>
            </a:r>
            <a:r>
              <a:rPr lang="en-US" altLang="en-US" sz="2400" smtClean="0">
                <a:latin typeface="Consolas" panose="020B0609020204030204" pitchFamily="49" charset="0"/>
                <a:cs typeface="Consolas" panose="020B0609020204030204" pitchFamily="49" charset="0"/>
              </a:rPr>
              <a:t>main</a:t>
            </a:r>
            <a:r>
              <a:rPr lang="en-US" altLang="en-US" sz="2400" smtClean="0"/>
              <a:t> </a:t>
            </a:r>
          </a:p>
          <a:p>
            <a:pPr lvl="1"/>
            <a:r>
              <a:rPr lang="en-US" altLang="en-US" sz="2400" smtClean="0"/>
              <a:t>They are two different variables and do not overlap</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533400" y="2971800"/>
            <a:ext cx="6705600" cy="3200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int square(int n)</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33CC"/>
                </a:solidFill>
                <a:latin typeface="Consolas" pitchFamily="49" charset="0"/>
                <a:ea typeface="ＭＳ Ｐゴシック" pitchFamily="34" charset="-128"/>
              </a:rPr>
              <a:t>result</a:t>
            </a:r>
            <a:r>
              <a:rPr lang="en-US" kern="0" dirty="0">
                <a:latin typeface="Consolas" pitchFamily="49" charset="0"/>
                <a:ea typeface="ＭＳ Ｐゴシック" pitchFamily="34" charset="-128"/>
              </a:rPr>
              <a:t> = n * n;</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return result;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endParaRPr lang="en-US" kern="0" dirty="0">
              <a:latin typeface="Consolas" pitchFamily="49" charset="0"/>
              <a:ea typeface="ＭＳ Ｐゴシック" pitchFamily="34" charset="-128"/>
            </a:endParaRP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B050"/>
                </a:solidFill>
                <a:latin typeface="Consolas" pitchFamily="49" charset="0"/>
                <a:ea typeface="ＭＳ Ｐゴシック" pitchFamily="34" charset="-128"/>
              </a:rPr>
              <a:t>result</a:t>
            </a:r>
            <a:r>
              <a:rPr lang="en-US" kern="0" dirty="0">
                <a:latin typeface="Consolas" pitchFamily="49" charset="0"/>
                <a:ea typeface="ＭＳ Ｐゴシック" pitchFamily="34" charset="-128"/>
              </a:rPr>
              <a:t> = square(3) + square(4);</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System.out.println(result);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10" name="Left Brace 9"/>
          <p:cNvSpPr/>
          <p:nvPr/>
        </p:nvSpPr>
        <p:spPr>
          <a:xfrm rot="10800000">
            <a:off x="5486400" y="5257800"/>
            <a:ext cx="285750" cy="609600"/>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11" name="Left Brace 10"/>
          <p:cNvSpPr/>
          <p:nvPr/>
        </p:nvSpPr>
        <p:spPr>
          <a:xfrm rot="10800000">
            <a:off x="5486400" y="3581400"/>
            <a:ext cx="304800" cy="609600"/>
          </a:xfrm>
          <a:prstGeom prst="leftBrace">
            <a:avLst>
              <a:gd name="adj1" fmla="val 8333"/>
              <a:gd name="adj2" fmla="val 51074"/>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54280" name="TextBox 13"/>
          <p:cNvSpPr txBox="1">
            <a:spLocks noChangeArrowheads="1"/>
          </p:cNvSpPr>
          <p:nvPr/>
        </p:nvSpPr>
        <p:spPr bwMode="auto">
          <a:xfrm>
            <a:off x="5943600" y="3733800"/>
            <a:ext cx="103028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solidFill>
                  <a:srgbClr val="0033CC"/>
                </a:solidFill>
                <a:latin typeface="Consolas" panose="020B0609020204030204" pitchFamily="49" charset="0"/>
                <a:cs typeface="Arial" panose="020B0604020202020204" pitchFamily="34" charset="0"/>
              </a:rPr>
              <a:t>result</a:t>
            </a:r>
            <a:endParaRPr lang="en-US" altLang="en-US" sz="2000">
              <a:cs typeface="Arial" panose="020B0604020202020204" pitchFamily="34" charset="0"/>
            </a:endParaRPr>
          </a:p>
        </p:txBody>
      </p:sp>
      <p:sp>
        <p:nvSpPr>
          <p:cNvPr id="54281" name="TextBox 15"/>
          <p:cNvSpPr txBox="1">
            <a:spLocks noChangeArrowheads="1"/>
          </p:cNvSpPr>
          <p:nvPr/>
        </p:nvSpPr>
        <p:spPr bwMode="auto">
          <a:xfrm>
            <a:off x="5867400" y="5410200"/>
            <a:ext cx="11430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solidFill>
                  <a:srgbClr val="00B050"/>
                </a:solidFill>
                <a:latin typeface="Consolas" panose="020B0609020204030204" pitchFamily="49" charset="0"/>
                <a:cs typeface="Arial" panose="020B0604020202020204" pitchFamily="34" charset="0"/>
              </a:rPr>
              <a:t>result</a:t>
            </a:r>
            <a:endParaRPr lang="en-US" altLang="en-US" sz="2000">
              <a:solidFill>
                <a:srgbClr val="00B050"/>
              </a:solidFill>
              <a:cs typeface="Arial" panose="020B0604020202020204" pitchFamily="34" charset="0"/>
            </a:endParaRPr>
          </a:p>
        </p:txBody>
      </p:sp>
      <p:sp>
        <p:nvSpPr>
          <p:cNvPr id="5428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428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0647D01A-6F0B-412D-9D9E-6B75D24223F3}" type="slidenum">
              <a:rPr lang="en-US" altLang="en-US" sz="1200">
                <a:solidFill>
                  <a:srgbClr val="898989"/>
                </a:solidFill>
              </a:rPr>
              <a:pPr>
                <a:spcBef>
                  <a:spcPct val="0"/>
                </a:spcBef>
                <a:buClrTx/>
                <a:buSzTx/>
                <a:buFontTx/>
                <a:buNone/>
              </a:pPr>
              <a:t>43</a:t>
            </a:fld>
            <a:endParaRPr lang="en-US" altLang="en-US"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600200" y="274638"/>
            <a:ext cx="7391400" cy="715962"/>
          </a:xfrm>
        </p:spPr>
        <p:txBody>
          <a:bodyPr/>
          <a:lstStyle/>
          <a:p>
            <a:r>
              <a:rPr lang="en-US" altLang="en-US" sz="3600" smtClean="0"/>
              <a:t>Re-using names for block variables</a:t>
            </a:r>
          </a:p>
        </p:txBody>
      </p:sp>
      <p:sp>
        <p:nvSpPr>
          <p:cNvPr id="55299" name="Content Placeholder 2"/>
          <p:cNvSpPr>
            <a:spLocks noGrp="1"/>
          </p:cNvSpPr>
          <p:nvPr>
            <p:ph idx="1"/>
          </p:nvPr>
        </p:nvSpPr>
        <p:spPr>
          <a:xfrm>
            <a:off x="381000" y="1066800"/>
            <a:ext cx="8305800" cy="2133600"/>
          </a:xfrm>
        </p:spPr>
        <p:txBody>
          <a:bodyPr/>
          <a:lstStyle/>
          <a:p>
            <a:r>
              <a:rPr lang="en-US" altLang="en-US" sz="2800" smtClean="0"/>
              <a:t>Variables declared inside one block are not visible to other methods </a:t>
            </a:r>
          </a:p>
          <a:p>
            <a:pPr lvl="1"/>
            <a:r>
              <a:rPr lang="en-US" altLang="en-US" sz="2400" smtClean="0">
                <a:solidFill>
                  <a:srgbClr val="0033CC"/>
                </a:solidFill>
                <a:latin typeface="Consolas" panose="020B0609020204030204" pitchFamily="49" charset="0"/>
              </a:rPr>
              <a:t>i</a:t>
            </a:r>
            <a:r>
              <a:rPr lang="en-US" altLang="en-US" sz="2400" smtClean="0"/>
              <a:t> is inside the first for block and </a:t>
            </a:r>
            <a:r>
              <a:rPr lang="en-US" altLang="en-US" sz="2400" smtClean="0">
                <a:solidFill>
                  <a:srgbClr val="00B050"/>
                </a:solidFill>
                <a:latin typeface="Consolas" panose="020B0609020204030204" pitchFamily="49" charset="0"/>
              </a:rPr>
              <a:t>i</a:t>
            </a:r>
            <a:r>
              <a:rPr lang="en-US" altLang="en-US" sz="2400" smtClean="0"/>
              <a:t> is inside the second</a:t>
            </a:r>
          </a:p>
          <a:p>
            <a:pPr lvl="1"/>
            <a:r>
              <a:rPr lang="en-US" altLang="en-US" sz="2400" smtClean="0"/>
              <a:t>They are two different variables and do not overlap</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2743200" y="2895600"/>
            <a:ext cx="5486400" cy="3581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sum = 0;</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 = 1;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 &lt;= 10;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sum = sum +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 = 1;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 &lt;= 10;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sum = sum +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 * </a:t>
            </a:r>
            <a:r>
              <a:rPr lang="en-US" kern="0" dirty="0">
                <a:solidFill>
                  <a:srgbClr val="00B050"/>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System.out.println(sum);</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10" name="Left Brace 9"/>
          <p:cNvSpPr/>
          <p:nvPr/>
        </p:nvSpPr>
        <p:spPr>
          <a:xfrm rot="10800000">
            <a:off x="6705600" y="3810000"/>
            <a:ext cx="381000" cy="7620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55303" name="TextBox 14"/>
          <p:cNvSpPr txBox="1">
            <a:spLocks noChangeArrowheads="1"/>
          </p:cNvSpPr>
          <p:nvPr/>
        </p:nvSpPr>
        <p:spPr bwMode="auto">
          <a:xfrm>
            <a:off x="7086600" y="3886200"/>
            <a:ext cx="3111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33CC"/>
                </a:solidFill>
                <a:latin typeface="Consolas" panose="020B0609020204030204" pitchFamily="49" charset="0"/>
                <a:cs typeface="Arial" panose="020B0604020202020204" pitchFamily="34" charset="0"/>
              </a:rPr>
              <a:t>i</a:t>
            </a:r>
            <a:endParaRPr lang="en-US" altLang="en-US" sz="1800">
              <a:solidFill>
                <a:srgbClr val="0033CC"/>
              </a:solidFill>
              <a:cs typeface="Arial" panose="020B0604020202020204" pitchFamily="34" charset="0"/>
            </a:endParaRPr>
          </a:p>
        </p:txBody>
      </p:sp>
      <p:sp>
        <p:nvSpPr>
          <p:cNvPr id="55304" name="TextBox 14"/>
          <p:cNvSpPr txBox="1">
            <a:spLocks noChangeArrowheads="1"/>
          </p:cNvSpPr>
          <p:nvPr/>
        </p:nvSpPr>
        <p:spPr bwMode="auto">
          <a:xfrm>
            <a:off x="7162800" y="5029200"/>
            <a:ext cx="3111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B050"/>
                </a:solidFill>
                <a:latin typeface="Consolas" panose="020B0609020204030204" pitchFamily="49" charset="0"/>
                <a:cs typeface="Arial" panose="020B0604020202020204" pitchFamily="34" charset="0"/>
              </a:rPr>
              <a:t>i</a:t>
            </a:r>
            <a:endParaRPr lang="en-US" altLang="en-US" sz="1800">
              <a:solidFill>
                <a:srgbClr val="00B050"/>
              </a:solidFill>
              <a:cs typeface="Arial" panose="020B0604020202020204" pitchFamily="34" charset="0"/>
            </a:endParaRPr>
          </a:p>
        </p:txBody>
      </p:sp>
      <p:sp>
        <p:nvSpPr>
          <p:cNvPr id="13" name="Left Brace 12"/>
          <p:cNvSpPr/>
          <p:nvPr/>
        </p:nvSpPr>
        <p:spPr>
          <a:xfrm rot="10800000">
            <a:off x="6705600" y="4876800"/>
            <a:ext cx="381000" cy="7620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5530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530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B0BD8A32-6C9C-4B3A-9074-ACB2431B277E}" type="slidenum">
              <a:rPr lang="en-US" altLang="en-US" sz="1200">
                <a:solidFill>
                  <a:srgbClr val="898989"/>
                </a:solidFill>
              </a:rPr>
              <a:pPr>
                <a:spcBef>
                  <a:spcPct val="0"/>
                </a:spcBef>
                <a:buClrTx/>
                <a:buSzTx/>
                <a:buFontTx/>
                <a:buNone/>
              </a:pPr>
              <a:t>44</a:t>
            </a:fld>
            <a:endParaRPr lang="en-US" altLang="en-US"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600200" y="274638"/>
            <a:ext cx="7315200" cy="715962"/>
          </a:xfrm>
        </p:spPr>
        <p:txBody>
          <a:bodyPr/>
          <a:lstStyle/>
          <a:p>
            <a:r>
              <a:rPr lang="en-US" altLang="en-US" sz="3600" smtClean="0"/>
              <a:t>Overlapping Scope </a:t>
            </a:r>
          </a:p>
        </p:txBody>
      </p:sp>
      <p:sp>
        <p:nvSpPr>
          <p:cNvPr id="56323" name="Content Placeholder 2"/>
          <p:cNvSpPr>
            <a:spLocks noGrp="1"/>
          </p:cNvSpPr>
          <p:nvPr>
            <p:ph idx="1"/>
          </p:nvPr>
        </p:nvSpPr>
        <p:spPr>
          <a:xfrm>
            <a:off x="381000" y="1066800"/>
            <a:ext cx="8305800" cy="2133600"/>
          </a:xfrm>
        </p:spPr>
        <p:txBody>
          <a:bodyPr/>
          <a:lstStyle/>
          <a:p>
            <a:r>
              <a:rPr lang="en-US" altLang="en-US" sz="2800" smtClean="0"/>
              <a:t>Variables (including parameter variables) must have unique names within their scope</a:t>
            </a:r>
          </a:p>
          <a:p>
            <a:pPr lvl="1"/>
            <a:r>
              <a:rPr lang="en-US" altLang="en-US" sz="2400" smtClean="0">
                <a:solidFill>
                  <a:srgbClr val="0033CC"/>
                </a:solidFill>
                <a:latin typeface="Consolas" panose="020B0609020204030204" pitchFamily="49" charset="0"/>
              </a:rPr>
              <a:t>n</a:t>
            </a:r>
            <a:r>
              <a:rPr lang="en-US" altLang="en-US" sz="2400" smtClean="0"/>
              <a:t> has local scope and </a:t>
            </a:r>
            <a:r>
              <a:rPr lang="en-US" altLang="en-US" sz="2400" smtClean="0">
                <a:solidFill>
                  <a:srgbClr val="00B050"/>
                </a:solidFill>
                <a:latin typeface="Consolas" panose="020B0609020204030204" pitchFamily="49" charset="0"/>
              </a:rPr>
              <a:t>n</a:t>
            </a:r>
            <a:r>
              <a:rPr lang="en-US" altLang="en-US" sz="2400" smtClean="0"/>
              <a:t> is in a block inside that scope</a:t>
            </a:r>
          </a:p>
          <a:p>
            <a:pPr lvl="1"/>
            <a:r>
              <a:rPr lang="en-US" altLang="en-US" sz="2400" smtClean="0"/>
              <a:t>The compiler will complain when the block scope </a:t>
            </a:r>
            <a:r>
              <a:rPr lang="en-US" altLang="en-US" sz="2400" smtClean="0">
                <a:solidFill>
                  <a:srgbClr val="00B050"/>
                </a:solidFill>
              </a:rPr>
              <a:t>n</a:t>
            </a:r>
            <a:r>
              <a:rPr lang="en-US" altLang="en-US" sz="2400" smtClean="0"/>
              <a:t> is declared</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914400" y="3352800"/>
            <a:ext cx="6477000" cy="2819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int sumOfSquares(int </a:t>
            </a:r>
            <a:r>
              <a:rPr lang="en-US" kern="0" dirty="0">
                <a:solidFill>
                  <a:srgbClr val="0033CC"/>
                </a:solidFill>
                <a:latin typeface="Consolas" pitchFamily="49" charset="0"/>
                <a:ea typeface="ＭＳ Ｐゴシック" pitchFamily="34" charset="-128"/>
              </a:rPr>
              <a:t>n</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sum = 0;</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i = 1; i &lt;= </a:t>
            </a:r>
            <a:r>
              <a:rPr lang="en-US" kern="0" dirty="0">
                <a:solidFill>
                  <a:srgbClr val="0033CC"/>
                </a:solidFill>
                <a:latin typeface="Consolas" pitchFamily="49" charset="0"/>
                <a:ea typeface="ＭＳ Ｐゴシック" pitchFamily="34" charset="-128"/>
              </a:rPr>
              <a:t>n</a:t>
            </a:r>
            <a:r>
              <a:rPr lang="en-US" kern="0" dirty="0">
                <a:latin typeface="Consolas" pitchFamily="49" charset="0"/>
                <a:ea typeface="ＭＳ Ｐゴシック" pitchFamily="34" charset="-128"/>
              </a:rPr>
              <a:t>; </a:t>
            </a:r>
            <a:r>
              <a:rPr lang="en-US" kern="0" dirty="0">
                <a:solidFill>
                  <a:srgbClr val="0033CC"/>
                </a:solidFill>
                <a:latin typeface="Consolas" pitchFamily="49" charset="0"/>
                <a:ea typeface="ＭＳ Ｐゴシック" pitchFamily="34" charset="-128"/>
              </a:rPr>
              <a:t>i</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int </a:t>
            </a:r>
            <a:r>
              <a:rPr lang="en-US" kern="0" dirty="0">
                <a:solidFill>
                  <a:srgbClr val="00B050"/>
                </a:solidFill>
                <a:latin typeface="Consolas" pitchFamily="49" charset="0"/>
                <a:ea typeface="ＭＳ Ｐゴシック" pitchFamily="34" charset="-128"/>
              </a:rPr>
              <a:t>n</a:t>
            </a:r>
            <a:r>
              <a:rPr lang="en-US" kern="0" dirty="0">
                <a:latin typeface="Consolas" pitchFamily="49" charset="0"/>
                <a:ea typeface="ＭＳ Ｐゴシック" pitchFamily="34" charset="-128"/>
              </a:rPr>
              <a:t> = i * i; </a:t>
            </a:r>
            <a:r>
              <a:rPr lang="en-US" kern="0" dirty="0">
                <a:solidFill>
                  <a:srgbClr val="00B0F0"/>
                </a:solidFill>
                <a:latin typeface="Consolas" pitchFamily="49" charset="0"/>
                <a:ea typeface="ＭＳ Ｐゴシック" pitchFamily="34" charset="-128"/>
              </a:rPr>
              <a:t>// ERROR</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sum = sum + </a:t>
            </a:r>
            <a:r>
              <a:rPr lang="en-US" kern="0" dirty="0">
                <a:solidFill>
                  <a:srgbClr val="00B050"/>
                </a:solidFill>
                <a:latin typeface="Consolas" pitchFamily="49" charset="0"/>
                <a:ea typeface="ＭＳ Ｐゴシック" pitchFamily="34" charset="-128"/>
              </a:rPr>
              <a:t>n</a:t>
            </a: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return sum;</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10" name="Left Brace 9"/>
          <p:cNvSpPr/>
          <p:nvPr/>
        </p:nvSpPr>
        <p:spPr>
          <a:xfrm rot="10800000">
            <a:off x="5715000" y="3429000"/>
            <a:ext cx="457200" cy="26670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56327" name="TextBox 14"/>
          <p:cNvSpPr txBox="1">
            <a:spLocks noChangeArrowheads="1"/>
          </p:cNvSpPr>
          <p:nvPr/>
        </p:nvSpPr>
        <p:spPr bwMode="auto">
          <a:xfrm>
            <a:off x="6248400" y="4267200"/>
            <a:ext cx="107156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33CC"/>
                </a:solidFill>
                <a:latin typeface="Consolas" panose="020B0609020204030204" pitchFamily="49" charset="0"/>
                <a:cs typeface="Arial" panose="020B0604020202020204" pitchFamily="34" charset="0"/>
              </a:rPr>
              <a:t>Local n</a:t>
            </a:r>
            <a:endParaRPr lang="en-US" altLang="en-US" sz="1800">
              <a:solidFill>
                <a:srgbClr val="0033CC"/>
              </a:solidFill>
              <a:cs typeface="Arial" panose="020B0604020202020204" pitchFamily="34" charset="0"/>
            </a:endParaRPr>
          </a:p>
        </p:txBody>
      </p:sp>
      <p:sp>
        <p:nvSpPr>
          <p:cNvPr id="56328" name="TextBox 14"/>
          <p:cNvSpPr txBox="1">
            <a:spLocks noChangeArrowheads="1"/>
          </p:cNvSpPr>
          <p:nvPr/>
        </p:nvSpPr>
        <p:spPr bwMode="auto">
          <a:xfrm>
            <a:off x="5257800" y="4800600"/>
            <a:ext cx="183038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B050"/>
                </a:solidFill>
                <a:latin typeface="Consolas" panose="020B0609020204030204" pitchFamily="49" charset="0"/>
                <a:cs typeface="Arial" panose="020B0604020202020204" pitchFamily="34" charset="0"/>
              </a:rPr>
              <a:t>block scope n</a:t>
            </a:r>
            <a:endParaRPr lang="en-US" altLang="en-US" sz="1800">
              <a:solidFill>
                <a:srgbClr val="00B050"/>
              </a:solidFill>
              <a:cs typeface="Arial" panose="020B0604020202020204" pitchFamily="34" charset="0"/>
            </a:endParaRPr>
          </a:p>
        </p:txBody>
      </p:sp>
      <p:sp>
        <p:nvSpPr>
          <p:cNvPr id="13" name="Left Brace 12"/>
          <p:cNvSpPr/>
          <p:nvPr/>
        </p:nvSpPr>
        <p:spPr>
          <a:xfrm rot="10800000">
            <a:off x="4800600" y="4800600"/>
            <a:ext cx="381000" cy="5334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5633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633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EDC1A30A-C6FC-4658-9A20-0EC66AA60834}" type="slidenum">
              <a:rPr lang="en-US" altLang="en-US" sz="1200">
                <a:solidFill>
                  <a:srgbClr val="898989"/>
                </a:solidFill>
              </a:rPr>
              <a:pPr>
                <a:spcBef>
                  <a:spcPct val="0"/>
                </a:spcBef>
                <a:buClrTx/>
                <a:buSzTx/>
                <a:buFontTx/>
                <a:buNone/>
              </a:pPr>
              <a:t>45</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752600" y="274638"/>
            <a:ext cx="7162800" cy="715962"/>
          </a:xfrm>
        </p:spPr>
        <p:txBody>
          <a:bodyPr/>
          <a:lstStyle/>
          <a:p>
            <a:r>
              <a:rPr lang="en-US" altLang="en-US" sz="3600" smtClean="0"/>
              <a:t>Global and Local Overlapping</a:t>
            </a:r>
          </a:p>
        </p:txBody>
      </p:sp>
      <p:sp>
        <p:nvSpPr>
          <p:cNvPr id="57347" name="Content Placeholder 2"/>
          <p:cNvSpPr>
            <a:spLocks noGrp="1"/>
          </p:cNvSpPr>
          <p:nvPr>
            <p:ph idx="1"/>
          </p:nvPr>
        </p:nvSpPr>
        <p:spPr>
          <a:xfrm>
            <a:off x="381000" y="990600"/>
            <a:ext cx="8305800" cy="2133600"/>
          </a:xfrm>
        </p:spPr>
        <p:txBody>
          <a:bodyPr/>
          <a:lstStyle/>
          <a:p>
            <a:pPr>
              <a:spcBef>
                <a:spcPts val="200"/>
              </a:spcBef>
            </a:pPr>
            <a:r>
              <a:rPr lang="en-US" altLang="en-US" sz="2800" smtClean="0"/>
              <a:t>Global and Local (method) variables can overlap</a:t>
            </a:r>
          </a:p>
          <a:p>
            <a:pPr lvl="1">
              <a:spcBef>
                <a:spcPts val="200"/>
              </a:spcBef>
            </a:pPr>
            <a:r>
              <a:rPr lang="en-US" altLang="en-US" sz="2400" smtClean="0"/>
              <a:t>The local </a:t>
            </a:r>
            <a:r>
              <a:rPr lang="en-US" altLang="en-US" sz="2400" smtClean="0">
                <a:solidFill>
                  <a:srgbClr val="00B050"/>
                </a:solidFill>
                <a:latin typeface="Consolas" panose="020B0609020204030204" pitchFamily="49" charset="0"/>
                <a:cs typeface="Consolas" panose="020B0609020204030204" pitchFamily="49" charset="0"/>
              </a:rPr>
              <a:t>same</a:t>
            </a:r>
            <a:r>
              <a:rPr lang="en-US" altLang="en-US" sz="2400" smtClean="0"/>
              <a:t> will be used when it is in scope</a:t>
            </a:r>
          </a:p>
          <a:p>
            <a:pPr lvl="1">
              <a:spcBef>
                <a:spcPts val="200"/>
              </a:spcBef>
            </a:pPr>
            <a:r>
              <a:rPr lang="en-US" altLang="en-US" sz="2400" smtClean="0"/>
              <a:t>No access to global </a:t>
            </a:r>
            <a:r>
              <a:rPr lang="en-US" altLang="en-US" sz="2400" smtClean="0">
                <a:solidFill>
                  <a:srgbClr val="0033CC"/>
                </a:solidFill>
                <a:latin typeface="Consolas" panose="020B0609020204030204" pitchFamily="49" charset="0"/>
                <a:cs typeface="Consolas" panose="020B0609020204030204" pitchFamily="49" charset="0"/>
              </a:rPr>
              <a:t>same</a:t>
            </a:r>
            <a:r>
              <a:rPr lang="en-US" altLang="en-US" sz="2400" smtClean="0"/>
              <a:t> when local </a:t>
            </a:r>
            <a:r>
              <a:rPr lang="en-US" altLang="en-US" sz="2400" smtClean="0">
                <a:solidFill>
                  <a:srgbClr val="00B050"/>
                </a:solidFill>
                <a:latin typeface="Consolas" panose="020B0609020204030204" pitchFamily="49" charset="0"/>
                <a:cs typeface="Consolas" panose="020B0609020204030204" pitchFamily="49" charset="0"/>
              </a:rPr>
              <a:t>same</a:t>
            </a:r>
            <a:r>
              <a:rPr lang="en-US" altLang="en-US" sz="2400" smtClean="0">
                <a:solidFill>
                  <a:srgbClr val="00B050"/>
                </a:solidFill>
                <a:cs typeface="Consolas" panose="020B0609020204030204" pitchFamily="49" charset="0"/>
              </a:rPr>
              <a:t> </a:t>
            </a:r>
            <a:r>
              <a:rPr lang="en-US" altLang="en-US" sz="2400" smtClean="0"/>
              <a:t>is in scope</a:t>
            </a:r>
          </a:p>
        </p:txBody>
      </p:sp>
      <p:sp>
        <p:nvSpPr>
          <p:cNvPr id="9" name="Content Placeholder 2"/>
          <p:cNvSpPr txBox="1">
            <a:spLocks/>
          </p:cNvSpPr>
          <p:nvPr/>
        </p:nvSpPr>
        <p:spPr bwMode="auto">
          <a:xfrm>
            <a:off x="381000" y="2362200"/>
            <a:ext cx="3200400" cy="762000"/>
          </a:xfrm>
          <a:prstGeom prst="rect">
            <a:avLst/>
          </a:prstGeom>
          <a:noFill/>
          <a:ln w="9525">
            <a:noFill/>
            <a:miter lim="800000"/>
            <a:headEnd/>
            <a:tailEnd/>
          </a:ln>
        </p:spPr>
        <p:txBody>
          <a:bodyPr/>
          <a:lstStyle/>
          <a:p>
            <a:pPr marL="342900" indent="-34290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8" name="Content Placeholder 2"/>
          <p:cNvSpPr txBox="1">
            <a:spLocks/>
          </p:cNvSpPr>
          <p:nvPr/>
        </p:nvSpPr>
        <p:spPr bwMode="auto">
          <a:xfrm>
            <a:off x="304800" y="2286000"/>
            <a:ext cx="5486400" cy="3962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buClr>
                <a:srgbClr val="835E01"/>
              </a:buClr>
              <a:buSzPct val="60000"/>
              <a:buFont typeface="Wingdings" pitchFamily="2" charset="2"/>
              <a:buNone/>
              <a:defRPr/>
            </a:pPr>
            <a:r>
              <a:rPr lang="en-US" sz="1800" smtClean="0">
                <a:latin typeface="Consolas" pitchFamily="49" charset="0"/>
              </a:rPr>
              <a:t>public class Scoper</a:t>
            </a:r>
          </a:p>
          <a:p>
            <a:pPr>
              <a:buClr>
                <a:srgbClr val="835E01"/>
              </a:buClr>
              <a:buSzPct val="60000"/>
              <a:buFont typeface="Wingdings" pitchFamily="2" charset="2"/>
              <a:buNone/>
              <a:defRPr/>
            </a:pPr>
            <a:r>
              <a:rPr lang="en-US" sz="1800" smtClean="0">
                <a:latin typeface="Consolas" pitchFamily="49" charset="0"/>
              </a:rPr>
              <a:t>{</a:t>
            </a:r>
          </a:p>
          <a:p>
            <a:pPr>
              <a:buClr>
                <a:srgbClr val="835E01"/>
              </a:buClr>
              <a:buSzPct val="60000"/>
              <a:buFont typeface="Wingdings" pitchFamily="2" charset="2"/>
              <a:buNone/>
              <a:defRPr/>
            </a:pPr>
            <a:r>
              <a:rPr lang="en-US" sz="1800" smtClean="0">
                <a:latin typeface="Consolas" pitchFamily="49" charset="0"/>
              </a:rPr>
              <a:t>  public static int </a:t>
            </a:r>
            <a:r>
              <a:rPr lang="en-US" sz="1800" smtClean="0">
                <a:solidFill>
                  <a:srgbClr val="0033CC"/>
                </a:solidFill>
                <a:latin typeface="Consolas" pitchFamily="49" charset="0"/>
              </a:rPr>
              <a:t>same</a:t>
            </a:r>
            <a:r>
              <a:rPr lang="en-US" sz="1800" smtClean="0">
                <a:latin typeface="Consolas" pitchFamily="49" charset="0"/>
              </a:rPr>
              <a:t>;   </a:t>
            </a:r>
            <a:r>
              <a:rPr lang="en-US" sz="1800" smtClean="0">
                <a:solidFill>
                  <a:srgbClr val="0033CC"/>
                </a:solidFill>
                <a:latin typeface="Consolas" pitchFamily="49" charset="0"/>
              </a:rPr>
              <a:t>// </a:t>
            </a:r>
            <a:r>
              <a:rPr lang="ja-JP" altLang="en-US" sz="1800" smtClean="0">
                <a:solidFill>
                  <a:srgbClr val="0033CC"/>
                </a:solidFill>
                <a:latin typeface="Consolas" pitchFamily="49" charset="0"/>
              </a:rPr>
              <a:t>‘</a:t>
            </a:r>
            <a:r>
              <a:rPr lang="en-US" altLang="ja-JP" sz="1800" smtClean="0">
                <a:solidFill>
                  <a:srgbClr val="0033CC"/>
                </a:solidFill>
                <a:latin typeface="Consolas" pitchFamily="49" charset="0"/>
              </a:rPr>
              <a:t>global</a:t>
            </a:r>
            <a:r>
              <a:rPr lang="ja-JP" altLang="en-US" sz="1800" smtClean="0">
                <a:solidFill>
                  <a:srgbClr val="0033CC"/>
                </a:solidFill>
                <a:latin typeface="Consolas" pitchFamily="49" charset="0"/>
              </a:rPr>
              <a:t>’</a:t>
            </a:r>
            <a:endParaRPr lang="en-US" altLang="ja-JP" sz="1800" smtClean="0">
              <a:solidFill>
                <a:srgbClr val="0033CC"/>
              </a:solidFill>
              <a:latin typeface="Consolas" pitchFamily="49" charset="0"/>
            </a:endParaRPr>
          </a:p>
          <a:p>
            <a:pPr>
              <a:buClr>
                <a:srgbClr val="835E01"/>
              </a:buClr>
              <a:buSzPct val="60000"/>
              <a:buFont typeface="Wingdings" pitchFamily="2" charset="2"/>
              <a:buNone/>
              <a:defRPr/>
            </a:pPr>
            <a:r>
              <a:rPr lang="en-US" sz="1800" smtClean="0">
                <a:latin typeface="Consolas" pitchFamily="49" charset="0"/>
              </a:rPr>
              <a:t>  public static void main(String[] args)</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int </a:t>
            </a:r>
            <a:r>
              <a:rPr lang="en-US" sz="1800" smtClean="0">
                <a:solidFill>
                  <a:srgbClr val="00B050"/>
                </a:solidFill>
                <a:latin typeface="Consolas" pitchFamily="49" charset="0"/>
              </a:rPr>
              <a:t>same</a:t>
            </a:r>
            <a:r>
              <a:rPr lang="en-US" sz="1800" smtClean="0">
                <a:latin typeface="Consolas" pitchFamily="49" charset="0"/>
              </a:rPr>
              <a:t> = 0;     </a:t>
            </a:r>
            <a:r>
              <a:rPr lang="en-US" sz="1800" smtClean="0">
                <a:solidFill>
                  <a:srgbClr val="00B050"/>
                </a:solidFill>
                <a:latin typeface="Consolas" pitchFamily="49" charset="0"/>
              </a:rPr>
              <a:t>// local</a:t>
            </a:r>
          </a:p>
          <a:p>
            <a:pPr>
              <a:buClr>
                <a:srgbClr val="835E01"/>
              </a:buClr>
              <a:buSzPct val="60000"/>
              <a:buFont typeface="Wingdings" pitchFamily="2" charset="2"/>
              <a:buNone/>
              <a:defRPr/>
            </a:pPr>
            <a:r>
              <a:rPr lang="en-US" sz="1800" smtClean="0">
                <a:latin typeface="Consolas" pitchFamily="49" charset="0"/>
              </a:rPr>
              <a:t>    for (int i = 1; i &lt;= 10; i++)</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int square = i * i;</a:t>
            </a:r>
          </a:p>
          <a:p>
            <a:pPr>
              <a:buClr>
                <a:srgbClr val="835E01"/>
              </a:buClr>
              <a:buSzPct val="60000"/>
              <a:buFont typeface="Wingdings" pitchFamily="2" charset="2"/>
              <a:buNone/>
              <a:defRPr/>
            </a:pPr>
            <a:r>
              <a:rPr lang="en-US" sz="1800" smtClean="0">
                <a:latin typeface="Consolas" pitchFamily="49" charset="0"/>
              </a:rPr>
              <a:t>      </a:t>
            </a:r>
            <a:r>
              <a:rPr lang="en-US" sz="1800" smtClean="0">
                <a:solidFill>
                  <a:srgbClr val="00B050"/>
                </a:solidFill>
                <a:latin typeface="Consolas" pitchFamily="49" charset="0"/>
              </a:rPr>
              <a:t>same</a:t>
            </a:r>
            <a:r>
              <a:rPr lang="en-US" sz="1800" smtClean="0">
                <a:latin typeface="Consolas" pitchFamily="49" charset="0"/>
              </a:rPr>
              <a:t> = </a:t>
            </a:r>
            <a:r>
              <a:rPr lang="en-US" sz="1800" smtClean="0">
                <a:solidFill>
                  <a:srgbClr val="00B050"/>
                </a:solidFill>
                <a:latin typeface="Consolas" pitchFamily="49" charset="0"/>
              </a:rPr>
              <a:t>same</a:t>
            </a:r>
            <a:r>
              <a:rPr lang="en-US" sz="1800" smtClean="0">
                <a:latin typeface="Consolas" pitchFamily="49" charset="0"/>
              </a:rPr>
              <a:t> + square;</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    System.out.println(</a:t>
            </a:r>
            <a:r>
              <a:rPr lang="en-US" sz="1800" smtClean="0">
                <a:solidFill>
                  <a:srgbClr val="00B050"/>
                </a:solidFill>
                <a:latin typeface="Consolas" pitchFamily="49" charset="0"/>
              </a:rPr>
              <a:t>same</a:t>
            </a:r>
            <a:r>
              <a:rPr lang="en-US" sz="1800" smtClean="0">
                <a:latin typeface="Consolas" pitchFamily="49" charset="0"/>
              </a:rPr>
              <a:t>);</a:t>
            </a:r>
          </a:p>
          <a:p>
            <a:pPr>
              <a:buClr>
                <a:srgbClr val="835E01"/>
              </a:buClr>
              <a:buSzPct val="60000"/>
              <a:buFont typeface="Wingdings" pitchFamily="2" charset="2"/>
              <a:buNone/>
              <a:defRPr/>
            </a:pPr>
            <a:r>
              <a:rPr lang="en-US" sz="1800" smtClean="0">
                <a:latin typeface="Consolas" pitchFamily="49" charset="0"/>
              </a:rPr>
              <a:t>  }</a:t>
            </a:r>
          </a:p>
          <a:p>
            <a:pPr>
              <a:buClr>
                <a:srgbClr val="835E01"/>
              </a:buClr>
              <a:buSzPct val="60000"/>
              <a:buFont typeface="Wingdings" pitchFamily="2" charset="2"/>
              <a:buNone/>
              <a:defRPr/>
            </a:pPr>
            <a:r>
              <a:rPr lang="en-US" sz="1800" smtClean="0">
                <a:latin typeface="Consolas" pitchFamily="49" charset="0"/>
              </a:rPr>
              <a:t>}</a:t>
            </a:r>
          </a:p>
        </p:txBody>
      </p:sp>
      <p:sp>
        <p:nvSpPr>
          <p:cNvPr id="11" name="Left Brace 10"/>
          <p:cNvSpPr/>
          <p:nvPr/>
        </p:nvSpPr>
        <p:spPr>
          <a:xfrm rot="10800000">
            <a:off x="5867400" y="2362200"/>
            <a:ext cx="457200" cy="3581400"/>
          </a:xfrm>
          <a:prstGeom prst="leftBrace">
            <a:avLst>
              <a:gd name="adj1" fmla="val 8333"/>
              <a:gd name="adj2" fmla="val 64950"/>
            </a:avLst>
          </a:prstGeom>
          <a:ln w="28575">
            <a:solidFill>
              <a:srgbClr val="0033CC"/>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57351" name="TextBox 14"/>
          <p:cNvSpPr txBox="1">
            <a:spLocks noChangeArrowheads="1"/>
          </p:cNvSpPr>
          <p:nvPr/>
        </p:nvSpPr>
        <p:spPr bwMode="auto">
          <a:xfrm>
            <a:off x="6400800" y="3200400"/>
            <a:ext cx="690563"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33CC"/>
                </a:solidFill>
                <a:latin typeface="Consolas" panose="020B0609020204030204" pitchFamily="49" charset="0"/>
                <a:cs typeface="Arial" panose="020B0604020202020204" pitchFamily="34" charset="0"/>
              </a:rPr>
              <a:t>same</a:t>
            </a:r>
            <a:endParaRPr lang="en-US" altLang="en-US" sz="1800">
              <a:solidFill>
                <a:srgbClr val="0033CC"/>
              </a:solidFill>
              <a:cs typeface="Arial" panose="020B0604020202020204" pitchFamily="34" charset="0"/>
            </a:endParaRPr>
          </a:p>
        </p:txBody>
      </p:sp>
      <p:sp>
        <p:nvSpPr>
          <p:cNvPr id="57352" name="TextBox 14"/>
          <p:cNvSpPr txBox="1">
            <a:spLocks noChangeArrowheads="1"/>
          </p:cNvSpPr>
          <p:nvPr/>
        </p:nvSpPr>
        <p:spPr bwMode="auto">
          <a:xfrm>
            <a:off x="5105400" y="4267200"/>
            <a:ext cx="7493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a:solidFill>
                  <a:srgbClr val="00B050"/>
                </a:solidFill>
                <a:cs typeface="Arial" panose="020B0604020202020204" pitchFamily="34" charset="0"/>
              </a:rPr>
              <a:t>same</a:t>
            </a:r>
          </a:p>
        </p:txBody>
      </p:sp>
      <p:sp>
        <p:nvSpPr>
          <p:cNvPr id="14" name="Left Brace 13"/>
          <p:cNvSpPr/>
          <p:nvPr/>
        </p:nvSpPr>
        <p:spPr>
          <a:xfrm rot="10800000">
            <a:off x="4648200" y="3810000"/>
            <a:ext cx="381000" cy="1752600"/>
          </a:xfrm>
          <a:prstGeom prst="leftBrace">
            <a:avLst>
              <a:gd name="adj1" fmla="val 8333"/>
              <a:gd name="adj2" fmla="val 6495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dirty="0"/>
          </a:p>
        </p:txBody>
      </p:sp>
      <p:sp>
        <p:nvSpPr>
          <p:cNvPr id="57354" name="TextBox 9"/>
          <p:cNvSpPr txBox="1">
            <a:spLocks noChangeArrowheads="1"/>
          </p:cNvSpPr>
          <p:nvPr/>
        </p:nvSpPr>
        <p:spPr bwMode="auto">
          <a:xfrm>
            <a:off x="4953000" y="5334000"/>
            <a:ext cx="3979863" cy="1016000"/>
          </a:xfrm>
          <a:prstGeom prst="rect">
            <a:avLst/>
          </a:prstGeom>
          <a:solidFill>
            <a:srgbClr val="FAE1A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cs typeface="Arial" panose="020B0604020202020204" pitchFamily="34" charset="0"/>
              </a:rPr>
              <a:t>Variables in different scopes with </a:t>
            </a:r>
          </a:p>
          <a:p>
            <a:pPr eaLnBrk="1" hangingPunct="1">
              <a:spcBef>
                <a:spcPct val="0"/>
              </a:spcBef>
              <a:buClrTx/>
              <a:buSzTx/>
              <a:buFontTx/>
              <a:buNone/>
            </a:pPr>
            <a:r>
              <a:rPr lang="en-US" altLang="en-US" sz="2000">
                <a:cs typeface="Arial" panose="020B0604020202020204" pitchFamily="34" charset="0"/>
              </a:rPr>
              <a:t>the same name will compile, but </a:t>
            </a:r>
          </a:p>
          <a:p>
            <a:pPr eaLnBrk="1" hangingPunct="1">
              <a:spcBef>
                <a:spcPct val="0"/>
              </a:spcBef>
              <a:buClrTx/>
              <a:buSzTx/>
              <a:buFontTx/>
              <a:buNone/>
            </a:pPr>
            <a:r>
              <a:rPr lang="en-US" altLang="en-US" sz="2000">
                <a:cs typeface="Arial" panose="020B0604020202020204" pitchFamily="34" charset="0"/>
              </a:rPr>
              <a:t>it is not a good idea</a:t>
            </a:r>
          </a:p>
        </p:txBody>
      </p:sp>
      <p:sp>
        <p:nvSpPr>
          <p:cNvPr id="57355"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735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E863B617-1C21-4222-AB0E-F945802510B5}" type="slidenum">
              <a:rPr lang="en-US" altLang="en-US" sz="1200">
                <a:solidFill>
                  <a:srgbClr val="898989"/>
                </a:solidFill>
              </a:rPr>
              <a:pPr>
                <a:spcBef>
                  <a:spcPct val="0"/>
                </a:spcBef>
                <a:buClrTx/>
                <a:buSzTx/>
                <a:buFontTx/>
                <a:buNone/>
              </a:pPr>
              <a:t>46</a:t>
            </a:fld>
            <a:endParaRPr lang="en-US" altLang="en-US"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752600" y="274638"/>
            <a:ext cx="7162800" cy="715962"/>
          </a:xfrm>
        </p:spPr>
        <p:txBody>
          <a:bodyPr/>
          <a:lstStyle/>
          <a:p>
            <a:r>
              <a:rPr lang="en-US" altLang="en-US" sz="3600" smtClean="0"/>
              <a:t>5.9  Recursive Methods (optional)</a:t>
            </a:r>
          </a:p>
        </p:txBody>
      </p:sp>
      <p:sp>
        <p:nvSpPr>
          <p:cNvPr id="58371" name="Content Placeholder 2"/>
          <p:cNvSpPr>
            <a:spLocks noGrp="1"/>
          </p:cNvSpPr>
          <p:nvPr>
            <p:ph idx="1"/>
          </p:nvPr>
        </p:nvSpPr>
        <p:spPr>
          <a:xfrm>
            <a:off x="381000" y="1066800"/>
            <a:ext cx="8458200" cy="2133600"/>
          </a:xfrm>
        </p:spPr>
        <p:txBody>
          <a:bodyPr/>
          <a:lstStyle/>
          <a:p>
            <a:r>
              <a:rPr lang="en-US" altLang="en-US" sz="2800" smtClean="0"/>
              <a:t>A recursive method is a method that calls itself</a:t>
            </a:r>
          </a:p>
          <a:p>
            <a:r>
              <a:rPr lang="en-US" altLang="en-US" sz="2800" smtClean="0"/>
              <a:t>A recursive computation solves a problem by using the solution of the same problem with simpler inputs</a:t>
            </a:r>
          </a:p>
          <a:p>
            <a:r>
              <a:rPr lang="en-US" altLang="en-US" sz="2800" smtClean="0"/>
              <a:t>For a recursion to terminate, there must be special cases for the simplest inputs</a:t>
            </a:r>
          </a:p>
        </p:txBody>
      </p:sp>
      <p:sp>
        <p:nvSpPr>
          <p:cNvPr id="9" name="Content Placeholder 2"/>
          <p:cNvSpPr txBox="1">
            <a:spLocks/>
          </p:cNvSpPr>
          <p:nvPr/>
        </p:nvSpPr>
        <p:spPr bwMode="auto">
          <a:xfrm>
            <a:off x="304800" y="2514600"/>
            <a:ext cx="3200400" cy="762000"/>
          </a:xfrm>
          <a:prstGeom prst="rect">
            <a:avLst/>
          </a:prstGeom>
          <a:noFill/>
          <a:ln w="9525">
            <a:noFill/>
            <a:miter lim="800000"/>
            <a:headEnd/>
            <a:tailEnd/>
          </a:ln>
        </p:spPr>
        <p:txBody>
          <a:bodyPr/>
          <a:lstStyle/>
          <a:p>
            <a:pPr marL="342900" indent="-342900">
              <a:spcBef>
                <a:spcPct val="20000"/>
              </a:spcBef>
              <a:buClr>
                <a:srgbClr val="835E01"/>
              </a:buClr>
              <a:buSzPct val="60000"/>
              <a:buFont typeface="Wingdings" pitchFamily="2" charset="2"/>
              <a:buChar char="q"/>
              <a:defRPr/>
            </a:pPr>
            <a:endParaRPr lang="en-US" sz="2800" kern="0" dirty="0">
              <a:solidFill>
                <a:srgbClr val="333333"/>
              </a:solidFill>
              <a:latin typeface="+mn-lt"/>
              <a:ea typeface="ＭＳ Ｐゴシック" pitchFamily="34" charset="-128"/>
            </a:endParaRPr>
          </a:p>
        </p:txBody>
      </p:sp>
      <p:sp>
        <p:nvSpPr>
          <p:cNvPr id="58373"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837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47E8A3D1-3D80-4C9B-83C6-991D40FB62B2}" type="slidenum">
              <a:rPr lang="en-US" altLang="en-US" sz="1200">
                <a:solidFill>
                  <a:srgbClr val="898989"/>
                </a:solidFill>
              </a:rPr>
              <a:pPr>
                <a:spcBef>
                  <a:spcPct val="0"/>
                </a:spcBef>
                <a:buClrTx/>
                <a:buSzTx/>
                <a:buFontTx/>
                <a:buNone/>
              </a:pPr>
              <a:t>47</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Recursive Triangle Example</a:t>
            </a:r>
          </a:p>
        </p:txBody>
      </p:sp>
      <p:pic>
        <p:nvPicPr>
          <p:cNvPr id="593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191000"/>
            <a:ext cx="401002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228600" y="1066800"/>
            <a:ext cx="6553200" cy="3124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a:t>
            </a:r>
            <a:r>
              <a:rPr lang="en-US" kern="0" dirty="0">
                <a:solidFill>
                  <a:srgbClr val="0033CC"/>
                </a:solidFill>
                <a:latin typeface="Consolas" pitchFamily="49" charset="0"/>
                <a:ea typeface="ＭＳ Ｐゴシック" pitchFamily="34" charset="-128"/>
              </a:rPr>
              <a:t>printTriangle</a:t>
            </a:r>
            <a:r>
              <a:rPr lang="en-US" kern="0" dirty="0">
                <a:latin typeface="Consolas" pitchFamily="49" charset="0"/>
                <a:ea typeface="ＭＳ Ｐゴシック" pitchFamily="34" charset="-128"/>
              </a:rPr>
              <a:t>(int sideLength)</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if (sideLength &lt; 1) { return; }</a:t>
            </a:r>
          </a:p>
          <a:p>
            <a:pPr marL="342900" indent="-342900">
              <a:buClr>
                <a:srgbClr val="835E01"/>
              </a:buClr>
              <a:buSzPct val="60000"/>
              <a:buFont typeface="Wingdings" pitchFamily="2" charset="2"/>
              <a:buNone/>
              <a:defRPr/>
            </a:pPr>
            <a:endParaRPr lang="en-US" kern="0" dirty="0">
              <a:latin typeface="Consolas" pitchFamily="49" charset="0"/>
              <a:ea typeface="ＭＳ Ｐゴシック" pitchFamily="34" charset="-128"/>
            </a:endParaRP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r>
              <a:rPr lang="en-US" kern="0" dirty="0">
                <a:solidFill>
                  <a:srgbClr val="0033CC"/>
                </a:solidFill>
                <a:latin typeface="Consolas" pitchFamily="49" charset="0"/>
                <a:ea typeface="ＭＳ Ｐゴシック" pitchFamily="34" charset="-128"/>
              </a:rPr>
              <a:t>printTriangle</a:t>
            </a:r>
            <a:r>
              <a:rPr lang="en-US" kern="0" dirty="0">
                <a:latin typeface="Consolas" pitchFamily="49" charset="0"/>
                <a:ea typeface="ＭＳ Ｐゴシック" pitchFamily="34" charset="-128"/>
              </a:rPr>
              <a:t>(sideLength - 1);</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for (int i = 0; i &lt; sideLength; i++)</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System.out.println();</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p:txBody>
      </p:sp>
      <p:sp>
        <p:nvSpPr>
          <p:cNvPr id="9" name="Left Arrow 8"/>
          <p:cNvSpPr/>
          <p:nvPr/>
        </p:nvSpPr>
        <p:spPr>
          <a:xfrm>
            <a:off x="4953000" y="1447800"/>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Special Case</a:t>
            </a:r>
          </a:p>
        </p:txBody>
      </p:sp>
      <p:sp>
        <p:nvSpPr>
          <p:cNvPr id="10" name="Left Arrow 9"/>
          <p:cNvSpPr/>
          <p:nvPr/>
        </p:nvSpPr>
        <p:spPr>
          <a:xfrm>
            <a:off x="4953000" y="1981200"/>
            <a:ext cx="2286000" cy="6858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Recursive Call</a:t>
            </a:r>
          </a:p>
        </p:txBody>
      </p:sp>
      <p:sp>
        <p:nvSpPr>
          <p:cNvPr id="59399" name="Content Placeholder 2"/>
          <p:cNvSpPr>
            <a:spLocks noGrp="1"/>
          </p:cNvSpPr>
          <p:nvPr>
            <p:ph idx="1"/>
          </p:nvPr>
        </p:nvSpPr>
        <p:spPr>
          <a:xfrm>
            <a:off x="4191000" y="2971800"/>
            <a:ext cx="4648200" cy="3352800"/>
          </a:xfrm>
          <a:solidFill>
            <a:schemeClr val="bg1"/>
          </a:solidFill>
        </p:spPr>
        <p:txBody>
          <a:bodyPr/>
          <a:lstStyle/>
          <a:p>
            <a:r>
              <a:rPr lang="en-US" altLang="en-US" sz="2400" smtClean="0"/>
              <a:t>The method will call itself (and not output anything) until </a:t>
            </a:r>
            <a:r>
              <a:rPr lang="en-US" altLang="en-US" sz="2400" smtClean="0">
                <a:latin typeface="Consolas" panose="020B0609020204030204" pitchFamily="49" charset="0"/>
              </a:rPr>
              <a:t>sideLength</a:t>
            </a:r>
            <a:r>
              <a:rPr lang="en-US" altLang="en-US" sz="2400" smtClean="0"/>
              <a:t> becomes &lt; 1</a:t>
            </a:r>
          </a:p>
          <a:p>
            <a:r>
              <a:rPr lang="en-US" altLang="en-US" sz="2400" smtClean="0"/>
              <a:t>It will then use the return statement and each of the previous iterations will print their results</a:t>
            </a:r>
          </a:p>
          <a:p>
            <a:pPr lvl="1"/>
            <a:r>
              <a:rPr lang="en-US" altLang="en-US" sz="2000" smtClean="0"/>
              <a:t>1, 2, 3 then 4</a:t>
            </a:r>
          </a:p>
        </p:txBody>
      </p:sp>
      <p:sp>
        <p:nvSpPr>
          <p:cNvPr id="5940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594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D131EFCD-F719-49CF-B330-DE0BD8EB801D}" type="slidenum">
              <a:rPr lang="en-US" altLang="en-US" sz="1200">
                <a:solidFill>
                  <a:srgbClr val="898989"/>
                </a:solidFill>
              </a:rPr>
              <a:pPr>
                <a:spcBef>
                  <a:spcPct val="0"/>
                </a:spcBef>
                <a:buClrTx/>
                <a:buSzTx/>
                <a:buFontTx/>
                <a:buNone/>
              </a:pPr>
              <a:t>48</a:t>
            </a:fld>
            <a:endParaRPr lang="en-US" altLang="en-US"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Recursive Calls and Returns</a:t>
            </a:r>
          </a:p>
        </p:txBody>
      </p:sp>
      <p:pic>
        <p:nvPicPr>
          <p:cNvPr id="604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219200"/>
            <a:ext cx="87630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6042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B5C1281D-729A-42A1-9964-06EA5F5D2E80}" type="slidenum">
              <a:rPr lang="en-US" altLang="en-US" sz="1200">
                <a:solidFill>
                  <a:srgbClr val="898989"/>
                </a:solidFill>
              </a:rPr>
              <a:pPr>
                <a:spcBef>
                  <a:spcPct val="0"/>
                </a:spcBef>
                <a:buClrTx/>
                <a:buSzTx/>
                <a:buFontTx/>
                <a:buNone/>
              </a:pPr>
              <a:t>49</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5.1 Methods as Black Boxes</a:t>
            </a:r>
          </a:p>
        </p:txBody>
      </p:sp>
      <p:sp>
        <p:nvSpPr>
          <p:cNvPr id="15363" name="Content Placeholder 2"/>
          <p:cNvSpPr>
            <a:spLocks noGrp="1"/>
          </p:cNvSpPr>
          <p:nvPr>
            <p:ph idx="1"/>
          </p:nvPr>
        </p:nvSpPr>
        <p:spPr/>
        <p:txBody>
          <a:bodyPr/>
          <a:lstStyle/>
          <a:p>
            <a:r>
              <a:rPr lang="en-US" altLang="en-US" smtClean="0"/>
              <a:t>A method is a sequence of instructions with a name </a:t>
            </a:r>
          </a:p>
          <a:p>
            <a:pPr lvl="1"/>
            <a:r>
              <a:rPr lang="en-US" altLang="en-US" smtClean="0"/>
              <a:t>You declare a method by defining a named block of code</a:t>
            </a:r>
          </a:p>
          <a:p>
            <a:pPr lvl="1"/>
            <a:endParaRPr lang="en-US" altLang="en-US" smtClean="0"/>
          </a:p>
          <a:p>
            <a:pPr lvl="1"/>
            <a:endParaRPr lang="en-US" altLang="en-US" smtClean="0"/>
          </a:p>
          <a:p>
            <a:pPr lvl="1"/>
            <a:r>
              <a:rPr lang="en-US" altLang="en-US" smtClean="0"/>
              <a:t>You call a method in order to execute its instructions</a:t>
            </a:r>
            <a:endParaRPr lang="en-US" altLang="en-US" smtClean="0">
              <a:solidFill>
                <a:srgbClr val="C00000"/>
              </a:solidFill>
              <a:latin typeface="Consolas" panose="020B0609020204030204" pitchFamily="49" charset="0"/>
            </a:endParaRPr>
          </a:p>
          <a:p>
            <a:pPr lvl="1"/>
            <a:endParaRPr lang="en-US" altLang="en-US" smtClean="0"/>
          </a:p>
          <a:p>
            <a:pPr lvl="1">
              <a:buFont typeface="Wingdings" panose="05000000000000000000" pitchFamily="2" charset="2"/>
              <a:buNone/>
            </a:pPr>
            <a:endParaRPr lang="en-US" altLang="en-US" smtClean="0"/>
          </a:p>
          <a:p>
            <a:pPr>
              <a:buFont typeface="Wingdings" panose="05000000000000000000" pitchFamily="2" charset="2"/>
              <a:buNone/>
            </a:pPr>
            <a:endParaRPr lang="en-US" altLang="en-US" sz="2800" smtClean="0"/>
          </a:p>
          <a:p>
            <a:pPr>
              <a:buFont typeface="Wingdings" panose="05000000000000000000" pitchFamily="2" charset="2"/>
              <a:buNone/>
            </a:pPr>
            <a:endParaRPr lang="en-US" altLang="en-US" sz="2800" smtClean="0"/>
          </a:p>
        </p:txBody>
      </p:sp>
      <p:sp>
        <p:nvSpPr>
          <p:cNvPr id="15364" name="TextBox 6"/>
          <p:cNvSpPr txBox="1">
            <a:spLocks noChangeArrowheads="1"/>
          </p:cNvSpPr>
          <p:nvPr/>
        </p:nvSpPr>
        <p:spPr bwMode="auto">
          <a:xfrm>
            <a:off x="3200400" y="5105400"/>
            <a:ext cx="5334000" cy="1016000"/>
          </a:xfrm>
          <a:prstGeom prst="rect">
            <a:avLst/>
          </a:prstGeom>
          <a:solidFill>
            <a:srgbClr val="FFDC4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a:cs typeface="Arial" panose="020B0604020202020204" pitchFamily="34" charset="0"/>
              </a:rPr>
              <a:t>A method packages a computation consisting of multiple steps into a form that can be easily understood and reused.</a:t>
            </a:r>
          </a:p>
        </p:txBody>
      </p:sp>
      <p:sp>
        <p:nvSpPr>
          <p:cNvPr id="7" name="Content Placeholder 2"/>
          <p:cNvSpPr txBox="1">
            <a:spLocks/>
          </p:cNvSpPr>
          <p:nvPr/>
        </p:nvSpPr>
        <p:spPr bwMode="auto">
          <a:xfrm>
            <a:off x="3505200" y="2743200"/>
            <a:ext cx="51054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double result = </a:t>
            </a:r>
            <a:r>
              <a:rPr lang="en-US" kern="0" dirty="0">
                <a:solidFill>
                  <a:srgbClr val="0033CC"/>
                </a:solidFill>
                <a:latin typeface="Consolas" pitchFamily="49" charset="0"/>
                <a:ea typeface="ＭＳ Ｐゴシック" pitchFamily="34" charset="-128"/>
              </a:rPr>
              <a:t>Math.pow</a:t>
            </a:r>
            <a:r>
              <a:rPr lang="en-US" kern="0" dirty="0">
                <a:latin typeface="Consolas" pitchFamily="49" charset="0"/>
                <a:ea typeface="ＭＳ Ｐゴシック" pitchFamily="34" charset="-128"/>
              </a:rPr>
              <a:t>(2, 3);</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 .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endParaRPr lang="en-US" b="1" kern="0" dirty="0">
              <a:latin typeface="Consolas" pitchFamily="49" charset="0"/>
              <a:ea typeface="ＭＳ Ｐゴシック" pitchFamily="34" charset="-128"/>
            </a:endParaRPr>
          </a:p>
        </p:txBody>
      </p:sp>
      <p:sp>
        <p:nvSpPr>
          <p:cNvPr id="1536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1536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540158EE-C768-4610-A79B-A24E40EBD322}" type="slidenum">
              <a:rPr lang="en-US" altLang="en-US" sz="1200">
                <a:solidFill>
                  <a:srgbClr val="898989"/>
                </a:solidFill>
              </a:rPr>
              <a:pPr>
                <a:spcBef>
                  <a:spcPct val="0"/>
                </a:spcBef>
                <a:buClrTx/>
                <a:buSzTx/>
                <a:buFontTx/>
                <a:buNone/>
              </a:pPr>
              <a:t>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Summary:  Methods</a:t>
            </a:r>
          </a:p>
        </p:txBody>
      </p:sp>
      <p:sp>
        <p:nvSpPr>
          <p:cNvPr id="61443" name="Content Placeholder 2"/>
          <p:cNvSpPr>
            <a:spLocks noGrp="1"/>
          </p:cNvSpPr>
          <p:nvPr>
            <p:ph idx="1"/>
          </p:nvPr>
        </p:nvSpPr>
        <p:spPr>
          <a:xfrm>
            <a:off x="381000" y="990600"/>
            <a:ext cx="8458200" cy="5105400"/>
          </a:xfrm>
        </p:spPr>
        <p:txBody>
          <a:bodyPr/>
          <a:lstStyle/>
          <a:p>
            <a:pPr>
              <a:spcBef>
                <a:spcPts val="400"/>
              </a:spcBef>
            </a:pPr>
            <a:r>
              <a:rPr lang="en-US" altLang="en-US" sz="2800" smtClean="0"/>
              <a:t>A method is a named sequence of instructions.</a:t>
            </a:r>
          </a:p>
          <a:p>
            <a:pPr>
              <a:spcBef>
                <a:spcPts val="400"/>
              </a:spcBef>
            </a:pPr>
            <a:r>
              <a:rPr lang="en-US" altLang="en-US" sz="2800" smtClean="0"/>
              <a:t>Arguments are supplied when a method is called. The return value is the result that the method computes.</a:t>
            </a:r>
          </a:p>
          <a:p>
            <a:pPr>
              <a:spcBef>
                <a:spcPts val="400"/>
              </a:spcBef>
            </a:pPr>
            <a:r>
              <a:rPr lang="en-US" altLang="en-US" sz="2800" smtClean="0"/>
              <a:t>When declaring a method, you provide a name for the method, a variable for each argument, and a type for the result.</a:t>
            </a:r>
          </a:p>
          <a:p>
            <a:pPr>
              <a:spcBef>
                <a:spcPts val="400"/>
              </a:spcBef>
            </a:pPr>
            <a:r>
              <a:rPr lang="en-US" altLang="en-US" sz="2800" smtClean="0"/>
              <a:t>Method comments explain the purpose of the method, the meaning of the parameters and return value, as well as any special requirements.</a:t>
            </a:r>
          </a:p>
          <a:p>
            <a:pPr>
              <a:spcBef>
                <a:spcPts val="400"/>
              </a:spcBef>
            </a:pPr>
            <a:r>
              <a:rPr lang="en-US" altLang="en-US" sz="2800" smtClean="0"/>
              <a:t>Parameter variables hold the arguments supplied in the method call.</a:t>
            </a:r>
            <a:endParaRPr lang="en-US" altLang="en-US" sz="2400" smtClean="0"/>
          </a:p>
        </p:txBody>
      </p:sp>
      <p:sp>
        <p:nvSpPr>
          <p:cNvPr id="6144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6144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DD3FD6BA-5F87-40B5-8154-47CC92D166CF}" type="slidenum">
              <a:rPr lang="en-US" altLang="en-US" sz="1200">
                <a:solidFill>
                  <a:srgbClr val="898989"/>
                </a:solidFill>
              </a:rPr>
              <a:pPr>
                <a:spcBef>
                  <a:spcPct val="0"/>
                </a:spcBef>
                <a:buClrTx/>
                <a:buSzTx/>
                <a:buFontTx/>
                <a:buNone/>
              </a:pPr>
              <a:t>50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Summary: Method Returns</a:t>
            </a:r>
          </a:p>
        </p:txBody>
      </p:sp>
      <p:sp>
        <p:nvSpPr>
          <p:cNvPr id="62467" name="Content Placeholder 2"/>
          <p:cNvSpPr>
            <a:spLocks noGrp="1"/>
          </p:cNvSpPr>
          <p:nvPr>
            <p:ph idx="1"/>
          </p:nvPr>
        </p:nvSpPr>
        <p:spPr>
          <a:xfrm>
            <a:off x="304800" y="1066800"/>
            <a:ext cx="8458200" cy="5105400"/>
          </a:xfrm>
        </p:spPr>
        <p:txBody>
          <a:bodyPr/>
          <a:lstStyle/>
          <a:p>
            <a:r>
              <a:rPr lang="en-US" altLang="en-US" sz="2800" smtClean="0"/>
              <a:t>The </a:t>
            </a:r>
            <a:r>
              <a:rPr lang="en-US" altLang="en-US" sz="2800" smtClean="0">
                <a:solidFill>
                  <a:srgbClr val="C00000"/>
                </a:solidFill>
                <a:latin typeface="Consolas" panose="020B0609020204030204" pitchFamily="49" charset="0"/>
                <a:cs typeface="Consolas" panose="020B0609020204030204" pitchFamily="49" charset="0"/>
              </a:rPr>
              <a:t>return</a:t>
            </a:r>
            <a:r>
              <a:rPr lang="en-US" altLang="en-US" sz="2800" smtClean="0"/>
              <a:t> statement terminates a method call and yields the method result.</a:t>
            </a:r>
          </a:p>
          <a:p>
            <a:pPr lvl="1"/>
            <a:r>
              <a:rPr lang="en-US" altLang="en-US" sz="2400" smtClean="0"/>
              <a:t>Turn computations that can be reused into methods.</a:t>
            </a:r>
          </a:p>
          <a:p>
            <a:pPr lvl="1"/>
            <a:r>
              <a:rPr lang="en-US" altLang="en-US" sz="2400" smtClean="0"/>
              <a:t>Use a return type of </a:t>
            </a:r>
            <a:r>
              <a:rPr lang="en-US" altLang="en-US" sz="2400" smtClean="0">
                <a:solidFill>
                  <a:srgbClr val="C00000"/>
                </a:solidFill>
                <a:latin typeface="Consolas" panose="020B0609020204030204" pitchFamily="49" charset="0"/>
                <a:cs typeface="Consolas" panose="020B0609020204030204" pitchFamily="49" charset="0"/>
              </a:rPr>
              <a:t>void</a:t>
            </a:r>
            <a:r>
              <a:rPr lang="en-US" altLang="en-US" sz="2400" smtClean="0"/>
              <a:t> to indicate that a method does not return a value.</a:t>
            </a:r>
          </a:p>
          <a:p>
            <a:r>
              <a:rPr lang="en-US" altLang="en-US" sz="2800" smtClean="0"/>
              <a:t>Use the process of stepwise refinement to decompose complex tasks into simpler ones.</a:t>
            </a:r>
          </a:p>
          <a:p>
            <a:pPr lvl="1"/>
            <a:r>
              <a:rPr lang="en-US" altLang="en-US" sz="2400" smtClean="0"/>
              <a:t>When you discover that you need a method, write a description of the parameter variables and return values.</a:t>
            </a:r>
          </a:p>
          <a:p>
            <a:pPr lvl="1"/>
            <a:r>
              <a:rPr lang="en-US" altLang="en-US" sz="2400" smtClean="0"/>
              <a:t>A method may require simpler methods to carry out its work.</a:t>
            </a:r>
          </a:p>
        </p:txBody>
      </p:sp>
      <p:sp>
        <p:nvSpPr>
          <p:cNvPr id="6246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6246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F8E963A3-68D5-4F91-8C67-CC07A585FF82}" type="slidenum">
              <a:rPr lang="en-US" altLang="en-US" sz="1200">
                <a:solidFill>
                  <a:srgbClr val="898989"/>
                </a:solidFill>
              </a:rPr>
              <a:pPr>
                <a:spcBef>
                  <a:spcPct val="0"/>
                </a:spcBef>
                <a:buClrTx/>
                <a:buSzTx/>
                <a:buFontTx/>
                <a:buNone/>
              </a:pPr>
              <a:t>51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Summary:  Scope</a:t>
            </a:r>
          </a:p>
        </p:txBody>
      </p:sp>
      <p:sp>
        <p:nvSpPr>
          <p:cNvPr id="63491" name="Content Placeholder 2"/>
          <p:cNvSpPr>
            <a:spLocks noGrp="1"/>
          </p:cNvSpPr>
          <p:nvPr>
            <p:ph idx="1"/>
          </p:nvPr>
        </p:nvSpPr>
        <p:spPr>
          <a:xfrm>
            <a:off x="304800" y="1143000"/>
            <a:ext cx="8458200" cy="4572000"/>
          </a:xfrm>
        </p:spPr>
        <p:txBody>
          <a:bodyPr/>
          <a:lstStyle/>
          <a:p>
            <a:r>
              <a:rPr lang="en-US" altLang="en-US" sz="2800" smtClean="0"/>
              <a:t>The scope of a variable is the part of the program in which it is visible.</a:t>
            </a:r>
          </a:p>
          <a:p>
            <a:pPr lvl="1"/>
            <a:r>
              <a:rPr lang="en-US" altLang="en-US" sz="2400" smtClean="0"/>
              <a:t>Two local or parameter variables can have the same name, provided that their scopes do not overlap.</a:t>
            </a:r>
          </a:p>
          <a:p>
            <a:pPr lvl="1"/>
            <a:r>
              <a:rPr lang="en-US" altLang="en-US" sz="2400" smtClean="0"/>
              <a:t>You can use the same variable name within different methods since their scope does not overlap.</a:t>
            </a:r>
          </a:p>
          <a:p>
            <a:pPr lvl="1"/>
            <a:r>
              <a:rPr lang="en-US" altLang="en-US" sz="2400" smtClean="0"/>
              <a:t>Local variables declared inside one method are not visible to code inside other methods</a:t>
            </a:r>
          </a:p>
        </p:txBody>
      </p:sp>
      <p:sp>
        <p:nvSpPr>
          <p:cNvPr id="6349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6349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FE4F83A9-E324-41B0-BBF5-C78E974A1470}" type="slidenum">
              <a:rPr lang="en-US" altLang="en-US" sz="1200">
                <a:solidFill>
                  <a:srgbClr val="898989"/>
                </a:solidFill>
              </a:rPr>
              <a:pPr>
                <a:spcBef>
                  <a:spcPct val="0"/>
                </a:spcBef>
                <a:buClrTx/>
                <a:buSzTx/>
                <a:buFontTx/>
                <a:buNone/>
              </a:pPr>
              <a:t>52</a:t>
            </a:fld>
            <a:endParaRPr lang="en-US"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Summary:  Recursion</a:t>
            </a:r>
          </a:p>
        </p:txBody>
      </p:sp>
      <p:sp>
        <p:nvSpPr>
          <p:cNvPr id="64515" name="Content Placeholder 2"/>
          <p:cNvSpPr>
            <a:spLocks noGrp="1"/>
          </p:cNvSpPr>
          <p:nvPr>
            <p:ph idx="1"/>
          </p:nvPr>
        </p:nvSpPr>
        <p:spPr>
          <a:xfrm>
            <a:off x="304800" y="1143000"/>
            <a:ext cx="8458200" cy="6477000"/>
          </a:xfrm>
        </p:spPr>
        <p:txBody>
          <a:bodyPr/>
          <a:lstStyle/>
          <a:p>
            <a:r>
              <a:rPr lang="en-US" altLang="en-US" sz="2800" smtClean="0"/>
              <a:t>A recursive computation solves a problem by using the solution of the same problem with simpler inputs.</a:t>
            </a:r>
          </a:p>
          <a:p>
            <a:pPr lvl="1"/>
            <a:r>
              <a:rPr lang="en-US" altLang="en-US" sz="2400" smtClean="0"/>
              <a:t>For a recursion to terminate, there must be special cases for the simplest inputs.</a:t>
            </a:r>
          </a:p>
          <a:p>
            <a:pPr lvl="1"/>
            <a:r>
              <a:rPr lang="en-US" altLang="en-US" sz="2400" smtClean="0"/>
              <a:t>The key to finding a recursive solution is reducing the input to a simpler input for the same problem.</a:t>
            </a:r>
          </a:p>
          <a:p>
            <a:pPr lvl="1"/>
            <a:r>
              <a:rPr lang="en-US" altLang="en-US" sz="2400" smtClean="0"/>
              <a:t>When designing a recursive solution, do not worry about multiple nested calls.  Simply focus on reducing a problem to a slightly simpler one.</a:t>
            </a:r>
          </a:p>
        </p:txBody>
      </p:sp>
      <p:sp>
        <p:nvSpPr>
          <p:cNvPr id="6451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6451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5D6C7F2C-EFA4-4F78-9079-9E7F7AFB7425}" type="slidenum">
              <a:rPr lang="en-US" altLang="en-US" sz="1200">
                <a:solidFill>
                  <a:srgbClr val="898989"/>
                </a:solidFill>
              </a:rPr>
              <a:pPr>
                <a:spcBef>
                  <a:spcPct val="0"/>
                </a:spcBef>
                <a:buClrTx/>
                <a:buSzTx/>
                <a:buFontTx/>
                <a:buNone/>
              </a:pPr>
              <a:t>53</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What is a method?</a:t>
            </a:r>
          </a:p>
        </p:txBody>
      </p:sp>
      <p:sp>
        <p:nvSpPr>
          <p:cNvPr id="13315" name="Content Placeholder 2"/>
          <p:cNvSpPr>
            <a:spLocks noGrp="1"/>
          </p:cNvSpPr>
          <p:nvPr>
            <p:ph idx="1"/>
          </p:nvPr>
        </p:nvSpPr>
        <p:spPr>
          <a:xfrm>
            <a:off x="304800" y="1066800"/>
            <a:ext cx="8458200" cy="5105400"/>
          </a:xfrm>
        </p:spPr>
        <p:txBody>
          <a:bodyPr/>
          <a:lstStyle/>
          <a:p>
            <a:pPr>
              <a:spcBef>
                <a:spcPts val="400"/>
              </a:spcBef>
              <a:defRPr/>
            </a:pPr>
            <a:r>
              <a:rPr lang="en-US" dirty="0" smtClean="0">
                <a:ea typeface="ＭＳ Ｐゴシック" charset="0"/>
              </a:rPr>
              <a:t>Some methods you have already used are:</a:t>
            </a:r>
          </a:p>
          <a:p>
            <a:pPr lvl="1">
              <a:spcBef>
                <a:spcPts val="400"/>
              </a:spcBef>
              <a:defRPr/>
            </a:pPr>
            <a:r>
              <a:rPr lang="en-US" sz="2400" dirty="0" smtClean="0">
                <a:solidFill>
                  <a:srgbClr val="333333"/>
                </a:solidFill>
                <a:latin typeface="Consolas" pitchFamily="49" charset="0"/>
                <a:ea typeface="ＭＳ Ｐゴシック" charset="0"/>
              </a:rPr>
              <a:t>Math.pow()</a:t>
            </a:r>
          </a:p>
          <a:p>
            <a:pPr lvl="1">
              <a:spcBef>
                <a:spcPts val="400"/>
              </a:spcBef>
              <a:defRPr/>
            </a:pPr>
            <a:r>
              <a:rPr lang="en-US" sz="2400" dirty="0" smtClean="0">
                <a:solidFill>
                  <a:srgbClr val="333333"/>
                </a:solidFill>
                <a:latin typeface="Consolas" pitchFamily="49" charset="0"/>
                <a:ea typeface="ＭＳ Ｐゴシック" charset="0"/>
              </a:rPr>
              <a:t>String.length()</a:t>
            </a:r>
          </a:p>
          <a:p>
            <a:pPr lvl="1">
              <a:spcBef>
                <a:spcPts val="400"/>
              </a:spcBef>
              <a:defRPr/>
            </a:pPr>
            <a:r>
              <a:rPr lang="en-US" sz="2400" dirty="0" smtClean="0">
                <a:solidFill>
                  <a:srgbClr val="333333"/>
                </a:solidFill>
                <a:latin typeface="Consolas" pitchFamily="49" charset="0"/>
                <a:ea typeface="ＭＳ Ｐゴシック" charset="0"/>
              </a:rPr>
              <a:t>Character.isDigit()</a:t>
            </a:r>
          </a:p>
          <a:p>
            <a:pPr lvl="1">
              <a:spcBef>
                <a:spcPts val="400"/>
              </a:spcBef>
              <a:defRPr/>
            </a:pPr>
            <a:r>
              <a:rPr lang="en-US" sz="2400" dirty="0" smtClean="0">
                <a:solidFill>
                  <a:srgbClr val="333333"/>
                </a:solidFill>
                <a:latin typeface="Consolas" pitchFamily="49" charset="0"/>
                <a:ea typeface="ＭＳ Ｐゴシック" charset="0"/>
              </a:rPr>
              <a:t>Scanner.nextInt()</a:t>
            </a:r>
          </a:p>
          <a:p>
            <a:pPr lvl="1">
              <a:spcBef>
                <a:spcPts val="400"/>
              </a:spcBef>
              <a:defRPr/>
            </a:pPr>
            <a:r>
              <a:rPr lang="en-US" sz="2400" dirty="0" smtClean="0">
                <a:solidFill>
                  <a:srgbClr val="333333"/>
                </a:solidFill>
                <a:latin typeface="Consolas" pitchFamily="49" charset="0"/>
                <a:ea typeface="ＭＳ Ｐゴシック" charset="0"/>
              </a:rPr>
              <a:t>main()</a:t>
            </a:r>
          </a:p>
          <a:p>
            <a:pPr>
              <a:spcBef>
                <a:spcPts val="400"/>
              </a:spcBef>
              <a:defRPr/>
            </a:pPr>
            <a:r>
              <a:rPr lang="en-US" sz="2800" dirty="0" smtClean="0">
                <a:solidFill>
                  <a:srgbClr val="333333"/>
                </a:solidFill>
                <a:latin typeface="+mj-lt"/>
                <a:ea typeface="ＭＳ Ｐゴシック" charset="0"/>
              </a:rPr>
              <a:t>They have:</a:t>
            </a:r>
          </a:p>
          <a:p>
            <a:pPr lvl="1">
              <a:spcBef>
                <a:spcPts val="400"/>
              </a:spcBef>
              <a:defRPr/>
            </a:pPr>
            <a:r>
              <a:rPr lang="en-US" sz="2400" dirty="0" smtClean="0">
                <a:ea typeface="ＭＳ Ｐゴシック" charset="0"/>
              </a:rPr>
              <a:t>May have a capitalized name and a dot (.) before them</a:t>
            </a:r>
          </a:p>
          <a:p>
            <a:pPr lvl="1">
              <a:spcBef>
                <a:spcPts val="400"/>
              </a:spcBef>
              <a:defRPr/>
            </a:pPr>
            <a:r>
              <a:rPr lang="en-US" sz="2400" dirty="0" smtClean="0">
                <a:ea typeface="ＭＳ Ｐゴシック" charset="0"/>
              </a:rPr>
              <a:t>A method name</a:t>
            </a:r>
          </a:p>
          <a:p>
            <a:pPr lvl="2">
              <a:spcBef>
                <a:spcPts val="400"/>
              </a:spcBef>
              <a:defRPr/>
            </a:pPr>
            <a:r>
              <a:rPr lang="en-US" sz="2000" dirty="0" smtClean="0">
                <a:ea typeface="ＭＳ Ｐゴシック" charset="0"/>
              </a:rPr>
              <a:t>Follow the same rules as variable names, </a:t>
            </a:r>
            <a:r>
              <a:rPr lang="en-US" sz="2000" dirty="0" err="1" smtClean="0">
                <a:ea typeface="ＭＳ Ｐゴシック" charset="0"/>
              </a:rPr>
              <a:t>camelHump</a:t>
            </a:r>
            <a:r>
              <a:rPr lang="en-US" sz="2000" dirty="0" smtClean="0">
                <a:ea typeface="ＭＳ Ｐゴシック" charset="0"/>
              </a:rPr>
              <a:t> style</a:t>
            </a:r>
          </a:p>
          <a:p>
            <a:pPr lvl="1">
              <a:spcBef>
                <a:spcPts val="400"/>
              </a:spcBef>
              <a:defRPr/>
            </a:pPr>
            <a:r>
              <a:rPr lang="en-US" sz="2400" dirty="0" smtClean="0">
                <a:solidFill>
                  <a:srgbClr val="333333"/>
                </a:solidFill>
                <a:latin typeface="Consolas" pitchFamily="49" charset="0"/>
                <a:ea typeface="ＭＳ Ｐゴシック" charset="0"/>
                <a:cs typeface="Consolas" pitchFamily="49" charset="0"/>
              </a:rPr>
              <a:t>( ) - </a:t>
            </a:r>
            <a:r>
              <a:rPr lang="en-US" sz="2400" dirty="0" smtClean="0">
                <a:solidFill>
                  <a:srgbClr val="333333"/>
                </a:solidFill>
                <a:ea typeface="ＭＳ Ｐゴシック" charset="0"/>
              </a:rPr>
              <a:t>a set of parenthesis at the end</a:t>
            </a:r>
          </a:p>
          <a:p>
            <a:pPr lvl="2">
              <a:spcBef>
                <a:spcPts val="400"/>
              </a:spcBef>
              <a:defRPr/>
            </a:pPr>
            <a:r>
              <a:rPr lang="en-US" sz="2000" dirty="0" smtClean="0">
                <a:solidFill>
                  <a:srgbClr val="333333"/>
                </a:solidFill>
                <a:ea typeface="ＭＳ Ｐゴシック" charset="0"/>
              </a:rPr>
              <a:t>A place to provide the method input information</a:t>
            </a:r>
          </a:p>
          <a:p>
            <a:pPr lvl="1">
              <a:spcBef>
                <a:spcPts val="400"/>
              </a:spcBef>
              <a:buFont typeface="Wingdings" panose="05000000000000000000" pitchFamily="2" charset="2"/>
              <a:buNone/>
              <a:defRPr/>
            </a:pPr>
            <a:endParaRPr lang="en-US" dirty="0" smtClean="0">
              <a:ea typeface="ＭＳ Ｐゴシック" charset="0"/>
            </a:endParaRPr>
          </a:p>
          <a:p>
            <a:pPr>
              <a:spcBef>
                <a:spcPts val="400"/>
              </a:spcBef>
              <a:buFont typeface="Wingdings" panose="05000000000000000000" pitchFamily="2" charset="2"/>
              <a:buNone/>
              <a:defRPr/>
            </a:pPr>
            <a:endParaRPr lang="en-US" sz="2800" dirty="0" smtClean="0">
              <a:ea typeface="ＭＳ Ｐゴシック" charset="0"/>
            </a:endParaRPr>
          </a:p>
          <a:p>
            <a:pPr>
              <a:spcBef>
                <a:spcPts val="400"/>
              </a:spcBef>
              <a:buFont typeface="Wingdings" panose="05000000000000000000" pitchFamily="2" charset="2"/>
              <a:buNone/>
              <a:defRPr/>
            </a:pPr>
            <a:endParaRPr lang="en-US" sz="2800" dirty="0" smtClean="0">
              <a:ea typeface="ＭＳ Ｐゴシック" charset="0"/>
            </a:endParaRPr>
          </a:p>
        </p:txBody>
      </p:sp>
      <p:sp>
        <p:nvSpPr>
          <p:cNvPr id="1638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1638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1509C13B-4B9C-4708-A739-5EF4D1D2DD7F}" type="slidenum">
              <a:rPr lang="en-US" altLang="en-US" sz="1200">
                <a:solidFill>
                  <a:srgbClr val="898989"/>
                </a:solidFill>
              </a:rPr>
              <a:pPr>
                <a:spcBef>
                  <a:spcPct val="0"/>
                </a:spcBef>
                <a:buClrTx/>
                <a:buSzTx/>
                <a:buFontTx/>
                <a:buNone/>
              </a:pPr>
              <a:t>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600" smtClean="0"/>
              <a:t>Flowchart of Calling a Method</a:t>
            </a:r>
          </a:p>
        </p:txBody>
      </p:sp>
      <p:sp>
        <p:nvSpPr>
          <p:cNvPr id="17411" name="Content Placeholder 7"/>
          <p:cNvSpPr>
            <a:spLocks noGrp="1"/>
          </p:cNvSpPr>
          <p:nvPr>
            <p:ph idx="1"/>
          </p:nvPr>
        </p:nvSpPr>
        <p:spPr>
          <a:xfrm>
            <a:off x="4800600" y="2819400"/>
            <a:ext cx="3962400" cy="3276600"/>
          </a:xfrm>
        </p:spPr>
        <p:txBody>
          <a:bodyPr/>
          <a:lstStyle/>
          <a:p>
            <a:r>
              <a:rPr lang="en-US" altLang="en-US" sz="2400" smtClean="0"/>
              <a:t>One method </a:t>
            </a:r>
            <a:r>
              <a:rPr lang="ja-JP" altLang="en-US" sz="2400" smtClean="0"/>
              <a:t>‘</a:t>
            </a:r>
            <a:r>
              <a:rPr lang="en-US" altLang="ja-JP" sz="2400" smtClean="0"/>
              <a:t>calls</a:t>
            </a:r>
            <a:r>
              <a:rPr lang="ja-JP" altLang="en-US" sz="2400" smtClean="0"/>
              <a:t>’</a:t>
            </a:r>
            <a:r>
              <a:rPr lang="en-US" altLang="ja-JP" sz="2400" smtClean="0"/>
              <a:t> another</a:t>
            </a:r>
          </a:p>
          <a:p>
            <a:pPr lvl="1"/>
            <a:r>
              <a:rPr lang="en-US" altLang="en-US" sz="2000" smtClean="0"/>
              <a:t>main calls </a:t>
            </a:r>
            <a:r>
              <a:rPr lang="en-US" altLang="en-US" sz="2000" smtClean="0">
                <a:solidFill>
                  <a:srgbClr val="0033CC"/>
                </a:solidFill>
                <a:latin typeface="Consolas" panose="020B0609020204030204" pitchFamily="49" charset="0"/>
              </a:rPr>
              <a:t>Math.pow</a:t>
            </a:r>
            <a:r>
              <a:rPr lang="en-US" altLang="en-US" sz="2000" smtClean="0"/>
              <a:t>()</a:t>
            </a:r>
          </a:p>
          <a:p>
            <a:pPr lvl="1"/>
            <a:r>
              <a:rPr lang="en-US" altLang="en-US" sz="2000" smtClean="0"/>
              <a:t>Passes two arguments</a:t>
            </a:r>
          </a:p>
          <a:p>
            <a:pPr lvl="2"/>
            <a:r>
              <a:rPr lang="en-US" altLang="en-US" sz="1800" smtClean="0"/>
              <a:t>2 and 3</a:t>
            </a:r>
          </a:p>
          <a:p>
            <a:pPr lvl="1"/>
            <a:r>
              <a:rPr lang="en-US" altLang="en-US" sz="2000" smtClean="0">
                <a:solidFill>
                  <a:srgbClr val="0033CC"/>
                </a:solidFill>
                <a:latin typeface="Consolas" panose="020B0609020204030204" pitchFamily="49" charset="0"/>
              </a:rPr>
              <a:t>Math.pow</a:t>
            </a:r>
            <a:r>
              <a:rPr lang="en-US" altLang="en-US" sz="2000" smtClean="0"/>
              <a:t> starts</a:t>
            </a:r>
          </a:p>
          <a:p>
            <a:pPr lvl="2"/>
            <a:r>
              <a:rPr lang="en-US" altLang="en-US" sz="1800" smtClean="0"/>
              <a:t>Uses variables (2, 3)</a:t>
            </a:r>
          </a:p>
          <a:p>
            <a:pPr lvl="2"/>
            <a:r>
              <a:rPr lang="en-US" altLang="en-US" sz="1800" smtClean="0"/>
              <a:t>Does its job</a:t>
            </a:r>
          </a:p>
          <a:p>
            <a:pPr lvl="2"/>
            <a:r>
              <a:rPr lang="en-US" altLang="en-US" sz="1800" smtClean="0"/>
              <a:t>Returns the answer</a:t>
            </a:r>
          </a:p>
          <a:p>
            <a:pPr lvl="1"/>
            <a:r>
              <a:rPr lang="en-US" altLang="en-US" sz="2000" smtClean="0"/>
              <a:t>main uses result</a:t>
            </a:r>
          </a:p>
          <a:p>
            <a:pPr lvl="1"/>
            <a:endParaRPr lang="en-US" altLang="en-US" sz="1800" smtClean="0"/>
          </a:p>
        </p:txBody>
      </p:sp>
      <p:pic>
        <p:nvPicPr>
          <p:cNvPr id="174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41163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p:cNvSpPr>
          <p:nvPr/>
        </p:nvSpPr>
        <p:spPr bwMode="auto">
          <a:xfrm>
            <a:off x="3657600" y="1143000"/>
            <a:ext cx="5105400" cy="1447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public static void main(String[] args)</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double result = </a:t>
            </a:r>
            <a:r>
              <a:rPr lang="en-US" kern="0" dirty="0">
                <a:solidFill>
                  <a:srgbClr val="0033CC"/>
                </a:solidFill>
                <a:latin typeface="Consolas" pitchFamily="49" charset="0"/>
                <a:ea typeface="ＭＳ Ｐゴシック" pitchFamily="34" charset="-128"/>
              </a:rPr>
              <a:t>Math.pow</a:t>
            </a:r>
            <a:r>
              <a:rPr lang="en-US" kern="0" dirty="0">
                <a:latin typeface="Consolas" pitchFamily="49" charset="0"/>
                <a:ea typeface="ＭＳ Ｐゴシック" pitchFamily="34" charset="-128"/>
              </a:rPr>
              <a:t>(2, 3);</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  . . .</a:t>
            </a:r>
          </a:p>
          <a:p>
            <a:pPr marL="342900" indent="-342900">
              <a:buClr>
                <a:srgbClr val="835E01"/>
              </a:buClr>
              <a:buSzPct val="60000"/>
              <a:buFont typeface="Wingdings" pitchFamily="2" charset="2"/>
              <a:buNone/>
              <a:defRPr/>
            </a:pPr>
            <a:r>
              <a:rPr lang="en-US" kern="0" dirty="0">
                <a:latin typeface="Consolas" pitchFamily="49" charset="0"/>
                <a:ea typeface="ＭＳ Ｐゴシック" pitchFamily="34" charset="-128"/>
              </a:rPr>
              <a:t>}</a:t>
            </a:r>
            <a:endParaRPr lang="en-US" b="1" kern="0" dirty="0">
              <a:latin typeface="Consolas" pitchFamily="49" charset="0"/>
              <a:ea typeface="ＭＳ Ｐゴシック" pitchFamily="34" charset="-128"/>
            </a:endParaRPr>
          </a:p>
        </p:txBody>
      </p:sp>
      <p:sp>
        <p:nvSpPr>
          <p:cNvPr id="1741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17415"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951BDA4A-F5DC-46AB-BFEA-0EFB85FEFDBF}" type="slidenum">
              <a:rPr lang="en-US" altLang="en-US" sz="1200">
                <a:solidFill>
                  <a:srgbClr val="898989"/>
                </a:solidFill>
              </a:rPr>
              <a:pPr>
                <a:spcBef>
                  <a:spcPct val="0"/>
                </a:spcBef>
                <a:buClrTx/>
                <a:buSzTx/>
                <a:buFontTx/>
                <a:buNone/>
              </a:pPr>
              <a:t>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z="3600" smtClean="0"/>
              <a:t>Arguments and Return Values</a:t>
            </a:r>
          </a:p>
        </p:txBody>
      </p:sp>
      <p:sp>
        <p:nvSpPr>
          <p:cNvPr id="10" name="Content Placeholder 2"/>
          <p:cNvSpPr txBox="1">
            <a:spLocks/>
          </p:cNvSpPr>
          <p:nvPr/>
        </p:nvSpPr>
        <p:spPr bwMode="auto">
          <a:xfrm>
            <a:off x="533400" y="1066800"/>
            <a:ext cx="5715000" cy="1600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public static void main(String[] args)</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  double result = </a:t>
            </a:r>
            <a:r>
              <a:rPr lang="en-US" sz="2000" kern="0" dirty="0" err="1">
                <a:solidFill>
                  <a:srgbClr val="0033CC"/>
                </a:solidFill>
                <a:latin typeface="Consolas" pitchFamily="49" charset="0"/>
                <a:ea typeface="ＭＳ Ｐゴシック" pitchFamily="34" charset="-128"/>
              </a:rPr>
              <a:t>Math.pow</a:t>
            </a:r>
            <a:r>
              <a:rPr lang="en-US" sz="2000" kern="0" dirty="0">
                <a:latin typeface="Consolas" pitchFamily="49" charset="0"/>
                <a:ea typeface="ＭＳ Ｐゴシック" pitchFamily="34" charset="-128"/>
              </a:rPr>
              <a:t>(2,3);</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  . . .</a:t>
            </a:r>
          </a:p>
          <a:p>
            <a:pPr marL="342900" indent="-342900">
              <a:buClr>
                <a:srgbClr val="835E01"/>
              </a:buClr>
              <a:buSzPct val="60000"/>
              <a:buFont typeface="Wingdings" pitchFamily="2" charset="2"/>
              <a:buNone/>
              <a:defRPr/>
            </a:pPr>
            <a:r>
              <a:rPr lang="en-US" sz="2000" kern="0" dirty="0">
                <a:latin typeface="Consolas" pitchFamily="49" charset="0"/>
                <a:ea typeface="ＭＳ Ｐゴシック" pitchFamily="34" charset="-128"/>
              </a:rPr>
              <a:t>}</a:t>
            </a:r>
            <a:endParaRPr lang="en-US" sz="2000" b="1" kern="0" dirty="0">
              <a:latin typeface="Consolas" pitchFamily="49" charset="0"/>
              <a:ea typeface="ＭＳ Ｐゴシック" pitchFamily="34" charset="-128"/>
            </a:endParaRPr>
          </a:p>
        </p:txBody>
      </p:sp>
      <p:sp>
        <p:nvSpPr>
          <p:cNvPr id="18436" name="Content Placeholder 7"/>
          <p:cNvSpPr>
            <a:spLocks noGrp="1"/>
          </p:cNvSpPr>
          <p:nvPr>
            <p:ph idx="1"/>
          </p:nvPr>
        </p:nvSpPr>
        <p:spPr>
          <a:xfrm>
            <a:off x="304800" y="5029200"/>
            <a:ext cx="8839200" cy="838200"/>
          </a:xfrm>
        </p:spPr>
        <p:txBody>
          <a:bodyPr/>
          <a:lstStyle/>
          <a:p>
            <a:r>
              <a:rPr lang="en-US" altLang="en-US" sz="2400" smtClean="0">
                <a:latin typeface="Consolas" panose="020B0609020204030204" pitchFamily="49" charset="0"/>
                <a:cs typeface="Consolas" panose="020B0609020204030204" pitchFamily="49" charset="0"/>
              </a:rPr>
              <a:t>main</a:t>
            </a:r>
            <a:r>
              <a:rPr lang="en-US" altLang="en-US" sz="2400" smtClean="0"/>
              <a:t> </a:t>
            </a:r>
            <a:r>
              <a:rPr lang="ja-JP" altLang="en-US" sz="2400" smtClean="0"/>
              <a:t>‘</a:t>
            </a:r>
            <a:r>
              <a:rPr lang="en-US" altLang="ja-JP" sz="2400" smtClean="0"/>
              <a:t>passes</a:t>
            </a:r>
            <a:r>
              <a:rPr lang="ja-JP" altLang="en-US" sz="2400" smtClean="0"/>
              <a:t>’</a:t>
            </a:r>
            <a:r>
              <a:rPr lang="en-US" altLang="ja-JP" sz="2400" smtClean="0"/>
              <a:t> two arguments </a:t>
            </a:r>
            <a:r>
              <a:rPr lang="en-US" altLang="ja-JP" sz="2400" smtClean="0">
                <a:solidFill>
                  <a:srgbClr val="333333"/>
                </a:solidFill>
                <a:cs typeface="Consolas" panose="020B0609020204030204" pitchFamily="49" charset="0"/>
              </a:rPr>
              <a:t>(2 and 3) </a:t>
            </a:r>
            <a:r>
              <a:rPr lang="en-US" altLang="ja-JP" sz="2400" smtClean="0"/>
              <a:t>to </a:t>
            </a:r>
            <a:r>
              <a:rPr lang="en-US" altLang="ja-JP" sz="2400" smtClean="0">
                <a:solidFill>
                  <a:srgbClr val="0033CC"/>
                </a:solidFill>
                <a:latin typeface="Consolas" panose="020B0609020204030204" pitchFamily="49" charset="0"/>
                <a:cs typeface="Consolas" panose="020B0609020204030204" pitchFamily="49" charset="0"/>
              </a:rPr>
              <a:t>Math.pow </a:t>
            </a:r>
          </a:p>
          <a:p>
            <a:r>
              <a:rPr lang="en-US" altLang="en-US" sz="2400" smtClean="0">
                <a:solidFill>
                  <a:srgbClr val="0033CC"/>
                </a:solidFill>
                <a:latin typeface="Consolas" panose="020B0609020204030204" pitchFamily="49" charset="0"/>
              </a:rPr>
              <a:t>Math.pow</a:t>
            </a:r>
            <a:r>
              <a:rPr lang="en-US" altLang="en-US" sz="2400" smtClean="0"/>
              <a:t> calculates and returns a value of 8 to </a:t>
            </a:r>
            <a:r>
              <a:rPr lang="en-US" altLang="en-US" sz="2400" smtClean="0">
                <a:latin typeface="Consolas" panose="020B0609020204030204" pitchFamily="49" charset="0"/>
                <a:cs typeface="Consolas" panose="020B0609020204030204" pitchFamily="49" charset="0"/>
              </a:rPr>
              <a:t>main</a:t>
            </a:r>
          </a:p>
          <a:p>
            <a:r>
              <a:rPr lang="en-US" altLang="en-US" sz="2400" smtClean="0">
                <a:latin typeface="Consolas" panose="020B0609020204030204" pitchFamily="49" charset="0"/>
                <a:cs typeface="Consolas" panose="020B0609020204030204" pitchFamily="49" charset="0"/>
              </a:rPr>
              <a:t>main</a:t>
            </a:r>
            <a:r>
              <a:rPr lang="en-US" altLang="en-US" sz="2400" smtClean="0"/>
              <a:t> stores the return value to variable </a:t>
            </a:r>
            <a:r>
              <a:rPr lang="ja-JP" altLang="en-US" sz="2400" smtClean="0"/>
              <a:t>‘</a:t>
            </a:r>
            <a:r>
              <a:rPr lang="en-US" altLang="ja-JP" sz="2400" smtClean="0"/>
              <a:t>result</a:t>
            </a:r>
            <a:r>
              <a:rPr lang="ja-JP" altLang="en-US" sz="2400" smtClean="0"/>
              <a:t>’</a:t>
            </a:r>
            <a:endParaRPr lang="en-US" altLang="en-US" sz="2000" smtClean="0"/>
          </a:p>
        </p:txBody>
      </p:sp>
      <p:sp>
        <p:nvSpPr>
          <p:cNvPr id="18437"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1843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933CBA2C-115F-4A33-81A2-62755FE44C16}" type="slidenum">
              <a:rPr lang="en-US" altLang="en-US" sz="1200">
                <a:solidFill>
                  <a:srgbClr val="898989"/>
                </a:solidFill>
              </a:rPr>
              <a:pPr>
                <a:spcBef>
                  <a:spcPct val="0"/>
                </a:spcBef>
                <a:buClrTx/>
                <a:buSzTx/>
                <a:buFontTx/>
                <a:buNone/>
              </a:pPr>
              <a:t>8</a:t>
            </a:fld>
            <a:endParaRPr lang="en-US" altLang="en-US" sz="1200">
              <a:solidFill>
                <a:srgbClr val="898989"/>
              </a:solidFill>
            </a:endParaRPr>
          </a:p>
        </p:txBody>
      </p:sp>
      <p:pic>
        <p:nvPicPr>
          <p:cNvPr id="16391" name="Picture 2"/>
          <p:cNvPicPr>
            <a:picLocks noChangeAspect="1" noChangeArrowheads="1"/>
          </p:cNvPicPr>
          <p:nvPr/>
        </p:nvPicPr>
        <p:blipFill>
          <a:blip r:embed="rId2"/>
          <a:srcRect/>
          <a:stretch>
            <a:fillRect/>
          </a:stretch>
        </p:blipFill>
        <p:spPr bwMode="auto">
          <a:xfrm>
            <a:off x="5410200" y="1524000"/>
            <a:ext cx="34432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p:txBody>
          <a:bodyPr/>
          <a:lstStyle/>
          <a:p>
            <a:r>
              <a:rPr lang="en-US" altLang="en-US" smtClean="0"/>
              <a:t>Black Box Analogy</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19200"/>
            <a:ext cx="28590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Content Placeholder 7"/>
          <p:cNvSpPr>
            <a:spLocks noGrp="1"/>
          </p:cNvSpPr>
          <p:nvPr>
            <p:ph idx="1"/>
          </p:nvPr>
        </p:nvSpPr>
        <p:spPr>
          <a:xfrm>
            <a:off x="304800" y="2209800"/>
            <a:ext cx="8001000" cy="2590800"/>
          </a:xfrm>
        </p:spPr>
        <p:txBody>
          <a:bodyPr/>
          <a:lstStyle/>
          <a:p>
            <a:r>
              <a:rPr lang="en-US" altLang="en-US" sz="2800" smtClean="0"/>
              <a:t>A thermostat is a </a:t>
            </a:r>
            <a:r>
              <a:rPr lang="ja-JP" altLang="en-US" sz="2800" smtClean="0"/>
              <a:t>‘</a:t>
            </a:r>
            <a:r>
              <a:rPr lang="en-US" altLang="ja-JP" sz="2800" smtClean="0"/>
              <a:t>black box</a:t>
            </a:r>
            <a:r>
              <a:rPr lang="ja-JP" altLang="en-US" sz="2800" smtClean="0"/>
              <a:t>’</a:t>
            </a:r>
            <a:endParaRPr lang="en-US" altLang="ja-JP" sz="2800" smtClean="0"/>
          </a:p>
          <a:p>
            <a:pPr lvl="1"/>
            <a:r>
              <a:rPr lang="en-US" altLang="en-US" sz="2400" smtClean="0"/>
              <a:t>Set a desired temperature</a:t>
            </a:r>
          </a:p>
          <a:p>
            <a:pPr lvl="1"/>
            <a:r>
              <a:rPr lang="en-US" altLang="en-US" sz="2400" smtClean="0"/>
              <a:t>Turns on heater/AC as required</a:t>
            </a:r>
          </a:p>
          <a:p>
            <a:pPr lvl="1"/>
            <a:r>
              <a:rPr lang="en-US" altLang="en-US" sz="2400" smtClean="0"/>
              <a:t>You don</a:t>
            </a:r>
            <a:r>
              <a:rPr lang="ja-JP" altLang="en-US" sz="2400" smtClean="0"/>
              <a:t>’</a:t>
            </a:r>
            <a:r>
              <a:rPr lang="en-US" altLang="ja-JP" sz="2400" smtClean="0"/>
              <a:t>t have to know how it really works!</a:t>
            </a:r>
          </a:p>
          <a:p>
            <a:pPr lvl="2"/>
            <a:r>
              <a:rPr lang="en-US" altLang="en-US" sz="2000" smtClean="0"/>
              <a:t>How does it know the current temp?</a:t>
            </a:r>
          </a:p>
          <a:p>
            <a:pPr lvl="2"/>
            <a:r>
              <a:rPr lang="en-US" altLang="en-US" sz="2000" smtClean="0"/>
              <a:t>What signals/commands does it send to the heater or A/C?</a:t>
            </a:r>
          </a:p>
          <a:p>
            <a:r>
              <a:rPr lang="en-US" altLang="en-US" sz="2800" smtClean="0"/>
              <a:t>Use methods like </a:t>
            </a:r>
            <a:r>
              <a:rPr lang="ja-JP" altLang="en-US" sz="2800" smtClean="0"/>
              <a:t>‘</a:t>
            </a:r>
            <a:r>
              <a:rPr lang="en-US" altLang="ja-JP" sz="2800" smtClean="0"/>
              <a:t>black boxes</a:t>
            </a:r>
            <a:r>
              <a:rPr lang="ja-JP" altLang="en-US" sz="2800" smtClean="0"/>
              <a:t>’</a:t>
            </a:r>
            <a:endParaRPr lang="en-US" altLang="ja-JP" sz="2800" smtClean="0"/>
          </a:p>
          <a:p>
            <a:pPr lvl="1"/>
            <a:r>
              <a:rPr lang="en-US" altLang="en-US" sz="2400" smtClean="0"/>
              <a:t>Pass the method what it needs to do its job</a:t>
            </a:r>
          </a:p>
          <a:p>
            <a:pPr lvl="1"/>
            <a:r>
              <a:rPr lang="en-US" altLang="en-US" sz="2400" smtClean="0"/>
              <a:t>Receive the answer</a:t>
            </a:r>
          </a:p>
        </p:txBody>
      </p:sp>
      <p:sp>
        <p:nvSpPr>
          <p:cNvPr id="19461"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000" smtClean="0"/>
          </a:p>
          <a:p>
            <a:pPr>
              <a:spcBef>
                <a:spcPct val="0"/>
              </a:spcBef>
              <a:buClrTx/>
              <a:buSzTx/>
              <a:buFontTx/>
              <a:buNone/>
            </a:pPr>
            <a:r>
              <a:rPr lang="en-US" altLang="en-US" sz="1000" smtClean="0"/>
              <a:t>Copyright © 2013 by John Wiley &amp; Sons.  All rights reserved.</a:t>
            </a:r>
          </a:p>
        </p:txBody>
      </p:sp>
      <p:sp>
        <p:nvSpPr>
          <p:cNvPr id="1946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35E01"/>
              </a:buClr>
              <a:buSzPct val="60000"/>
              <a:buFont typeface="Wingdings" panose="05000000000000000000" pitchFamily="2" charset="2"/>
              <a:buChar char="q"/>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835E01"/>
              </a:buClr>
              <a:buSzPct val="10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solidFill>
                  <a:srgbClr val="898989"/>
                </a:solidFill>
              </a:rPr>
              <a:t>Page </a:t>
            </a:r>
            <a:fld id="{B223D0A6-53E5-4E02-A390-46768400F4C5}" type="slidenum">
              <a:rPr lang="en-US" altLang="en-US" sz="1200">
                <a:solidFill>
                  <a:srgbClr val="898989"/>
                </a:solidFill>
              </a:rPr>
              <a:pPr>
                <a:spcBef>
                  <a:spcPct val="0"/>
                </a:spcBef>
                <a:buClrTx/>
                <a:buSzTx/>
                <a:buFontTx/>
                <a:buNone/>
              </a:pPr>
              <a:t>9</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6538</TotalTime>
  <Words>4512</Words>
  <Application>Microsoft Office PowerPoint</Application>
  <PresentationFormat>On-screen Show (4:3)</PresentationFormat>
  <Paragraphs>771</Paragraphs>
  <Slides>53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Arial</vt:lpstr>
      <vt:lpstr>MS PGothic</vt:lpstr>
      <vt:lpstr>Wingdings</vt:lpstr>
      <vt:lpstr>Calibri</vt:lpstr>
      <vt:lpstr>Arial Unicode MS</vt:lpstr>
      <vt:lpstr>Consolas</vt:lpstr>
      <vt:lpstr>Arial Black</vt:lpstr>
      <vt:lpstr>Comic Sans MS</vt:lpstr>
      <vt:lpstr>Times New Roman</vt:lpstr>
      <vt:lpstr>Goudy Old Style</vt:lpstr>
      <vt:lpstr>Default Design</vt:lpstr>
      <vt:lpstr>Author: Horstmann Title: Big Java Late Objects</vt:lpstr>
      <vt:lpstr>PowerPoint Presentation</vt:lpstr>
      <vt:lpstr>Chapter Goals</vt:lpstr>
      <vt:lpstr>Contents</vt:lpstr>
      <vt:lpstr>5.1 Methods as Black Boxes</vt:lpstr>
      <vt:lpstr>What is a method?</vt:lpstr>
      <vt:lpstr>Flowchart of Calling a Method</vt:lpstr>
      <vt:lpstr>Arguments and Return Values</vt:lpstr>
      <vt:lpstr>Black Box Analogy</vt:lpstr>
      <vt:lpstr>5.2 Implementing Methods</vt:lpstr>
      <vt:lpstr>Inside the Box</vt:lpstr>
      <vt:lpstr>Back from the Box</vt:lpstr>
      <vt:lpstr>Syntax 5.1: Method Declaration</vt:lpstr>
      <vt:lpstr>Cubes.java</vt:lpstr>
      <vt:lpstr>Method Comments</vt:lpstr>
      <vt:lpstr>5.3 Parameter Passing</vt:lpstr>
      <vt:lpstr>Parameter Passing Steps </vt:lpstr>
      <vt:lpstr>Common Error 5.1 </vt:lpstr>
      <vt:lpstr>5.4 Return Values</vt:lpstr>
      <vt:lpstr>Multiple return Statements</vt:lpstr>
      <vt:lpstr>Common Error 5.2 </vt:lpstr>
      <vt:lpstr>Implementing a Method: Steps</vt:lpstr>
      <vt:lpstr>5.5 Methods without Return Values</vt:lpstr>
      <vt:lpstr>Using return Without a Value</vt:lpstr>
      <vt:lpstr>5.6 Problem Solving:  Reusable Methods</vt:lpstr>
      <vt:lpstr>Write a ‘Parameterized’ Method</vt:lpstr>
      <vt:lpstr>5.7 Problem Solving</vt:lpstr>
      <vt:lpstr>Get Coffee</vt:lpstr>
      <vt:lpstr>Instant Coffee</vt:lpstr>
      <vt:lpstr>Brew Coffee</vt:lpstr>
      <vt:lpstr>Stepwise Refinement Example</vt:lpstr>
      <vt:lpstr>Stepwise Refinement Example</vt:lpstr>
      <vt:lpstr>Stepwise Refinement Example</vt:lpstr>
      <vt:lpstr>Name the Sub-Tasks</vt:lpstr>
      <vt:lpstr>Write Pseudocode</vt:lpstr>
      <vt:lpstr>Plan The Methods</vt:lpstr>
      <vt:lpstr>Convert to Java:  intName method</vt:lpstr>
      <vt:lpstr>digitName, teenName, tensName </vt:lpstr>
      <vt:lpstr>Programming Tips</vt:lpstr>
      <vt:lpstr>5.8  Variable Scope</vt:lpstr>
      <vt:lpstr>Examples of Scope</vt:lpstr>
      <vt:lpstr>Local Variables of Methods</vt:lpstr>
      <vt:lpstr>Re-using names for local variables</vt:lpstr>
      <vt:lpstr>Re-using names for block variables</vt:lpstr>
      <vt:lpstr>Overlapping Scope </vt:lpstr>
      <vt:lpstr>Global and Local Overlapping</vt:lpstr>
      <vt:lpstr>5.9  Recursive Methods (optional)</vt:lpstr>
      <vt:lpstr>Recursive Triangle Example</vt:lpstr>
      <vt:lpstr>Recursive Calls and Returns</vt:lpstr>
      <vt:lpstr>Summary:  Methods</vt:lpstr>
      <vt:lpstr>Summary: Method Returns</vt:lpstr>
      <vt:lpstr>Summary:  Scope</vt:lpstr>
      <vt:lpstr>Summary:  Recursion</vt:lpstr>
    </vt:vector>
  </TitlesOfParts>
  <Company>Technetrain.com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Methods</dc:title>
  <dc:subject>Java for Everyone</dc:subject>
  <dc:creator>Donald W. Smith</dc:creator>
  <dc:description>Based on bjlo_ch05_8.pdf</dc:description>
  <cp:lastModifiedBy>John Walsh</cp:lastModifiedBy>
  <cp:revision>250</cp:revision>
  <dcterms:created xsi:type="dcterms:W3CDTF">2007-02-01T21:32:19Z</dcterms:created>
  <dcterms:modified xsi:type="dcterms:W3CDTF">2015-09-07T09:03:48Z</dcterms:modified>
  <cp:contentStatus>Final Draft</cp:contentStatus>
</cp:coreProperties>
</file>