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FF5F-5062-43B6-8CF4-8D97F7B308A2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115E-C795-4922-B835-EDDEDB3FFE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1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97C4F3-A3E1-4E86-9E06-660D7C006DB3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63CB50-7AFB-412E-B9E4-A1E57DE4AF08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21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635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694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5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8B699-81AF-4712-A72D-6C44CA3D22E1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B2F1AF-4756-4BEC-A777-913C47BE62C8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54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B58B60-A4CD-4D21-A9EE-C77CAAE7323D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BFC99-0F78-4DE6-B845-898582CC84DA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89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4A1EB0-6AE7-46A2-BB04-1DB7BCFF6A49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187DAE-2CC2-47D3-81BE-88E52C636F92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6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8F2137-471E-4A29-8BBE-882314A71CED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DC4568-6FF4-4DA8-BCF8-835580C3C010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07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4BB74D-61E4-41F8-9CB2-767E225E411D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DF81A-2842-4619-AFFF-7BDD29737DB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79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602BD-244F-4AB1-8ED0-509B4E0CF8EB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075074-BCD4-4EFA-BC3B-C776DDE99974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11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60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268F69-862B-4372-86B1-1E75F839E96F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571FE1-188D-4094-8C9F-11A344827830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63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7C68E-DE40-4AF6-9778-DC947D501B43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E2E075-438E-4C79-907B-82F395532968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83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FEEE2F-7A4F-48FA-AB80-7DC14DF83334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3FACAD-05F7-47C4-AEFC-75E12D7BD36E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684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23977C-31DF-49CD-8BC2-DBE904997958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E0569-46A8-423E-BCFD-B6CA4DD42F55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69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BD479A-0BB4-4282-8EE2-3479855588A4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FC94B0-61F6-49CE-9271-C0590D3D6926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25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A45C9E-7BA6-4597-9E2B-802689403E7C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9B306-1CFD-46D7-933B-B6C1A2104B52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53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5A5FFB-A041-40DC-9857-DBCE660DE136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A8016-996D-46EF-B150-15E98085275E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08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DA8C9-4FAB-417C-A805-75F666277E3F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8B179-A897-4C1F-B13B-276169AC2E7B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256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965AD2-6694-469B-B3A7-80D371229586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9EC5A9-587A-46FC-ABFF-5E4A2C72007D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23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1F7BE-DDAE-4D91-BC1C-C5FFEA4D4386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DC77D-5982-4673-B149-C7FFD3E140E8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579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410C3C-F536-4377-87A4-F8B8E201E924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C9E7B6-4056-4743-AB46-A7CBF478022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9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056C43-659C-4AD2-B27C-6FFB88DE8894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D8A78F-AD3F-4831-9353-EB2BB00F432F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33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A410A3-3C51-4C6C-A02C-BD7F1D833D8B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8D27E-BE85-4E81-9ED6-F35CD05A19EB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6F81A3-D4A9-49E0-AC12-1FB7F86A77A0}" type="datetime1">
              <a:rPr lang="en-IE" sz="1200" smtClean="0"/>
              <a:pPr/>
              <a:t>05/01/2016</a:t>
            </a:fld>
            <a:endParaRPr lang="en-IE" sz="1200" smtClean="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41099-B6F4-4E6C-9E95-9FBD83104C76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5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44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1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4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5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4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7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4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1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2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9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78D7-F52C-4ACD-A89C-FA2D4303C4A9}" type="datetimeFigureOut">
              <a:rPr lang="en-IE" smtClean="0"/>
              <a:t>05/01/2016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5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5xLfuMtOe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I70Q6azm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Q8meqMr9L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621AA720-A520-4FBF-8F2B-8EDD08B1F923}" type="slidenum">
              <a:rPr lang="en-IE" sz="1400"/>
              <a:pPr/>
              <a:t>1</a:t>
            </a:fld>
            <a:endParaRPr lang="en-IE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Basics </a:t>
            </a:r>
            <a:r>
              <a:rPr lang="en-GB" sz="4000"/>
              <a:t>of Inheritance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Objectives</a:t>
            </a:r>
          </a:p>
          <a:p>
            <a:pPr>
              <a:lnSpc>
                <a:spcPct val="80000"/>
              </a:lnSpc>
            </a:pPr>
            <a:r>
              <a:rPr lang="en-GB" sz="2400"/>
              <a:t>Define the term ‘inheritance’ as used in Java</a:t>
            </a:r>
          </a:p>
          <a:p>
            <a:pPr>
              <a:lnSpc>
                <a:spcPct val="80000"/>
              </a:lnSpc>
            </a:pPr>
            <a:r>
              <a:rPr lang="en-GB" sz="2400"/>
              <a:t>Name the keyword that implements inheritance</a:t>
            </a:r>
          </a:p>
          <a:p>
            <a:pPr>
              <a:lnSpc>
                <a:spcPct val="80000"/>
              </a:lnSpc>
            </a:pPr>
            <a:r>
              <a:rPr lang="en-GB" sz="2400"/>
              <a:t>Distinguish between subclass and superclass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constructor for a subclass that invokes the superclass constructor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driver to test an instantiable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Explain the term ‘method over-riding’ in OOP and write an over-ridden toString() method for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Invoke superclass methods within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Show ‘is-a’ inheritance relationships in a VOPC diagram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1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Step 3:  write ‘set’ and ‘get’ methods for the extra attributes</a:t>
            </a:r>
            <a:endParaRPr lang="en-US" sz="3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getStudentNumber() {</a:t>
            </a:r>
          </a:p>
          <a:p>
            <a:pPr>
              <a:buFontTx/>
              <a:buNone/>
            </a:pPr>
            <a:r>
              <a:rPr lang="en-GB" smtClean="0"/>
              <a:t>       return   studentNumber;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public String getCourse() { </a:t>
            </a:r>
          </a:p>
          <a:p>
            <a:pPr>
              <a:buFontTx/>
              <a:buNone/>
            </a:pPr>
            <a:r>
              <a:rPr lang="en-GB" smtClean="0"/>
              <a:t>       return course;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Mutator methods for Student</a:t>
            </a:r>
            <a:endParaRPr lang="en-US" sz="400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void setStudentNumber(String snum)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studentNumber=snum;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endParaRPr lang="en-GB" sz="500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public void setCourse(String 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course=c;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  <a:endParaRPr lang="en-GB" smtClean="0"/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5:  constructors</a:t>
            </a:r>
            <a:endParaRPr lang="en-US" sz="400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If you don’t write any constructor</a:t>
            </a:r>
          </a:p>
          <a:p>
            <a:pPr lvl="1"/>
            <a:r>
              <a:rPr lang="en-GB" smtClean="0"/>
              <a:t>the default constructor for the superclass will be invoked when you construct a Student</a:t>
            </a:r>
          </a:p>
          <a:p>
            <a:pPr lvl="1"/>
            <a:r>
              <a:rPr lang="en-GB" smtClean="0"/>
              <a:t>nothing will be done about the extra attributes</a:t>
            </a:r>
          </a:p>
          <a:p>
            <a:pPr lvl="1"/>
            <a:r>
              <a:rPr lang="en-GB" smtClean="0"/>
              <a:t>this may lead to problems later on</a:t>
            </a:r>
          </a:p>
          <a:p>
            <a:r>
              <a:rPr lang="en-GB" smtClean="0"/>
              <a:t>You should always write at least one constructor: it should invoke the superclass constructor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96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5-argument constructor for Student</a:t>
            </a:r>
            <a:endParaRPr lang="en-US" sz="400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Student (String snum, String c, String name,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                                          int age, char gender){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first line should invoke superclass constructor to handle inherited attributes</a:t>
            </a:r>
            <a:r>
              <a:rPr lang="en-GB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super(name,age,gender);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then deal with the other attributes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setStudentNumber(snum);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setCourse(c);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F36AE470-2619-4D09-ADE6-F3C2C46EE7F5}" type="slidenum">
              <a:rPr lang="en-IE" sz="1400"/>
              <a:pPr/>
              <a:t>14</a:t>
            </a:fld>
            <a:endParaRPr lang="en-I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latin typeface="Courier New" pitchFamily="49" charset="0"/>
              </a:rPr>
              <a:t>extends</a:t>
            </a:r>
            <a:r>
              <a:rPr lang="en-GB" dirty="0"/>
              <a:t> keyword allows inheritance to occur in Java. It must come </a:t>
            </a:r>
            <a:r>
              <a:rPr lang="en-GB" b="1" dirty="0"/>
              <a:t>after the subclass name</a:t>
            </a:r>
            <a:r>
              <a:rPr lang="en-GB" dirty="0"/>
              <a:t> in the class definition, followed by the name of the </a:t>
            </a:r>
            <a:r>
              <a:rPr lang="en-GB" b="1" dirty="0"/>
              <a:t>superclass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       public class Student </a:t>
            </a:r>
            <a:r>
              <a:rPr lang="en-GB" b="1" dirty="0"/>
              <a:t>extends Person {</a:t>
            </a:r>
          </a:p>
          <a:p>
            <a:pPr>
              <a:buFontTx/>
              <a:buNone/>
            </a:pPr>
            <a:endParaRPr lang="en-GB" b="1" dirty="0"/>
          </a:p>
          <a:p>
            <a:r>
              <a:rPr lang="en-GB" dirty="0"/>
              <a:t>The constructor with arguments contains the following important code to pass the relevant arguments it receives “up” to the superclass constructor. ‘</a:t>
            </a:r>
            <a:r>
              <a:rPr lang="en-GB" b="1" dirty="0"/>
              <a:t>super’</a:t>
            </a:r>
            <a:r>
              <a:rPr lang="en-GB" dirty="0"/>
              <a:t> is the keyword which refers to the superclass (Person in this case)</a:t>
            </a:r>
          </a:p>
          <a:p>
            <a:pPr>
              <a:buFontTx/>
              <a:buNone/>
            </a:pPr>
            <a:r>
              <a:rPr lang="en-GB" dirty="0"/>
              <a:t>        </a:t>
            </a:r>
            <a:r>
              <a:rPr lang="en-GB" dirty="0" smtClean="0"/>
              <a:t>super(</a:t>
            </a:r>
            <a:r>
              <a:rPr lang="en-GB" dirty="0" err="1" smtClean="0"/>
              <a:t>name,age,gender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32150" y="2152652"/>
            <a:ext cx="6264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>
            <a:off x="8169277" y="1557338"/>
            <a:ext cx="1327148" cy="595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800601" y="765177"/>
            <a:ext cx="2042651" cy="1387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4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18AD9134-674D-4641-B624-52B83CE02676}" type="slidenum">
              <a:rPr lang="en-IE" sz="1400"/>
              <a:pPr/>
              <a:t>15</a:t>
            </a:fld>
            <a:endParaRPr lang="en-IE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424113" y="2060575"/>
            <a:ext cx="7696200" cy="409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 sz="500"/>
          </a:p>
          <a:p>
            <a:r>
              <a:rPr lang="en-GB" sz="2800"/>
              <a:t>public class Student </a:t>
            </a:r>
            <a:r>
              <a:rPr lang="en-GB" sz="2800" b="1"/>
              <a:t>extends Person</a:t>
            </a:r>
            <a:r>
              <a:rPr lang="en-GB" sz="2800"/>
              <a:t>{</a:t>
            </a:r>
          </a:p>
          <a:p>
            <a:endParaRPr lang="en-GB" sz="500"/>
          </a:p>
          <a:p>
            <a:r>
              <a:rPr lang="en-GB" sz="2800"/>
              <a:t>  private String studentNumber;</a:t>
            </a:r>
          </a:p>
          <a:p>
            <a:r>
              <a:rPr lang="en-GB" sz="2800"/>
              <a:t>  private String course;</a:t>
            </a:r>
          </a:p>
          <a:p>
            <a:r>
              <a:rPr lang="en-GB" sz="2800"/>
              <a:t>					</a:t>
            </a:r>
          </a:p>
          <a:p>
            <a:r>
              <a:rPr lang="en-GB" sz="2800"/>
              <a:t>  public Student() </a:t>
            </a:r>
          </a:p>
          <a:p>
            <a:r>
              <a:rPr lang="en-GB" sz="2800"/>
              <a:t>    {</a:t>
            </a:r>
          </a:p>
          <a:p>
            <a:r>
              <a:rPr lang="en-GB" sz="2800"/>
              <a:t>	    setStudentNumber(“Unassigned");</a:t>
            </a:r>
          </a:p>
          <a:p>
            <a:r>
              <a:rPr lang="en-GB" sz="2800"/>
              <a:t>	    setCourse(“Unknown");</a:t>
            </a:r>
          </a:p>
          <a:p>
            <a:r>
              <a:rPr lang="en-GB" sz="2800"/>
              <a:t>    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591176" y="3644901"/>
            <a:ext cx="4194175" cy="10144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the Person constructor </a:t>
            </a:r>
          </a:p>
          <a:p>
            <a:pPr algn="ctr">
              <a:spcBef>
                <a:spcPct val="50000"/>
              </a:spcBef>
            </a:pPr>
            <a:r>
              <a:rPr lang="en-GB"/>
              <a:t>will be called automatically here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4151313" y="4508500"/>
            <a:ext cx="1473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79650" y="26035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rgbClr val="008000"/>
                </a:solidFill>
              </a:rPr>
              <a:t>No-arg constructor invokes no-arg Person constructor by default: it should set sensible values for the other arguments</a:t>
            </a:r>
            <a:endParaRPr lang="en-US" sz="32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C9A65E5-3A38-4793-8479-FAEB46FB9D85}" type="slidenum">
              <a:rPr lang="en-IE" sz="1400"/>
              <a:pPr/>
              <a:t>16</a:t>
            </a:fld>
            <a:endParaRPr lang="en-I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9"/>
            <a:ext cx="7359650" cy="4992687"/>
          </a:xfrm>
        </p:spPr>
        <p:txBody>
          <a:bodyPr/>
          <a:lstStyle/>
          <a:p>
            <a:r>
              <a:rPr lang="en-GB"/>
              <a:t>Student inherits the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method of its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superclass.</a:t>
            </a:r>
          </a:p>
          <a:p>
            <a:endParaRPr lang="en-GB" sz="1000"/>
          </a:p>
          <a:p>
            <a:r>
              <a:rPr lang="en-GB"/>
              <a:t>This definition of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is </a:t>
            </a:r>
            <a:r>
              <a:rPr lang="en-GB" b="1"/>
              <a:t>useless</a:t>
            </a:r>
            <a:r>
              <a:rPr lang="en-GB"/>
              <a:t>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class as it only gives attributes defined for an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and includes no reference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attributes. </a:t>
            </a:r>
          </a:p>
          <a:p>
            <a:endParaRPr lang="en-GB"/>
          </a:p>
          <a:p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must override the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with its own more appropriate definition of it.</a:t>
            </a:r>
            <a:endParaRPr lang="en-GB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495550" y="1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4000">
                <a:solidFill>
                  <a:srgbClr val="008000"/>
                </a:solidFill>
              </a:rPr>
              <a:t>Step 6: Override toString()</a:t>
            </a:r>
            <a:endParaRPr lang="en-US" sz="4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64F7B9F-8C55-43EF-AC2F-A71786C96164}" type="slidenum">
              <a:rPr lang="en-IE" sz="1400"/>
              <a:pPr/>
              <a:t>17</a:t>
            </a:fld>
            <a:endParaRPr lang="en-I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/>
              <a:t>Overriding inherited methods</a:t>
            </a:r>
            <a:r>
              <a:rPr lang="en-GB" smtClean="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/>
              <a:t>When a subclass is created it will automatically take on board all the </a:t>
            </a:r>
            <a:r>
              <a:rPr lang="en-GB" b="1"/>
              <a:t>non-private</a:t>
            </a:r>
            <a:r>
              <a:rPr lang="en-GB"/>
              <a:t> attributes and methods of its superclass.</a:t>
            </a:r>
            <a:r>
              <a:rPr lang="en-GB" smtClean="0"/>
              <a:t> </a:t>
            </a:r>
          </a:p>
          <a:p>
            <a:endParaRPr lang="en-GB" sz="1000"/>
          </a:p>
          <a:p>
            <a:r>
              <a:rPr lang="en-GB"/>
              <a:t>The problem here is that the subclass may inherit a method it </a:t>
            </a:r>
            <a:r>
              <a:rPr lang="en-GB" b="1"/>
              <a:t>needs, </a:t>
            </a:r>
            <a:r>
              <a:rPr lang="en-GB"/>
              <a:t>but</a:t>
            </a:r>
            <a:r>
              <a:rPr lang="en-GB" b="1"/>
              <a:t> </a:t>
            </a:r>
            <a:r>
              <a:rPr lang="en-GB"/>
              <a:t>should implement differently</a:t>
            </a:r>
          </a:p>
          <a:p>
            <a:endParaRPr lang="en-GB" sz="1000"/>
          </a:p>
          <a:p>
            <a:r>
              <a:rPr lang="en-GB" b="1"/>
              <a:t>Overriding</a:t>
            </a:r>
            <a:r>
              <a:rPr lang="en-GB"/>
              <a:t> is the process by which a programmer can redefine a method in a subclass, giving it an appropriate implementation</a:t>
            </a:r>
            <a:endParaRPr lang="en-GB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11451" y="4005264"/>
            <a:ext cx="77057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B5C84FE6-DFE7-4759-9E87-949DBC7DFE4C}" type="slidenum">
              <a:rPr lang="en-IE" sz="1400"/>
              <a:pPr/>
              <a:t>18</a:t>
            </a:fld>
            <a:endParaRPr lang="en-I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5913" y="1844675"/>
            <a:ext cx="7200900" cy="44640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/>
              <a:t>public String toString()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{  return    "Student Number is " 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                          getStudentNumber()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"Course is " + getCourse()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name is " + getName()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age is " + getAge()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“Gender is " + getGender()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}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1450" y="333375"/>
            <a:ext cx="7272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chemeClr val="accent1"/>
                </a:solidFill>
              </a:rPr>
              <a:t>toString() method for Student:  uses methods from Person: over-rides inherited toString()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Alternative:  invoke super.toString()</a:t>
            </a:r>
            <a:endParaRPr lang="en-US" sz="40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</a:t>
            </a:r>
          </a:p>
          <a:p>
            <a:pPr>
              <a:buFontTx/>
              <a:buNone/>
            </a:pPr>
            <a:r>
              <a:rPr lang="en-GB" smtClean="0"/>
              <a:t>    {  return    "Student Number is " + </a:t>
            </a:r>
          </a:p>
          <a:p>
            <a:pPr>
              <a:buFontTx/>
              <a:buNone/>
            </a:pPr>
            <a:r>
              <a:rPr lang="en-GB" smtClean="0"/>
              <a:t>                              getStudentNumber() + "\n" +</a:t>
            </a:r>
          </a:p>
          <a:p>
            <a:pPr>
              <a:buFontTx/>
              <a:buNone/>
            </a:pPr>
            <a:r>
              <a:rPr lang="en-GB" smtClean="0"/>
              <a:t>	  "Course is " + getCourse() + "\n" +</a:t>
            </a:r>
          </a:p>
          <a:p>
            <a:pPr>
              <a:buFontTx/>
              <a:buNone/>
            </a:pPr>
            <a:r>
              <a:rPr lang="en-GB" smtClean="0"/>
              <a:t>     “Other details: ” + super.toString();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4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4D10373-15FE-43BB-A223-1C46308FC2FD}" type="slidenum">
              <a:rPr lang="en-IE" sz="1400"/>
              <a:pPr/>
              <a:t>2</a:t>
            </a:fld>
            <a:endParaRPr lang="en-I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Sample Programs</a:t>
            </a:r>
            <a:endParaRPr lang="en-US" sz="40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Student.java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StudentTest.java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(also uses Person.java)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4000">
                <a:solidFill>
                  <a:srgbClr val="008000"/>
                </a:solidFill>
              </a:rPr>
              <a:t>Textbook sections:</a:t>
            </a:r>
          </a:p>
          <a:p>
            <a:pPr>
              <a:lnSpc>
                <a:spcPct val="90000"/>
              </a:lnSpc>
            </a:pPr>
            <a:r>
              <a:rPr lang="en-GB" smtClean="0"/>
              <a:t>Farrell Ch 11, Horstmann Ch 13, Deitel Ch 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5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Summary, writing a subclass</a:t>
            </a:r>
            <a:endParaRPr lang="en-US" sz="40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Header should include ‘extends’ clause</a:t>
            </a:r>
          </a:p>
          <a:p>
            <a:pPr>
              <a:lnSpc>
                <a:spcPct val="80000"/>
              </a:lnSpc>
            </a:pPr>
            <a:r>
              <a:rPr lang="en-GB"/>
              <a:t>Declare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‘set’ and ‘get’ methods for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a full-args constructor, invoking the superclass constructor as the first line</a:t>
            </a:r>
          </a:p>
          <a:p>
            <a:pPr>
              <a:lnSpc>
                <a:spcPct val="80000"/>
              </a:lnSpc>
            </a:pPr>
            <a:r>
              <a:rPr lang="en-GB"/>
              <a:t>Write other constructors as appropriate</a:t>
            </a:r>
          </a:p>
          <a:p>
            <a:pPr>
              <a:lnSpc>
                <a:spcPct val="80000"/>
              </a:lnSpc>
            </a:pPr>
            <a:r>
              <a:rPr lang="en-GB"/>
              <a:t>Override toString()</a:t>
            </a:r>
          </a:p>
          <a:p>
            <a:pPr>
              <a:lnSpc>
                <a:spcPct val="80000"/>
              </a:lnSpc>
            </a:pPr>
            <a:r>
              <a:rPr lang="en-GB"/>
              <a:t>Write other methods as appropriate for the class</a:t>
            </a:r>
          </a:p>
          <a:p>
            <a:pPr>
              <a:lnSpc>
                <a:spcPct val="80000"/>
              </a:lnSpc>
            </a:pPr>
            <a:r>
              <a:rPr lang="en-GB"/>
              <a:t>Test each step as you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FA7492C-C6C7-4B79-B6CD-8C4D6F9379F8}" type="slidenum">
              <a:rPr lang="en-IE" sz="1400"/>
              <a:pPr/>
              <a:t>21</a:t>
            </a:fld>
            <a:endParaRPr lang="en-I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476250"/>
            <a:ext cx="7772400" cy="5867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sz="2400"/>
              <a:t>/**A driver class to test out the Student class functionality*/</a:t>
            </a:r>
          </a:p>
          <a:p>
            <a:pPr>
              <a:buFontTx/>
              <a:buNone/>
            </a:pPr>
            <a:r>
              <a:rPr lang="en-GB" sz="2400"/>
              <a:t>public class StudentTest{</a:t>
            </a:r>
          </a:p>
          <a:p>
            <a:pPr>
              <a:buFontTx/>
              <a:buNone/>
            </a:pPr>
            <a:r>
              <a:rPr lang="en-GB" sz="2400"/>
              <a:t>      public static void main(String args[])</a:t>
            </a:r>
          </a:p>
          <a:p>
            <a:pPr>
              <a:buFontTx/>
              <a:buNone/>
            </a:pPr>
            <a:r>
              <a:rPr lang="en-GB" sz="2400"/>
              <a:t>         {</a:t>
            </a:r>
            <a:r>
              <a:rPr lang="en-GB"/>
              <a:t> </a:t>
            </a:r>
          </a:p>
          <a:p>
            <a:pPr>
              <a:buFontTx/>
              <a:buNone/>
            </a:pPr>
            <a:r>
              <a:rPr lang="en-GB"/>
              <a:t>         </a:t>
            </a:r>
            <a:r>
              <a:rPr lang="en-US" sz="2400"/>
              <a:t>System.out.println("Creating a Student object via " +</a:t>
            </a:r>
          </a:p>
          <a:p>
            <a:pPr>
              <a:buFontTx/>
              <a:buNone/>
            </a:pPr>
            <a:r>
              <a:rPr lang="en-US" sz="2400"/>
              <a:t>		         "the Student no-argument constructor...");</a:t>
            </a:r>
          </a:p>
          <a:p>
            <a:pPr>
              <a:buFontTx/>
              <a:buNone/>
            </a:pPr>
            <a:r>
              <a:rPr lang="en-US" sz="2400"/>
              <a:t>		Student s1 = new Student();</a:t>
            </a:r>
          </a:p>
          <a:p>
            <a:pPr>
              <a:buFontTx/>
              <a:buNone/>
            </a:pPr>
            <a:r>
              <a:rPr lang="en-US" sz="2400"/>
              <a:t>		System.out.println("Values of s1 at this stage as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follows: \n" + s1.toString());</a:t>
            </a:r>
          </a:p>
          <a:p>
            <a:pPr>
              <a:buFontTx/>
              <a:buNone/>
            </a:pPr>
            <a:r>
              <a:rPr lang="en-US" sz="2400"/>
              <a:t>           System.out.println("\nCheck the getGender() method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                                       on s1");</a:t>
            </a:r>
          </a:p>
          <a:p>
            <a:pPr>
              <a:buFontTx/>
              <a:buNone/>
            </a:pPr>
            <a:r>
              <a:rPr lang="en-US" sz="2400"/>
              <a:t>		System.out.println(“Gender is " + s1.getGender());</a:t>
            </a:r>
            <a:r>
              <a:rPr lang="en-US" smtClean="0"/>
              <a:t>		</a:t>
            </a:r>
            <a:r>
              <a:rPr lang="en-GB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68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E297AC57-DFE1-4B61-9CBD-EAEFE75A99E2}" type="slidenum">
              <a:rPr lang="en-IE" sz="1400"/>
              <a:pPr/>
              <a:t>22</a:t>
            </a:fld>
            <a:endParaRPr lang="en-I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9" y="1557338"/>
            <a:ext cx="7705725" cy="48244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/>
              <a:t>   </a:t>
            </a:r>
            <a:r>
              <a:rPr lang="en-US" sz="2600"/>
              <a:t>System.out.println("\nNow create a Student object s2 </a:t>
            </a:r>
          </a:p>
          <a:p>
            <a:pPr>
              <a:buFontTx/>
              <a:buNone/>
            </a:pPr>
            <a:r>
              <a:rPr lang="en-US" sz="2600"/>
              <a:t>           via arguments to the Student 5-args constructor");</a:t>
            </a:r>
          </a:p>
          <a:p>
            <a:pPr>
              <a:buFontTx/>
              <a:buNone/>
            </a:pPr>
            <a:r>
              <a:rPr lang="en-US" sz="2600"/>
              <a:t>	Student s2 = new Student( "t00012345", </a:t>
            </a:r>
          </a:p>
          <a:p>
            <a:pPr>
              <a:buFontTx/>
              <a:buNone/>
            </a:pPr>
            <a:r>
              <a:rPr lang="en-US" sz="2600"/>
              <a:t>                       "CPMM200",  "Michael Jones", 21,'m');</a:t>
            </a:r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r>
              <a:rPr lang="en-US" sz="2600"/>
              <a:t>	System.out.println(“Values of the Student object s2 at this stage are : \n" + s2.toString());</a:t>
            </a:r>
          </a:p>
          <a:p>
            <a:pPr>
              <a:buFontTx/>
              <a:buNone/>
            </a:pPr>
            <a:r>
              <a:rPr lang="en-US" sz="2600"/>
              <a:t>  }</a:t>
            </a:r>
          </a:p>
          <a:p>
            <a:pPr>
              <a:buFontTx/>
              <a:buNone/>
            </a:pPr>
            <a:r>
              <a:rPr lang="en-GB" sz="260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24114" y="404813"/>
            <a:ext cx="727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</a:rPr>
              <a:t>StudentTest: more</a:t>
            </a:r>
            <a:endParaRPr lang="en-US" sz="3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9859FAD-9C67-4C61-9514-2F47EEEF846D}" type="slidenum">
              <a:rPr lang="en-IE" sz="1400"/>
              <a:pPr/>
              <a:t>23</a:t>
            </a:fld>
            <a:endParaRPr lang="en-I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partial VOPC diagram for Student: showing ‘is a’</a:t>
            </a:r>
            <a:endParaRPr lang="en-US" sz="400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27575" y="4437064"/>
            <a:ext cx="23764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</a:t>
            </a:r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583113" y="2781301"/>
            <a:ext cx="3384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Person</a:t>
            </a:r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880100" y="31416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5735639" y="3213101"/>
            <a:ext cx="287337" cy="144463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8112125" y="5013326"/>
            <a:ext cx="18732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StudentTest</a:t>
            </a:r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7104063" y="4724401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36449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is a</a:t>
            </a:r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9963" y="45815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needs</a:t>
            </a:r>
            <a:endParaRPr lang="en-US" sz="140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640014" y="1916114"/>
            <a:ext cx="7056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An ‘is a’ relationship (inheritance) is indicated by an open arrow from the subclass to the superclass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453CC81F-A6A9-4CEC-A514-CB41A6B27768}" type="slidenum">
              <a:rPr lang="en-IE" sz="1400"/>
              <a:pPr/>
              <a:t>24</a:t>
            </a:fld>
            <a:endParaRPr lang="en-I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</a:t>
            </a:r>
            <a:endParaRPr lang="en-US" sz="4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full, detailed VOPC diagram for StudentTest, including all attributes and methods for Student and for Person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0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16B37B2-90B0-4CE8-A3D9-34456799CD97}" type="slidenum">
              <a:rPr lang="en-IE" sz="1400"/>
              <a:pPr/>
              <a:t>25</a:t>
            </a:fld>
            <a:endParaRPr lang="en-I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Programming Exercise</a:t>
            </a:r>
            <a:endParaRPr lang="en-US" sz="40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Rewrite StudentTest </a:t>
            </a:r>
          </a:p>
          <a:p>
            <a:pPr>
              <a:buFontTx/>
              <a:buNone/>
            </a:pPr>
            <a:r>
              <a:rPr lang="en-GB" smtClean="0"/>
              <a:t>(a) so that it asks for the student details to be entered via input dialogs before creating the second student object </a:t>
            </a:r>
          </a:p>
          <a:p>
            <a:pPr>
              <a:buFontTx/>
              <a:buNone/>
            </a:pPr>
            <a:r>
              <a:rPr lang="en-GB" smtClean="0"/>
              <a:t>(b) so that it creates a default student object, then asks for the details and uses mutators to set them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31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9B62C6E-7D0F-49E6-B05A-9C45B89F3097}" type="slidenum">
              <a:rPr lang="en-IE" sz="1400"/>
              <a:pPr/>
              <a:t>26</a:t>
            </a:fld>
            <a:endParaRPr lang="en-I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Abstract and Concrete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412875"/>
            <a:ext cx="7970837" cy="4648200"/>
          </a:xfrm>
        </p:spPr>
        <p:txBody>
          <a:bodyPr/>
          <a:lstStyle/>
          <a:p>
            <a:r>
              <a:rPr lang="en-GB"/>
              <a:t>An </a:t>
            </a:r>
            <a:r>
              <a:rPr lang="en-GB" b="1"/>
              <a:t>abstract class</a:t>
            </a:r>
            <a:r>
              <a:rPr lang="en-GB"/>
              <a:t> is one which </a:t>
            </a:r>
            <a:r>
              <a:rPr lang="en-GB" b="1"/>
              <a:t>cannot be instantiated.</a:t>
            </a:r>
          </a:p>
          <a:p>
            <a:r>
              <a:rPr lang="en-GB"/>
              <a:t>Abstract classes are </a:t>
            </a:r>
            <a:r>
              <a:rPr lang="en-GB" b="1"/>
              <a:t>used as superclasses</a:t>
            </a:r>
            <a:r>
              <a:rPr lang="en-GB"/>
              <a:t> in inheritance hierarchies.</a:t>
            </a:r>
          </a:p>
          <a:p>
            <a:r>
              <a:rPr lang="en-IE">
                <a:hlinkClick r:id="rId3"/>
              </a:rPr>
              <a:t>http://www.youtube.com/watch?v=_5xLfuMtOeE</a:t>
            </a:r>
            <a:endParaRPr lang="en-IE"/>
          </a:p>
          <a:p>
            <a:r>
              <a:rPr lang="en-GB"/>
              <a:t>Example from the Java API:</a:t>
            </a:r>
          </a:p>
          <a:p>
            <a:endParaRPr lang="en-GB"/>
          </a:p>
          <a:p>
            <a:endParaRPr lang="en-GB" sz="1000"/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     public </a:t>
            </a:r>
            <a:r>
              <a:rPr lang="en-GB" b="1"/>
              <a:t>abstract</a:t>
            </a:r>
            <a:r>
              <a:rPr lang="en-GB"/>
              <a:t> class AbstractButton {</a:t>
            </a:r>
          </a:p>
          <a:p>
            <a:endParaRPr lang="en-GB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66988" y="4868863"/>
            <a:ext cx="6913562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23FEB5F-1C8C-45D1-8F2D-E69114B1D1E7}" type="slidenum">
              <a:rPr lang="en-IE" sz="1400"/>
              <a:pPr/>
              <a:t>27</a:t>
            </a:fld>
            <a:endParaRPr lang="en-I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Abstract class from the GUI hierarchy: AbstractButton</a:t>
            </a:r>
            <a:endParaRPr lang="en-US" sz="40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javax.swing has an abstract class AbstractButton for ‘clickable things’, with 3 concrete subclasses:</a:t>
            </a:r>
          </a:p>
          <a:p>
            <a:pPr lvl="1">
              <a:lnSpc>
                <a:spcPct val="90000"/>
              </a:lnSpc>
            </a:pPr>
            <a:r>
              <a:rPr lang="en-GB"/>
              <a:t>JButton</a:t>
            </a:r>
          </a:p>
          <a:p>
            <a:pPr lvl="1">
              <a:lnSpc>
                <a:spcPct val="90000"/>
              </a:lnSpc>
            </a:pPr>
            <a:r>
              <a:rPr lang="en-GB"/>
              <a:t>JMenuItem</a:t>
            </a:r>
          </a:p>
          <a:p>
            <a:pPr lvl="1">
              <a:lnSpc>
                <a:spcPct val="90000"/>
              </a:lnSpc>
            </a:pPr>
            <a:r>
              <a:rPr lang="en-GB"/>
              <a:t>JToggleButton</a:t>
            </a:r>
          </a:p>
          <a:p>
            <a:pPr>
              <a:lnSpc>
                <a:spcPct val="90000"/>
              </a:lnSpc>
            </a:pPr>
            <a:r>
              <a:rPr lang="en-GB"/>
              <a:t>These share many behaviours.</a:t>
            </a:r>
          </a:p>
          <a:p>
            <a:pPr>
              <a:lnSpc>
                <a:spcPct val="90000"/>
              </a:lnSpc>
            </a:pPr>
            <a:r>
              <a:rPr lang="en-GB"/>
              <a:t>You cannot create an instance of AbstractButton, but you can create JButtons, JMenuItems or JToggleButtons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3331376-AE0C-4924-BF58-A22984CB2AE1}" type="slidenum">
              <a:rPr lang="en-IE" sz="1400"/>
              <a:pPr/>
              <a:t>28</a:t>
            </a:fld>
            <a:endParaRPr lang="en-I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Implementing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19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An interface is a list of unimplemented methods, representing a set of behaviours.  Interfaces are declared in a similar way to classes.</a:t>
            </a:r>
          </a:p>
          <a:p>
            <a:pPr>
              <a:lnSpc>
                <a:spcPct val="80000"/>
              </a:lnSpc>
            </a:pPr>
            <a:r>
              <a:rPr lang="en-GB"/>
              <a:t>The names of interfaces start with a capital letter: in the java documentation, they are in italics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A class that “</a:t>
            </a:r>
            <a:r>
              <a:rPr lang="en-GB" b="1"/>
              <a:t>implements</a:t>
            </a:r>
            <a:r>
              <a:rPr lang="en-GB"/>
              <a:t>” an interface (or interfaces - a class can take on board </a:t>
            </a:r>
            <a:r>
              <a:rPr lang="en-GB" b="1"/>
              <a:t>any number</a:t>
            </a:r>
            <a:r>
              <a:rPr lang="en-GB"/>
              <a:t> of interfaces) must implement each method in the interface with headers </a:t>
            </a:r>
            <a:r>
              <a:rPr lang="en-GB" b="1"/>
              <a:t>exactly</a:t>
            </a:r>
            <a:r>
              <a:rPr lang="en-GB"/>
              <a:t> as specified in the interface definition, braces and a method body (the body can be empty).</a:t>
            </a:r>
          </a:p>
        </p:txBody>
      </p:sp>
    </p:spTree>
    <p:extLst>
      <p:ext uri="{BB962C8B-B14F-4D97-AF65-F5344CB8AC3E}">
        <p14:creationId xmlns:p14="http://schemas.microsoft.com/office/powerpoint/2010/main" val="25142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39B9FB0-D313-4D65-9BFB-C0AC8E63EA1B}" type="slidenum">
              <a:rPr lang="en-IE" sz="1400"/>
              <a:pPr/>
              <a:t>29</a:t>
            </a:fld>
            <a:endParaRPr lang="en-I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/>
              <a:t>An interface is defined like a class, but using the keyword </a:t>
            </a:r>
            <a:r>
              <a:rPr lang="en-GB">
                <a:latin typeface="Courier New" pitchFamily="49" charset="0"/>
              </a:rPr>
              <a:t>interface</a:t>
            </a:r>
            <a:r>
              <a:rPr lang="en-GB"/>
              <a:t> e.g.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	public </a:t>
            </a:r>
            <a:r>
              <a:rPr lang="en-GB" b="1"/>
              <a:t>interface</a:t>
            </a:r>
            <a:r>
              <a:rPr lang="en-GB"/>
              <a:t> MouseListener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Interfaces will contain a set of </a:t>
            </a:r>
            <a:r>
              <a:rPr lang="en-GB" b="1">
                <a:latin typeface="Courier New" pitchFamily="49" charset="0"/>
              </a:rPr>
              <a:t>public abstract</a:t>
            </a:r>
            <a:r>
              <a:rPr lang="en-GB"/>
              <a:t> methods but can also contain </a:t>
            </a:r>
            <a:r>
              <a:rPr lang="en-GB" b="1"/>
              <a:t>constant</a:t>
            </a:r>
            <a:r>
              <a:rPr lang="en-GB"/>
              <a:t> data.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 order to use an interface a class must specify that it </a:t>
            </a:r>
            <a:r>
              <a:rPr lang="en-GB" b="1"/>
              <a:t>implements</a:t>
            </a:r>
            <a:r>
              <a:rPr lang="en-GB"/>
              <a:t> the interface as follows via the </a:t>
            </a:r>
            <a:r>
              <a:rPr lang="en-GB">
                <a:latin typeface="Courier New" pitchFamily="49" charset="0"/>
              </a:rPr>
              <a:t>implements</a:t>
            </a:r>
            <a:r>
              <a:rPr lang="en-GB"/>
              <a:t> keyword:</a:t>
            </a:r>
          </a:p>
          <a:p>
            <a:pPr>
              <a:lnSpc>
                <a:spcPct val="80000"/>
              </a:lnSpc>
            </a:pPr>
            <a:endParaRPr lang="en-GB" sz="10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/>
              <a:t>public class MyScribbler extends JFrame </a:t>
            </a:r>
            <a:r>
              <a:rPr lang="en-GB" sz="2600" b="1"/>
              <a:t>implements</a:t>
            </a:r>
            <a:r>
              <a:rPr lang="en-GB" sz="2600"/>
              <a:t> MouseListener</a:t>
            </a:r>
            <a:r>
              <a:rPr lang="en-GB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87713" y="1484313"/>
            <a:ext cx="571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711450" y="5229226"/>
            <a:ext cx="76327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A7F7EA2D-D07B-4CEA-A68A-ACC9E3DB0A0A}" type="slidenum">
              <a:rPr lang="en-IE" sz="1400"/>
              <a:pPr/>
              <a:t>3</a:t>
            </a:fld>
            <a:endParaRPr lang="en-I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Inheritance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 b="1" dirty="0"/>
              <a:t>Inheritance</a:t>
            </a:r>
            <a:r>
              <a:rPr lang="en-GB" dirty="0"/>
              <a:t> is a form of </a:t>
            </a:r>
            <a:r>
              <a:rPr lang="en-GB" b="1" dirty="0"/>
              <a:t>software reusability</a:t>
            </a:r>
            <a:r>
              <a:rPr lang="en-GB" dirty="0"/>
              <a:t> where new classes are created from existing classes. The new class (called the </a:t>
            </a:r>
            <a:r>
              <a:rPr lang="en-GB" b="1" dirty="0"/>
              <a:t>derived</a:t>
            </a:r>
            <a:r>
              <a:rPr lang="en-GB" dirty="0"/>
              <a:t> class or </a:t>
            </a:r>
            <a:r>
              <a:rPr lang="en-GB" b="1" dirty="0"/>
              <a:t>subclass</a:t>
            </a:r>
            <a:r>
              <a:rPr lang="en-GB" dirty="0"/>
              <a:t>) implicitly takes on board the </a:t>
            </a:r>
            <a:r>
              <a:rPr lang="en-GB" b="1" dirty="0" smtClean="0"/>
              <a:t>attributes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public </a:t>
            </a:r>
            <a:r>
              <a:rPr lang="en-GB" b="1" dirty="0" smtClean="0"/>
              <a:t>methods</a:t>
            </a:r>
            <a:r>
              <a:rPr lang="en-GB" dirty="0" smtClean="0"/>
              <a:t> </a:t>
            </a:r>
            <a:r>
              <a:rPr lang="en-GB" dirty="0"/>
              <a:t>(but </a:t>
            </a:r>
            <a:r>
              <a:rPr lang="en-GB" b="1" dirty="0"/>
              <a:t>not constructors</a:t>
            </a:r>
            <a:r>
              <a:rPr lang="en-GB" dirty="0"/>
              <a:t>) of the existing class (called the </a:t>
            </a:r>
            <a:r>
              <a:rPr lang="en-GB" b="1" dirty="0"/>
              <a:t>base</a:t>
            </a:r>
            <a:r>
              <a:rPr lang="en-GB" dirty="0"/>
              <a:t> class or </a:t>
            </a:r>
            <a:r>
              <a:rPr lang="en-GB" b="1" dirty="0"/>
              <a:t>superclass</a:t>
            </a:r>
            <a:r>
              <a:rPr lang="en-GB" dirty="0"/>
              <a:t>) and adds its own attributes and methods to distinguish it from the superclass</a:t>
            </a:r>
            <a:r>
              <a:rPr lang="en-GB" dirty="0" smtClean="0"/>
              <a:t>. A subclass has no access to the private attributes of </a:t>
            </a:r>
            <a:r>
              <a:rPr lang="en-GB" smtClean="0"/>
              <a:t>a superclass.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743200" y="1143000"/>
            <a:ext cx="7620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000376" y="558958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>
                <a:hlinkClick r:id="rId3"/>
              </a:rPr>
              <a:t>http://www.youtube.com/watch?v=2-I70Q6azmU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64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837375A-3770-4C20-AAF3-F180789B8570}" type="slidenum">
              <a:rPr lang="en-IE" sz="1400"/>
              <a:pPr/>
              <a:t>30</a:t>
            </a:fld>
            <a:endParaRPr lang="en-I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Exercise</a:t>
            </a:r>
            <a:endParaRPr lang="en-US" sz="40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>
                <a:hlinkClick r:id="rId3"/>
              </a:rPr>
              <a:t>http://www.youtube.com/watch?v=LQ8meqMr9LU</a:t>
            </a:r>
            <a:r>
              <a:rPr lang="en-IE" smtClean="0"/>
              <a:t>   ( short video on interfaces)</a:t>
            </a:r>
          </a:p>
          <a:p>
            <a:pPr>
              <a:lnSpc>
                <a:spcPct val="90000"/>
              </a:lnSpc>
            </a:pPr>
            <a:r>
              <a:rPr lang="en-GB" smtClean="0"/>
              <a:t>Explore the java documentation, seeking interfaces like ActionListener, MouseListener, MouseMotionListener, WindowListener, KeyListener.  </a:t>
            </a:r>
          </a:p>
          <a:p>
            <a:pPr>
              <a:lnSpc>
                <a:spcPct val="90000"/>
              </a:lnSpc>
            </a:pPr>
            <a:r>
              <a:rPr lang="en-GB" smtClean="0"/>
              <a:t>List the methods contained in each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27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132E692-F282-4F24-8219-87CD23FDEE9B}" type="slidenum">
              <a:rPr lang="en-IE" sz="1400"/>
              <a:pPr/>
              <a:t>4</a:t>
            </a:fld>
            <a:endParaRPr lang="en-I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533400"/>
            <a:ext cx="7772400" cy="5562600"/>
          </a:xfrm>
        </p:spPr>
        <p:txBody>
          <a:bodyPr/>
          <a:lstStyle/>
          <a:p>
            <a:r>
              <a:rPr lang="en-GB"/>
              <a:t>Inheritance is something you have seen many times already, perhaps without even realising it</a:t>
            </a:r>
          </a:p>
          <a:p>
            <a:r>
              <a:rPr lang="en-GB"/>
              <a:t>E</a:t>
            </a:r>
            <a:r>
              <a:rPr lang="en-GB" b="1"/>
              <a:t>very </a:t>
            </a:r>
            <a:r>
              <a:rPr lang="en-GB"/>
              <a:t>user-defined Java class by default inherits from the class </a:t>
            </a:r>
            <a:r>
              <a:rPr lang="en-GB" b="1">
                <a:latin typeface="Courier New" pitchFamily="49" charset="0"/>
              </a:rPr>
              <a:t>Object</a:t>
            </a:r>
            <a:r>
              <a:rPr lang="en-GB"/>
              <a:t> of the </a:t>
            </a:r>
            <a:r>
              <a:rPr lang="en-GB" b="1">
                <a:latin typeface="Courier New" pitchFamily="49" charset="0"/>
              </a:rPr>
              <a:t>java.lang</a:t>
            </a:r>
            <a:r>
              <a:rPr lang="en-GB"/>
              <a:t> package. </a:t>
            </a:r>
          </a:p>
          <a:p>
            <a:r>
              <a:rPr lang="en-GB"/>
              <a:t>The Object superclass provides methods that can be used with any object of any class e.g. </a:t>
            </a:r>
            <a:r>
              <a:rPr lang="en-GB" b="1">
                <a:latin typeface="Courier New" pitchFamily="49" charset="0"/>
              </a:rPr>
              <a:t>toString()</a:t>
            </a:r>
          </a:p>
          <a:p>
            <a:endParaRPr lang="en-GB">
              <a:latin typeface="Courier New" pitchFamily="49" charset="0"/>
            </a:endParaRPr>
          </a:p>
          <a:p>
            <a:r>
              <a:rPr lang="en-GB"/>
              <a:t>Java supports inheritance via the </a:t>
            </a:r>
            <a:r>
              <a:rPr lang="en-GB" b="1">
                <a:latin typeface="Courier New" pitchFamily="49" charset="0"/>
              </a:rPr>
              <a:t>extends</a:t>
            </a:r>
            <a:r>
              <a:rPr lang="en-GB"/>
              <a:t> keyword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271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65D8B21-63A4-4AE4-A35B-04B7041951A1}" type="slidenum">
              <a:rPr lang="en-IE" sz="1400"/>
              <a:pPr/>
              <a:t>5</a:t>
            </a:fld>
            <a:endParaRPr lang="en-I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smtClean="0"/>
              <a:t>“Is-a” Relationships via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773238"/>
            <a:ext cx="7772400" cy="4322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Suppose you want a class to model a Student. </a:t>
            </a:r>
          </a:p>
          <a:p>
            <a:pPr>
              <a:lnSpc>
                <a:spcPct val="80000"/>
              </a:lnSpc>
            </a:pPr>
            <a:r>
              <a:rPr lang="en-GB"/>
              <a:t>A Student will have name, gender and age: these are the attributes of a Person</a:t>
            </a:r>
          </a:p>
          <a:p>
            <a:pPr>
              <a:lnSpc>
                <a:spcPct val="80000"/>
              </a:lnSpc>
            </a:pPr>
            <a:r>
              <a:rPr lang="en-GB"/>
              <a:t>A Student ‘is a’ Person.  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Students will have other attributes: eg student number and course.</a:t>
            </a:r>
          </a:p>
          <a:p>
            <a:pPr>
              <a:lnSpc>
                <a:spcPct val="80000"/>
              </a:lnSpc>
            </a:pPr>
            <a:r>
              <a:rPr lang="en-GB"/>
              <a:t>You can re-use the attributes of the Person class by means of inheritance and the keyword ‘extends’</a:t>
            </a:r>
          </a:p>
        </p:txBody>
      </p:sp>
    </p:spTree>
    <p:extLst>
      <p:ext uri="{BB962C8B-B14F-4D97-AF65-F5344CB8AC3E}">
        <p14:creationId xmlns:p14="http://schemas.microsoft.com/office/powerpoint/2010/main" val="38625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BB26475-AEE9-4CFE-96B6-01B32D420179}" type="slidenum">
              <a:rPr lang="en-IE" sz="1400"/>
              <a:pPr/>
              <a:t>6</a:t>
            </a:fld>
            <a:endParaRPr lang="en-I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Exercises</a:t>
            </a:r>
            <a:endParaRPr 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Define the term inheritance</a:t>
            </a:r>
          </a:p>
          <a:p>
            <a:r>
              <a:rPr lang="en-GB" smtClean="0"/>
              <a:t>What keyword is used to implement inheritance?</a:t>
            </a:r>
          </a:p>
          <a:p>
            <a:r>
              <a:rPr lang="en-GB" smtClean="0"/>
              <a:t>Is the new class (the one that inherits) known as the super-class or the subclass?</a:t>
            </a:r>
          </a:p>
          <a:p>
            <a:r>
              <a:rPr lang="en-GB" smtClean="0"/>
              <a:t>Is the String class a subclass of any class?</a:t>
            </a:r>
          </a:p>
          <a:p>
            <a:r>
              <a:rPr lang="en-GB" smtClean="0"/>
              <a:t>What about the GregorianCalendar class?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Writing a subclass</a:t>
            </a:r>
            <a:endParaRPr lang="en-US" sz="40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/>
              <a:t>write the class header, including the keyword ‘extends’:</a:t>
            </a:r>
          </a:p>
          <a:p>
            <a:pPr marL="609600" indent="-609600">
              <a:buFontTx/>
              <a:buAutoNum type="arabicPeriod"/>
            </a:pPr>
            <a:endParaRPr lang="en-GB"/>
          </a:p>
          <a:p>
            <a:pPr marL="609600" indent="-609600">
              <a:spcBef>
                <a:spcPct val="0"/>
              </a:spcBef>
              <a:buNone/>
            </a:pPr>
            <a:r>
              <a:rPr lang="en-GB"/>
              <a:t>public class Student </a:t>
            </a:r>
            <a:r>
              <a:rPr lang="en-GB" b="1"/>
              <a:t>extends Person</a:t>
            </a:r>
            <a:r>
              <a:rPr lang="en-GB"/>
              <a:t>{</a:t>
            </a:r>
          </a:p>
          <a:p>
            <a:pPr marL="609600" indent="-609600">
              <a:buNone/>
            </a:pPr>
            <a:r>
              <a:rPr lang="en-GB" smtClean="0"/>
              <a:t>}</a:t>
            </a:r>
          </a:p>
          <a:p>
            <a:pPr marL="609600" indent="-609600">
              <a:buNone/>
            </a:pPr>
            <a:endParaRPr lang="en-GB" smtClean="0"/>
          </a:p>
          <a:p>
            <a:pPr marL="609600" indent="-609600">
              <a:buNone/>
            </a:pPr>
            <a:r>
              <a:rPr lang="en-GB" smtClean="0"/>
              <a:t>Student automatically gets all the non-private parts of Person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Testing Student, step 1</a:t>
            </a:r>
            <a:endParaRPr lang="en-US" sz="40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public class StudentTest0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Student mike = new Student();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     </a:t>
            </a:r>
            <a:r>
              <a:rPr lang="en-GB" sz="2400" dirty="0">
                <a:solidFill>
                  <a:srgbClr val="008000"/>
                </a:solidFill>
              </a:rPr>
              <a:t>// inherited </a:t>
            </a:r>
            <a:r>
              <a:rPr lang="en-GB" sz="2400" dirty="0" err="1">
                <a:solidFill>
                  <a:srgbClr val="008000"/>
                </a:solidFill>
              </a:rPr>
              <a:t>toString</a:t>
            </a:r>
            <a:r>
              <a:rPr lang="en-GB" sz="2400" dirty="0">
                <a:solidFill>
                  <a:srgbClr val="008000"/>
                </a:solidFill>
              </a:rPr>
              <a:t>() method</a:t>
            </a:r>
            <a:endParaRPr lang="en-US" sz="24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mike.toString</a:t>
            </a:r>
            <a:r>
              <a:rPr lang="en-US" sz="2400" dirty="0"/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     </a:t>
            </a:r>
            <a:r>
              <a:rPr lang="en-GB" sz="2400" dirty="0">
                <a:solidFill>
                  <a:srgbClr val="008000"/>
                </a:solidFill>
              </a:rPr>
              <a:t>// inherited methods relating to ‘name’ attribute</a:t>
            </a:r>
            <a:endParaRPr lang="en-US" sz="24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     </a:t>
            </a:r>
            <a:r>
              <a:rPr lang="en-GB" sz="2400" dirty="0" err="1"/>
              <a:t>mike.setName</a:t>
            </a:r>
            <a:r>
              <a:rPr lang="en-GB" sz="2400" dirty="0"/>
              <a:t>(“Michael Jackson”);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mike.getName</a:t>
            </a:r>
            <a:r>
              <a:rPr lang="en-US" sz="2400" dirty="0"/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2:  declare the extra attributes</a:t>
            </a:r>
            <a:endParaRPr lang="en-US" sz="40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Don’t re-invent the wheel: name, gender and age are already there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public class Student </a:t>
            </a:r>
            <a:r>
              <a:rPr lang="en-GB" b="1" smtClean="0"/>
              <a:t>extends Person</a:t>
            </a:r>
            <a:r>
              <a:rPr lang="en-GB" smtClean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studentNumber;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course;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    }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3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1633</Words>
  <Application>Microsoft Office PowerPoint</Application>
  <PresentationFormat>Widescreen</PresentationFormat>
  <Paragraphs>308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Office Theme</vt:lpstr>
      <vt:lpstr>Basics of Inheritance</vt:lpstr>
      <vt:lpstr>Sample Programs</vt:lpstr>
      <vt:lpstr>Inheritance</vt:lpstr>
      <vt:lpstr>PowerPoint Presentation</vt:lpstr>
      <vt:lpstr>“Is-a” Relationships via Inheritance</vt:lpstr>
      <vt:lpstr>Desk Exercises</vt:lpstr>
      <vt:lpstr>Writing a subclass</vt:lpstr>
      <vt:lpstr>Testing Student, step 1</vt:lpstr>
      <vt:lpstr>Step 2:  declare the extra attributes</vt:lpstr>
      <vt:lpstr>Step 3:  write ‘set’ and ‘get’ methods for the extra attributes</vt:lpstr>
      <vt:lpstr>Mutator methods for Student</vt:lpstr>
      <vt:lpstr>Step 5:  constructors</vt:lpstr>
      <vt:lpstr>5-argument constructor for Student</vt:lpstr>
      <vt:lpstr>PowerPoint Presentation</vt:lpstr>
      <vt:lpstr>PowerPoint Presentation</vt:lpstr>
      <vt:lpstr>PowerPoint Presentation</vt:lpstr>
      <vt:lpstr>Overriding inherited methods </vt:lpstr>
      <vt:lpstr>PowerPoint Presentation</vt:lpstr>
      <vt:lpstr>Alternative:  invoke super.toString()</vt:lpstr>
      <vt:lpstr>Summary, writing a subclass</vt:lpstr>
      <vt:lpstr>PowerPoint Presentation</vt:lpstr>
      <vt:lpstr>PowerPoint Presentation</vt:lpstr>
      <vt:lpstr>partial VOPC diagram for Student: showing ‘is a’</vt:lpstr>
      <vt:lpstr>Desk Exercise</vt:lpstr>
      <vt:lpstr>Programming Exercise</vt:lpstr>
      <vt:lpstr>Abstract and Concrete Classes</vt:lpstr>
      <vt:lpstr>Abstract class from the GUI hierarchy: AbstractButton</vt:lpstr>
      <vt:lpstr>Implementing Interfaces</vt:lpstr>
      <vt:lpstr>PowerPoint Presentation</vt:lpstr>
      <vt:lpstr>Exercise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Inheritance</dc:title>
  <dc:creator>John Walsh</dc:creator>
  <cp:lastModifiedBy>Helen O'Brien</cp:lastModifiedBy>
  <cp:revision>6</cp:revision>
  <dcterms:created xsi:type="dcterms:W3CDTF">2013-10-18T11:31:55Z</dcterms:created>
  <dcterms:modified xsi:type="dcterms:W3CDTF">2016-01-05T14:31:16Z</dcterms:modified>
</cp:coreProperties>
</file>