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8" r:id="rId6"/>
    <p:sldId id="267" r:id="rId7"/>
    <p:sldId id="262" r:id="rId8"/>
    <p:sldId id="259" r:id="rId9"/>
    <p:sldId id="270" r:id="rId10"/>
    <p:sldId id="260" r:id="rId11"/>
    <p:sldId id="263" r:id="rId12"/>
    <p:sldId id="272" r:id="rId13"/>
    <p:sldId id="27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0" autoAdjust="0"/>
  </p:normalViewPr>
  <p:slideViewPr>
    <p:cSldViewPr>
      <p:cViewPr varScale="1">
        <p:scale>
          <a:sx n="68" d="100"/>
          <a:sy n="68" d="100"/>
        </p:scale>
        <p:origin x="5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2C5116C-7427-4A9F-9F92-D99117A8BF11}" type="datetimeFigureOut">
              <a:rPr lang="en-IE"/>
              <a:pPr>
                <a:defRPr/>
              </a:pPr>
              <a:t>12/09/2016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364BFB6-5B9D-4635-A71B-63F41E05ED9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9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64BFB6-5B9D-4635-A71B-63F41E05ED94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20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7BB90-85AB-4864-929B-314EDD52E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BCF36-9392-469F-A1C2-05018B59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40726-9152-4376-9C20-CF9F104DC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62C86-12C8-4C98-9773-24BE2509E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AE053-0C57-4EA5-BA33-BC0CC17BF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7F272-8D1E-4FC1-962E-83D266ABD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F17E-EDA9-46C0-BF4B-D6ECD27C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0CDB9-D405-4195-B919-922A324DB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E7E1E-6C34-4A7A-83F4-4683D6F09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C9E9-B1E0-488D-9BA9-760EFD80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7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E78EA-5ADB-4C74-AEC7-C979E7BAE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A83F3C9-E276-4685-A634-AA0304286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javaguide.html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rstmann.com/ccj.html" TargetMode="External"/><Relationship Id="rId4" Type="http://schemas.openxmlformats.org/officeDocument/2006/relationships/hyperlink" Target="http://geosoft.no/development/javastyl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viewinc.com/Book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odeling.com/sty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gilemodeling.com/style/classDiagram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athryn.casey@ittralee.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0-site.ebrary.com.acpmil13web.ancheim.ie/lib/tralee/search.action?adv.x=1&amp;fromSearch=fromSearch&amp;f00=subject&amp;p00=computer+science&amp;f01=all&amp;p01=&amp;subject_relation=or&amp;subject=Data+Structures+(Computer+Science)&amp;search=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/>
          <a:lstStyle/>
          <a:p>
            <a:pPr eaLnBrk="1" hangingPunct="1"/>
            <a:r>
              <a:rPr lang="en-IE" smtClean="0"/>
              <a:t>Object Oriented Programming 4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pPr eaLnBrk="1" hangingPunct="1"/>
            <a:r>
              <a:rPr lang="en-IE" dirty="0" smtClean="0"/>
              <a:t>Websites:</a:t>
            </a:r>
          </a:p>
          <a:p>
            <a:pPr lvl="1" eaLnBrk="1" hangingPunct="1"/>
            <a:r>
              <a:rPr lang="en-US" dirty="0" smtClean="0">
                <a:hlinkClick r:id="rId2"/>
              </a:rPr>
              <a:t>http://www.oracle.com/technetwork/java/index.html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r>
              <a:rPr lang="en-US" dirty="0" smtClean="0"/>
              <a:t>Java coding conventions at</a:t>
            </a:r>
            <a:endParaRPr lang="en-IE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google.github.io/styleguide/javaguide.html</a:t>
            </a:r>
            <a:r>
              <a:rPr lang="en-US" dirty="0" smtClean="0"/>
              <a:t> - Google java style</a:t>
            </a:r>
          </a:p>
          <a:p>
            <a:pPr lvl="1"/>
            <a:r>
              <a:rPr lang="en-US" dirty="0">
                <a:hlinkClick r:id="rId4"/>
              </a:rPr>
              <a:t>http://geosoft.no/development/javastyle.html</a:t>
            </a:r>
            <a:endParaRPr lang="en-US" dirty="0" smtClean="0"/>
          </a:p>
          <a:p>
            <a:pPr lvl="1"/>
            <a:r>
              <a:rPr lang="en-US" dirty="0" smtClean="0">
                <a:cs typeface="Times New Roman" pitchFamily="18" charset="0"/>
                <a:hlinkClick r:id="rId5"/>
              </a:rPr>
              <a:t>http://horstmann.com/ccj.html</a:t>
            </a:r>
            <a:r>
              <a:rPr lang="en-GB" dirty="0" smtClean="0"/>
              <a:t> (see The Programming Style Guide)</a:t>
            </a:r>
          </a:p>
          <a:p>
            <a:pPr lvl="1"/>
            <a:endParaRPr lang="en-IE" dirty="0" smtClean="0"/>
          </a:p>
          <a:p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r>
              <a:rPr lang="en-US" dirty="0" smtClean="0"/>
              <a:t> Thinking in Java 3</a:t>
            </a:r>
            <a:r>
              <a:rPr lang="en-US" baseline="30000" dirty="0" smtClean="0"/>
              <a:t>rd</a:t>
            </a:r>
            <a:r>
              <a:rPr lang="en-US" dirty="0" smtClean="0"/>
              <a:t> Edition by </a:t>
            </a:r>
            <a:r>
              <a:rPr lang="en-US" dirty="0" err="1" smtClean="0"/>
              <a:t>Eckel</a:t>
            </a:r>
            <a:r>
              <a:rPr lang="en-US" dirty="0" smtClean="0"/>
              <a:t> is available free for download from:</a:t>
            </a:r>
          </a:p>
          <a:p>
            <a:pPr lvl="1"/>
            <a:r>
              <a:rPr lang="en-US" dirty="0" smtClean="0">
                <a:hlinkClick r:id="rId2"/>
              </a:rPr>
              <a:t>http://www.mindviewinc.com/Books/</a:t>
            </a:r>
            <a:endParaRPr lang="en-US" dirty="0" smtClean="0"/>
          </a:p>
          <a:p>
            <a:pPr lvl="1"/>
            <a:r>
              <a:rPr lang="en-US" dirty="0" smtClean="0"/>
              <a:t>See </a:t>
            </a:r>
            <a:r>
              <a:rPr lang="en-IE" b="1" dirty="0"/>
              <a:t>Java Programming </a:t>
            </a:r>
            <a:r>
              <a:rPr lang="en-IE" b="1" dirty="0" smtClean="0"/>
              <a:t>Guidelines </a:t>
            </a:r>
            <a:r>
              <a:rPr lang="en-IE" dirty="0" smtClean="0"/>
              <a:t>in Appendix B here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See folder TIJ3 on X drive</a:t>
            </a:r>
          </a:p>
          <a:p>
            <a:r>
              <a:rPr lang="en-US" dirty="0" smtClean="0"/>
              <a:t>This folder has a set of html files</a:t>
            </a:r>
          </a:p>
          <a:p>
            <a:pPr lvl="1"/>
            <a:r>
              <a:rPr lang="en-IE" dirty="0" smtClean="0"/>
              <a:t>To start using the frames version, open "TIJ3.htm" </a:t>
            </a:r>
          </a:p>
          <a:p>
            <a:pPr lvl="1"/>
            <a:r>
              <a:rPr lang="en-IE" dirty="0" smtClean="0"/>
              <a:t>To start using non-frames version, open "TIJ301.htm"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See the following  for class diagrams:</a:t>
            </a:r>
          </a:p>
          <a:p>
            <a:pPr marL="0" indent="0">
              <a:spcBef>
                <a:spcPct val="30000"/>
              </a:spcBef>
              <a:buNone/>
              <a:defRPr/>
            </a:pPr>
            <a:r>
              <a:rPr lang="en-IE" dirty="0">
                <a:hlinkClick r:id="rId3"/>
              </a:rPr>
              <a:t>http://www.agilemodeling.com/style/</a:t>
            </a:r>
            <a:endParaRPr lang="en-IE" dirty="0"/>
          </a:p>
          <a:p>
            <a:pPr marL="0" indent="0">
              <a:buNone/>
            </a:pPr>
            <a:r>
              <a:rPr lang="en-IE" dirty="0">
                <a:hlinkClick r:id="rId4"/>
              </a:rPr>
              <a:t>http://www.agilemodeling.com/style/classDiagram.htm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63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Software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language:</a:t>
            </a:r>
          </a:p>
          <a:p>
            <a:pPr lvl="1"/>
            <a:r>
              <a:rPr lang="en-GB" dirty="0"/>
              <a:t>Java – </a:t>
            </a:r>
            <a:r>
              <a:rPr lang="en-GB"/>
              <a:t>Version </a:t>
            </a:r>
            <a:r>
              <a:rPr lang="en-GB" smtClean="0"/>
              <a:t>1.8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IDE:</a:t>
            </a:r>
          </a:p>
          <a:p>
            <a:pPr lvl="1"/>
            <a:r>
              <a:rPr lang="en-GB" dirty="0" err="1"/>
              <a:t>NetBeans</a:t>
            </a:r>
            <a:r>
              <a:rPr lang="en-GB" dirty="0"/>
              <a:t> </a:t>
            </a:r>
            <a:r>
              <a:rPr lang="en-GB" dirty="0" smtClean="0"/>
              <a:t>8.0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Also </a:t>
            </a:r>
            <a:r>
              <a:rPr lang="en-GB" dirty="0" err="1" smtClean="0"/>
              <a:t>JUnit</a:t>
            </a:r>
            <a:endParaRPr lang="en-GB" dirty="0" smtClean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92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Lecturer: Cathryn Casey</a:t>
            </a:r>
          </a:p>
          <a:p>
            <a:pPr eaLnBrk="1" hangingPunct="1"/>
            <a:endParaRPr lang="en-IE" smtClean="0"/>
          </a:p>
          <a:p>
            <a:pPr eaLnBrk="1" hangingPunct="1"/>
            <a:r>
              <a:rPr lang="en-IE" smtClean="0"/>
              <a:t>Email: </a:t>
            </a:r>
            <a:r>
              <a:rPr lang="en-IE" smtClean="0">
                <a:hlinkClick r:id="rId2"/>
              </a:rPr>
              <a:t>cathryn.casey@ittralee.ie</a:t>
            </a:r>
            <a:r>
              <a:rPr lang="en-IE" smtClean="0"/>
              <a:t/>
            </a:r>
            <a:br>
              <a:rPr lang="en-IE" smtClean="0"/>
            </a:br>
            <a:endParaRPr lang="en-IE" smtClean="0"/>
          </a:p>
          <a:p>
            <a:pPr eaLnBrk="1" hangingPunct="1"/>
            <a:r>
              <a:rPr lang="en-IE" smtClean="0"/>
              <a:t>Ext - 1875</a:t>
            </a:r>
          </a:p>
          <a:p>
            <a:pPr eaLnBrk="1" hangingPunct="1"/>
            <a:endParaRPr lang="en-I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4 contact hours per week</a:t>
            </a:r>
          </a:p>
          <a:p>
            <a:pPr eaLnBrk="1" hangingPunct="1"/>
            <a:r>
              <a:rPr lang="en-IE" dirty="0" smtClean="0"/>
              <a:t>2 lecture hours: </a:t>
            </a:r>
          </a:p>
          <a:p>
            <a:pPr lvl="1" eaLnBrk="1" hangingPunct="1"/>
            <a:r>
              <a:rPr lang="en-IE" dirty="0" smtClean="0"/>
              <a:t>Tuesday 2-4pm in T116</a:t>
            </a:r>
          </a:p>
          <a:p>
            <a:pPr eaLnBrk="1" hangingPunct="1"/>
            <a:r>
              <a:rPr lang="en-IE" dirty="0" smtClean="0"/>
              <a:t>2 lab hours</a:t>
            </a:r>
          </a:p>
          <a:p>
            <a:pPr lvl="1" eaLnBrk="1" hangingPunct="1"/>
            <a:r>
              <a:rPr lang="en-IE" dirty="0" smtClean="0"/>
              <a:t>Monday – </a:t>
            </a:r>
            <a:r>
              <a:rPr lang="en-IE" dirty="0" smtClean="0"/>
              <a:t>9-11am in S300</a:t>
            </a:r>
            <a:endParaRPr lang="en-IE" dirty="0"/>
          </a:p>
          <a:p>
            <a:pPr lvl="1" eaLnBrk="1" hangingPunct="1"/>
            <a:r>
              <a:rPr lang="en-IE" dirty="0" smtClean="0"/>
              <a:t>Monday </a:t>
            </a:r>
            <a:r>
              <a:rPr lang="en-IE" smtClean="0"/>
              <a:t>– </a:t>
            </a:r>
            <a:r>
              <a:rPr lang="en-IE" smtClean="0"/>
              <a:t>11-1pm </a:t>
            </a:r>
            <a:r>
              <a:rPr lang="en-IE" smtClean="0"/>
              <a:t>in </a:t>
            </a:r>
            <a:r>
              <a:rPr lang="en-IE" smtClean="0"/>
              <a:t>R302</a:t>
            </a: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IE" dirty="0" smtClean="0"/>
              <a:t>Module Description:</a:t>
            </a:r>
          </a:p>
          <a:p>
            <a:pPr lvl="1" eaLnBrk="1" hangingPunct="1"/>
            <a:r>
              <a:rPr lang="en-US" dirty="0" smtClean="0"/>
              <a:t>This module gives the students an understanding of </a:t>
            </a:r>
          </a:p>
          <a:p>
            <a:pPr lvl="2" eaLnBrk="1" hangingPunct="1"/>
            <a:r>
              <a:rPr lang="en-US" dirty="0" smtClean="0"/>
              <a:t>advanced Data Structures and Algorithms</a:t>
            </a:r>
          </a:p>
          <a:p>
            <a:pPr lvl="2" eaLnBrk="1" hangingPunct="1"/>
            <a:r>
              <a:rPr lang="en-US" dirty="0" smtClean="0"/>
              <a:t>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IE" dirty="0" smtClean="0"/>
              <a:t>Assessment:</a:t>
            </a:r>
          </a:p>
          <a:p>
            <a:pPr lvl="1" eaLnBrk="1" hangingPunct="1"/>
            <a:r>
              <a:rPr lang="en-IE" dirty="0" smtClean="0"/>
              <a:t> Final exam – 50%</a:t>
            </a:r>
          </a:p>
          <a:p>
            <a:pPr lvl="1" eaLnBrk="1" hangingPunct="1"/>
            <a:r>
              <a:rPr lang="en-IE" dirty="0" smtClean="0"/>
              <a:t> Continuous Assessment – 50%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 </a:t>
            </a:r>
            <a:r>
              <a:rPr lang="en-US" b="1" dirty="0" smtClean="0"/>
              <a:t>pass standard</a:t>
            </a:r>
            <a:r>
              <a:rPr lang="en-US" dirty="0" smtClean="0"/>
              <a:t> for all modules is 40%.  </a:t>
            </a:r>
            <a:endParaRPr lang="en-I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Attendance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Attendance registers will be taken each day. These registers are used for attendance evaluation. Please refer to the Student Handbook Rights &amp; Responsibilities with respect to de-registration.</a:t>
            </a:r>
            <a:endParaRPr lang="en-IE" sz="2800" dirty="0" smtClean="0"/>
          </a:p>
          <a:p>
            <a:pPr algn="just"/>
            <a:r>
              <a:rPr lang="en-US" sz="2800" dirty="0" smtClean="0"/>
              <a:t>Student attendance system in use – students use swipe cards.</a:t>
            </a:r>
            <a:endParaRPr lang="en-IE" sz="2800" dirty="0" smtClean="0"/>
          </a:p>
          <a:p>
            <a:endParaRPr lang="en-IE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Repeat Strategy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mtClean="0"/>
              <a:t>Continuous assessments are not repeatable on any module. </a:t>
            </a:r>
          </a:p>
          <a:p>
            <a:endParaRPr lang="en-IE" sz="2400" smtClean="0"/>
          </a:p>
          <a:p>
            <a:r>
              <a:rPr lang="en-IE" sz="2400" smtClean="0"/>
              <a:t>Individual cases will be discussed at the exam board subject to appropriate medical certification being provided within one week of the CA deadline.</a:t>
            </a:r>
          </a:p>
          <a:p>
            <a:endParaRPr lang="en-IE" sz="2400" smtClean="0"/>
          </a:p>
          <a:p>
            <a:r>
              <a:rPr lang="en-IE" sz="2400" smtClean="0"/>
              <a:t>CA work must be submitted on time, with a 20% deduction per weekday for late submissions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dirty="0" smtClean="0"/>
              <a:t>Recommended Reading List:</a:t>
            </a:r>
          </a:p>
          <a:p>
            <a:pPr lvl="1" eaLnBrk="1" hangingPunct="1"/>
            <a:r>
              <a:rPr lang="en-IE" dirty="0"/>
              <a:t>Big Java : </a:t>
            </a:r>
            <a:r>
              <a:rPr lang="en-IE" dirty="0" smtClean="0"/>
              <a:t>Late Objects </a:t>
            </a:r>
            <a:r>
              <a:rPr lang="en-US" dirty="0" smtClean="0"/>
              <a:t>by </a:t>
            </a:r>
            <a:r>
              <a:rPr lang="en-US" dirty="0" err="1" smtClean="0"/>
              <a:t>Horstmann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/>
              <a:t>ISBN: 978111808788</a:t>
            </a:r>
          </a:p>
          <a:p>
            <a:pPr lvl="2" eaLnBrk="1" hangingPunct="1"/>
            <a:r>
              <a:rPr lang="en-US" dirty="0" smtClean="0"/>
              <a:t>Publisher: Wiley 2013</a:t>
            </a:r>
          </a:p>
          <a:p>
            <a:pPr lvl="1" eaLnBrk="1" hangingPunct="1"/>
            <a:r>
              <a:rPr lang="en-US" dirty="0" smtClean="0"/>
              <a:t>Java Collections by Watt and Brown </a:t>
            </a:r>
          </a:p>
          <a:p>
            <a:pPr lvl="2" eaLnBrk="1" hangingPunct="1"/>
            <a:r>
              <a:rPr lang="en-US" dirty="0" smtClean="0"/>
              <a:t>ISBN: 047189978X</a:t>
            </a:r>
          </a:p>
          <a:p>
            <a:pPr lvl="2" eaLnBrk="1" hangingPunct="1"/>
            <a:r>
              <a:rPr lang="en-US" dirty="0" smtClean="0"/>
              <a:t>Publisher: Wiley 2001 </a:t>
            </a:r>
          </a:p>
          <a:p>
            <a:pPr lvl="1" eaLnBrk="1" hangingPunct="1"/>
            <a:r>
              <a:rPr lang="en-US" dirty="0" smtClean="0"/>
              <a:t>Data Structures. Abstraction and Design Using Java by </a:t>
            </a:r>
            <a:r>
              <a:rPr lang="en-US" dirty="0" err="1" smtClean="0"/>
              <a:t>Koffmann</a:t>
            </a:r>
            <a:r>
              <a:rPr lang="en-US" dirty="0" smtClean="0"/>
              <a:t> and Wolfgang </a:t>
            </a:r>
          </a:p>
          <a:p>
            <a:pPr lvl="2" eaLnBrk="1" hangingPunct="1"/>
            <a:r>
              <a:rPr lang="en-US" dirty="0" smtClean="0"/>
              <a:t>ISBN: 9780470128701</a:t>
            </a:r>
          </a:p>
          <a:p>
            <a:pPr lvl="2" eaLnBrk="1" hangingPunct="1"/>
            <a:r>
              <a:rPr lang="en-US" dirty="0" smtClean="0"/>
              <a:t>Publisher: Wiley 2010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E-books in library:</a:t>
            </a:r>
          </a:p>
          <a:p>
            <a:pPr marL="0" indent="0">
              <a:buFontTx/>
              <a:buNone/>
              <a:defRPr/>
            </a:pPr>
            <a:r>
              <a:rPr lang="en-IE" dirty="0" smtClean="0">
                <a:hlinkClick r:id="rId2"/>
              </a:rPr>
              <a:t>http://0-site.ebrary.com.acpmil13web.ancheim.ie/lib/tralee/search.action?adv.x=1&amp;fromSearch=fromSearch&amp;f00=subject&amp;p00=computer+science&amp;f01=all&amp;p01=&amp;subject_relation=or&amp;subject=Data+Structures+%28Computer+Science%29&amp;search=Search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275</Words>
  <Application>Microsoft Office PowerPoint</Application>
  <PresentationFormat>On-screen Show (4:3)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Default Design</vt:lpstr>
      <vt:lpstr>Object Oriented Programming 4</vt:lpstr>
      <vt:lpstr>PowerPoint Presentation</vt:lpstr>
      <vt:lpstr>PowerPoint Presentation</vt:lpstr>
      <vt:lpstr>PowerPoint Presentation</vt:lpstr>
      <vt:lpstr>PowerPoint Presentation</vt:lpstr>
      <vt:lpstr>Attendance</vt:lpstr>
      <vt:lpstr>Repeat Strategy</vt:lpstr>
      <vt:lpstr>PowerPoint Presentation</vt:lpstr>
      <vt:lpstr>PowerPoint Presentation</vt:lpstr>
      <vt:lpstr>PowerPoint Presentation</vt:lpstr>
      <vt:lpstr>PowerPoint Presentation</vt:lpstr>
      <vt:lpstr>Class diagrams</vt:lpstr>
      <vt:lpstr>Software</vt:lpstr>
    </vt:vector>
  </TitlesOfParts>
  <Company>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4</dc:title>
  <dc:creator>Administrator</dc:creator>
  <cp:lastModifiedBy>Cathryn Casey</cp:lastModifiedBy>
  <cp:revision>40</cp:revision>
  <dcterms:created xsi:type="dcterms:W3CDTF">2008-09-16T11:02:08Z</dcterms:created>
  <dcterms:modified xsi:type="dcterms:W3CDTF">2016-09-12T14:29:41Z</dcterms:modified>
</cp:coreProperties>
</file>