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3" r:id="rId3"/>
    <p:sldId id="257" r:id="rId4"/>
    <p:sldId id="258" r:id="rId5"/>
    <p:sldId id="259" r:id="rId6"/>
    <p:sldId id="361" r:id="rId7"/>
    <p:sldId id="366" r:id="rId8"/>
    <p:sldId id="368" r:id="rId9"/>
    <p:sldId id="337" r:id="rId10"/>
    <p:sldId id="379" r:id="rId11"/>
    <p:sldId id="382" r:id="rId12"/>
    <p:sldId id="284" r:id="rId13"/>
    <p:sldId id="391" r:id="rId14"/>
    <p:sldId id="390" r:id="rId15"/>
    <p:sldId id="345" r:id="rId16"/>
    <p:sldId id="357" r:id="rId17"/>
    <p:sldId id="386" r:id="rId18"/>
    <p:sldId id="392" r:id="rId19"/>
    <p:sldId id="395" r:id="rId20"/>
    <p:sldId id="387" r:id="rId21"/>
    <p:sldId id="388" r:id="rId22"/>
    <p:sldId id="393" r:id="rId23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78508" autoAdjust="0"/>
  </p:normalViewPr>
  <p:slideViewPr>
    <p:cSldViewPr>
      <p:cViewPr varScale="1">
        <p:scale>
          <a:sx n="57" d="100"/>
          <a:sy n="57" d="100"/>
        </p:scale>
        <p:origin x="9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8"/>
    </p:cViewPr>
  </p:sorterViewPr>
  <p:notesViewPr>
    <p:cSldViewPr>
      <p:cViewPr>
        <p:scale>
          <a:sx n="100" d="100"/>
          <a:sy n="100" d="100"/>
        </p:scale>
        <p:origin x="-864" y="1236"/>
      </p:cViewPr>
      <p:guideLst>
        <p:guide orient="horz" pos="3120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522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522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2FA61A3-0D8C-46C3-A20A-BCF9F677C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977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522" y="0"/>
            <a:ext cx="2932578" cy="4957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2332" y="4704321"/>
            <a:ext cx="4964436" cy="44588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522" y="9410226"/>
            <a:ext cx="2932578" cy="49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6810B00-6753-4F51-B9D2-8EAF5CABF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417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A2336B-3AD8-41FF-A7C0-6F49F394086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2385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/>
              <a:t>Consider the difference between an object variable and a variable storing a primitive value. A primitive variable actually stores the value,  not a reference to the value</a:t>
            </a:r>
          </a:p>
          <a:p>
            <a:r>
              <a:rPr lang="en-GB" dirty="0" smtClean="0"/>
              <a:t>Thus 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num1 = 10; 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num2 = num1;</a:t>
            </a:r>
          </a:p>
          <a:p>
            <a:r>
              <a:rPr lang="en-GB" dirty="0" smtClean="0"/>
              <a:t>num1 = 12; </a:t>
            </a:r>
          </a:p>
          <a:p>
            <a:r>
              <a:rPr lang="en-GB" dirty="0" smtClean="0"/>
              <a:t>What values do num1 and num2 have now?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36522" y="9410226"/>
            <a:ext cx="2932578" cy="4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18CBCC7-A732-4828-A4A8-6AF3084A7F7C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3204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BAC53F-156A-4F80-9A88-CCB6F8AFB98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353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943876-FE92-49C5-B636-6D4AAA0153B8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505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F17998-91FB-47E3-AB00-D38423DDBD2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4017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36522" y="9410226"/>
            <a:ext cx="2932578" cy="4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53E3048-6716-44A7-9CD5-13D5E62652E9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2115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CD577E-0CD4-4ACE-85AA-2AF4B33D14E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GB" altLang="en-US" smtClean="0"/>
              <a:t>integer – int (4 bytes), byte, short, long</a:t>
            </a:r>
          </a:p>
          <a:p>
            <a:pPr marL="171450" indent="-171450">
              <a:buFontTx/>
              <a:buChar char="-"/>
            </a:pPr>
            <a:r>
              <a:rPr lang="en-GB" altLang="en-US" smtClean="0"/>
              <a:t>floating-point – double, float</a:t>
            </a:r>
          </a:p>
        </p:txBody>
      </p:sp>
    </p:spTree>
    <p:extLst>
      <p:ext uri="{BB962C8B-B14F-4D97-AF65-F5344CB8AC3E}">
        <p14:creationId xmlns:p14="http://schemas.microsoft.com/office/powerpoint/2010/main" val="412544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E95D4-8347-4EEB-9610-DF84832F504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2022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2D7FE1-F4A7-463C-BC35-1DC9A73E115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172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4162F2-72AD-4A45-83D8-57F1401EE4E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8280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6C9CFA-87F3-491A-B148-FAD901000CA1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7885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874E9-E60B-47CA-AE95-BC61F297D271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5767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53CD83-9B41-459F-B930-A7CEF3412463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978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EFE3AE-29FE-4445-8149-5F80D57A21D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0733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3B5B7-06D3-42A9-98E9-BB27FD7F8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9457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01409-640A-448A-B66C-B9F0378A22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60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10546-7F46-4C5D-A22C-7E4389343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5924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7E5D5-677B-48BB-AA1D-BDD9AC7710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3661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25560-7C91-4614-8456-EA7ECB9F5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1933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5FF25-077E-4A4E-88C4-E7593ADD5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455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35378-32A9-4E58-BFD3-7E116A8B4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3113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D05FD-148A-42A3-B796-93E479FF0F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9089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E1E89-F7F6-466A-B3CE-892168507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5324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74799-2BC8-4159-8931-FC0BC4E71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4582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A88E-6235-4DC0-8D8B-53BF2071B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2563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ACCB81E3-386B-481A-B797-D7AED71DBC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7015683/where-is-array-saved-in-memory-in-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2A9146-ACB1-4839-B053-A12CA92FD514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3622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Overview of data types, variables and objects in Java 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can set a variable to refer to an existing object:</a:t>
            </a:r>
          </a:p>
          <a:p>
            <a:pPr>
              <a:buFontTx/>
              <a:buNone/>
            </a:pPr>
            <a:r>
              <a:rPr lang="en-US" altLang="en-US" smtClean="0"/>
              <a:t>String greeting1 = greeting;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Both now refer to the same object:</a:t>
            </a:r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F6EF241-29D5-4F44-93D4-915CBBE55682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  <p:sp>
        <p:nvSpPr>
          <p:cNvPr id="61443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			</a:t>
            </a:r>
            <a:r>
              <a:rPr lang="en-GB" altLang="en-US" u="sng" smtClean="0"/>
              <a:t>Stack	</a:t>
            </a:r>
            <a:r>
              <a:rPr lang="en-GB" altLang="en-US" smtClean="0"/>
              <a:t>			</a:t>
            </a:r>
            <a:r>
              <a:rPr lang="en-GB" altLang="en-US" u="sng" smtClean="0"/>
              <a:t>Heap</a:t>
            </a:r>
            <a:endParaRPr lang="en-US" altLang="en-US" u="sng" smtClean="0"/>
          </a:p>
          <a:p>
            <a:pPr>
              <a:buFontTx/>
              <a:buNone/>
            </a:pPr>
            <a:endParaRPr lang="en-US" altLang="en-US" u="sng" smtClean="0"/>
          </a:p>
          <a:p>
            <a:pPr>
              <a:buFontTx/>
              <a:buNone/>
            </a:pPr>
            <a:r>
              <a:rPr lang="en-US" altLang="en-US" smtClean="0"/>
              <a:t>greeting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greeting1  </a:t>
            </a:r>
          </a:p>
        </p:txBody>
      </p:sp>
      <p:sp>
        <p:nvSpPr>
          <p:cNvPr id="61444" name="Rectangle 2052"/>
          <p:cNvSpPr>
            <a:spLocks noChangeArrowheads="1"/>
          </p:cNvSpPr>
          <p:nvPr/>
        </p:nvSpPr>
        <p:spPr bwMode="auto">
          <a:xfrm>
            <a:off x="2514600" y="1828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61445" name="Text Box 2056"/>
          <p:cNvSpPr txBox="1">
            <a:spLocks noChangeArrowheads="1"/>
          </p:cNvSpPr>
          <p:nvPr/>
        </p:nvSpPr>
        <p:spPr bwMode="auto">
          <a:xfrm>
            <a:off x="5410200" y="21336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String</a:t>
            </a:r>
          </a:p>
        </p:txBody>
      </p:sp>
      <p:sp>
        <p:nvSpPr>
          <p:cNvPr id="61446" name="Text Box 2058"/>
          <p:cNvSpPr txBox="1">
            <a:spLocks noChangeArrowheads="1"/>
          </p:cNvSpPr>
          <p:nvPr/>
        </p:nvSpPr>
        <p:spPr bwMode="auto">
          <a:xfrm>
            <a:off x="5410200" y="3048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“Hello”</a:t>
            </a:r>
          </a:p>
        </p:txBody>
      </p:sp>
      <p:sp>
        <p:nvSpPr>
          <p:cNvPr id="61447" name="Rectangle 2059"/>
          <p:cNvSpPr>
            <a:spLocks noChangeArrowheads="1"/>
          </p:cNvSpPr>
          <p:nvPr/>
        </p:nvSpPr>
        <p:spPr bwMode="auto">
          <a:xfrm>
            <a:off x="5410200" y="2133600"/>
            <a:ext cx="1828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61448" name="Line 2061"/>
          <p:cNvSpPr>
            <a:spLocks noChangeShapeType="1"/>
          </p:cNvSpPr>
          <p:nvPr/>
        </p:nvSpPr>
        <p:spPr bwMode="auto">
          <a:xfrm>
            <a:off x="5486400" y="2743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1449" name="Line 2062"/>
          <p:cNvSpPr>
            <a:spLocks noChangeShapeType="1"/>
          </p:cNvSpPr>
          <p:nvPr/>
        </p:nvSpPr>
        <p:spPr bwMode="auto">
          <a:xfrm>
            <a:off x="4191000" y="20574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1450" name="Line 2063"/>
          <p:cNvSpPr>
            <a:spLocks noChangeShapeType="1"/>
          </p:cNvSpPr>
          <p:nvPr/>
        </p:nvSpPr>
        <p:spPr bwMode="auto">
          <a:xfrm>
            <a:off x="5410200" y="3810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2555875" y="3716338"/>
            <a:ext cx="18002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V="1">
            <a:off x="4356100" y="3500438"/>
            <a:ext cx="10080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974363-A7DE-4A4C-8CC7-1C3E5BFA5CFC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altLang="en-US" dirty="0" smtClean="0"/>
              <a:t>can set an object variable to </a:t>
            </a:r>
            <a:r>
              <a:rPr lang="en-US" altLang="en-US" i="1" dirty="0" smtClean="0"/>
              <a:t>null</a:t>
            </a:r>
          </a:p>
          <a:p>
            <a:pPr>
              <a:buFontTx/>
              <a:buNone/>
            </a:pPr>
            <a:r>
              <a:rPr lang="en-US" altLang="en-US" dirty="0" smtClean="0"/>
              <a:t>greeting = null;</a:t>
            </a:r>
          </a:p>
          <a:p>
            <a:r>
              <a:rPr lang="en-US" altLang="en-US" i="1" dirty="0" smtClean="0"/>
              <a:t>greeting</a:t>
            </a:r>
            <a:r>
              <a:rPr lang="en-US" altLang="en-US" dirty="0" smtClean="0"/>
              <a:t> then refers to no object</a:t>
            </a:r>
          </a:p>
          <a:p>
            <a:r>
              <a:rPr lang="en-US" altLang="en-US" dirty="0" smtClean="0"/>
              <a:t>so cannot apply a method to the variable:</a:t>
            </a:r>
          </a:p>
          <a:p>
            <a:pPr>
              <a:buFontTx/>
              <a:buNone/>
            </a:pPr>
            <a:r>
              <a:rPr lang="en-US" altLang="en-US" dirty="0" smtClean="0"/>
              <a:t>String </a:t>
            </a:r>
            <a:r>
              <a:rPr lang="en-US" altLang="en-US" dirty="0" err="1" smtClean="0"/>
              <a:t>greetingUpperCase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greeting.toUpperCase</a:t>
            </a:r>
            <a:r>
              <a:rPr lang="en-US" altLang="en-US" dirty="0" smtClean="0"/>
              <a:t>(); // runtime error</a:t>
            </a:r>
          </a:p>
          <a:p>
            <a:pPr>
              <a:buFontTx/>
              <a:buNone/>
            </a:pP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 smtClean="0"/>
              <a:t>What error will you get?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greeting1 will still reference the String object</a:t>
            </a:r>
          </a:p>
          <a:p>
            <a:endParaRPr lang="en-GB" altLang="en-US" smtClean="0"/>
          </a:p>
          <a:p>
            <a:endParaRPr lang="en-US" altLang="en-US" smtClean="0"/>
          </a:p>
        </p:txBody>
      </p:sp>
      <p:sp>
        <p:nvSpPr>
          <p:cNvPr id="72709" name="Rectangle 2051"/>
          <p:cNvSpPr>
            <a:spLocks noChangeArrowheads="1"/>
          </p:cNvSpPr>
          <p:nvPr/>
        </p:nvSpPr>
        <p:spPr bwMode="auto">
          <a:xfrm>
            <a:off x="684213" y="1916113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GB" altLang="en-US"/>
              <a:t>			</a:t>
            </a:r>
            <a:r>
              <a:rPr lang="en-GB" altLang="en-US" u="sng"/>
              <a:t>Stack	</a:t>
            </a:r>
            <a:r>
              <a:rPr lang="en-GB" altLang="en-US"/>
              <a:t>			</a:t>
            </a:r>
            <a:r>
              <a:rPr lang="en-GB" altLang="en-US" u="sng"/>
              <a:t>Heap</a:t>
            </a:r>
            <a:endParaRPr lang="en-US" altLang="en-US" u="sng"/>
          </a:p>
          <a:p>
            <a:pPr>
              <a:buFontTx/>
              <a:buNone/>
            </a:pPr>
            <a:endParaRPr lang="en-US" altLang="en-US" u="sng"/>
          </a:p>
          <a:p>
            <a:pPr>
              <a:buFontTx/>
              <a:buNone/>
            </a:pPr>
            <a:r>
              <a:rPr lang="en-US" altLang="en-US"/>
              <a:t>greeting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greeting1  </a:t>
            </a:r>
          </a:p>
        </p:txBody>
      </p:sp>
      <p:sp>
        <p:nvSpPr>
          <p:cNvPr id="72710" name="Rectangle 2052"/>
          <p:cNvSpPr>
            <a:spLocks noChangeArrowheads="1"/>
          </p:cNvSpPr>
          <p:nvPr/>
        </p:nvSpPr>
        <p:spPr bwMode="auto">
          <a:xfrm>
            <a:off x="2484438" y="3068638"/>
            <a:ext cx="16764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E" altLang="en-US" sz="3600"/>
              <a:t>null</a:t>
            </a:r>
          </a:p>
        </p:txBody>
      </p:sp>
      <p:sp>
        <p:nvSpPr>
          <p:cNvPr id="72711" name="Text Box 2056"/>
          <p:cNvSpPr txBox="1">
            <a:spLocks noChangeArrowheads="1"/>
          </p:cNvSpPr>
          <p:nvPr/>
        </p:nvSpPr>
        <p:spPr bwMode="auto">
          <a:xfrm>
            <a:off x="5408613" y="344011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String</a:t>
            </a:r>
          </a:p>
        </p:txBody>
      </p:sp>
      <p:sp>
        <p:nvSpPr>
          <p:cNvPr id="72712" name="Text Box 2058"/>
          <p:cNvSpPr txBox="1">
            <a:spLocks noChangeArrowheads="1"/>
          </p:cNvSpPr>
          <p:nvPr/>
        </p:nvSpPr>
        <p:spPr bwMode="auto">
          <a:xfrm>
            <a:off x="5408613" y="435451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“Hello”</a:t>
            </a:r>
          </a:p>
        </p:txBody>
      </p:sp>
      <p:sp>
        <p:nvSpPr>
          <p:cNvPr id="72713" name="Rectangle 2059"/>
          <p:cNvSpPr>
            <a:spLocks noChangeArrowheads="1"/>
          </p:cNvSpPr>
          <p:nvPr/>
        </p:nvSpPr>
        <p:spPr bwMode="auto">
          <a:xfrm>
            <a:off x="5408613" y="3440113"/>
            <a:ext cx="1828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72714" name="Line 2061"/>
          <p:cNvSpPr>
            <a:spLocks noChangeShapeType="1"/>
          </p:cNvSpPr>
          <p:nvPr/>
        </p:nvSpPr>
        <p:spPr bwMode="auto">
          <a:xfrm>
            <a:off x="5484813" y="40497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2716" name="Line 2063"/>
          <p:cNvSpPr>
            <a:spLocks noChangeShapeType="1"/>
          </p:cNvSpPr>
          <p:nvPr/>
        </p:nvSpPr>
        <p:spPr bwMode="auto">
          <a:xfrm>
            <a:off x="5408613" y="51165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554288" y="5022850"/>
            <a:ext cx="18002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4354513" y="4806950"/>
            <a:ext cx="10080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greeting1 = null;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71685" name="Rectangle 2051"/>
          <p:cNvSpPr>
            <a:spLocks noChangeArrowheads="1"/>
          </p:cNvSpPr>
          <p:nvPr/>
        </p:nvSpPr>
        <p:spPr bwMode="auto">
          <a:xfrm>
            <a:off x="684213" y="1412875"/>
            <a:ext cx="77724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GB" altLang="en-US"/>
              <a:t>			</a:t>
            </a:r>
            <a:r>
              <a:rPr lang="en-GB" altLang="en-US" u="sng"/>
              <a:t>Stack	</a:t>
            </a:r>
            <a:r>
              <a:rPr lang="en-GB" altLang="en-US"/>
              <a:t>			</a:t>
            </a:r>
            <a:r>
              <a:rPr lang="en-GB" altLang="en-US" u="sng"/>
              <a:t>Heap</a:t>
            </a:r>
            <a:endParaRPr lang="en-US" altLang="en-US" u="sng"/>
          </a:p>
          <a:p>
            <a:pPr>
              <a:buFontTx/>
              <a:buNone/>
            </a:pPr>
            <a:endParaRPr lang="en-US" altLang="en-US" u="sng"/>
          </a:p>
          <a:p>
            <a:pPr>
              <a:buFontTx/>
              <a:buNone/>
            </a:pPr>
            <a:r>
              <a:rPr lang="en-US" altLang="en-US"/>
              <a:t>greeting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greeting1  </a:t>
            </a:r>
          </a:p>
        </p:txBody>
      </p:sp>
      <p:sp>
        <p:nvSpPr>
          <p:cNvPr id="71686" name="Rectangle 2052"/>
          <p:cNvSpPr>
            <a:spLocks noChangeArrowheads="1"/>
          </p:cNvSpPr>
          <p:nvPr/>
        </p:nvSpPr>
        <p:spPr bwMode="auto">
          <a:xfrm>
            <a:off x="2484438" y="2492375"/>
            <a:ext cx="1676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E" altLang="en-US" sz="3600"/>
              <a:t>null</a:t>
            </a:r>
          </a:p>
        </p:txBody>
      </p:sp>
      <p:sp>
        <p:nvSpPr>
          <p:cNvPr id="71687" name="Text Box 2056"/>
          <p:cNvSpPr txBox="1">
            <a:spLocks noChangeArrowheads="1"/>
          </p:cNvSpPr>
          <p:nvPr/>
        </p:nvSpPr>
        <p:spPr bwMode="auto">
          <a:xfrm>
            <a:off x="5408613" y="28956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String</a:t>
            </a:r>
          </a:p>
        </p:txBody>
      </p:sp>
      <p:sp>
        <p:nvSpPr>
          <p:cNvPr id="71688" name="Text Box 2058"/>
          <p:cNvSpPr txBox="1">
            <a:spLocks noChangeArrowheads="1"/>
          </p:cNvSpPr>
          <p:nvPr/>
        </p:nvSpPr>
        <p:spPr bwMode="auto">
          <a:xfrm>
            <a:off x="5408613" y="3810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“Hello”</a:t>
            </a:r>
          </a:p>
        </p:txBody>
      </p:sp>
      <p:sp>
        <p:nvSpPr>
          <p:cNvPr id="71689" name="Rectangle 2059"/>
          <p:cNvSpPr>
            <a:spLocks noChangeArrowheads="1"/>
          </p:cNvSpPr>
          <p:nvPr/>
        </p:nvSpPr>
        <p:spPr bwMode="auto">
          <a:xfrm>
            <a:off x="5408613" y="2895600"/>
            <a:ext cx="1828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71690" name="Line 2061"/>
          <p:cNvSpPr>
            <a:spLocks noChangeShapeType="1"/>
          </p:cNvSpPr>
          <p:nvPr/>
        </p:nvSpPr>
        <p:spPr bwMode="auto">
          <a:xfrm>
            <a:off x="5484813" y="3505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1692" name="Line 2063"/>
          <p:cNvSpPr>
            <a:spLocks noChangeShapeType="1"/>
          </p:cNvSpPr>
          <p:nvPr/>
        </p:nvSpPr>
        <p:spPr bwMode="auto">
          <a:xfrm>
            <a:off x="5408613" y="4572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555875" y="4292600"/>
            <a:ext cx="1800225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600"/>
              <a:t>null</a:t>
            </a:r>
            <a:endParaRPr lang="en-US" altLang="en-US" sz="36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68FB2-83B6-48FA-886E-562BB0CCF05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48130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smtClean="0"/>
              <a:t>Object Destruction</a:t>
            </a:r>
          </a:p>
          <a:p>
            <a:r>
              <a:rPr lang="en-GB" altLang="en-US" smtClean="0"/>
              <a:t>The String has now no references to it</a:t>
            </a:r>
          </a:p>
          <a:p>
            <a:r>
              <a:rPr lang="en-GB" altLang="en-US" smtClean="0"/>
              <a:t>What will happen to it?</a:t>
            </a:r>
          </a:p>
          <a:p>
            <a:endParaRPr lang="en-US" altLang="en-US" smtClean="0"/>
          </a:p>
          <a:p>
            <a:r>
              <a:rPr lang="en-US" altLang="en-US" smtClean="0"/>
              <a:t>Java does automatic garbage collection</a:t>
            </a:r>
          </a:p>
          <a:p>
            <a:r>
              <a:rPr lang="en-US" altLang="en-US" smtClean="0"/>
              <a:t>thus a destructor is not required to reclaim memory set aside for an object no longer in use</a:t>
            </a:r>
            <a:endParaRPr lang="en-US" alt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A938E5-3639-4517-AA19-D2202E508472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Arrays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an array declaration: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double [] values;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IE" altLang="en-US" sz="2800" smtClean="0"/>
              <a:t>an array is an object, therefore:</a:t>
            </a:r>
          </a:p>
          <a:p>
            <a:pPr lvl="1">
              <a:lnSpc>
                <a:spcPct val="90000"/>
              </a:lnSpc>
            </a:pPr>
            <a:r>
              <a:rPr lang="en-IE" altLang="en-US" sz="2400" smtClean="0"/>
              <a:t>to instantiate an array, must use </a:t>
            </a:r>
            <a:r>
              <a:rPr lang="en-IE" altLang="en-US" sz="2400" i="1" smtClean="0"/>
              <a:t>new</a:t>
            </a:r>
            <a:r>
              <a:rPr lang="en-IE" altLang="en-US" sz="2400" smtClean="0"/>
              <a:t> operator: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values = new double[10];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or can do both in one statement: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/>
              <a:t>double [] values = new double[100];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6308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double values[];</a:t>
            </a:r>
          </a:p>
          <a:p>
            <a:pPr>
              <a:buFontTx/>
              <a:buNone/>
            </a:pPr>
            <a:r>
              <a:rPr lang="en-US" altLang="en-US" smtClean="0"/>
              <a:t>values = new double[10];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0033CC"/>
                </a:solidFill>
              </a:rPr>
              <a:t>values[4] = 35;</a:t>
            </a:r>
          </a:p>
          <a:p>
            <a:pPr>
              <a:buFontTx/>
              <a:buNone/>
            </a:pPr>
            <a:endParaRPr lang="en-GB" altLang="en-US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endParaRPr lang="en-US" altLang="en-US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276475"/>
            <a:ext cx="446563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A424077-D7C1-4C60-88CD-15F504F32301}" type="slidenum">
              <a:rPr lang="en-US" altLang="en-US" sz="1400"/>
              <a:pPr algn="r"/>
              <a:t>18</a:t>
            </a:fld>
            <a:endParaRPr lang="en-US" alt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r>
              <a:rPr lang="en-US" altLang="en-US" smtClean="0"/>
              <a:t>to find the number of elements in an array, use arrayName.length</a:t>
            </a:r>
          </a:p>
          <a:p>
            <a:r>
              <a:rPr lang="en-US" altLang="en-US" smtClean="0"/>
              <a:t>e.g.</a:t>
            </a:r>
          </a:p>
          <a:p>
            <a:pPr>
              <a:buFontTx/>
              <a:buNone/>
            </a:pPr>
            <a:r>
              <a:rPr lang="en-US" altLang="en-US" smtClean="0"/>
              <a:t>for (int i = 0; i &lt; values.length; i++)</a:t>
            </a:r>
          </a:p>
          <a:p>
            <a:pPr>
              <a:buFontTx/>
              <a:buNone/>
            </a:pPr>
            <a:r>
              <a:rPr lang="en-US" altLang="en-US" smtClean="0"/>
              <a:t>      System.out.println(values[i]);</a:t>
            </a:r>
          </a:p>
          <a:p>
            <a:endParaRPr lang="en-US" altLang="en-US" smtClean="0"/>
          </a:p>
          <a:p>
            <a:r>
              <a:rPr lang="en-US" altLang="en-US" smtClean="0"/>
              <a:t>can supply initial values :</a:t>
            </a:r>
          </a:p>
          <a:p>
            <a:pPr>
              <a:buFontTx/>
              <a:buNone/>
            </a:pPr>
            <a:r>
              <a:rPr lang="en-US" altLang="en-US" smtClean="0"/>
              <a:t>int [] smallPrimes = {2, 3, 5, 7, 11, 13};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Note : elements of an array are directly accessible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position of each element can be computed from its index by a mathematical formula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 example, an array of 10 integer variables, with indices 0 through 9, may be stored at memory addresses 2000, 2001, 2002, … 2009, so that the element with index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has the address 2000 + </a:t>
            </a:r>
            <a:r>
              <a:rPr lang="en-US" altLang="en-US" i="1" dirty="0" err="1" smtClean="0"/>
              <a:t>i</a:t>
            </a:r>
            <a:endParaRPr lang="en-US" altLang="en-US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E5D5-677B-48BB-AA1D-BDD9AC7710A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870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4FA1E-5646-421B-98EA-14D93E976B7D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Java is a </a:t>
            </a:r>
            <a:r>
              <a:rPr lang="en-US" altLang="en-US" i="1" dirty="0" smtClean="0"/>
              <a:t>strongly typed language </a:t>
            </a:r>
            <a:r>
              <a:rPr lang="en-US" altLang="en-US" dirty="0" smtClean="0"/>
              <a:t>i.e. every variable must have a declared type</a:t>
            </a:r>
          </a:p>
          <a:p>
            <a:r>
              <a:rPr lang="en-US" altLang="en-US" dirty="0" smtClean="0"/>
              <a:t>there are 8 </a:t>
            </a:r>
            <a:r>
              <a:rPr lang="en-US" altLang="en-US" b="1" u="sng" dirty="0" smtClean="0"/>
              <a:t>primitive</a:t>
            </a:r>
            <a:r>
              <a:rPr lang="en-US" altLang="en-US" dirty="0" smtClean="0"/>
              <a:t> types:</a:t>
            </a:r>
          </a:p>
          <a:p>
            <a:pPr lvl="1"/>
            <a:r>
              <a:rPr lang="en-US" altLang="en-US" dirty="0" smtClean="0"/>
              <a:t>4 of them are integer:</a:t>
            </a:r>
          </a:p>
          <a:p>
            <a:pPr lvl="1"/>
            <a:r>
              <a:rPr lang="en-US" altLang="en-US" dirty="0" smtClean="0"/>
              <a:t>2 are floating-point</a:t>
            </a:r>
          </a:p>
          <a:p>
            <a:pPr lvl="1"/>
            <a:r>
              <a:rPr lang="en-US" altLang="en-US" dirty="0" smtClean="0"/>
              <a:t>one is character type </a:t>
            </a:r>
            <a:r>
              <a:rPr lang="en-US" altLang="en-US" i="1" dirty="0" smtClean="0"/>
              <a:t>char</a:t>
            </a:r>
          </a:p>
          <a:p>
            <a:pPr lvl="1"/>
            <a:r>
              <a:rPr lang="en-US" altLang="en-US" dirty="0" smtClean="0"/>
              <a:t>one is </a:t>
            </a:r>
            <a:r>
              <a:rPr lang="en-US" altLang="en-US" i="1" dirty="0" err="1" smtClean="0"/>
              <a:t>boolean</a:t>
            </a:r>
            <a:r>
              <a:rPr lang="en-US" altLang="en-US" dirty="0" smtClean="0"/>
              <a:t> type for logical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Array of objects</a:t>
            </a:r>
            <a:endParaRPr lang="en-US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mtClean="0"/>
          </a:p>
          <a:p>
            <a:pPr>
              <a:buFontTx/>
              <a:buNone/>
            </a:pPr>
            <a:r>
              <a:rPr lang="en-GB" altLang="en-US" smtClean="0"/>
              <a:t>String[] names = new String[10];</a:t>
            </a:r>
          </a:p>
          <a:p>
            <a:pPr>
              <a:buFontTx/>
              <a:buNone/>
            </a:pPr>
            <a:r>
              <a:rPr lang="en-GB" altLang="en-US" smtClean="0"/>
              <a:t>names[0] = new String(“Bob”);</a:t>
            </a:r>
            <a:endParaRPr lang="en-US" altLang="en-US" smtClean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u="sng" smtClean="0"/>
              <a:t>Stack	</a:t>
            </a:r>
            <a:r>
              <a:rPr lang="en-GB" altLang="en-US" smtClean="0"/>
              <a:t>		   </a:t>
            </a:r>
            <a:r>
              <a:rPr lang="en-GB" altLang="en-US" u="sng" smtClean="0"/>
              <a:t>Heap</a:t>
            </a:r>
          </a:p>
          <a:p>
            <a:pPr>
              <a:buFontTx/>
              <a:buNone/>
            </a:pPr>
            <a:endParaRPr lang="en-GB" altLang="en-US" u="sng" smtClean="0"/>
          </a:p>
          <a:p>
            <a:pPr>
              <a:buFontTx/>
              <a:buNone/>
            </a:pPr>
            <a:r>
              <a:rPr lang="en-GB" altLang="en-US" smtClean="0"/>
              <a:t>names</a:t>
            </a:r>
            <a:endParaRPr lang="en-US" altLang="en-US" smtClean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979613" y="2060575"/>
            <a:ext cx="15113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979613" y="2060575"/>
            <a:ext cx="1439862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211638" y="1773238"/>
            <a:ext cx="1008062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4211638" y="29972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211638" y="17732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4211638" y="22050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4211638" y="26368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4211638" y="33575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21163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4211638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11638" y="45815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49" name="Rectangle 2059"/>
          <p:cNvSpPr>
            <a:spLocks noChangeArrowheads="1"/>
          </p:cNvSpPr>
          <p:nvPr/>
        </p:nvSpPr>
        <p:spPr bwMode="auto">
          <a:xfrm>
            <a:off x="6588125" y="1989138"/>
            <a:ext cx="1828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3419475" y="1916113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5292725" y="1989138"/>
            <a:ext cx="12239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6588125" y="1989138"/>
            <a:ext cx="18002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600"/>
              <a:t>String</a:t>
            </a:r>
            <a:endParaRPr lang="en-US" altLang="en-US" sz="3600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6588125" y="2636838"/>
            <a:ext cx="18002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600"/>
              <a:t>“Bob”</a:t>
            </a:r>
            <a:endParaRPr lang="en-US" altLang="en-US" sz="3600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4211638" y="49418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4211638" y="5445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See also </a:t>
            </a:r>
            <a:r>
              <a:rPr lang="en-US" altLang="en-US" smtClean="0">
                <a:hlinkClick r:id="rId2"/>
              </a:rPr>
              <a:t>http://stackoverflow.com/questions/7015683/where-is-array-saved-in-memory-in-java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6C8352-4EBF-410E-B9B8-4D066C9E0883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4000" b="1" i="1" u="sng" smtClean="0"/>
              <a:t>Primitive Types</a:t>
            </a:r>
            <a:endParaRPr lang="en-US" altLang="en-US" sz="4000" b="1" i="1" u="sng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i="1" smtClean="0"/>
              <a:t>Integers</a:t>
            </a:r>
          </a:p>
          <a:p>
            <a:pPr>
              <a:lnSpc>
                <a:spcPct val="90000"/>
              </a:lnSpc>
            </a:pPr>
            <a:r>
              <a:rPr lang="en-US" altLang="en-US" i="1" smtClean="0"/>
              <a:t>int </a:t>
            </a:r>
            <a:r>
              <a:rPr lang="en-US" altLang="en-US" smtClean="0"/>
              <a:t>type is most practical - uses 4 bytes of storage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i="1" smtClean="0"/>
              <a:t>long </a:t>
            </a:r>
            <a:r>
              <a:rPr lang="en-US" altLang="en-US" smtClean="0"/>
              <a:t>for larger numbers - uses 8 bytes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4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4000" i="1" smtClean="0"/>
              <a:t>Floating-Point types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i="1" smtClean="0"/>
              <a:t>double</a:t>
            </a:r>
            <a:r>
              <a:rPr lang="en-US" altLang="en-US" smtClean="0"/>
              <a:t> for most</a:t>
            </a:r>
            <a:r>
              <a:rPr lang="en-US" altLang="en-US" i="1" smtClean="0"/>
              <a:t> </a:t>
            </a:r>
            <a:r>
              <a:rPr lang="en-US" altLang="en-US" smtClean="0"/>
              <a:t>applications - </a:t>
            </a:r>
            <a:r>
              <a:rPr lang="en-US" altLang="en-US" i="1" smtClean="0"/>
              <a:t>float</a:t>
            </a:r>
            <a:r>
              <a:rPr lang="en-US" altLang="en-US" smtClean="0"/>
              <a:t> is limited to seven (approx) significant digits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CBECF0-024A-4519-B855-344A967451AC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i="1" smtClean="0"/>
              <a:t>Character types</a:t>
            </a:r>
          </a:p>
          <a:p>
            <a:r>
              <a:rPr lang="en-US" altLang="en-US" smtClean="0"/>
              <a:t>single quotes are used to denote </a:t>
            </a:r>
            <a:r>
              <a:rPr lang="en-US" altLang="en-US" i="1" smtClean="0"/>
              <a:t>char </a:t>
            </a:r>
            <a:r>
              <a:rPr lang="en-US" altLang="en-US" smtClean="0"/>
              <a:t>constants e.g. ‘H’ is a character, it is different from “H”, a string containing a single character</a:t>
            </a:r>
          </a:p>
          <a:p>
            <a:r>
              <a:rPr lang="en-US" altLang="en-US" smtClean="0"/>
              <a:t>Unicode encoding scheme is used - a 2-byte code</a:t>
            </a:r>
          </a:p>
          <a:p>
            <a:r>
              <a:rPr lang="en-US" altLang="en-US" smtClean="0"/>
              <a:t>this allows 65,536 characters - ASCII is a subset</a:t>
            </a:r>
            <a:endParaRPr lang="en-US" alt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C66CE4-6AAA-49B8-A9A0-D2153EBEA420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i="1" smtClean="0"/>
              <a:t>Boolean type</a:t>
            </a:r>
          </a:p>
          <a:p>
            <a:r>
              <a:rPr lang="en-US" altLang="en-US" i="1" smtClean="0"/>
              <a:t>boolean </a:t>
            </a:r>
            <a:r>
              <a:rPr lang="en-US" altLang="en-US" smtClean="0"/>
              <a:t>type has two values, </a:t>
            </a:r>
            <a:r>
              <a:rPr lang="en-US" altLang="en-US" i="1" smtClean="0"/>
              <a:t>false </a:t>
            </a:r>
            <a:r>
              <a:rPr lang="en-US" altLang="en-US" smtClean="0"/>
              <a:t>and </a:t>
            </a:r>
            <a:r>
              <a:rPr lang="en-US" altLang="en-US" i="1" smtClean="0"/>
              <a:t>true</a:t>
            </a:r>
          </a:p>
          <a:p>
            <a:endParaRPr lang="en-IE" altLang="en-US" i="1" smtClean="0"/>
          </a:p>
          <a:p>
            <a:endParaRPr lang="en-US" alt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6E2823-E372-4AD1-9169-51EE2813C3D0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i="1" smtClean="0"/>
              <a:t>Other types</a:t>
            </a:r>
          </a:p>
          <a:p>
            <a:r>
              <a:rPr lang="en-US" altLang="en-US" sz="4000" b="1" u="sng" smtClean="0"/>
              <a:t>all other types (including array) in Java are objects </a:t>
            </a:r>
          </a:p>
          <a:p>
            <a:r>
              <a:rPr lang="en-US" altLang="en-US" smtClean="0"/>
              <a:t>e.g. String greeting = new String(“Hello”);</a:t>
            </a:r>
          </a:p>
          <a:p>
            <a:r>
              <a:rPr lang="en-GB" altLang="en-US" smtClean="0"/>
              <a:t>or String greeting = “Hello”;</a:t>
            </a:r>
            <a:endParaRPr lang="en-US" altLang="en-US" smtClean="0"/>
          </a:p>
          <a:p>
            <a:r>
              <a:rPr lang="en-US" altLang="en-US" smtClean="0"/>
              <a:t>the variable name i.e. greeting, represents a </a:t>
            </a:r>
            <a:r>
              <a:rPr lang="en-US" altLang="en-US" b="1" u="sng" smtClean="0"/>
              <a:t>reference to the object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21DE6B-92CC-45AE-BDAA-B5005BE5BA57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greeting (a reference) is on the stack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The object is on the heap 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The stack contains temporary data such as method parameters, return addresses and local variables for each method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The heap is memory that is dynamically allocated during run time</a:t>
            </a:r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GB" altLang="en-US" smtClean="0"/>
              <a:t>In TIJ3, see Object Creation, Use and Lifetimes – Chapter 1. Introduction to Objects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CA5AEB-DD4B-4DD7-8E63-F3DE8028C0A2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r>
              <a:rPr lang="en-GB" altLang="en-US" smtClean="0"/>
              <a:t>A program (process) in memory</a:t>
            </a:r>
          </a:p>
          <a:p>
            <a:endParaRPr lang="en-GB" altLang="en-US" smtClean="0"/>
          </a:p>
          <a:p>
            <a:endParaRPr lang="en-US" altLang="en-US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2124075" y="1557338"/>
            <a:ext cx="5486400" cy="4114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1B9912-8611-4A3B-903A-09331348D926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mtClean="0"/>
              <a:t>			</a:t>
            </a:r>
            <a:r>
              <a:rPr lang="en-GB" altLang="en-US" u="sng" smtClean="0"/>
              <a:t>Stack	</a:t>
            </a:r>
            <a:r>
              <a:rPr lang="en-GB" altLang="en-US" smtClean="0"/>
              <a:t>			</a:t>
            </a:r>
            <a:r>
              <a:rPr lang="en-GB" altLang="en-US" u="sng" smtClean="0"/>
              <a:t>Heap</a:t>
            </a:r>
            <a:endParaRPr lang="en-US" altLang="en-US" u="sng" smtClean="0"/>
          </a:p>
          <a:p>
            <a:pPr>
              <a:buFontTx/>
              <a:buNone/>
            </a:pPr>
            <a:endParaRPr lang="en-US" altLang="en-US" u="sng" smtClean="0"/>
          </a:p>
          <a:p>
            <a:pPr>
              <a:buFontTx/>
              <a:buNone/>
            </a:pPr>
            <a:r>
              <a:rPr lang="en-US" altLang="en-US" smtClean="0"/>
              <a:t>greeting  </a:t>
            </a:r>
          </a:p>
        </p:txBody>
      </p:sp>
      <p:sp>
        <p:nvSpPr>
          <p:cNvPr id="31747" name="Rectangle 2052"/>
          <p:cNvSpPr>
            <a:spLocks noChangeArrowheads="1"/>
          </p:cNvSpPr>
          <p:nvPr/>
        </p:nvSpPr>
        <p:spPr bwMode="auto">
          <a:xfrm>
            <a:off x="2514600" y="1828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31748" name="Text Box 2056"/>
          <p:cNvSpPr txBox="1">
            <a:spLocks noChangeArrowheads="1"/>
          </p:cNvSpPr>
          <p:nvPr/>
        </p:nvSpPr>
        <p:spPr bwMode="auto">
          <a:xfrm>
            <a:off x="5410200" y="21336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String</a:t>
            </a:r>
          </a:p>
        </p:txBody>
      </p:sp>
      <p:sp>
        <p:nvSpPr>
          <p:cNvPr id="31749" name="Text Box 2058"/>
          <p:cNvSpPr txBox="1">
            <a:spLocks noChangeArrowheads="1"/>
          </p:cNvSpPr>
          <p:nvPr/>
        </p:nvSpPr>
        <p:spPr bwMode="auto">
          <a:xfrm>
            <a:off x="5410200" y="3048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“Hello”</a:t>
            </a:r>
          </a:p>
        </p:txBody>
      </p:sp>
      <p:sp>
        <p:nvSpPr>
          <p:cNvPr id="31750" name="Rectangle 2059"/>
          <p:cNvSpPr>
            <a:spLocks noChangeArrowheads="1"/>
          </p:cNvSpPr>
          <p:nvPr/>
        </p:nvSpPr>
        <p:spPr bwMode="auto">
          <a:xfrm>
            <a:off x="5410200" y="2133600"/>
            <a:ext cx="1828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31751" name="Line 2061"/>
          <p:cNvSpPr>
            <a:spLocks noChangeShapeType="1"/>
          </p:cNvSpPr>
          <p:nvPr/>
        </p:nvSpPr>
        <p:spPr bwMode="auto">
          <a:xfrm>
            <a:off x="5486400" y="2743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2" name="Line 2062"/>
          <p:cNvSpPr>
            <a:spLocks noChangeShapeType="1"/>
          </p:cNvSpPr>
          <p:nvPr/>
        </p:nvSpPr>
        <p:spPr bwMode="auto">
          <a:xfrm>
            <a:off x="4191000" y="20574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1753" name="Line 2063"/>
          <p:cNvSpPr>
            <a:spLocks noChangeShapeType="1"/>
          </p:cNvSpPr>
          <p:nvPr/>
        </p:nvSpPr>
        <p:spPr bwMode="auto">
          <a:xfrm>
            <a:off x="5410200" y="3810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698</Words>
  <Application>Microsoft Office PowerPoint</Application>
  <PresentationFormat>On-screen Show (4:3)</PresentationFormat>
  <Paragraphs>159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Times New Roman</vt:lpstr>
      <vt:lpstr>Default Design</vt:lpstr>
      <vt:lpstr>   Overview of data types, variables and objects in Java     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Array of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Java language</dc:title>
  <dc:creator>Cathryn Casey</dc:creator>
  <cp:lastModifiedBy>Cathryn Casey</cp:lastModifiedBy>
  <cp:revision>72</cp:revision>
  <cp:lastPrinted>2014-09-23T11:48:53Z</cp:lastPrinted>
  <dcterms:created xsi:type="dcterms:W3CDTF">2001-10-01T01:18:48Z</dcterms:created>
  <dcterms:modified xsi:type="dcterms:W3CDTF">2016-09-13T10:47:32Z</dcterms:modified>
</cp:coreProperties>
</file>