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8" r:id="rId3"/>
    <p:sldId id="276" r:id="rId4"/>
    <p:sldId id="274" r:id="rId5"/>
    <p:sldId id="262" r:id="rId6"/>
    <p:sldId id="277" r:id="rId7"/>
    <p:sldId id="263" r:id="rId8"/>
    <p:sldId id="27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979" autoAdjust="0"/>
  </p:normalViewPr>
  <p:slideViewPr>
    <p:cSldViewPr>
      <p:cViewPr varScale="1">
        <p:scale>
          <a:sx n="62" d="100"/>
          <a:sy n="62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120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522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E50D3B6-7DEC-4969-88BA-CDCDF232D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49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522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2332" y="4704321"/>
            <a:ext cx="4964436" cy="44588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D27F06F-0993-4571-9AF9-6BC179D5B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97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smtClean="0"/>
              <a:t>See the following  for class diagrams:</a:t>
            </a:r>
          </a:p>
          <a:p>
            <a:r>
              <a:rPr lang="en-IE" altLang="en-US" smtClean="0"/>
              <a:t>http://www.agilemodeling.com/style/</a:t>
            </a:r>
          </a:p>
          <a:p>
            <a:r>
              <a:rPr lang="en-IE" altLang="en-US" smtClean="0"/>
              <a:t>http://www.agilemodeling.com/style/classDiagram.htm</a:t>
            </a:r>
          </a:p>
          <a:p>
            <a:endParaRPr lang="en-IE" altLang="en-US" smtClean="0"/>
          </a:p>
          <a:p>
            <a:r>
              <a:rPr lang="en-IE" altLang="en-US" smtClean="0"/>
              <a:t>There are two ways to indicate that a class or component implements an interface: the lollipop notation used with the </a:t>
            </a:r>
            <a:r>
              <a:rPr lang="en-IE" altLang="en-US" i="1" smtClean="0"/>
              <a:t>Serializable</a:t>
            </a:r>
            <a:r>
              <a:rPr lang="en-IE" altLang="en-US" smtClean="0"/>
              <a:t> interface and the realization line (the dashed line with a closed arrowhead) used with the </a:t>
            </a:r>
            <a:r>
              <a:rPr lang="en-IE" altLang="en-US" i="1" smtClean="0"/>
              <a:t>PersistentObject</a:t>
            </a:r>
            <a:r>
              <a:rPr lang="en-IE" altLang="en-US" smtClean="0"/>
              <a:t> interface. </a:t>
            </a:r>
          </a:p>
          <a:p>
            <a:endParaRPr lang="en-IE" altLang="en-US" smtClean="0"/>
          </a:p>
          <a:p>
            <a:endParaRPr lang="en-IE" alt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831163-C84C-4A76-AC76-B4438397932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3811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559AB-2824-4601-95E3-F92AE0305A20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9322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4EEDAF-7BAC-4D2D-A3C2-88A2AFBE99A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The non-generic ArrayList achieves genericity by using inheritance. They store objects of any class deriving from Object, but need casting when retrieving.</a:t>
            </a:r>
          </a:p>
          <a:p>
            <a:r>
              <a:rPr lang="en-GB" altLang="en-US" smtClean="0"/>
              <a:t>With non-generic ArrayList, would receive a ClassCast exception at runtime when retrieving a e.g. String from a list that should contain only e.g.Employee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20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065A67-7485-4DDB-B5A2-AFEAF4B9586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int [] list = {……};</a:t>
            </a:r>
          </a:p>
          <a:p>
            <a:r>
              <a:rPr lang="en-GB" altLang="en-US" smtClean="0"/>
              <a:t>sum = 0;</a:t>
            </a:r>
          </a:p>
          <a:p>
            <a:r>
              <a:rPr lang="en-GB" altLang="en-US" smtClean="0"/>
              <a:t>for (int n : list)</a:t>
            </a:r>
          </a:p>
          <a:p>
            <a:r>
              <a:rPr lang="en-GB" altLang="en-US" smtClean="0"/>
              <a:t>   sum += n;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8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D612-D086-4B56-818C-84F94BB9C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3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D7EFE-887B-4BCC-ACE6-397DBE179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58330-2D1F-4E14-85CB-3F1CBDD35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1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232A2-F505-43E4-9773-DF47ABADE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9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EBA13-3235-48BB-A1BE-B105248DC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5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76399-AF4B-4F27-ADBB-45F2DAF14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F4EC-D1F8-43FB-9CE0-7CB9AB7DA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80217-FCA9-49C0-A731-33DA26768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50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22F8E-BA40-4F6B-B892-67861FA32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0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4888E-9738-4A92-8803-5B50C204D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9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A6018-8FF9-4800-B71D-AB7674293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D16347A-D25C-4C68-AC51-ACE45B0404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3EEBB-C4F0-47AC-B54E-1487414C9370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ArrayList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895850"/>
          </a:xfrm>
        </p:spPr>
        <p:txBody>
          <a:bodyPr/>
          <a:lstStyle/>
          <a:p>
            <a:r>
              <a:rPr lang="en-US" altLang="en-US" smtClean="0"/>
              <a:t>ArrayList is a collection class in the Java collections framework</a:t>
            </a:r>
          </a:p>
          <a:p>
            <a:r>
              <a:rPr lang="en-US" altLang="en-US" smtClean="0"/>
              <a:t>ArrayList and LinkedList implement the List interface</a:t>
            </a:r>
          </a:p>
          <a:p>
            <a:r>
              <a:rPr lang="en-IE" altLang="en-US" smtClean="0"/>
              <a:t>List interface represents an ordered collection of objects</a:t>
            </a:r>
            <a:endParaRPr lang="en-US" altLang="en-US" smtClean="0"/>
          </a:p>
          <a:p>
            <a:pPr eaLnBrk="1" hangingPunct="1"/>
            <a:r>
              <a:rPr lang="en-GB" altLang="en-US" smtClean="0"/>
              <a:t>See Container taxonomy diagram in Chapter 11 of TIJ3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5B70A4-DF29-4442-9B92-ADAFC93167F8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r>
              <a:rPr lang="en-GB" altLang="en-US" smtClean="0"/>
              <a:t>To access elements of the ArrayList:</a:t>
            </a:r>
          </a:p>
          <a:p>
            <a:pPr>
              <a:buFontTx/>
              <a:buNone/>
            </a:pPr>
            <a:r>
              <a:rPr lang="en-GB" altLang="en-US" smtClean="0"/>
              <a:t>int index = …;</a:t>
            </a:r>
          </a:p>
          <a:p>
            <a:pPr>
              <a:buFontTx/>
              <a:buNone/>
            </a:pPr>
            <a:r>
              <a:rPr lang="en-GB" altLang="en-US" smtClean="0"/>
              <a:t>String name = names.get(index);</a:t>
            </a:r>
          </a:p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The number of elements in the list is:</a:t>
            </a:r>
          </a:p>
          <a:p>
            <a:pPr>
              <a:buFontTx/>
              <a:buNone/>
            </a:pPr>
            <a:r>
              <a:rPr lang="en-GB" altLang="en-US" smtClean="0"/>
              <a:t>names.size() </a:t>
            </a: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26B9CA-6BE1-4F60-A526-6791ACD894AB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526573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i="1" smtClean="0"/>
              <a:t>Advantages of generic classes</a:t>
            </a:r>
          </a:p>
          <a:p>
            <a:r>
              <a:rPr lang="en-GB" altLang="en-US" smtClean="0"/>
              <a:t>When you retrieve an item from a generic class, you do not have to cast the return value </a:t>
            </a:r>
          </a:p>
          <a:p>
            <a:r>
              <a:rPr lang="en-GB" altLang="en-US" smtClean="0"/>
              <a:t>If you attempt to insert the wrong type, you will receive a compilation error</a:t>
            </a:r>
          </a:p>
          <a:p>
            <a:r>
              <a:rPr lang="en-GB" altLang="en-US" smtClean="0"/>
              <a:t>Can still use non-generic ArrayList but generic version is the preferred one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1F4051-D316-4D04-B179-2E421D66927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526573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i="1" smtClean="0"/>
              <a:t>Enhanced for loop (as of Java 5)</a:t>
            </a:r>
          </a:p>
          <a:p>
            <a:pPr>
              <a:buFontTx/>
              <a:buNone/>
            </a:pPr>
            <a:r>
              <a:rPr lang="en-GB" altLang="en-US" smtClean="0"/>
              <a:t>e.g. </a:t>
            </a:r>
          </a:p>
          <a:p>
            <a:pPr>
              <a:buFontTx/>
              <a:buNone/>
            </a:pPr>
            <a:r>
              <a:rPr lang="en-GB" altLang="en-US" smtClean="0"/>
              <a:t>ArrayList&lt;Employee&gt; staff = new ArrayList();</a:t>
            </a:r>
          </a:p>
          <a:p>
            <a:pPr>
              <a:buFontTx/>
              <a:buNone/>
            </a:pPr>
            <a:r>
              <a:rPr lang="en-GB" altLang="en-US" smtClean="0"/>
              <a:t>staff.add(new Employee(“Harry Hacker”,..);</a:t>
            </a:r>
          </a:p>
          <a:p>
            <a:pPr>
              <a:buFontTx/>
              <a:buNone/>
            </a:pPr>
            <a:r>
              <a:rPr lang="en-GB" altLang="en-US" smtClean="0"/>
              <a:t>staff.add(new Employee(“Tony Tester”, …);</a:t>
            </a:r>
          </a:p>
          <a:p>
            <a:pPr>
              <a:buFontTx/>
              <a:buNone/>
            </a:pPr>
            <a:r>
              <a:rPr lang="en-GB" altLang="en-US" smtClean="0"/>
              <a:t>…</a:t>
            </a:r>
          </a:p>
          <a:p>
            <a:pPr>
              <a:buFontTx/>
              <a:buNone/>
            </a:pPr>
            <a:r>
              <a:rPr lang="en-GB" altLang="en-US" smtClean="0"/>
              <a:t>for (Employee e : staff)</a:t>
            </a:r>
          </a:p>
          <a:p>
            <a:pPr>
              <a:buFontTx/>
              <a:buNone/>
            </a:pPr>
            <a:r>
              <a:rPr lang="en-GB" altLang="en-US" smtClean="0"/>
              <a:t>    process e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9C82D8-8003-44F1-9217-38FA3F6F7097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r>
              <a:rPr lang="en-GB" altLang="en-US" smtClean="0"/>
              <a:t>This for loop is only for processing the whole list</a:t>
            </a:r>
          </a:p>
          <a:p>
            <a:r>
              <a:rPr lang="en-GB" altLang="en-US" smtClean="0"/>
              <a:t>Use the ordinary for loop, if you do not want to process the whole list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28A7C1-EBB7-48AF-9B44-2EDAF5DEF006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835650"/>
          </a:xfrm>
        </p:spPr>
        <p:txBody>
          <a:bodyPr/>
          <a:lstStyle/>
          <a:p>
            <a:r>
              <a:rPr lang="en-US" altLang="en-US" sz="2800" i="1" dirty="0" err="1" smtClean="0"/>
              <a:t>ArrayList</a:t>
            </a:r>
            <a:r>
              <a:rPr lang="en-US" altLang="en-US" sz="2800" dirty="0" smtClean="0"/>
              <a:t> is a class defined in </a:t>
            </a:r>
            <a:r>
              <a:rPr lang="en-US" altLang="en-US" sz="2800" dirty="0" err="1" smtClean="0"/>
              <a:t>java.util</a:t>
            </a:r>
            <a:r>
              <a:rPr lang="en-US" altLang="en-US" sz="2800" dirty="0" smtClean="0"/>
              <a:t> package</a:t>
            </a:r>
          </a:p>
          <a:p>
            <a:r>
              <a:rPr lang="en-GB" altLang="en-US" sz="2800" dirty="0" err="1" smtClean="0"/>
              <a:t>ArrayList</a:t>
            </a:r>
            <a:r>
              <a:rPr lang="en-GB" altLang="en-US" sz="2800" dirty="0" smtClean="0"/>
              <a:t> is backed by an array – default size is 10</a:t>
            </a:r>
          </a:p>
          <a:p>
            <a:endParaRPr lang="en-US" altLang="en-US" sz="2800" dirty="0" smtClean="0"/>
          </a:p>
          <a:p>
            <a:r>
              <a:rPr lang="en-US" altLang="en-US" sz="2800" i="1" dirty="0" err="1" smtClean="0"/>
              <a:t>ArrayLists</a:t>
            </a:r>
            <a:r>
              <a:rPr lang="en-US" altLang="en-US" sz="2800" dirty="0" smtClean="0"/>
              <a:t> store references to </a:t>
            </a:r>
            <a:r>
              <a:rPr lang="en-US" altLang="en-US" sz="2800" i="1" dirty="0" smtClean="0"/>
              <a:t>Object</a:t>
            </a:r>
            <a:r>
              <a:rPr lang="en-US" altLang="en-US" sz="2800" dirty="0" smtClean="0"/>
              <a:t>s</a:t>
            </a:r>
          </a:p>
          <a:p>
            <a:r>
              <a:rPr lang="en-US" altLang="en-US" sz="2800" i="1" dirty="0" err="1" smtClean="0"/>
              <a:t>ArrayList</a:t>
            </a:r>
            <a:r>
              <a:rPr lang="en-US" altLang="en-US" sz="2800" dirty="0" smtClean="0"/>
              <a:t> is like an array except it can dynamically grow or shrink at execution time</a:t>
            </a:r>
          </a:p>
          <a:p>
            <a:r>
              <a:rPr lang="en-US" altLang="en-US" sz="2800" dirty="0" smtClean="0"/>
              <a:t>If an </a:t>
            </a:r>
            <a:r>
              <a:rPr lang="en-US" altLang="en-US" sz="2800" i="1" dirty="0" err="1" smtClean="0"/>
              <a:t>ArrayList</a:t>
            </a:r>
            <a:r>
              <a:rPr lang="en-US" altLang="en-US" sz="2800" dirty="0" smtClean="0"/>
              <a:t> needs to grow, it grows by an increment you specify or by a default value</a:t>
            </a:r>
          </a:p>
          <a:p>
            <a:endParaRPr lang="en-GB" altLang="en-US" sz="2800" dirty="0" smtClean="0"/>
          </a:p>
          <a:p>
            <a:endParaRPr lang="en-GB" altLang="en-US" sz="2800" dirty="0" smtClean="0"/>
          </a:p>
          <a:p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 err="1" smtClean="0"/>
              <a:t>ArrayList</a:t>
            </a:r>
            <a:r>
              <a:rPr lang="en-GB" altLang="en-US" dirty="0" smtClean="0"/>
              <a:t>&lt;String&gt; list = new </a:t>
            </a:r>
            <a:r>
              <a:rPr lang="en-GB" altLang="en-US" dirty="0" err="1" smtClean="0"/>
              <a:t>ArrayList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err="1" smtClean="0"/>
              <a:t>list.add</a:t>
            </a:r>
            <a:r>
              <a:rPr lang="en-GB" altLang="en-US" dirty="0" smtClean="0"/>
              <a:t>(“Bob”);</a:t>
            </a:r>
          </a:p>
          <a:p>
            <a:pPr>
              <a:buFontTx/>
              <a:buNone/>
            </a:pPr>
            <a:r>
              <a:rPr lang="en-GB" altLang="en-US" dirty="0" smtClean="0"/>
              <a:t>//add 9 more items – no problem</a:t>
            </a:r>
          </a:p>
          <a:p>
            <a:pPr>
              <a:buFontTx/>
              <a:buNone/>
            </a:pPr>
            <a:r>
              <a:rPr lang="en-GB" altLang="en-US" dirty="0" smtClean="0"/>
              <a:t>Add 11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item:</a:t>
            </a:r>
          </a:p>
          <a:p>
            <a:pPr>
              <a:buFontTx/>
              <a:buNone/>
            </a:pPr>
            <a:r>
              <a:rPr lang="en-GB" altLang="en-US" dirty="0" err="1" smtClean="0"/>
              <a:t>list.add</a:t>
            </a:r>
            <a:r>
              <a:rPr lang="en-GB" altLang="en-US" dirty="0" smtClean="0"/>
              <a:t>(“Sue”); =&gt; array must grow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32A2-F505-43E4-9773-DF47ABADE7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8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0"/>
            <a:ext cx="7772400" cy="6597650"/>
          </a:xfrm>
        </p:spPr>
        <p:txBody>
          <a:bodyPr/>
          <a:lstStyle/>
          <a:p>
            <a:r>
              <a:rPr lang="en-GB" altLang="en-US" smtClean="0"/>
              <a:t>ArrayList is backed by an array that can grow:</a:t>
            </a:r>
          </a:p>
          <a:p>
            <a:r>
              <a:rPr lang="en-GB" altLang="en-US" smtClean="0"/>
              <a:t> </a:t>
            </a:r>
            <a:endParaRPr lang="en-US" altLang="en-US" smtClean="0"/>
          </a:p>
        </p:txBody>
      </p:sp>
      <p:pic>
        <p:nvPicPr>
          <p:cNvPr id="3482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419600" cy="539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CBEF61-CF2D-4D15-906A-FB3DE37178D2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altLang="en-US" sz="2800" i="1" smtClean="0"/>
              <a:t>ArrayList </a:t>
            </a:r>
            <a:r>
              <a:rPr lang="en-US" altLang="en-US" sz="2800" smtClean="0"/>
              <a:t>overcomes the limitations of the fixed size array</a:t>
            </a:r>
          </a:p>
          <a:p>
            <a:r>
              <a:rPr lang="en-US" altLang="en-US" sz="2800" b="1" smtClean="0"/>
              <a:t>But</a:t>
            </a:r>
            <a:r>
              <a:rPr lang="en-US" altLang="en-US" sz="2800" smtClean="0"/>
              <a:t> resizing requires much shifting of elements</a:t>
            </a:r>
          </a:p>
          <a:p>
            <a:r>
              <a:rPr lang="en-US" altLang="en-US" sz="2800" smtClean="0"/>
              <a:t>Both structures are inefficient at inserting and deleting items in the list</a:t>
            </a:r>
          </a:p>
          <a:p>
            <a:r>
              <a:rPr lang="en-US" altLang="en-US" sz="2800" smtClean="0"/>
              <a:t>Insertion and deletion operations require shifting elements back and forth within the array</a:t>
            </a:r>
          </a:p>
          <a:p>
            <a:r>
              <a:rPr lang="en-GB" altLang="en-US" sz="2800" smtClean="0"/>
              <a:t>If your list requires these operations, a linked list is a better data structure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187950"/>
          </a:xfrm>
        </p:spPr>
        <p:txBody>
          <a:bodyPr/>
          <a:lstStyle/>
          <a:p>
            <a:r>
              <a:rPr lang="en-US" altLang="en-US" sz="2400" smtClean="0"/>
              <a:t>When removing or adding an element at position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, the elements with higher index values need to move</a:t>
            </a:r>
          </a:p>
        </p:txBody>
      </p:sp>
      <p:pic>
        <p:nvPicPr>
          <p:cNvPr id="358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35200"/>
            <a:ext cx="82804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69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1031A-7CB6-4451-B1D8-F198224BBCFD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i="1" smtClean="0"/>
              <a:t>Generic Classes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ArrayList is a generic class (as of Java 5)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It has been defined with a type variable T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The type variable denotes the element type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public class ArrayList&lt;T&gt;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   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  public void add(T element) {…}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A9EBB7-5A85-4317-AA86-455696C8B6EB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497888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To use generic ArrayList: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List&lt;String&gt; names = new ArrayList();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GB" altLang="en-US" smtClean="0"/>
              <a:t>Note use of List interface here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If you decide you want to change your implementation, all you need to do is change it at the point of creation, like this: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List&lt;String&gt; names = new LinkedList();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GB" altLang="en-US" smtClean="0"/>
              <a:t>This is an example of the general principle: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“Program to an interface, not an implementation”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D66142-28B5-437B-8CF5-295DE345B144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187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To add to the list: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names.add(new String(“Harry”);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mtClean="0"/>
              <a:t>names.add(new String(“Tony”);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GB" altLang="en-US" smtClean="0"/>
              <a:t>This adds elements at the end of the list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Can also add (and delete) in the middle of the list – look up other add method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But this method is not very efficient –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1168</TotalTime>
  <Words>666</Words>
  <Application>Microsoft Office PowerPoint</Application>
  <PresentationFormat>On-screen Show (4:3)</PresentationFormat>
  <Paragraphs>99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Times New Roman</vt:lpstr>
      <vt:lpstr>Blank Presentation</vt:lpstr>
      <vt:lpstr>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or Collection Classes</dc:title>
  <dc:creator>t00036434</dc:creator>
  <cp:lastModifiedBy>Cathryn Casey</cp:lastModifiedBy>
  <cp:revision>36</cp:revision>
  <cp:lastPrinted>2014-09-23T12:04:45Z</cp:lastPrinted>
  <dcterms:created xsi:type="dcterms:W3CDTF">2002-01-09T10:21:50Z</dcterms:created>
  <dcterms:modified xsi:type="dcterms:W3CDTF">2016-09-13T10:50:22Z</dcterms:modified>
</cp:coreProperties>
</file>