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432" r:id="rId3"/>
    <p:sldId id="428" r:id="rId4"/>
    <p:sldId id="426" r:id="rId5"/>
    <p:sldId id="429" r:id="rId6"/>
    <p:sldId id="431" r:id="rId7"/>
    <p:sldId id="439" r:id="rId8"/>
    <p:sldId id="433" r:id="rId9"/>
    <p:sldId id="434" r:id="rId10"/>
    <p:sldId id="435" r:id="rId11"/>
    <p:sldId id="436" r:id="rId12"/>
    <p:sldId id="437" r:id="rId13"/>
    <p:sldId id="438" r:id="rId14"/>
    <p:sldId id="440" r:id="rId15"/>
    <p:sldId id="441" r:id="rId16"/>
    <p:sldId id="442" r:id="rId17"/>
    <p:sldId id="443" r:id="rId18"/>
    <p:sldId id="444" r:id="rId19"/>
    <p:sldId id="445" r:id="rId20"/>
    <p:sldId id="447" r:id="rId21"/>
    <p:sldId id="417" r:id="rId22"/>
    <p:sldId id="416" r:id="rId23"/>
    <p:sldId id="446" r:id="rId24"/>
    <p:sldId id="448" r:id="rId25"/>
    <p:sldId id="449" r:id="rId26"/>
    <p:sldId id="4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>
      <p:cViewPr varScale="1">
        <p:scale>
          <a:sx n="74" d="100"/>
          <a:sy n="74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5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ADCD-ED78-4AB1-94F6-8AB20ADE8E6B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1C4C-BD53-4B10-B3C1-63B3F9C6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4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83FB7-BC4F-47B9-85AE-C3C42101F3EA}" type="datetimeFigureOut">
              <a:rPr lang="en-US" smtClean="0"/>
              <a:pPr/>
              <a:t>7/9/14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6A8EB-0405-439B-93A5-E83A109A3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 database with lots of data</a:t>
            </a:r>
          </a:p>
          <a:p>
            <a:r>
              <a:rPr lang="en-US" baseline="0" dirty="0" smtClean="0"/>
              <a:t>Want a visual overview (i.e. stats plots like scatterplot,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Want visualizations to be interactive (I.e. pan and zoom)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7652-F8AC-0C48-B58D-2D9B44DA3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When query will return too much data, reduce it</a:t>
            </a:r>
          </a:p>
          <a:p>
            <a:pPr marL="457200" lvl="2"/>
            <a:r>
              <a:rPr lang="en-US" sz="2400" dirty="0" smtClean="0"/>
              <a:t>Aggregate, sample, filter, etc.</a:t>
            </a:r>
          </a:p>
          <a:p>
            <a:r>
              <a:rPr lang="en-US" sz="2800" dirty="0" smtClean="0"/>
              <a:t>“Too big” means:</a:t>
            </a:r>
          </a:p>
          <a:p>
            <a:pPr lvl="1"/>
            <a:r>
              <a:rPr lang="en-US" sz="2400" dirty="0" smtClean="0"/>
              <a:t>Will slow down the </a:t>
            </a:r>
            <a:r>
              <a:rPr lang="en-US" sz="2400" dirty="0" err="1" smtClean="0"/>
              <a:t>vis</a:t>
            </a:r>
            <a:r>
              <a:rPr lang="en-US" sz="2400" dirty="0" smtClean="0"/>
              <a:t> system</a:t>
            </a:r>
          </a:p>
          <a:p>
            <a:pPr lvl="1"/>
            <a:r>
              <a:rPr lang="en-US" sz="2400" dirty="0" smtClean="0"/>
              <a:t>Will cause over-plotting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7652-F8AC-0C48-B58D-2D9B44DA3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7652-F8AC-0C48-B58D-2D9B44DA3E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FA03-E6EE-4AD9-92F7-542DA5A37324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706-59DD-4BAF-AEAC-C1C9E8A82DBA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EA1-F1FA-4443-9A52-168AEC59FF84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457200"/>
            <a:ext cx="8491538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152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93350C-3BAA-4B32-9251-CE1F0C95BBB5}" type="slidenum">
              <a:rPr lang="en-US"/>
              <a:pPr/>
              <a:t>‹#›</a:t>
            </a:fld>
            <a:r>
              <a:rPr lang="en-US"/>
              <a:t>/43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200" cy="1098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4130675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4075" y="1905000"/>
            <a:ext cx="4132263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4075" y="4305300"/>
            <a:ext cx="4132263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152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D6BBF1-317A-4CA8-A988-810C8167F64B}" type="slidenum">
              <a:rPr lang="en-US"/>
              <a:pPr/>
              <a:t>‹#›</a:t>
            </a:fld>
            <a:r>
              <a:rPr lang="en-US"/>
              <a:t>/43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8458200" cy="1098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41306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4075" y="1905000"/>
            <a:ext cx="4132263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305300"/>
            <a:ext cx="41306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4075" y="4305300"/>
            <a:ext cx="4132263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858000" y="152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1CAE3CD-1FED-447E-95C5-2D019DE05502}" type="slidenum">
              <a:rPr lang="en-US"/>
              <a:pPr/>
              <a:t>‹#›</a:t>
            </a:fld>
            <a:r>
              <a:rPr lang="en-US"/>
              <a:t>/43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0F1-2924-4341-9DBC-091EB3C36CC6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091C-616D-4957-AE84-5F6C5A6E65F1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889-FA88-4722-8986-FEC57F1EF579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171-ECE5-4E2B-B90D-ED1F7CC6F09F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BE6-6564-436E-8E7C-097F6899C4BB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A092-A719-4FE8-9495-6FEB70241E2B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19E0-E03B-4430-A094-0181015E297E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8BF7-9E9D-4882-8F49-10251FBAC35E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B37-4A14-460F-A1B4-9EFB6C6CA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512A-341A-4218-BFA9-9278D49EACEF}" type="datetime1">
              <a:rPr lang="en-US" smtClean="0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FB37-4A14-460F-A1B4-9EFB6C6CA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800600" y="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ScalaR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057400" y="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429000" y="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QueryPlan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172200" y="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153400" y="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77A077-4F6D-4196-8E7F-EB8A3FD2472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/26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57" y="6248400"/>
            <a:ext cx="164374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csail_logo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1920"/>
            <a:ext cx="1565121" cy="106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Dynamic Reduction of Query Result Sets </a:t>
            </a:r>
            <a:br>
              <a:rPr lang="en-US" sz="2800" dirty="0" smtClean="0"/>
            </a:br>
            <a:r>
              <a:rPr lang="en-US" sz="2800" dirty="0" smtClean="0"/>
              <a:t>for Interactive Visualization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Leilani</a:t>
            </a:r>
            <a:r>
              <a:rPr lang="en-US" dirty="0" smtClean="0"/>
              <a:t> Battle (MIT)</a:t>
            </a:r>
          </a:p>
          <a:p>
            <a:r>
              <a:rPr lang="en-US" dirty="0" err="1" smtClean="0"/>
              <a:t>Remco</a:t>
            </a:r>
            <a:r>
              <a:rPr lang="en-US" dirty="0" smtClean="0"/>
              <a:t> Chang (Tufts)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Stonebraker</a:t>
            </a:r>
            <a:r>
              <a:rPr lang="en-US" dirty="0" smtClean="0"/>
              <a:t> (MIT)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Query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793563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database with 100,000 employees (stored across 20,000 page files), the three query plans can have significantly different execution time (in 1997):</a:t>
            </a:r>
          </a:p>
          <a:p>
            <a:pPr lvl="1"/>
            <a:r>
              <a:rPr lang="en-US" dirty="0" smtClean="0"/>
              <a:t>T1: &lt;1 sec</a:t>
            </a:r>
          </a:p>
          <a:p>
            <a:pPr lvl="1"/>
            <a:r>
              <a:rPr lang="en-US" dirty="0" smtClean="0"/>
              <a:t>T2: &gt;1 hour</a:t>
            </a:r>
          </a:p>
          <a:p>
            <a:pPr lvl="1"/>
            <a:r>
              <a:rPr lang="en-US" dirty="0" smtClean="0"/>
              <a:t>T3: ~1 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 Exposed – SQL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“EXPLAIN” command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Exposes (some of) the computed results from the Query Optimization process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Not 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SQL-92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results are DBMS-specific</a:t>
            </a:r>
          </a:p>
          <a:p>
            <a:pPr lvl="5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Usage: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explain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select * from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myTable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EXPLAIN </a:t>
            </a:r>
            <a:r>
              <a:rPr lang="en-US" dirty="0" smtClean="0"/>
              <a:t>Output from </a:t>
            </a:r>
            <a:r>
              <a:rPr lang="en-US" dirty="0" err="1" smtClean="0"/>
              <a:t>SciDB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SciDB</a:t>
            </a:r>
            <a:r>
              <a:rPr lang="en-US" dirty="0" smtClean="0"/>
              <a:t> the output of (a query similar to)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Explain SELECT * FROM earthquake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778076"/>
            <a:ext cx="4876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[("[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pPlan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schema earthquake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datetime:datetime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NULL DEFAULT null,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magnitude:double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NULL DEFAULT null,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latitude:double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NULL DEFAULT null,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longitude:double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NULL DEFAULT null&gt;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[x=1:6381,6381,0,y=1:6543,6543,0]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bound start {1, 1} end {6381, 6543}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density 1 cells 41750883 chunks 1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est_bytes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7.97442e+09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")]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3319" y="2785420"/>
            <a:ext cx="32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four attributes in the table ‘earthquake’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3318" y="3431751"/>
            <a:ext cx="32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 that the dimensions of this array (table) is 6381x6543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3317" y="4078082"/>
            <a:ext cx="32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query will touch data elements from (1, 1) to (6381, 6543), </a:t>
            </a:r>
            <a:r>
              <a:rPr lang="en-US" smtClean="0"/>
              <a:t>totaling 41,750,833 </a:t>
            </a:r>
            <a:r>
              <a:rPr lang="en-US" dirty="0" smtClean="0"/>
              <a:t>cells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001412"/>
            <a:ext cx="32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size of the returned data is 7.97442e+09 bytes (~8GB)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11g Release 1 (11.1)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997516" cy="326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5.0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8153400" cy="288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7.3.4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620000" cy="429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ScalaR</a:t>
            </a:r>
            <a:r>
              <a:rPr lang="en-US" dirty="0" smtClean="0"/>
              <a:t> with Query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front-end tells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ScalaR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its desired resolution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 be based on the literal resolution of the visualization (number of pixels)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desired data size</a:t>
            </a:r>
          </a:p>
          <a:p>
            <a:pPr lvl="3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Based on the query plan,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ScalaR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chooses one of three strategies to reduce results from the query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Strategies in </a:t>
            </a:r>
            <a:r>
              <a:rPr lang="en-US" dirty="0" err="1" smtClean="0"/>
              <a:t>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Aggregation: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SciDB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this operation is carried out as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regrid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scale_factorX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scale_factorY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Sampling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SciDB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uniform sampling is carried out as</a:t>
            </a:r>
          </a:p>
          <a:p>
            <a:pPr marL="914400" lvl="2" indent="0">
              <a:buNone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bernoulli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(query, percentage,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randseed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Filtering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Currently, the filtering criteria is user specified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 (clause)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006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user launches the visualization, which shows the overview of the data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Resulting in launching the query: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latitude, longitude </a:t>
            </a: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quake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shown earlier, this results in over 41 million values</a:t>
            </a:r>
          </a:p>
          <a:p>
            <a:pPr lvl="4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22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18317" y="2085550"/>
            <a:ext cx="2921950" cy="2828907"/>
            <a:chOff x="877618" y="2188777"/>
            <a:chExt cx="2921950" cy="2828907"/>
          </a:xfrm>
        </p:grpSpPr>
        <p:sp>
          <p:nvSpPr>
            <p:cNvPr id="5" name="Rectangle 4"/>
            <p:cNvSpPr/>
            <p:nvPr/>
          </p:nvSpPr>
          <p:spPr>
            <a:xfrm>
              <a:off x="877618" y="2188777"/>
              <a:ext cx="2921950" cy="485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Visualization System</a:t>
              </a:r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1579712" y="3427722"/>
              <a:ext cx="1517762" cy="1589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2"/>
              <a:endCxn id="6" idx="1"/>
            </p:cNvCxnSpPr>
            <p:nvPr/>
          </p:nvCxnSpPr>
          <p:spPr>
            <a:xfrm>
              <a:off x="2338593" y="2674025"/>
              <a:ext cx="0" cy="7536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464202" y="2426256"/>
            <a:ext cx="1022166" cy="4336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01277" y="3324495"/>
            <a:ext cx="1073791" cy="44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7" name="Picture 16" descr="cali_zoom_10000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57" y="2225900"/>
            <a:ext cx="2780952" cy="16596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5" idx="3"/>
            <a:endCxn id="17" idx="1"/>
          </p:cNvCxnSpPr>
          <p:nvPr/>
        </p:nvCxnSpPr>
        <p:spPr>
          <a:xfrm>
            <a:off x="4040267" y="2328174"/>
            <a:ext cx="1102990" cy="7275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ggregation_fixed_5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8" y="4080621"/>
            <a:ext cx="2983142" cy="161846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5" idx="3"/>
            <a:endCxn id="21" idx="1"/>
          </p:cNvCxnSpPr>
          <p:nvPr/>
        </p:nvCxnSpPr>
        <p:spPr>
          <a:xfrm>
            <a:off x="4040267" y="2328174"/>
            <a:ext cx="999741" cy="25616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574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3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6"/>
    </mc:Choice>
    <mc:Fallback xmlns="">
      <p:transition xmlns:p14="http://schemas.microsoft.com/office/powerpoint/2010/main" spd="slow" advTm="326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00104 0.14312 " pathEditMode="relative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564E-6 -5.09495E-8 L -0.00104 -0.131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Based on the user’s resolution, using Aggregation, this query is modified as: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(latitude),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(longitude)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from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latitude, longitude </a:t>
            </a:r>
            <a:endParaRPr lang="en-US" sz="22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from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quake)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regrid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32,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33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Sampling, this query looks like: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latitude, longitude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from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bernoulli</a:t>
            </a: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latitude, longitude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          </a:t>
            </a: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quake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), 0.327, 1)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Real Time DB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6837"/>
            <a:ext cx="753296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SciDB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05000"/>
            <a:ext cx="839312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40" y="1371600"/>
            <a:ext cx="3657600" cy="4525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Dataset: NASA MODIS </a:t>
            </a:r>
          </a:p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ize: </a:t>
            </a:r>
            <a:r>
              <a:rPr lang="en-US" b="1" dirty="0" smtClean="0"/>
              <a:t>2.7 Billion </a:t>
            </a:r>
            <a:r>
              <a:rPr lang="en-US" dirty="0" smtClean="0"/>
              <a:t>data points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Storage: </a:t>
            </a:r>
            <a:r>
              <a:rPr lang="en-US" b="1" dirty="0" smtClean="0"/>
              <a:t>209GB</a:t>
            </a:r>
            <a:r>
              <a:rPr lang="en-US" dirty="0" smtClean="0"/>
              <a:t> in database (85GB compressed), across </a:t>
            </a:r>
            <a:r>
              <a:rPr lang="en-US" b="1" dirty="0" smtClean="0"/>
              <a:t>673,380 </a:t>
            </a:r>
            <a:r>
              <a:rPr lang="en-US" dirty="0" err="1" smtClean="0"/>
              <a:t>SciDB</a:t>
            </a:r>
            <a:r>
              <a:rPr lang="en-US" dirty="0" smtClean="0"/>
              <a:t> chunks</a:t>
            </a:r>
          </a:p>
          <a:p>
            <a:pPr lvl="4"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Baseline: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ndsil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19200"/>
            <a:ext cx="480408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0"/>
            <a:ext cx="2819400" cy="130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006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Flexible!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 on all visualizations and (almost) all databases 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long as the database has an EXPLAIN function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 Learning Curve!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Developers can just write regular SQL queries, 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do not have to be aware of the architecture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Adaptive!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Easily swap in a different DBMS engine, different visualization, or different rules / abilities 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ScalaR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Efficient!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reduction strategy can be based on perceptual constraint (resolution) or data constraint (size)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722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1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Efficient operations are still DB dependent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SciDB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good for array-based scientific data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Efficient aggregation (e.g., 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regrid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OLAP: good for structured multidimensional data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Efficient orientation (e.g., “pivot”)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Column-Store: good for business analytics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Efficient attribute computation (e.g., 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avg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(column1)”)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Tuples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NoSQL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), Associative (network), etc., Multi-value DB (non-1NF, no-joins), etc.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does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ScalaR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know which operation to use?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One possible way is to “train”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ScalaR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first – give it a set of query logs (workload) to test the efficiency of different strategies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676400" y="4191001"/>
            <a:ext cx="5562600" cy="1142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Leilani</a:t>
            </a:r>
            <a:r>
              <a:rPr lang="en-US" dirty="0" smtClean="0"/>
              <a:t> Battle (MIT)  		 leibatt@mit.edu</a:t>
            </a:r>
          </a:p>
          <a:p>
            <a:pPr marL="0" indent="0">
              <a:buNone/>
            </a:pPr>
            <a:r>
              <a:rPr lang="en-US" dirty="0" err="1" smtClean="0"/>
              <a:t>Remco</a:t>
            </a:r>
            <a:r>
              <a:rPr lang="en-US" dirty="0" smtClean="0"/>
              <a:t> Chang (Tufts)   	            remco@cs.tufts.edu</a:t>
            </a:r>
          </a:p>
          <a:p>
            <a:pPr marL="0" indent="0">
              <a:buNone/>
            </a:pPr>
            <a:r>
              <a:rPr lang="en-US" dirty="0" smtClean="0"/>
              <a:t>Mike </a:t>
            </a:r>
            <a:r>
              <a:rPr lang="en-US" dirty="0" err="1" smtClean="0"/>
              <a:t>Stonebraker</a:t>
            </a:r>
            <a:r>
              <a:rPr lang="en-US" dirty="0"/>
              <a:t> </a:t>
            </a:r>
            <a:r>
              <a:rPr lang="en-US" dirty="0" smtClean="0"/>
              <a:t>(MIT)  	stonebraker@csail.mit.edu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2057400" y="2667000"/>
            <a:ext cx="480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93"/>
    </mc:Choice>
    <mc:Fallback xmlns="">
      <p:transition xmlns:p14="http://schemas.microsoft.com/office/powerpoint/2010/main" spd="slow" advTm="653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Most VIS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Most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InfoVis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systems assume that memory stay in-core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Out-of-core systems assume locality and/or structure in data (e.g. grid).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Database-driven systems leverage operations specific to the application (e.g. column-store for business analytics)</a:t>
            </a:r>
          </a:p>
          <a:p>
            <a:pPr lvl="2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Over-plotting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akes visualizations unreadable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Waste of time/resources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ggregation_fixed_5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24400"/>
            <a:ext cx="2983142" cy="16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78"/>
    </mc:Choice>
    <mc:Fallback xmlns="">
      <p:transition xmlns:p14="http://schemas.microsoft.com/office/powerpoint/2010/main" spd="slow" advTm="412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s://encrypted-tbn2.gstatic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479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We Want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encrypted-tbn2.gstatic.com/images?q=tbn:ANd9GcR78QBafr7ozpeLwQnTg95U7k723qV_uIJMD73jNmshu02ToZ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encrypted-tbn2.gstatic.com/images?q=tbn:ANd9GcQmYX-r7w6lY9KxdFV1BlsYS2MSDDLbS8KullTgg0G5_ese9Yum1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16573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/>
          <p:nvPr/>
        </p:nvCxnSpPr>
        <p:spPr>
          <a:xfrm>
            <a:off x="2057400" y="4019550"/>
            <a:ext cx="1028700" cy="109538"/>
          </a:xfrm>
          <a:prstGeom prst="curvedConnector3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4343400" y="4129090"/>
            <a:ext cx="304800" cy="1"/>
          </a:xfrm>
          <a:prstGeom prst="curvedConnector3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1543" y="5091112"/>
            <a:ext cx="2996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Visualization on a</a:t>
            </a:r>
          </a:p>
          <a:p>
            <a:r>
              <a:rPr lang="en-US" sz="2400" b="1" dirty="0" smtClean="0"/>
              <a:t>Commodity Hardware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78439" y="5078457"/>
            <a:ext cx="230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Large Data in a</a:t>
            </a:r>
          </a:p>
          <a:p>
            <a:r>
              <a:rPr lang="en-US" sz="2400" b="1" dirty="0" smtClean="0"/>
              <a:t>Data Warehouse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2292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Apporach</a:t>
            </a:r>
            <a:r>
              <a:rPr lang="en-US" dirty="0" smtClean="0"/>
              <a:t>: Trading Accuracy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the Vis community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practice, e.g.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Based on Data: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Elmqvist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Fekete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(TVCG, ’10)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Based on Display: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Jerding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Stasko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(TVCG, ‘98)</a:t>
            </a:r>
          </a:p>
          <a:p>
            <a:pPr lvl="5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the Database community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Less common, e.g.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Stratified Sampling: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Chaudhuri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et al. (TOD, ’07)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BlinkDB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Bounded Errors and Response Time: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Agarwal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et al.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Eurosys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‘13)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Online Aggregation: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Hellerstein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et al. (SIGMOD ‘97), Fisher et al. (CHI ‘12)</a:t>
            </a:r>
          </a:p>
          <a:p>
            <a:pPr lvl="2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Solution: Resolution Reduction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29400" y="1765493"/>
            <a:ext cx="3572420" cy="4346597"/>
            <a:chOff x="2333430" y="1765493"/>
            <a:chExt cx="3572420" cy="4346597"/>
          </a:xfrm>
        </p:grpSpPr>
        <p:sp>
          <p:nvSpPr>
            <p:cNvPr id="6" name="Rectangle 5"/>
            <p:cNvSpPr/>
            <p:nvPr/>
          </p:nvSpPr>
          <p:spPr>
            <a:xfrm>
              <a:off x="2658665" y="1765493"/>
              <a:ext cx="2921950" cy="485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Visualization System</a:t>
              </a:r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3360759" y="4522128"/>
              <a:ext cx="1517762" cy="1589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9" idx="2"/>
              <a:endCxn id="7" idx="1"/>
            </p:cNvCxnSpPr>
            <p:nvPr/>
          </p:nvCxnSpPr>
          <p:spPr>
            <a:xfrm>
              <a:off x="4119640" y="3662710"/>
              <a:ext cx="0" cy="859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333430" y="3177462"/>
              <a:ext cx="3572420" cy="485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Resolution Reduction Layer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2"/>
              <a:endCxn id="9" idx="0"/>
            </p:cNvCxnSpPr>
            <p:nvPr/>
          </p:nvCxnSpPr>
          <p:spPr>
            <a:xfrm>
              <a:off x="4119640" y="2250741"/>
              <a:ext cx="0" cy="9267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176624" y="2157821"/>
            <a:ext cx="1022166" cy="4336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6194" y="3626814"/>
            <a:ext cx="1881070" cy="4336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</a:t>
            </a:r>
            <a:r>
              <a:rPr lang="en-US" dirty="0" err="1" smtClean="0"/>
              <a:t>ueryplan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33956" y="4269869"/>
            <a:ext cx="1881070" cy="4336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</a:t>
            </a:r>
            <a:r>
              <a:rPr lang="en-US" dirty="0" err="1" smtClean="0"/>
              <a:t>ueryplan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16194" y="3634677"/>
            <a:ext cx="1881069" cy="4336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odified query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33956" y="4305315"/>
            <a:ext cx="1881070" cy="4336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educed result</a:t>
            </a:r>
            <a:endParaRPr lang="en-US" dirty="0"/>
          </a:p>
        </p:txBody>
      </p:sp>
      <p:sp>
        <p:nvSpPr>
          <p:cNvPr id="36" name="Internal Storage 35"/>
          <p:cNvSpPr/>
          <p:nvPr/>
        </p:nvSpPr>
        <p:spPr>
          <a:xfrm>
            <a:off x="5503178" y="4997022"/>
            <a:ext cx="2292130" cy="1562495"/>
          </a:xfrm>
          <a:prstGeom prst="flowChartInternalStorag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7" idx="4"/>
            <a:endCxn id="36" idx="1"/>
          </p:cNvCxnSpPr>
          <p:nvPr/>
        </p:nvCxnSpPr>
        <p:spPr>
          <a:xfrm>
            <a:off x="4174491" y="5317109"/>
            <a:ext cx="1328687" cy="4611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2275" y="5217796"/>
            <a:ext cx="237473" cy="19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70089" y="5624396"/>
            <a:ext cx="237473" cy="19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37598" y="5416421"/>
            <a:ext cx="237473" cy="19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32616" y="6043791"/>
            <a:ext cx="237473" cy="19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75071" y="5823021"/>
            <a:ext cx="237473" cy="19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00125" y="6242416"/>
            <a:ext cx="237473" cy="19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cali_zoom_10000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75" y="1843926"/>
            <a:ext cx="1547286" cy="923380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4876585" y="1946200"/>
            <a:ext cx="1102990" cy="359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ggregation_fixed_529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85" y="3178090"/>
            <a:ext cx="1626344" cy="88235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6" idx="3"/>
            <a:endCxn id="47" idx="1"/>
          </p:cNvCxnSpPr>
          <p:nvPr/>
        </p:nvCxnSpPr>
        <p:spPr>
          <a:xfrm>
            <a:off x="4876585" y="2008117"/>
            <a:ext cx="1111300" cy="16111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574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9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93"/>
    </mc:Choice>
    <mc:Fallback xmlns="">
      <p:transition xmlns:p14="http://schemas.microsoft.com/office/powerpoint/2010/main" spd="slow" advTm="653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6807E-6 4.89579E-6 L -0.00018 0.10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4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6807E-6 4.89579E-6 L -0.00018 0.108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4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564E-6 3.38119E-7 L -0.00121 -0.118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59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7265E-6 -4.18249E-6 L 0.00295 0.107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-1.75804E-6 L -0.00642 -0.336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6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3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Implementation: </a:t>
            </a:r>
            <a:r>
              <a:rPr lang="en-US" dirty="0" err="1" smtClean="0"/>
              <a:t>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Back-end database: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SciDB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 array-based database for scientific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Front-end visualization: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+ D3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Middleware: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Named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ScalaR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Written as a web-server plugin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“Traps” queries from the front-end and communicates with the back-end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 and Query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(Almost) All database systems have a query compiler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Responsible for parsing, interpreting, and </a:t>
            </a:r>
            <a:r>
              <a:rPr lang="en-US" b="1" u="sng" dirty="0" smtClean="0">
                <a:solidFill>
                  <a:schemeClr val="bg1">
                    <a:lumMod val="75000"/>
                  </a:schemeClr>
                </a:solidFill>
              </a:rPr>
              <a:t>generating an efficient execution plan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for the query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Query optimizer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Responsible for improving query performance based on (pre-computed) meta data.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Designed to be super fast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Continues to be an active area of DB research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 Plan /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Given a database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with two tables: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dno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floor) 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(name, age,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dno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Consider the following SQL query:</a:t>
            </a:r>
          </a:p>
          <a:p>
            <a:pPr marL="457200" lvl="1" indent="0">
              <a:buNone/>
            </a:pP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name, floor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rom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employ,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employ.dno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dept.dno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and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employ.sal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&gt; 100k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413" y="6477000"/>
            <a:ext cx="589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taken from “Query Optimization” by Ioannidis, 1997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0"/>
            <a:ext cx="1295400" cy="2286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3.5|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8.5|3.9|14|13.1|0.8|0.2|0.2|0.2|0.3|0.3|2|7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8.5|3.9|14|13.1|0.8|0.2|0.2|0.2|0.3|0.3|2|7.7|0.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1108</Words>
  <Application>Microsoft Macintosh PowerPoint</Application>
  <PresentationFormat>On-screen Show (4:3)</PresentationFormat>
  <Paragraphs>187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Dynamic Reduction of Query Result Sets  for Interactive Visualization</vt:lpstr>
      <vt:lpstr>Context</vt:lpstr>
      <vt:lpstr>Problems with Most VIS Systems</vt:lpstr>
      <vt:lpstr>The Problem We Want to Solve</vt:lpstr>
      <vt:lpstr>Apporach: Trading Accuracy For Speed</vt:lpstr>
      <vt:lpstr>Our Solution: Resolution Reduction</vt:lpstr>
      <vt:lpstr>Our Implementation: ScalaR</vt:lpstr>
      <vt:lpstr>Query Plan and Query Optimizer</vt:lpstr>
      <vt:lpstr>Example Query Plan / Optimizer</vt:lpstr>
      <vt:lpstr>Possible Query Plans</vt:lpstr>
      <vt:lpstr>Cost of the Query</vt:lpstr>
      <vt:lpstr>Query Plan Exposed – SQL EXPLAIN</vt:lpstr>
      <vt:lpstr>Example EXPLAIN Output from SciDB</vt:lpstr>
      <vt:lpstr>Other Examples</vt:lpstr>
      <vt:lpstr>Other Examples</vt:lpstr>
      <vt:lpstr>Other Examples</vt:lpstr>
      <vt:lpstr>ScalaR with Query Plan</vt:lpstr>
      <vt:lpstr>Reduction Strategies in ScalaR</vt:lpstr>
      <vt:lpstr>Example</vt:lpstr>
      <vt:lpstr>Example</vt:lpstr>
      <vt:lpstr>Strategies for Real Time DB Visualization</vt:lpstr>
      <vt:lpstr>Using SciDB</vt:lpstr>
      <vt:lpstr>Performance Results</vt:lpstr>
      <vt:lpstr>Benefits of ScalaR</vt:lpstr>
      <vt:lpstr>Discussion</vt:lpstr>
      <vt:lpstr>Thank you!!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rchang</dc:creator>
  <cp:lastModifiedBy>Mac</cp:lastModifiedBy>
  <cp:revision>641</cp:revision>
  <dcterms:created xsi:type="dcterms:W3CDTF">2011-08-03T02:14:01Z</dcterms:created>
  <dcterms:modified xsi:type="dcterms:W3CDTF">2014-07-09T16:06:41Z</dcterms:modified>
</cp:coreProperties>
</file>