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
      <p:font typeface="Permanent Marker"/>
      <p:regular r:id="rId19"/>
    </p:embeddedFon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slide" Target="slides/slide7.xml"/><Relationship Id="rId22" Type="http://schemas.openxmlformats.org/officeDocument/2006/relationships/font" Target="fonts/SourceSansPro-italic.fntdata"/><Relationship Id="rId10" Type="http://schemas.openxmlformats.org/officeDocument/2006/relationships/slide" Target="slides/slide6.xml"/><Relationship Id="rId21" Type="http://schemas.openxmlformats.org/officeDocument/2006/relationships/font" Target="fonts/SourceSansPr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SourceSansPr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PermanentMarker-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Shape 11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2" name="Shape 11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Shape 15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8" name="Shape 15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Shape 17"/>
          <p:cNvSpPr txBox="1"/>
          <p:nvPr>
            <p:ph type="ctrTitle"/>
          </p:nvPr>
        </p:nvSpPr>
        <p:spPr>
          <a:xfrm>
            <a:off x="1915128" y="1788454"/>
            <a:ext cx="8361229" cy="2098226"/>
          </a:xfrm>
          <a:prstGeom prst="rect">
            <a:avLst/>
          </a:prstGeom>
          <a:noFill/>
          <a:ln>
            <a:noFill/>
          </a:ln>
        </p:spPr>
        <p:txBody>
          <a:bodyPr anchorCtr="0" anchor="b" bIns="91425" lIns="91425" spcFirstLastPara="1" rIns="91425" wrap="square" tIns="91425"/>
          <a:lstStyle>
            <a:lvl1pPr lvl="0" marR="0" rtl="0" algn="ctr">
              <a:lnSpc>
                <a:spcPct val="89000"/>
              </a:lnSpc>
              <a:spcBef>
                <a:spcPts val="0"/>
              </a:spcBef>
              <a:spcAft>
                <a:spcPts val="0"/>
              </a:spcAft>
              <a:buClr>
                <a:schemeClr val="dk2"/>
              </a:buClr>
              <a:buSzPts val="7200"/>
              <a:buFont typeface="Source Sans Pro"/>
              <a:buNone/>
              <a:defRPr b="0" i="0" sz="72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txBox="1"/>
          <p:nvPr>
            <p:ph idx="1" type="subTitle"/>
          </p:nvPr>
        </p:nvSpPr>
        <p:spPr>
          <a:xfrm>
            <a:off x="2679906" y="3956279"/>
            <a:ext cx="6831673" cy="1086237"/>
          </a:xfrm>
          <a:prstGeom prst="rect">
            <a:avLst/>
          </a:prstGeom>
          <a:noFill/>
          <a:ln>
            <a:noFill/>
          </a:ln>
        </p:spPr>
        <p:txBody>
          <a:bodyPr anchorCtr="0" anchor="t" bIns="91425" lIns="91425" spcFirstLastPara="1" rIns="91425" wrap="square" tIns="91425"/>
          <a:lstStyle>
            <a:lvl1pPr lvl="0" marR="0" rtl="0" algn="ctr">
              <a:lnSpc>
                <a:spcPct val="112000"/>
              </a:lnSpc>
              <a:spcBef>
                <a:spcPts val="0"/>
              </a:spcBef>
              <a:spcAft>
                <a:spcPts val="0"/>
              </a:spcAft>
              <a:buClr>
                <a:schemeClr val="dk2"/>
              </a:buClr>
              <a:buSzPts val="2300"/>
              <a:buFont typeface="Source Sans Pro"/>
              <a:buNone/>
              <a:defRPr b="0" i="0" sz="2300" u="none" cap="none" strike="noStrike">
                <a:solidFill>
                  <a:schemeClr val="dk2"/>
                </a:solidFill>
                <a:latin typeface="Source Sans Pro"/>
                <a:ea typeface="Source Sans Pro"/>
                <a:cs typeface="Source Sans Pro"/>
                <a:sym typeface="Source Sans Pro"/>
              </a:defRPr>
            </a:lvl1pPr>
            <a:lvl2pPr lvl="1" marR="0" rtl="0" algn="ctr">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ctr">
              <a:lnSpc>
                <a:spcPct val="94000"/>
              </a:lnSpc>
              <a:spcBef>
                <a:spcPts val="500"/>
              </a:spcBef>
              <a:spcAft>
                <a:spcPts val="0"/>
              </a:spcAft>
              <a:buClr>
                <a:schemeClr val="dk2"/>
              </a:buClr>
              <a:buSzPts val="1800"/>
              <a:buFont typeface="Source Sans Pro"/>
              <a:buNone/>
              <a:defRPr b="0" i="0" sz="1800" u="none" cap="none" strike="noStrike">
                <a:solidFill>
                  <a:schemeClr val="dk2"/>
                </a:solidFill>
                <a:latin typeface="Source Sans Pro"/>
                <a:ea typeface="Source Sans Pro"/>
                <a:cs typeface="Source Sans Pro"/>
                <a:sym typeface="Source Sans Pro"/>
              </a:defRPr>
            </a:lvl3pPr>
            <a:lvl4pPr lvl="3"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4pPr>
            <a:lvl5pPr lvl="4" marR="0" rtl="0" algn="ctr">
              <a:lnSpc>
                <a:spcPct val="94000"/>
              </a:lnSpc>
              <a:spcBef>
                <a:spcPts val="50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5pPr>
            <a:lvl6pPr lvl="5"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6pPr>
            <a:lvl7pPr lvl="6" marR="0" rtl="0" algn="ctr">
              <a:lnSpc>
                <a:spcPct val="94000"/>
              </a:lnSpc>
              <a:spcBef>
                <a:spcPts val="50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7pPr>
            <a:lvl8pPr lvl="7"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8pPr>
            <a:lvl9pPr lvl="8" marR="0" rtl="0" algn="ctr">
              <a:lnSpc>
                <a:spcPct val="94000"/>
              </a:lnSpc>
              <a:spcBef>
                <a:spcPts val="500"/>
              </a:spcBef>
              <a:spcAft>
                <a:spcPts val="20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9pPr>
          </a:lstStyle>
          <a:p/>
        </p:txBody>
      </p:sp>
      <p:sp>
        <p:nvSpPr>
          <p:cNvPr id="19" name="Shape 19"/>
          <p:cNvSpPr txBox="1"/>
          <p:nvPr>
            <p:ph idx="10" type="dt"/>
          </p:nvPr>
        </p:nvSpPr>
        <p:spPr>
          <a:xfrm>
            <a:off x="752858" y="6453386"/>
            <a:ext cx="1607944"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0" name="Shape 20"/>
          <p:cNvSpPr txBox="1"/>
          <p:nvPr>
            <p:ph idx="11" type="ftr"/>
          </p:nvPr>
        </p:nvSpPr>
        <p:spPr>
          <a:xfrm>
            <a:off x="2584054" y="6453386"/>
            <a:ext cx="7023377" cy="40461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1" name="Shape 21"/>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grpSp>
        <p:nvGrpSpPr>
          <p:cNvPr id="22" name="Shape 22"/>
          <p:cNvGrpSpPr/>
          <p:nvPr/>
        </p:nvGrpSpPr>
        <p:grpSpPr>
          <a:xfrm>
            <a:off x="752858" y="744469"/>
            <a:ext cx="10674116" cy="5349671"/>
            <a:chOff x="752858" y="744469"/>
            <a:chExt cx="10674116" cy="5349671"/>
          </a:xfrm>
        </p:grpSpPr>
        <p:sp>
          <p:nvSpPr>
            <p:cNvPr id="23" name="Shape 23"/>
            <p:cNvSpPr/>
            <p:nvPr/>
          </p:nvSpPr>
          <p:spPr>
            <a:xfrm>
              <a:off x="8151962" y="1685652"/>
              <a:ext cx="3275013" cy="4408488"/>
            </a:xfrm>
            <a:custGeom>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Shape 24"/>
            <p:cNvSpPr/>
            <p:nvPr/>
          </p:nvSpPr>
          <p:spPr>
            <a:xfrm rot="10800000">
              <a:off x="752858" y="744469"/>
              <a:ext cx="3275668" cy="4408488"/>
            </a:xfrm>
            <a:custGeom>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Shape 82"/>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Shape 83"/>
          <p:cNvSpPr txBox="1"/>
          <p:nvPr>
            <p:ph idx="1" type="body"/>
          </p:nvPr>
        </p:nvSpPr>
        <p:spPr>
          <a:xfrm rot="5400000">
            <a:off x="4386262" y="-719138"/>
            <a:ext cx="3571875" cy="96012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4" name="Shape 84"/>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5" name="Shape 85"/>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6" name="Shape 8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Shape 88"/>
          <p:cNvSpPr txBox="1"/>
          <p:nvPr>
            <p:ph type="title"/>
          </p:nvPr>
        </p:nvSpPr>
        <p:spPr>
          <a:xfrm rot="5400000">
            <a:off x="7757822" y="2462895"/>
            <a:ext cx="5243244" cy="1565766"/>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Shape 89"/>
          <p:cNvSpPr txBox="1"/>
          <p:nvPr>
            <p:ph idx="1" type="body"/>
          </p:nvPr>
        </p:nvSpPr>
        <p:spPr>
          <a:xfrm rot="5400000">
            <a:off x="2839798" y="-844042"/>
            <a:ext cx="5243244" cy="817964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90" name="Shape 90"/>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1" name="Shape 91"/>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2" name="Shape 9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Shape 26"/>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 type="body"/>
          </p:nvPr>
        </p:nvSpPr>
        <p:spPr>
          <a:xfrm>
            <a:off x="1371600" y="2286000"/>
            <a:ext cx="9601200" cy="35814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28" name="Shape 28"/>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9" name="Shape 29"/>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30" name="Shape 3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Shape 32"/>
          <p:cNvSpPr txBox="1"/>
          <p:nvPr>
            <p:ph type="title"/>
          </p:nvPr>
        </p:nvSpPr>
        <p:spPr>
          <a:xfrm>
            <a:off x="765025" y="1301360"/>
            <a:ext cx="9612971" cy="2852737"/>
          </a:xfrm>
          <a:prstGeom prst="rect">
            <a:avLst/>
          </a:prstGeom>
          <a:noFill/>
          <a:ln>
            <a:noFill/>
          </a:ln>
        </p:spPr>
        <p:txBody>
          <a:bodyPr anchorCtr="0" anchor="b" bIns="91425" lIns="91425" spcFirstLastPara="1" rIns="91425" wrap="square" tIns="91425"/>
          <a:lstStyle>
            <a:lvl1pPr lvl="0" marR="0" rtl="0" algn="r">
              <a:lnSpc>
                <a:spcPct val="89000"/>
              </a:lnSpc>
              <a:spcBef>
                <a:spcPts val="0"/>
              </a:spcBef>
              <a:spcAft>
                <a:spcPts val="0"/>
              </a:spcAft>
              <a:buClr>
                <a:schemeClr val="lt2"/>
              </a:buClr>
              <a:buSzPts val="7200"/>
              <a:buFont typeface="Source Sans Pro"/>
              <a:buNone/>
              <a:defRPr b="0" i="0" sz="7200" u="none" cap="none" strike="noStrike">
                <a:solidFill>
                  <a:schemeClr val="lt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Shape 33"/>
          <p:cNvSpPr txBox="1"/>
          <p:nvPr>
            <p:ph idx="1" type="body"/>
          </p:nvPr>
        </p:nvSpPr>
        <p:spPr>
          <a:xfrm>
            <a:off x="765025" y="4216328"/>
            <a:ext cx="9612971" cy="1143324"/>
          </a:xfrm>
          <a:prstGeom prst="rect">
            <a:avLst/>
          </a:prstGeom>
          <a:noFill/>
          <a:ln>
            <a:noFill/>
          </a:ln>
        </p:spPr>
        <p:txBody>
          <a:bodyPr anchorCtr="0" anchor="t" bIns="91425" lIns="91425" spcFirstLastPara="1" rIns="91425" wrap="square" tIns="91425"/>
          <a:lstStyle>
            <a:lvl1pPr indent="-228600" lvl="0" marL="457200" marR="0" rtl="0" algn="r">
              <a:lnSpc>
                <a:spcPct val="112000"/>
              </a:lnSpc>
              <a:spcBef>
                <a:spcPts val="0"/>
              </a:spcBef>
              <a:spcAft>
                <a:spcPts val="0"/>
              </a:spcAft>
              <a:buClr>
                <a:schemeClr val="lt2"/>
              </a:buClr>
              <a:buSzPts val="2400"/>
              <a:buFont typeface="Source Sans Pro"/>
              <a:buNone/>
              <a:defRPr b="0" i="0" sz="2400" u="none" cap="none" strike="noStrike">
                <a:solidFill>
                  <a:schemeClr val="lt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lt1"/>
              </a:buClr>
              <a:buSzPts val="2000"/>
              <a:buFont typeface="Source Sans Pro"/>
              <a:buNone/>
              <a:defRPr b="0" i="1" sz="20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lt1"/>
              </a:buClr>
              <a:buSzPts val="1800"/>
              <a:buFont typeface="Source Sans Pro"/>
              <a:buNone/>
              <a:defRPr b="0" i="0" sz="18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9pPr>
          </a:lstStyle>
          <a:p/>
        </p:txBody>
      </p:sp>
      <p:sp>
        <p:nvSpPr>
          <p:cNvPr id="34" name="Shape 34"/>
          <p:cNvSpPr txBox="1"/>
          <p:nvPr>
            <p:ph idx="10" type="dt"/>
          </p:nvPr>
        </p:nvSpPr>
        <p:spPr>
          <a:xfrm>
            <a:off x="738908" y="6453386"/>
            <a:ext cx="1622409"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35" name="Shape 35"/>
          <p:cNvSpPr txBox="1"/>
          <p:nvPr>
            <p:ph idx="11" type="ftr"/>
          </p:nvPr>
        </p:nvSpPr>
        <p:spPr>
          <a:xfrm>
            <a:off x="2584312" y="6453386"/>
            <a:ext cx="7023377" cy="40461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36" name="Shape 3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2"/>
                </a:solidFill>
                <a:latin typeface="Source Sans Pro"/>
                <a:ea typeface="Source Sans Pro"/>
                <a:cs typeface="Source Sans Pro"/>
                <a:sym typeface="Source Sans Pro"/>
              </a:defRPr>
            </a:lvl1pPr>
            <a:lvl2pPr indent="0" lvl="1" marL="0" marR="0" rtl="0" algn="r">
              <a:spcBef>
                <a:spcPts val="0"/>
              </a:spcBef>
              <a:buNone/>
              <a:defRPr sz="1200">
                <a:solidFill>
                  <a:schemeClr val="lt2"/>
                </a:solidFill>
                <a:latin typeface="Source Sans Pro"/>
                <a:ea typeface="Source Sans Pro"/>
                <a:cs typeface="Source Sans Pro"/>
                <a:sym typeface="Source Sans Pro"/>
              </a:defRPr>
            </a:lvl2pPr>
            <a:lvl3pPr indent="0" lvl="2" marL="0" marR="0" rtl="0" algn="r">
              <a:spcBef>
                <a:spcPts val="0"/>
              </a:spcBef>
              <a:buNone/>
              <a:defRPr sz="1200">
                <a:solidFill>
                  <a:schemeClr val="lt2"/>
                </a:solidFill>
                <a:latin typeface="Source Sans Pro"/>
                <a:ea typeface="Source Sans Pro"/>
                <a:cs typeface="Source Sans Pro"/>
                <a:sym typeface="Source Sans Pro"/>
              </a:defRPr>
            </a:lvl3pPr>
            <a:lvl4pPr indent="0" lvl="3" marL="0" marR="0" rtl="0" algn="r">
              <a:spcBef>
                <a:spcPts val="0"/>
              </a:spcBef>
              <a:buNone/>
              <a:defRPr sz="1200">
                <a:solidFill>
                  <a:schemeClr val="lt2"/>
                </a:solidFill>
                <a:latin typeface="Source Sans Pro"/>
                <a:ea typeface="Source Sans Pro"/>
                <a:cs typeface="Source Sans Pro"/>
                <a:sym typeface="Source Sans Pro"/>
              </a:defRPr>
            </a:lvl4pPr>
            <a:lvl5pPr indent="0" lvl="4" marL="0" marR="0" rtl="0" algn="r">
              <a:spcBef>
                <a:spcPts val="0"/>
              </a:spcBef>
              <a:buNone/>
              <a:defRPr sz="1200">
                <a:solidFill>
                  <a:schemeClr val="lt2"/>
                </a:solidFill>
                <a:latin typeface="Source Sans Pro"/>
                <a:ea typeface="Source Sans Pro"/>
                <a:cs typeface="Source Sans Pro"/>
                <a:sym typeface="Source Sans Pro"/>
              </a:defRPr>
            </a:lvl5pPr>
            <a:lvl6pPr indent="0" lvl="5" marL="0" marR="0" rtl="0" algn="r">
              <a:spcBef>
                <a:spcPts val="0"/>
              </a:spcBef>
              <a:buNone/>
              <a:defRPr sz="1200">
                <a:solidFill>
                  <a:schemeClr val="lt2"/>
                </a:solidFill>
                <a:latin typeface="Source Sans Pro"/>
                <a:ea typeface="Source Sans Pro"/>
                <a:cs typeface="Source Sans Pro"/>
                <a:sym typeface="Source Sans Pro"/>
              </a:defRPr>
            </a:lvl6pPr>
            <a:lvl7pPr indent="0" lvl="6" marL="0" marR="0" rtl="0" algn="r">
              <a:spcBef>
                <a:spcPts val="0"/>
              </a:spcBef>
              <a:buNone/>
              <a:defRPr sz="1200">
                <a:solidFill>
                  <a:schemeClr val="lt2"/>
                </a:solidFill>
                <a:latin typeface="Source Sans Pro"/>
                <a:ea typeface="Source Sans Pro"/>
                <a:cs typeface="Source Sans Pro"/>
                <a:sym typeface="Source Sans Pro"/>
              </a:defRPr>
            </a:lvl7pPr>
            <a:lvl8pPr indent="0" lvl="7" marL="0" marR="0" rtl="0" algn="r">
              <a:spcBef>
                <a:spcPts val="0"/>
              </a:spcBef>
              <a:buNone/>
              <a:defRPr sz="1200">
                <a:solidFill>
                  <a:schemeClr val="lt2"/>
                </a:solidFill>
                <a:latin typeface="Source Sans Pro"/>
                <a:ea typeface="Source Sans Pro"/>
                <a:cs typeface="Source Sans Pro"/>
                <a:sym typeface="Source Sans Pro"/>
              </a:defRPr>
            </a:lvl8pPr>
            <a:lvl9pPr indent="0" lvl="8" marL="0" marR="0" rtl="0" algn="r">
              <a:spcBef>
                <a:spcPts val="0"/>
              </a:spcBef>
              <a:buNone/>
              <a:defRPr sz="1200">
                <a:solidFill>
                  <a:schemeClr val="lt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37" name="Shape 37" title="Crop Mark"/>
          <p:cNvSpPr/>
          <p:nvPr/>
        </p:nvSpPr>
        <p:spPr>
          <a:xfrm>
            <a:off x="8151962" y="1685652"/>
            <a:ext cx="3275013" cy="4408488"/>
          </a:xfrm>
          <a:custGeom>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Shape 39"/>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Shape 40"/>
          <p:cNvSpPr txBox="1"/>
          <p:nvPr>
            <p:ph idx="1" type="body"/>
          </p:nvPr>
        </p:nvSpPr>
        <p:spPr>
          <a:xfrm>
            <a:off x="1371600" y="2285999"/>
            <a:ext cx="4447786" cy="358140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1" name="Shape 41"/>
          <p:cNvSpPr txBox="1"/>
          <p:nvPr>
            <p:ph idx="2" type="body"/>
          </p:nvPr>
        </p:nvSpPr>
        <p:spPr>
          <a:xfrm>
            <a:off x="6525403" y="2285999"/>
            <a:ext cx="4447786" cy="358140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2" name="Shape 42"/>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3" name="Shape 43"/>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4" name="Shape 4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Shape 46"/>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 type="body"/>
          </p:nvPr>
        </p:nvSpPr>
        <p:spPr>
          <a:xfrm>
            <a:off x="1371600" y="2340864"/>
            <a:ext cx="4443984" cy="823912"/>
          </a:xfrm>
          <a:prstGeom prst="rect">
            <a:avLst/>
          </a:prstGeom>
          <a:noFill/>
          <a:ln>
            <a:noFill/>
          </a:ln>
        </p:spPr>
        <p:txBody>
          <a:bodyPr anchorCtr="0" anchor="b" bIns="91425" lIns="91425" spcFirstLastPara="1" rIns="91425" wrap="square" tIns="91425"/>
          <a:lstStyle>
            <a:lvl1pPr indent="-228600" lvl="0" marL="45720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48" name="Shape 48"/>
          <p:cNvSpPr txBox="1"/>
          <p:nvPr>
            <p:ph idx="2" type="body"/>
          </p:nvPr>
        </p:nvSpPr>
        <p:spPr>
          <a:xfrm>
            <a:off x="1371600" y="3305207"/>
            <a:ext cx="4443984" cy="2562193"/>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9" name="Shape 49"/>
          <p:cNvSpPr txBox="1"/>
          <p:nvPr>
            <p:ph idx="3" type="body"/>
          </p:nvPr>
        </p:nvSpPr>
        <p:spPr>
          <a:xfrm>
            <a:off x="6525014" y="2340864"/>
            <a:ext cx="4443984" cy="823912"/>
          </a:xfrm>
          <a:prstGeom prst="rect">
            <a:avLst/>
          </a:prstGeom>
          <a:noFill/>
          <a:ln>
            <a:noFill/>
          </a:ln>
        </p:spPr>
        <p:txBody>
          <a:bodyPr anchorCtr="0" anchor="b" bIns="91425" lIns="91425" spcFirstLastPara="1" rIns="91425" wrap="square" tIns="91425"/>
          <a:lstStyle>
            <a:lvl1pPr indent="-228600" lvl="0" marL="45720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50" name="Shape 50"/>
          <p:cNvSpPr txBox="1"/>
          <p:nvPr>
            <p:ph idx="4" type="body"/>
          </p:nvPr>
        </p:nvSpPr>
        <p:spPr>
          <a:xfrm>
            <a:off x="6525014" y="3305207"/>
            <a:ext cx="4443984" cy="2562193"/>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51" name="Shape 51"/>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2" name="Shape 52"/>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3" name="Shape 5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Shape 55"/>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7" name="Shape 57"/>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8" name="Shape 5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Shape 60"/>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1" name="Shape 61"/>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2" name="Shape 6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3" name="Shape 63"/>
        <p:cNvGrpSpPr/>
        <p:nvPr/>
      </p:nvGrpSpPr>
      <p:grpSpPr>
        <a:xfrm>
          <a:off x="0" y="0"/>
          <a:ext cx="0" cy="0"/>
          <a:chOff x="0" y="0"/>
          <a:chExt cx="0" cy="0"/>
        </a:xfrm>
      </p:grpSpPr>
      <p:sp>
        <p:nvSpPr>
          <p:cNvPr id="64" name="Shape 64"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type="title"/>
          </p:nvPr>
        </p:nvSpPr>
        <p:spPr>
          <a:xfrm>
            <a:off x="723900" y="685800"/>
            <a:ext cx="3855720" cy="2157884"/>
          </a:xfrm>
          <a:prstGeom prst="rect">
            <a:avLst/>
          </a:prstGeom>
          <a:noFill/>
          <a:ln>
            <a:noFill/>
          </a:ln>
        </p:spPr>
        <p:txBody>
          <a:bodyPr anchorCtr="0" anchor="t" bIns="91425" lIns="91425" spcFirstLastPara="1" rIns="91425" wrap="square" tIns="91425"/>
          <a:lstStyle>
            <a:lvl1pPr lvl="0" marR="0" rtl="0" algn="l">
              <a:lnSpc>
                <a:spcPct val="84000"/>
              </a:lnSpc>
              <a:spcBef>
                <a:spcPts val="0"/>
              </a:spcBef>
              <a:spcAft>
                <a:spcPts val="0"/>
              </a:spcAft>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Shape 66"/>
          <p:cNvSpPr txBox="1"/>
          <p:nvPr>
            <p:ph idx="1" type="body"/>
          </p:nvPr>
        </p:nvSpPr>
        <p:spPr>
          <a:xfrm>
            <a:off x="6256020" y="685801"/>
            <a:ext cx="5212080" cy="517525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30200" lvl="6" marL="32004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7pPr>
            <a:lvl8pPr indent="-330200" lvl="7" marL="36576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8pPr>
            <a:lvl9pPr indent="-330200" lvl="8" marL="41148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9pPr>
          </a:lstStyle>
          <a:p/>
        </p:txBody>
      </p:sp>
      <p:sp>
        <p:nvSpPr>
          <p:cNvPr id="67" name="Shape 67"/>
          <p:cNvSpPr txBox="1"/>
          <p:nvPr>
            <p:ph idx="2" type="body"/>
          </p:nvPr>
        </p:nvSpPr>
        <p:spPr>
          <a:xfrm>
            <a:off x="723900" y="2856344"/>
            <a:ext cx="3855720" cy="3011056"/>
          </a:xfrm>
          <a:prstGeom prst="rect">
            <a:avLst/>
          </a:prstGeom>
          <a:noFill/>
          <a:ln>
            <a:noFill/>
          </a:ln>
        </p:spPr>
        <p:txBody>
          <a:bodyPr anchorCtr="0" anchor="t" bIns="91425" lIns="91425" spcFirstLastPara="1" rIns="91425" wrap="square" tIns="91425"/>
          <a:lstStyle>
            <a:lvl1pPr indent="-228600" lvl="0" marL="457200" marR="0" rtl="0" algn="l">
              <a:lnSpc>
                <a:spcPct val="113000"/>
              </a:lnSpc>
              <a:spcBef>
                <a:spcPts val="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500"/>
              </a:spcBef>
              <a:spcAft>
                <a:spcPts val="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68" name="Shape 68"/>
          <p:cNvSpPr txBox="1"/>
          <p:nvPr>
            <p:ph idx="10" type="dt"/>
          </p:nvPr>
        </p:nvSpPr>
        <p:spPr>
          <a:xfrm>
            <a:off x="72390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9" name="Shape 69"/>
          <p:cNvSpPr txBox="1"/>
          <p:nvPr>
            <p:ph idx="11" type="ftr"/>
          </p:nvPr>
        </p:nvSpPr>
        <p:spPr>
          <a:xfrm>
            <a:off x="2205945" y="6453386"/>
            <a:ext cx="2373675"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0" name="Shape 7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71" name="Shape 71"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2" name="Shape 72"/>
        <p:cNvGrpSpPr/>
        <p:nvPr/>
      </p:nvGrpSpPr>
      <p:grpSpPr>
        <a:xfrm>
          <a:off x="0" y="0"/>
          <a:ext cx="0" cy="0"/>
          <a:chOff x="0" y="0"/>
          <a:chExt cx="0" cy="0"/>
        </a:xfrm>
      </p:grpSpPr>
      <p:sp>
        <p:nvSpPr>
          <p:cNvPr id="73" name="Shape 73"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723900" y="685800"/>
            <a:ext cx="3855720" cy="2157884"/>
          </a:xfrm>
          <a:prstGeom prst="rect">
            <a:avLst/>
          </a:prstGeom>
          <a:noFill/>
          <a:ln>
            <a:noFill/>
          </a:ln>
        </p:spPr>
        <p:txBody>
          <a:bodyPr anchorCtr="0" anchor="t" bIns="91425" lIns="91425" spcFirstLastPara="1" rIns="91425" wrap="square" tIns="91425"/>
          <a:lstStyle>
            <a:lvl1pPr lvl="0" marR="0" rtl="0" algn="l">
              <a:lnSpc>
                <a:spcPct val="84000"/>
              </a:lnSpc>
              <a:spcBef>
                <a:spcPts val="0"/>
              </a:spcBef>
              <a:spcAft>
                <a:spcPts val="0"/>
              </a:spcAft>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Shape 75"/>
          <p:cNvSpPr/>
          <p:nvPr>
            <p:ph idx="2" type="pic"/>
          </p:nvPr>
        </p:nvSpPr>
        <p:spPr>
          <a:xfrm>
            <a:off x="5532120" y="0"/>
            <a:ext cx="6659880" cy="6857999"/>
          </a:xfrm>
          <a:prstGeom prst="rect">
            <a:avLst/>
          </a:prstGeom>
          <a:noFill/>
          <a:ln>
            <a:noFill/>
          </a:ln>
        </p:spPr>
        <p:txBody>
          <a:bodyPr anchorCtr="0" anchor="t" bIns="91425" lIns="91425" spcFirstLastPara="1" rIns="91425" wrap="square" tIns="91425"/>
          <a:lstStyle>
            <a:lvl1pPr lvl="0" marR="0" rtl="0" algn="l">
              <a:lnSpc>
                <a:spcPct val="94000"/>
              </a:lnSpc>
              <a:spcBef>
                <a:spcPts val="10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1pPr>
            <a:lvl2pPr lvl="1"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3pPr>
            <a:lvl4pPr lvl="3"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4pPr>
            <a:lvl5pPr lvl="4"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5pPr>
            <a:lvl6pPr lvl="5"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6pPr>
            <a:lvl7pPr lvl="6"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7pPr>
            <a:lvl8pPr lvl="7"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8pPr>
            <a:lvl9pPr lvl="8" marR="0" rtl="0" algn="l">
              <a:lnSpc>
                <a:spcPct val="94000"/>
              </a:lnSpc>
              <a:spcBef>
                <a:spcPts val="5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9pPr>
          </a:lstStyle>
          <a:p/>
        </p:txBody>
      </p:sp>
      <p:sp>
        <p:nvSpPr>
          <p:cNvPr id="76" name="Shape 76"/>
          <p:cNvSpPr txBox="1"/>
          <p:nvPr>
            <p:ph idx="1" type="body"/>
          </p:nvPr>
        </p:nvSpPr>
        <p:spPr>
          <a:xfrm>
            <a:off x="723900" y="2855968"/>
            <a:ext cx="3855720" cy="3011432"/>
          </a:xfrm>
          <a:prstGeom prst="rect">
            <a:avLst/>
          </a:prstGeom>
          <a:noFill/>
          <a:ln>
            <a:noFill/>
          </a:ln>
        </p:spPr>
        <p:txBody>
          <a:bodyPr anchorCtr="0" anchor="t" bIns="91425" lIns="91425" spcFirstLastPara="1" rIns="91425" wrap="square" tIns="91425"/>
          <a:lstStyle>
            <a:lvl1pPr indent="-228600" lvl="0" marL="457200" marR="0" rtl="0" algn="l">
              <a:lnSpc>
                <a:spcPct val="113000"/>
              </a:lnSpc>
              <a:spcBef>
                <a:spcPts val="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500"/>
              </a:spcBef>
              <a:spcAft>
                <a:spcPts val="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77" name="Shape 77"/>
          <p:cNvSpPr txBox="1"/>
          <p:nvPr>
            <p:ph idx="10" type="dt"/>
          </p:nvPr>
        </p:nvSpPr>
        <p:spPr>
          <a:xfrm>
            <a:off x="72390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8" name="Shape 78"/>
          <p:cNvSpPr txBox="1"/>
          <p:nvPr>
            <p:ph idx="11" type="ftr"/>
          </p:nvPr>
        </p:nvSpPr>
        <p:spPr>
          <a:xfrm>
            <a:off x="2205945" y="6453386"/>
            <a:ext cx="2373675"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9" name="Shape 7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80" name="Shape 8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1371600" y="2286000"/>
            <a:ext cx="9601200" cy="35814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12" name="Shape 12"/>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3" name="Shape 13"/>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4" name="Shape 1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15" name="Shape 1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ctrTitle"/>
          </p:nvPr>
        </p:nvSpPr>
        <p:spPr>
          <a:xfrm>
            <a:off x="1863799" y="2269670"/>
            <a:ext cx="8374215" cy="1486381"/>
          </a:xfrm>
          <a:prstGeom prst="rect">
            <a:avLst/>
          </a:prstGeom>
          <a:noFill/>
          <a:ln>
            <a:noFill/>
          </a:ln>
        </p:spPr>
        <p:txBody>
          <a:bodyPr anchorCtr="0" anchor="b" bIns="45700" lIns="91425" spcFirstLastPara="1" rIns="91425" wrap="square" tIns="45700">
            <a:noAutofit/>
          </a:bodyPr>
          <a:lstStyle/>
          <a:p>
            <a:pPr indent="0" lvl="0" marL="0" marR="0" rtl="0" algn="ctr">
              <a:lnSpc>
                <a:spcPct val="89000"/>
              </a:lnSpc>
              <a:spcBef>
                <a:spcPts val="0"/>
              </a:spcBef>
              <a:spcAft>
                <a:spcPts val="0"/>
              </a:spcAft>
              <a:buClr>
                <a:schemeClr val="dk2"/>
              </a:buClr>
              <a:buSzPts val="7200"/>
              <a:buFont typeface="Source Sans Pro"/>
              <a:buNone/>
            </a:pPr>
            <a:r>
              <a:rPr b="0" i="0" lang="en-US" sz="7200" u="none" cap="none" strike="noStrike">
                <a:solidFill>
                  <a:schemeClr val="dk2"/>
                </a:solidFill>
                <a:latin typeface="Source Sans Pro"/>
                <a:ea typeface="Source Sans Pro"/>
                <a:cs typeface="Source Sans Pro"/>
                <a:sym typeface="Source Sans Pro"/>
              </a:rPr>
              <a:t>PRODUCT PROJECTS</a:t>
            </a:r>
            <a:endParaRPr b="0" i="0" sz="7200" u="none" cap="none" strike="noStrike">
              <a:solidFill>
                <a:schemeClr val="dk2"/>
              </a:solidFill>
              <a:latin typeface="Source Sans Pro"/>
              <a:ea typeface="Source Sans Pro"/>
              <a:cs typeface="Source Sans Pro"/>
              <a:sym typeface="Source Sans Pro"/>
            </a:endParaRPr>
          </a:p>
        </p:txBody>
      </p:sp>
      <p:sp>
        <p:nvSpPr>
          <p:cNvPr id="98" name="Shape 98"/>
          <p:cNvSpPr txBox="1"/>
          <p:nvPr>
            <p:ph idx="1" type="subTitle"/>
          </p:nvPr>
        </p:nvSpPr>
        <p:spPr>
          <a:xfrm>
            <a:off x="2679905" y="3756050"/>
            <a:ext cx="7754052" cy="1665035"/>
          </a:xfrm>
          <a:prstGeom prst="rect">
            <a:avLst/>
          </a:prstGeom>
          <a:noFill/>
          <a:ln>
            <a:noFill/>
          </a:ln>
        </p:spPr>
        <p:txBody>
          <a:bodyPr anchorCtr="0" anchor="t" bIns="45700" lIns="91425" spcFirstLastPara="1" rIns="91425" wrap="square" tIns="45700">
            <a:noAutofit/>
          </a:bodyPr>
          <a:lstStyle/>
          <a:p>
            <a:pPr indent="0" lvl="0" marL="0" marR="0" rtl="0" algn="ctr">
              <a:lnSpc>
                <a:spcPct val="112000"/>
              </a:lnSpc>
              <a:spcBef>
                <a:spcPts val="0"/>
              </a:spcBef>
              <a:spcAft>
                <a:spcPts val="0"/>
              </a:spcAft>
              <a:buClr>
                <a:schemeClr val="dk2"/>
              </a:buClr>
              <a:buSzPts val="2300"/>
              <a:buFont typeface="Source Sans Pro"/>
              <a:buNone/>
            </a:pPr>
            <a:r>
              <a:rPr b="0" i="0" lang="en-US" sz="2300" u="none" cap="none" strike="noStrike">
                <a:solidFill>
                  <a:schemeClr val="dk2"/>
                </a:solidFill>
                <a:latin typeface="Source Sans Pro"/>
                <a:ea typeface="Source Sans Pro"/>
                <a:cs typeface="Source Sans Pro"/>
                <a:sym typeface="Source Sans Pro"/>
              </a:rPr>
              <a:t>And the process of creation</a:t>
            </a:r>
            <a:endParaRPr/>
          </a:p>
          <a:p>
            <a:pPr indent="0" lvl="0" marL="0" marR="0" rtl="0" algn="ctr">
              <a:lnSpc>
                <a:spcPct val="112000"/>
              </a:lnSpc>
              <a:spcBef>
                <a:spcPts val="0"/>
              </a:spcBef>
              <a:spcAft>
                <a:spcPts val="0"/>
              </a:spcAft>
              <a:buClr>
                <a:schemeClr val="dk2"/>
              </a:buClr>
              <a:buSzPts val="2300"/>
              <a:buFont typeface="Source Sans Pro"/>
              <a:buNone/>
            </a:pPr>
            <a:r>
              <a:t/>
            </a:r>
            <a:endParaRPr b="0" i="0" sz="2300" u="none" cap="none" strike="noStrike">
              <a:solidFill>
                <a:schemeClr val="dk2"/>
              </a:solidFill>
              <a:latin typeface="Source Sans Pro"/>
              <a:ea typeface="Source Sans Pro"/>
              <a:cs typeface="Source Sans Pro"/>
              <a:sym typeface="Source Sans Pro"/>
            </a:endParaRPr>
          </a:p>
          <a:p>
            <a:pPr indent="0" lvl="0" marL="0" marR="0" rtl="0" algn="ctr">
              <a:lnSpc>
                <a:spcPct val="112000"/>
              </a:lnSpc>
              <a:spcBef>
                <a:spcPts val="0"/>
              </a:spcBef>
              <a:spcAft>
                <a:spcPts val="0"/>
              </a:spcAft>
              <a:buClr>
                <a:schemeClr val="dk2"/>
              </a:buClr>
              <a:buSzPts val="2300"/>
              <a:buFont typeface="Source Sans Pro"/>
              <a:buNone/>
            </a:pPr>
            <a:r>
              <a:rPr b="0" i="0" lang="en-US" sz="2300" u="none" cap="none" strike="noStrike">
                <a:solidFill>
                  <a:schemeClr val="dk2"/>
                </a:solidFill>
                <a:latin typeface="Source Sans Pro"/>
                <a:ea typeface="Source Sans Pro"/>
                <a:cs typeface="Source Sans Pro"/>
                <a:sym typeface="Source Sans Pro"/>
              </a:rPr>
              <a:t>by </a:t>
            </a:r>
            <a:endParaRPr/>
          </a:p>
          <a:p>
            <a:pPr indent="0" lvl="0" marL="0" marR="0" rtl="0" algn="ctr">
              <a:lnSpc>
                <a:spcPct val="112000"/>
              </a:lnSpc>
              <a:spcBef>
                <a:spcPts val="0"/>
              </a:spcBef>
              <a:spcAft>
                <a:spcPts val="0"/>
              </a:spcAft>
              <a:buClr>
                <a:schemeClr val="dk2"/>
              </a:buClr>
              <a:buSzPts val="2300"/>
              <a:buFont typeface="Source Sans Pro"/>
              <a:buNone/>
            </a:pPr>
            <a:r>
              <a:rPr b="1" i="1" lang="en-US" sz="2300" u="none" cap="none" strike="noStrike">
                <a:solidFill>
                  <a:schemeClr val="dk2"/>
                </a:solidFill>
                <a:latin typeface="Permanent Marker"/>
                <a:ea typeface="Permanent Marker"/>
                <a:cs typeface="Permanent Marker"/>
                <a:sym typeface="Permanent Marker"/>
              </a:rPr>
              <a:t>Helen Pastras</a:t>
            </a:r>
            <a:endParaRPr b="1" i="1" sz="2300" u="none" cap="none" strike="noStrike">
              <a:solidFill>
                <a:schemeClr val="dk2"/>
              </a:solidFill>
              <a:latin typeface="Permanent Marker"/>
              <a:ea typeface="Permanent Marker"/>
              <a:cs typeface="Permanent Marker"/>
              <a:sym typeface="Permanent Mark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345096" y="274982"/>
            <a:ext cx="9799982" cy="824948"/>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4400"/>
              <a:buFont typeface="Source Sans Pro"/>
              <a:buNone/>
            </a:pPr>
            <a:r>
              <a:rPr b="0" i="0" lang="en-US" sz="3900" u="none" cap="none" strike="noStrike">
                <a:solidFill>
                  <a:schemeClr val="dk2"/>
                </a:solidFill>
                <a:latin typeface="Source Sans Pro"/>
                <a:ea typeface="Source Sans Pro"/>
                <a:cs typeface="Source Sans Pro"/>
                <a:sym typeface="Source Sans Pro"/>
              </a:rPr>
              <a:t>TripAdvisor Project </a:t>
            </a:r>
            <a:r>
              <a:rPr b="0" i="0" lang="en-US" sz="4400" u="none" cap="none" strike="noStrike">
                <a:solidFill>
                  <a:schemeClr val="dk2"/>
                </a:solidFill>
                <a:latin typeface="Source Sans Pro"/>
                <a:ea typeface="Source Sans Pro"/>
                <a:cs typeface="Source Sans Pro"/>
                <a:sym typeface="Source Sans Pro"/>
              </a:rPr>
              <a:t>- </a:t>
            </a:r>
            <a:r>
              <a:rPr b="0" i="0" lang="en-US" sz="3200" u="none" cap="none" strike="noStrike">
                <a:solidFill>
                  <a:schemeClr val="dk2"/>
                </a:solidFill>
                <a:latin typeface="Source Sans Pro"/>
                <a:ea typeface="Source Sans Pro"/>
                <a:cs typeface="Source Sans Pro"/>
                <a:sym typeface="Source Sans Pro"/>
              </a:rPr>
              <a:t>internal system additions.</a:t>
            </a:r>
            <a:endParaRPr b="0" i="0" sz="4400" u="none" cap="none" strike="noStrike">
              <a:solidFill>
                <a:schemeClr val="dk2"/>
              </a:solidFill>
              <a:latin typeface="Source Sans Pro"/>
              <a:ea typeface="Source Sans Pro"/>
              <a:cs typeface="Source Sans Pro"/>
              <a:sym typeface="Source Sans Pro"/>
            </a:endParaRPr>
          </a:p>
        </p:txBody>
      </p:sp>
      <p:pic>
        <p:nvPicPr>
          <p:cNvPr id="168" name="Shape 168"/>
          <p:cNvPicPr preferRelativeResize="0"/>
          <p:nvPr/>
        </p:nvPicPr>
        <p:blipFill rotWithShape="1">
          <a:blip r:embed="rId3">
            <a:alphaModFix/>
          </a:blip>
          <a:srcRect b="0" l="0" r="0" t="0"/>
          <a:stretch/>
        </p:blipFill>
        <p:spPr>
          <a:xfrm>
            <a:off x="926897" y="1601025"/>
            <a:ext cx="5729543" cy="4600992"/>
          </a:xfrm>
          <a:prstGeom prst="rect">
            <a:avLst/>
          </a:prstGeom>
          <a:noFill/>
          <a:ln>
            <a:noFill/>
          </a:ln>
        </p:spPr>
      </p:pic>
      <p:pic>
        <p:nvPicPr>
          <p:cNvPr id="169" name="Shape 169"/>
          <p:cNvPicPr preferRelativeResize="0"/>
          <p:nvPr/>
        </p:nvPicPr>
        <p:blipFill rotWithShape="1">
          <a:blip r:embed="rId4">
            <a:alphaModFix/>
          </a:blip>
          <a:srcRect b="0" l="0" r="0" t="0"/>
          <a:stretch/>
        </p:blipFill>
        <p:spPr>
          <a:xfrm>
            <a:off x="6764377" y="1522756"/>
            <a:ext cx="4883650" cy="4757530"/>
          </a:xfrm>
          <a:prstGeom prst="rect">
            <a:avLst/>
          </a:prstGeom>
          <a:noFill/>
          <a:ln>
            <a:noFill/>
          </a:ln>
        </p:spPr>
      </p:pic>
      <p:sp>
        <p:nvSpPr>
          <p:cNvPr id="170" name="Shape 170"/>
          <p:cNvSpPr txBox="1"/>
          <p:nvPr/>
        </p:nvSpPr>
        <p:spPr>
          <a:xfrm>
            <a:off x="995125" y="1007125"/>
            <a:ext cx="10653000" cy="515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a:latin typeface="Roboto"/>
                <a:ea typeface="Roboto"/>
                <a:cs typeface="Roboto"/>
                <a:sym typeface="Roboto"/>
              </a:rPr>
              <a:t>One tab was dedicated to room display content and another to amenities, bed size and other categorizational details.</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1371600" y="218200"/>
            <a:ext cx="9880500" cy="6330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3959"/>
              <a:buFont typeface="Source Sans Pro"/>
              <a:buNone/>
            </a:pPr>
            <a:r>
              <a:rPr b="0" i="0" lang="en-US" sz="3900" u="none" cap="none" strike="noStrike">
                <a:solidFill>
                  <a:schemeClr val="dk2"/>
                </a:solidFill>
                <a:latin typeface="Source Sans Pro"/>
                <a:ea typeface="Source Sans Pro"/>
                <a:cs typeface="Source Sans Pro"/>
                <a:sym typeface="Source Sans Pro"/>
              </a:rPr>
              <a:t>Reservation title bar.</a:t>
            </a:r>
            <a:br>
              <a:rPr b="0" i="0" lang="en-US" sz="3959" u="none" cap="none" strike="noStrike">
                <a:solidFill>
                  <a:schemeClr val="dk2"/>
                </a:solidFill>
                <a:latin typeface="Source Sans Pro"/>
                <a:ea typeface="Source Sans Pro"/>
                <a:cs typeface="Source Sans Pro"/>
                <a:sym typeface="Source Sans Pro"/>
              </a:rPr>
            </a:br>
            <a:endParaRPr b="0" i="0" sz="3600" u="none" cap="none" strike="noStrike">
              <a:solidFill>
                <a:schemeClr val="dk2"/>
              </a:solidFill>
              <a:latin typeface="Source Sans Pro"/>
              <a:ea typeface="Source Sans Pro"/>
              <a:cs typeface="Source Sans Pro"/>
              <a:sym typeface="Source Sans Pro"/>
            </a:endParaRPr>
          </a:p>
        </p:txBody>
      </p:sp>
      <p:pic>
        <p:nvPicPr>
          <p:cNvPr id="104" name="Shape 104"/>
          <p:cNvPicPr preferRelativeResize="0"/>
          <p:nvPr>
            <p:ph idx="1" type="body"/>
          </p:nvPr>
        </p:nvPicPr>
        <p:blipFill rotWithShape="1">
          <a:blip r:embed="rId3">
            <a:alphaModFix/>
          </a:blip>
          <a:srcRect b="0" l="0" r="0" t="0"/>
          <a:stretch/>
        </p:blipFill>
        <p:spPr>
          <a:xfrm>
            <a:off x="1371599" y="1769808"/>
            <a:ext cx="9880035" cy="2560891"/>
          </a:xfrm>
          <a:prstGeom prst="rect">
            <a:avLst/>
          </a:prstGeom>
          <a:noFill/>
          <a:ln>
            <a:noFill/>
          </a:ln>
        </p:spPr>
      </p:pic>
      <p:pic>
        <p:nvPicPr>
          <p:cNvPr id="105" name="Shape 105"/>
          <p:cNvPicPr preferRelativeResize="0"/>
          <p:nvPr/>
        </p:nvPicPr>
        <p:blipFill rotWithShape="1">
          <a:blip r:embed="rId4">
            <a:alphaModFix/>
          </a:blip>
          <a:srcRect b="0" l="0" r="0" t="0"/>
          <a:stretch/>
        </p:blipFill>
        <p:spPr>
          <a:xfrm>
            <a:off x="1371600" y="4756370"/>
            <a:ext cx="9880600" cy="1716419"/>
          </a:xfrm>
          <a:prstGeom prst="rect">
            <a:avLst/>
          </a:prstGeom>
          <a:noFill/>
          <a:ln>
            <a:noFill/>
          </a:ln>
        </p:spPr>
      </p:pic>
      <p:sp>
        <p:nvSpPr>
          <p:cNvPr id="106" name="Shape 106"/>
          <p:cNvSpPr txBox="1"/>
          <p:nvPr/>
        </p:nvSpPr>
        <p:spPr>
          <a:xfrm>
            <a:off x="9754108" y="4277541"/>
            <a:ext cx="149752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Source Sans Pro"/>
                <a:ea typeface="Source Sans Pro"/>
                <a:cs typeface="Source Sans Pro"/>
                <a:sym typeface="Source Sans Pro"/>
              </a:rPr>
              <a:t>Draft drawing</a:t>
            </a:r>
            <a:endParaRPr sz="1800">
              <a:solidFill>
                <a:schemeClr val="dk1"/>
              </a:solidFill>
              <a:latin typeface="Source Sans Pro"/>
              <a:ea typeface="Source Sans Pro"/>
              <a:cs typeface="Source Sans Pro"/>
              <a:sym typeface="Source Sans Pro"/>
            </a:endParaRPr>
          </a:p>
        </p:txBody>
      </p:sp>
      <p:sp>
        <p:nvSpPr>
          <p:cNvPr id="107" name="Shape 107"/>
          <p:cNvSpPr txBox="1"/>
          <p:nvPr/>
        </p:nvSpPr>
        <p:spPr>
          <a:xfrm>
            <a:off x="9568247" y="6397620"/>
            <a:ext cx="16833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Clickable mock</a:t>
            </a:r>
            <a:endParaRPr sz="1800">
              <a:solidFill>
                <a:schemeClr val="dk1"/>
              </a:solidFill>
              <a:latin typeface="Source Sans Pro"/>
              <a:ea typeface="Source Sans Pro"/>
              <a:cs typeface="Source Sans Pro"/>
              <a:sym typeface="Source Sans Pro"/>
            </a:endParaRPr>
          </a:p>
        </p:txBody>
      </p:sp>
      <p:sp>
        <p:nvSpPr>
          <p:cNvPr id="108" name="Shape 108"/>
          <p:cNvSpPr txBox="1"/>
          <p:nvPr/>
        </p:nvSpPr>
        <p:spPr>
          <a:xfrm>
            <a:off x="1371663" y="1039450"/>
            <a:ext cx="9879900" cy="542100"/>
          </a:xfrm>
          <a:prstGeom prst="rect">
            <a:avLst/>
          </a:prstGeom>
          <a:noFill/>
          <a:ln>
            <a:noFill/>
          </a:ln>
        </p:spPr>
        <p:txBody>
          <a:bodyPr anchorCtr="0" anchor="t" bIns="91425" lIns="91425" spcFirstLastPara="1" rIns="91425" wrap="square" tIns="91425">
            <a:noAutofit/>
          </a:bodyPr>
          <a:lstStyle/>
          <a:p>
            <a:pPr indent="0" lvl="0" marL="0" rtl="0" algn="ctr">
              <a:lnSpc>
                <a:spcPct val="89000"/>
              </a:lnSpc>
              <a:spcBef>
                <a:spcPts val="0"/>
              </a:spcBef>
              <a:spcAft>
                <a:spcPts val="0"/>
              </a:spcAft>
              <a:buClr>
                <a:schemeClr val="dk2"/>
              </a:buClr>
              <a:buSzPts val="3959"/>
              <a:buFont typeface="Source Sans Pro"/>
              <a:buNone/>
            </a:pPr>
            <a:r>
              <a:rPr lang="en-US" sz="1500">
                <a:solidFill>
                  <a:schemeClr val="dk2"/>
                </a:solidFill>
                <a:latin typeface="Roboto"/>
                <a:ea typeface="Roboto"/>
                <a:cs typeface="Roboto"/>
                <a:sym typeface="Roboto"/>
              </a:rPr>
              <a:t>Did not exist in original environment at all; it was created as an addition to new reservations.</a:t>
            </a:r>
            <a:endParaRPr sz="15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1061357" y="280351"/>
            <a:ext cx="10844504" cy="615043"/>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3959"/>
              <a:buFont typeface="Source Sans Pro"/>
              <a:buNone/>
            </a:pPr>
            <a:r>
              <a:rPr b="0" i="0" lang="en-US" sz="3959" u="none" cap="none" strike="noStrike">
                <a:solidFill>
                  <a:schemeClr val="dk2"/>
                </a:solidFill>
                <a:latin typeface="Source Sans Pro"/>
                <a:ea typeface="Source Sans Pro"/>
                <a:cs typeface="Source Sans Pro"/>
                <a:sym typeface="Source Sans Pro"/>
              </a:rPr>
              <a:t>Reservation Folio View</a:t>
            </a:r>
            <a:endParaRPr b="0" i="0" sz="3959" u="none" cap="none" strike="noStrike">
              <a:solidFill>
                <a:schemeClr val="dk2"/>
              </a:solidFill>
              <a:latin typeface="Source Sans Pro"/>
              <a:ea typeface="Source Sans Pro"/>
              <a:cs typeface="Source Sans Pro"/>
              <a:sym typeface="Source Sans Pro"/>
            </a:endParaRPr>
          </a:p>
        </p:txBody>
      </p:sp>
      <p:pic>
        <p:nvPicPr>
          <p:cNvPr id="115" name="Shape 115"/>
          <p:cNvPicPr preferRelativeResize="0"/>
          <p:nvPr/>
        </p:nvPicPr>
        <p:blipFill rotWithShape="1">
          <a:blip r:embed="rId3">
            <a:alphaModFix/>
          </a:blip>
          <a:srcRect b="0" l="0" r="0" t="0"/>
          <a:stretch/>
        </p:blipFill>
        <p:spPr>
          <a:xfrm>
            <a:off x="4612125" y="1477425"/>
            <a:ext cx="7325850" cy="4842385"/>
          </a:xfrm>
          <a:prstGeom prst="rect">
            <a:avLst/>
          </a:prstGeom>
          <a:noFill/>
          <a:ln>
            <a:noFill/>
          </a:ln>
        </p:spPr>
      </p:pic>
      <p:pic>
        <p:nvPicPr>
          <p:cNvPr id="116" name="Shape 116"/>
          <p:cNvPicPr preferRelativeResize="0"/>
          <p:nvPr/>
        </p:nvPicPr>
        <p:blipFill rotWithShape="1">
          <a:blip r:embed="rId4">
            <a:alphaModFix/>
          </a:blip>
          <a:srcRect b="0" l="0" r="0" t="0"/>
          <a:stretch/>
        </p:blipFill>
        <p:spPr>
          <a:xfrm>
            <a:off x="879115" y="1477425"/>
            <a:ext cx="3668802" cy="4891774"/>
          </a:xfrm>
          <a:prstGeom prst="rect">
            <a:avLst/>
          </a:prstGeom>
          <a:noFill/>
          <a:ln>
            <a:noFill/>
          </a:ln>
        </p:spPr>
      </p:pic>
      <p:sp>
        <p:nvSpPr>
          <p:cNvPr id="117" name="Shape 117"/>
          <p:cNvSpPr txBox="1"/>
          <p:nvPr/>
        </p:nvSpPr>
        <p:spPr>
          <a:xfrm>
            <a:off x="911200" y="983150"/>
            <a:ext cx="10994700" cy="431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1500">
                <a:latin typeface="Roboto"/>
                <a:ea typeface="Roboto"/>
                <a:cs typeface="Roboto"/>
                <a:sym typeface="Roboto"/>
              </a:rPr>
              <a:t>A new view of the folio tab, for viewing different folios of a reservation, viewing and managing individual items and transactions.</a:t>
            </a:r>
            <a:endParaRPr sz="15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1347625" y="326100"/>
            <a:ext cx="9601200" cy="6210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4400"/>
              <a:buFont typeface="Source Sans Pro"/>
              <a:buNone/>
            </a:pPr>
            <a:r>
              <a:rPr b="0" i="0" lang="en-US" sz="3900" u="none" cap="none" strike="noStrike">
                <a:solidFill>
                  <a:schemeClr val="dk2"/>
                </a:solidFill>
                <a:latin typeface="Source Sans Pro"/>
                <a:ea typeface="Source Sans Pro"/>
                <a:cs typeface="Source Sans Pro"/>
                <a:sym typeface="Source Sans Pro"/>
              </a:rPr>
              <a:t>Folio line item moves</a:t>
            </a:r>
            <a:endParaRPr b="0" i="0" sz="3900" u="none" cap="none" strike="noStrike">
              <a:solidFill>
                <a:schemeClr val="dk2"/>
              </a:solidFill>
              <a:latin typeface="Source Sans Pro"/>
              <a:ea typeface="Source Sans Pro"/>
              <a:cs typeface="Source Sans Pro"/>
              <a:sym typeface="Source Sans Pro"/>
            </a:endParaRPr>
          </a:p>
        </p:txBody>
      </p:sp>
      <p:pic>
        <p:nvPicPr>
          <p:cNvPr id="123" name="Shape 123"/>
          <p:cNvPicPr preferRelativeResize="0"/>
          <p:nvPr/>
        </p:nvPicPr>
        <p:blipFill rotWithShape="1">
          <a:blip r:embed="rId3">
            <a:alphaModFix/>
          </a:blip>
          <a:srcRect b="0" l="0" r="0" t="0"/>
          <a:stretch/>
        </p:blipFill>
        <p:spPr>
          <a:xfrm>
            <a:off x="5474338" y="1390775"/>
            <a:ext cx="5643014" cy="5005749"/>
          </a:xfrm>
          <a:prstGeom prst="rect">
            <a:avLst/>
          </a:prstGeom>
          <a:noFill/>
          <a:ln>
            <a:noFill/>
          </a:ln>
        </p:spPr>
      </p:pic>
      <p:pic>
        <p:nvPicPr>
          <p:cNvPr id="124" name="Shape 124"/>
          <p:cNvPicPr preferRelativeResize="0"/>
          <p:nvPr/>
        </p:nvPicPr>
        <p:blipFill>
          <a:blip r:embed="rId4">
            <a:alphaModFix/>
          </a:blip>
          <a:stretch>
            <a:fillRect/>
          </a:stretch>
        </p:blipFill>
        <p:spPr>
          <a:xfrm>
            <a:off x="1227050" y="1390775"/>
            <a:ext cx="3796550" cy="5068300"/>
          </a:xfrm>
          <a:prstGeom prst="rect">
            <a:avLst/>
          </a:prstGeom>
          <a:noFill/>
          <a:ln>
            <a:noFill/>
          </a:ln>
        </p:spPr>
      </p:pic>
      <p:sp>
        <p:nvSpPr>
          <p:cNvPr id="125" name="Shape 125"/>
          <p:cNvSpPr txBox="1"/>
          <p:nvPr/>
        </p:nvSpPr>
        <p:spPr>
          <a:xfrm>
            <a:off x="1347625" y="1019075"/>
            <a:ext cx="9946500" cy="37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latin typeface="Roboto"/>
                <a:ea typeface="Roboto"/>
                <a:cs typeface="Roboto"/>
                <a:sym typeface="Roboto"/>
              </a:rPr>
              <a:t>Additional functionality of the folio tab, showing the move of folio items to another folio of the same or another reservation.</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2583000" y="227800"/>
            <a:ext cx="7026000" cy="7554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4400"/>
              <a:buFont typeface="Source Sans Pro"/>
              <a:buNone/>
            </a:pPr>
            <a:r>
              <a:rPr b="0" i="0" lang="en-US" sz="3900" u="none" cap="none" strike="noStrike">
                <a:solidFill>
                  <a:schemeClr val="dk2"/>
                </a:solidFill>
                <a:latin typeface="Source Sans Pro"/>
                <a:ea typeface="Source Sans Pro"/>
                <a:cs typeface="Source Sans Pro"/>
                <a:sym typeface="Source Sans Pro"/>
              </a:rPr>
              <a:t>Logs for reservation activity</a:t>
            </a:r>
            <a:endParaRPr b="0" i="0" sz="3900" u="none" cap="none" strike="noStrike">
              <a:solidFill>
                <a:schemeClr val="dk2"/>
              </a:solidFill>
              <a:latin typeface="Source Sans Pro"/>
              <a:ea typeface="Source Sans Pro"/>
              <a:cs typeface="Source Sans Pro"/>
              <a:sym typeface="Source Sans Pro"/>
            </a:endParaRPr>
          </a:p>
        </p:txBody>
      </p:sp>
      <p:pic>
        <p:nvPicPr>
          <p:cNvPr id="131" name="Shape 131"/>
          <p:cNvPicPr preferRelativeResize="0"/>
          <p:nvPr/>
        </p:nvPicPr>
        <p:blipFill rotWithShape="1">
          <a:blip r:embed="rId3">
            <a:alphaModFix/>
          </a:blip>
          <a:srcRect b="0" l="0" r="0" t="0"/>
          <a:stretch/>
        </p:blipFill>
        <p:spPr>
          <a:xfrm>
            <a:off x="1928400" y="1277634"/>
            <a:ext cx="8478600" cy="5286740"/>
          </a:xfrm>
          <a:prstGeom prst="rect">
            <a:avLst/>
          </a:prstGeom>
          <a:noFill/>
          <a:ln>
            <a:noFill/>
          </a:ln>
        </p:spPr>
      </p:pic>
      <p:sp>
        <p:nvSpPr>
          <p:cNvPr id="132" name="Shape 132"/>
          <p:cNvSpPr txBox="1"/>
          <p:nvPr/>
        </p:nvSpPr>
        <p:spPr>
          <a:xfrm>
            <a:off x="2086175" y="1067075"/>
            <a:ext cx="9231900" cy="41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txBox="1"/>
          <p:nvPr/>
        </p:nvSpPr>
        <p:spPr>
          <a:xfrm>
            <a:off x="1688700" y="802075"/>
            <a:ext cx="8958000" cy="535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1500">
                <a:latin typeface="Roboto"/>
                <a:ea typeface="Roboto"/>
                <a:cs typeface="Roboto"/>
                <a:sym typeface="Roboto"/>
              </a:rPr>
              <a:t>New feature of tracking the reservation activity, split in categories and further sorted by date  and user.</a:t>
            </a:r>
            <a:endParaRPr sz="15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824150" y="309350"/>
            <a:ext cx="2543700" cy="76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3900"/>
              <a:t>Tape Chart</a:t>
            </a:r>
            <a:endParaRPr sz="3000"/>
          </a:p>
        </p:txBody>
      </p:sp>
      <p:pic>
        <p:nvPicPr>
          <p:cNvPr id="140" name="Shape 140"/>
          <p:cNvPicPr preferRelativeResize="0"/>
          <p:nvPr/>
        </p:nvPicPr>
        <p:blipFill>
          <a:blip r:embed="rId3">
            <a:alphaModFix/>
          </a:blip>
          <a:stretch>
            <a:fillRect/>
          </a:stretch>
        </p:blipFill>
        <p:spPr>
          <a:xfrm>
            <a:off x="1907104" y="2114650"/>
            <a:ext cx="8530183" cy="4405999"/>
          </a:xfrm>
          <a:prstGeom prst="rect">
            <a:avLst/>
          </a:prstGeom>
          <a:noFill/>
          <a:ln>
            <a:noFill/>
          </a:ln>
        </p:spPr>
      </p:pic>
      <p:sp>
        <p:nvSpPr>
          <p:cNvPr id="141" name="Shape 141"/>
          <p:cNvSpPr txBox="1"/>
          <p:nvPr/>
        </p:nvSpPr>
        <p:spPr>
          <a:xfrm>
            <a:off x="1367838" y="1241100"/>
            <a:ext cx="9608700" cy="553500"/>
          </a:xfrm>
          <a:prstGeom prst="rect">
            <a:avLst/>
          </a:prstGeom>
          <a:noFill/>
          <a:ln>
            <a:noFill/>
          </a:ln>
        </p:spPr>
        <p:txBody>
          <a:bodyPr anchorCtr="0" anchor="t" bIns="91425" lIns="91425" spcFirstLastPara="1" rIns="91425" wrap="square" tIns="91425">
            <a:noAutofit/>
          </a:bodyPr>
          <a:lstStyle/>
          <a:p>
            <a:pPr indent="0" lvl="0" marL="0" rtl="0" algn="ctr">
              <a:lnSpc>
                <a:spcPct val="89000"/>
              </a:lnSpc>
              <a:spcBef>
                <a:spcPts val="0"/>
              </a:spcBef>
              <a:spcAft>
                <a:spcPts val="0"/>
              </a:spcAft>
              <a:buNone/>
            </a:pPr>
            <a:r>
              <a:rPr lang="en-US">
                <a:solidFill>
                  <a:schemeClr val="dk2"/>
                </a:solidFill>
                <a:latin typeface="Roboto"/>
                <a:ea typeface="Roboto"/>
                <a:cs typeface="Roboto"/>
                <a:sym typeface="Roboto"/>
              </a:rPr>
              <a:t>Interactive view of availability and reservations, featuring availability search, view switches, and other display options.</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5400" y="398050"/>
            <a:ext cx="9601200" cy="7719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4400"/>
              <a:buFont typeface="Source Sans Pro"/>
              <a:buNone/>
            </a:pPr>
            <a:r>
              <a:rPr b="0" i="0" lang="en-US" sz="3900" u="none" cap="none" strike="noStrike">
                <a:solidFill>
                  <a:schemeClr val="dk2"/>
                </a:solidFill>
                <a:latin typeface="Source Sans Pro"/>
                <a:ea typeface="Source Sans Pro"/>
                <a:cs typeface="Source Sans Pro"/>
                <a:sym typeface="Source Sans Pro"/>
              </a:rPr>
              <a:t>TripAdvisor Project</a:t>
            </a:r>
            <a:endParaRPr b="0" i="0" sz="3900" u="none" cap="none" strike="noStrike">
              <a:solidFill>
                <a:schemeClr val="dk2"/>
              </a:solidFill>
              <a:latin typeface="Source Sans Pro"/>
              <a:ea typeface="Source Sans Pro"/>
              <a:cs typeface="Source Sans Pro"/>
              <a:sym typeface="Source Sans Pro"/>
            </a:endParaRPr>
          </a:p>
        </p:txBody>
      </p:sp>
      <p:sp>
        <p:nvSpPr>
          <p:cNvPr id="147" name="Shape 147"/>
          <p:cNvSpPr txBox="1"/>
          <p:nvPr>
            <p:ph idx="1" type="body"/>
          </p:nvPr>
        </p:nvSpPr>
        <p:spPr>
          <a:xfrm>
            <a:off x="1258957" y="1457739"/>
            <a:ext cx="9713843" cy="4409661"/>
          </a:xfrm>
          <a:prstGeom prst="rect">
            <a:avLst/>
          </a:prstGeom>
          <a:noFill/>
          <a:ln>
            <a:noFill/>
          </a:ln>
        </p:spPr>
        <p:txBody>
          <a:bodyPr anchorCtr="0" anchor="t" bIns="45700" lIns="91425" spcFirstLastPara="1" rIns="91425" wrap="square" tIns="45700">
            <a:noAutofit/>
          </a:bodyPr>
          <a:lstStyle/>
          <a:p>
            <a:pPr indent="-384048" lvl="0" marL="384048" marR="0" rtl="0" algn="just">
              <a:lnSpc>
                <a:spcPct val="94000"/>
              </a:lnSpc>
              <a:spcBef>
                <a:spcPts val="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Took project from initial analysis of specs and requirements from the partner, to writing up the stories and managing the process, sprint after sprint. On completion, followed up with Marketing for client and internal communication, sales and client services for training and then with clients for feedback.</a:t>
            </a:r>
            <a:endParaRPr/>
          </a:p>
          <a:p>
            <a:pPr indent="-257048" lvl="0" marL="384048" marR="0" rtl="0" algn="just">
              <a:lnSpc>
                <a:spcPct val="94000"/>
              </a:lnSpc>
              <a:spcBef>
                <a:spcPts val="1200"/>
              </a:spcBef>
              <a:spcAft>
                <a:spcPts val="0"/>
              </a:spcAft>
              <a:buClr>
                <a:schemeClr val="dk2"/>
              </a:buClr>
              <a:buSzPts val="2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a:p>
            <a:pPr indent="-384048" lvl="0" marL="384048" marR="0" rtl="0" algn="just">
              <a:lnSpc>
                <a:spcPct val="94000"/>
              </a:lnSpc>
              <a:spcBef>
                <a:spcPts val="120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Then started Version 7 of TripAdvisor, as it was released the week we went Live with the prior version; this project required work in our own product as it supports and requires fields that were previously not available in the system. Evaluated each, decided which ones we need to proceed with and which we can use information already available, added stories and worked on UI (with designer). On completion, followed up with the teams as in prior release, with added step extra training and client communication as we needed to manage the project of obtaining the information for the new fields form our clients.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5400" y="398050"/>
            <a:ext cx="9601200" cy="6792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3959"/>
              <a:buFont typeface="Source Sans Pro"/>
              <a:buNone/>
            </a:pPr>
            <a:r>
              <a:rPr lang="en-US" sz="3900"/>
              <a:t>“</a:t>
            </a:r>
            <a:r>
              <a:rPr b="0" i="0" lang="en-US" sz="3900" u="none" cap="none" strike="noStrike">
                <a:solidFill>
                  <a:schemeClr val="dk2"/>
                </a:solidFill>
                <a:latin typeface="Source Sans Pro"/>
                <a:ea typeface="Source Sans Pro"/>
                <a:cs typeface="Source Sans Pro"/>
                <a:sym typeface="Source Sans Pro"/>
              </a:rPr>
              <a:t>Accolades</a:t>
            </a:r>
            <a:r>
              <a:rPr lang="en-US" sz="3900"/>
              <a:t>”</a:t>
            </a:r>
            <a:endParaRPr b="0" i="0" sz="3900" u="none" cap="none" strike="noStrike">
              <a:solidFill>
                <a:schemeClr val="dk2"/>
              </a:solidFill>
              <a:latin typeface="Source Sans Pro"/>
              <a:ea typeface="Source Sans Pro"/>
              <a:cs typeface="Source Sans Pro"/>
              <a:sym typeface="Source Sans Pro"/>
            </a:endParaRPr>
          </a:p>
        </p:txBody>
      </p:sp>
      <p:pic>
        <p:nvPicPr>
          <p:cNvPr id="153" name="Shape 153"/>
          <p:cNvPicPr preferRelativeResize="0"/>
          <p:nvPr>
            <p:ph idx="1" type="body"/>
          </p:nvPr>
        </p:nvPicPr>
        <p:blipFill rotWithShape="1">
          <a:blip r:embed="rId3">
            <a:alphaModFix/>
          </a:blip>
          <a:srcRect b="0" l="0" r="0" t="0"/>
          <a:stretch/>
        </p:blipFill>
        <p:spPr>
          <a:xfrm>
            <a:off x="1371600" y="1504122"/>
            <a:ext cx="5235964" cy="3581400"/>
          </a:xfrm>
          <a:prstGeom prst="rect">
            <a:avLst/>
          </a:prstGeom>
          <a:noFill/>
          <a:ln>
            <a:noFill/>
          </a:ln>
        </p:spPr>
      </p:pic>
      <p:sp>
        <p:nvSpPr>
          <p:cNvPr id="154" name="Shape 154"/>
          <p:cNvSpPr txBox="1"/>
          <p:nvPr/>
        </p:nvSpPr>
        <p:spPr>
          <a:xfrm>
            <a:off x="1371600" y="1080800"/>
            <a:ext cx="9555300" cy="381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a:latin typeface="Roboto"/>
                <a:ea typeface="Roboto"/>
                <a:cs typeface="Roboto"/>
                <a:sym typeface="Roboto"/>
              </a:rPr>
              <a:t>Informal </a:t>
            </a:r>
            <a:r>
              <a:rPr lang="en-US">
                <a:latin typeface="Roboto"/>
                <a:ea typeface="Roboto"/>
                <a:cs typeface="Roboto"/>
                <a:sym typeface="Roboto"/>
              </a:rPr>
              <a:t>internal</a:t>
            </a:r>
            <a:r>
              <a:rPr lang="en-US">
                <a:latin typeface="Roboto"/>
                <a:ea typeface="Roboto"/>
                <a:cs typeface="Roboto"/>
                <a:sym typeface="Roboto"/>
              </a:rPr>
              <a:t> confirmation from Director of </a:t>
            </a:r>
            <a:r>
              <a:rPr lang="en-US">
                <a:latin typeface="Roboto"/>
                <a:ea typeface="Roboto"/>
                <a:cs typeface="Roboto"/>
                <a:sym typeface="Roboto"/>
              </a:rPr>
              <a:t>Product</a:t>
            </a:r>
            <a:r>
              <a:rPr lang="en-US">
                <a:latin typeface="Roboto"/>
                <a:ea typeface="Roboto"/>
                <a:cs typeface="Roboto"/>
                <a:sym typeface="Roboto"/>
              </a:rPr>
              <a:t> upon TripAdvisor Certification completion</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338475" y="327998"/>
            <a:ext cx="9631800" cy="7428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4400"/>
              <a:buFont typeface="Source Sans Pro"/>
              <a:buNone/>
            </a:pPr>
            <a:r>
              <a:rPr b="0" i="0" lang="en-US" sz="3900" u="none" cap="none" strike="noStrike">
                <a:solidFill>
                  <a:schemeClr val="dk2"/>
                </a:solidFill>
                <a:latin typeface="Source Sans Pro"/>
                <a:ea typeface="Source Sans Pro"/>
                <a:cs typeface="Source Sans Pro"/>
                <a:sym typeface="Source Sans Pro"/>
              </a:rPr>
              <a:t>TripAdvisor Project</a:t>
            </a:r>
            <a:r>
              <a:rPr b="0" i="0" lang="en-US" sz="4400" u="none" cap="none" strike="noStrike">
                <a:solidFill>
                  <a:schemeClr val="dk2"/>
                </a:solidFill>
                <a:latin typeface="Source Sans Pro"/>
                <a:ea typeface="Source Sans Pro"/>
                <a:cs typeface="Source Sans Pro"/>
                <a:sym typeface="Source Sans Pro"/>
              </a:rPr>
              <a:t> - </a:t>
            </a:r>
            <a:r>
              <a:rPr b="0" i="0" lang="en-US" sz="3200" u="none" cap="none" strike="noStrike">
                <a:solidFill>
                  <a:schemeClr val="dk2"/>
                </a:solidFill>
                <a:latin typeface="Source Sans Pro"/>
                <a:ea typeface="Source Sans Pro"/>
                <a:cs typeface="Source Sans Pro"/>
                <a:sym typeface="Source Sans Pro"/>
              </a:rPr>
              <a:t>internal system additions.</a:t>
            </a:r>
            <a:endParaRPr b="0" i="0" sz="4400" u="none" cap="none" strike="noStrike">
              <a:solidFill>
                <a:schemeClr val="dk2"/>
              </a:solidFill>
              <a:latin typeface="Source Sans Pro"/>
              <a:ea typeface="Source Sans Pro"/>
              <a:cs typeface="Source Sans Pro"/>
              <a:sym typeface="Source Sans Pro"/>
            </a:endParaRPr>
          </a:p>
        </p:txBody>
      </p:sp>
      <p:pic>
        <p:nvPicPr>
          <p:cNvPr id="161" name="Shape 161"/>
          <p:cNvPicPr preferRelativeResize="0"/>
          <p:nvPr/>
        </p:nvPicPr>
        <p:blipFill rotWithShape="1">
          <a:blip r:embed="rId3">
            <a:alphaModFix/>
          </a:blip>
          <a:srcRect b="0" l="0" r="0" t="0"/>
          <a:stretch/>
        </p:blipFill>
        <p:spPr>
          <a:xfrm>
            <a:off x="3373375" y="1397225"/>
            <a:ext cx="5445250" cy="5254174"/>
          </a:xfrm>
          <a:prstGeom prst="rect">
            <a:avLst/>
          </a:prstGeom>
          <a:noFill/>
          <a:ln>
            <a:noFill/>
          </a:ln>
        </p:spPr>
      </p:pic>
      <p:sp>
        <p:nvSpPr>
          <p:cNvPr id="162" name="Shape 162"/>
          <p:cNvSpPr txBox="1"/>
          <p:nvPr/>
        </p:nvSpPr>
        <p:spPr>
          <a:xfrm>
            <a:off x="1666550" y="1070800"/>
            <a:ext cx="9303600" cy="41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latin typeface="Roboto"/>
                <a:ea typeface="Roboto"/>
                <a:cs typeface="Roboto"/>
                <a:sym typeface="Roboto"/>
              </a:rPr>
              <a:t>To accommodate the new TripAdvisor integration, a new feature was built to enable further room details on the UI.</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