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lata" charset="1" panose="00000500000000000000"/>
      <p:regular r:id="rId17"/>
    </p:embeddedFont>
    <p:embeddedFont>
      <p:font typeface="Glacial Indifference" charset="1" panose="00000000000000000000"/>
      <p:regular r:id="rId18"/>
    </p:embeddedFont>
    <p:embeddedFont>
      <p:font typeface="Glacial Indifference Italics" charset="1" panose="00000000000000000000"/>
      <p:regular r:id="rId19"/>
    </p:embeddedFont>
    <p:embeddedFont>
      <p:font typeface="Glacial Indifference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.jpe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122371">
            <a:off x="6766968" y="-5647191"/>
            <a:ext cx="11102518" cy="10977615"/>
          </a:xfrm>
          <a:custGeom>
            <a:avLst/>
            <a:gdLst/>
            <a:ahLst/>
            <a:cxnLst/>
            <a:rect r="r" b="b" t="t" l="l"/>
            <a:pathLst>
              <a:path h="10977615" w="11102518">
                <a:moveTo>
                  <a:pt x="0" y="0"/>
                </a:moveTo>
                <a:lnTo>
                  <a:pt x="11102519" y="0"/>
                </a:lnTo>
                <a:lnTo>
                  <a:pt x="11102519" y="10977615"/>
                </a:lnTo>
                <a:lnTo>
                  <a:pt x="0" y="10977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5384350" y="2773216"/>
            <a:ext cx="11102518" cy="10977615"/>
          </a:xfrm>
          <a:custGeom>
            <a:avLst/>
            <a:gdLst/>
            <a:ahLst/>
            <a:cxnLst/>
            <a:rect r="r" b="b" t="t" l="l"/>
            <a:pathLst>
              <a:path h="10977615" w="11102518">
                <a:moveTo>
                  <a:pt x="0" y="0"/>
                </a:moveTo>
                <a:lnTo>
                  <a:pt x="11102518" y="0"/>
                </a:lnTo>
                <a:lnTo>
                  <a:pt x="11102518" y="10977615"/>
                </a:lnTo>
                <a:lnTo>
                  <a:pt x="0" y="10977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3215831"/>
            <a:ext cx="47625" cy="3802747"/>
            <a:chOff x="0" y="0"/>
            <a:chExt cx="12543" cy="100154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543" cy="1001547"/>
            </a:xfrm>
            <a:custGeom>
              <a:avLst/>
              <a:gdLst/>
              <a:ahLst/>
              <a:cxnLst/>
              <a:rect r="r" b="b" t="t" l="l"/>
              <a:pathLst>
                <a:path h="1001547" w="12543">
                  <a:moveTo>
                    <a:pt x="0" y="0"/>
                  </a:moveTo>
                  <a:lnTo>
                    <a:pt x="12543" y="0"/>
                  </a:lnTo>
                  <a:lnTo>
                    <a:pt x="12543" y="1001547"/>
                  </a:lnTo>
                  <a:lnTo>
                    <a:pt x="0" y="10015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543" cy="10396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282998" y="0"/>
            <a:ext cx="7005002" cy="10299246"/>
          </a:xfrm>
          <a:custGeom>
            <a:avLst/>
            <a:gdLst/>
            <a:ahLst/>
            <a:cxnLst/>
            <a:rect r="r" b="b" t="t" l="l"/>
            <a:pathLst>
              <a:path h="10299246" w="7005002">
                <a:moveTo>
                  <a:pt x="0" y="0"/>
                </a:moveTo>
                <a:lnTo>
                  <a:pt x="7005002" y="0"/>
                </a:lnTo>
                <a:lnTo>
                  <a:pt x="7005002" y="10299246"/>
                </a:lnTo>
                <a:lnTo>
                  <a:pt x="0" y="1029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16336" y="3475197"/>
            <a:ext cx="8569609" cy="1525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90"/>
              </a:lnSpc>
              <a:spcBef>
                <a:spcPct val="0"/>
              </a:spcBef>
            </a:pPr>
            <a:r>
              <a:rPr lang="en-US" sz="4421" spc="477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EXPLORATORY DATA ANALYSIS (EDA)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6336" y="5458745"/>
            <a:ext cx="9262646" cy="1276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471"/>
              </a:lnSpc>
              <a:spcBef>
                <a:spcPct val="0"/>
              </a:spcBef>
            </a:pPr>
            <a:r>
              <a:rPr lang="en-US" sz="7479" spc="807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TITANIC 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6336" y="5060054"/>
            <a:ext cx="9866662" cy="48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40"/>
              </a:lnSpc>
              <a:spcBef>
                <a:spcPct val="0"/>
              </a:spcBef>
            </a:pPr>
            <a:r>
              <a:rPr lang="en-US" sz="2886" spc="31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89" y="-7939"/>
            <a:ext cx="14662623" cy="10287000"/>
          </a:xfrm>
          <a:custGeom>
            <a:avLst/>
            <a:gdLst/>
            <a:ahLst/>
            <a:cxnLst/>
            <a:rect r="r" b="b" t="t" l="l"/>
            <a:pathLst>
              <a:path h="10287000" w="14662623">
                <a:moveTo>
                  <a:pt x="0" y="0"/>
                </a:moveTo>
                <a:lnTo>
                  <a:pt x="14662622" y="0"/>
                </a:lnTo>
                <a:lnTo>
                  <a:pt x="146626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1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16987" y="5337502"/>
            <a:ext cx="9379701" cy="9274179"/>
          </a:xfrm>
          <a:custGeom>
            <a:avLst/>
            <a:gdLst/>
            <a:ahLst/>
            <a:cxnLst/>
            <a:rect r="r" b="b" t="t" l="l"/>
            <a:pathLst>
              <a:path h="9274179" w="9379701">
                <a:moveTo>
                  <a:pt x="0" y="0"/>
                </a:moveTo>
                <a:lnTo>
                  <a:pt x="9379700" y="0"/>
                </a:lnTo>
                <a:lnTo>
                  <a:pt x="9379700" y="9274179"/>
                </a:lnTo>
                <a:lnTo>
                  <a:pt x="0" y="92741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839129" y="-3084423"/>
            <a:ext cx="9212958" cy="9109312"/>
          </a:xfrm>
          <a:custGeom>
            <a:avLst/>
            <a:gdLst/>
            <a:ahLst/>
            <a:cxnLst/>
            <a:rect r="r" b="b" t="t" l="l"/>
            <a:pathLst>
              <a:path h="9109312" w="9212958">
                <a:moveTo>
                  <a:pt x="0" y="0"/>
                </a:moveTo>
                <a:lnTo>
                  <a:pt x="9212958" y="0"/>
                </a:lnTo>
                <a:lnTo>
                  <a:pt x="9212958" y="9109312"/>
                </a:lnTo>
                <a:lnTo>
                  <a:pt x="0" y="91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55821" y="2231001"/>
            <a:ext cx="11821423" cy="6646089"/>
          </a:xfrm>
          <a:custGeom>
            <a:avLst/>
            <a:gdLst/>
            <a:ahLst/>
            <a:cxnLst/>
            <a:rect r="r" b="b" t="t" l="l"/>
            <a:pathLst>
              <a:path h="6646089" w="11821423">
                <a:moveTo>
                  <a:pt x="0" y="0"/>
                </a:moveTo>
                <a:lnTo>
                  <a:pt x="11821423" y="0"/>
                </a:lnTo>
                <a:lnTo>
                  <a:pt x="11821423" y="6646089"/>
                </a:lnTo>
                <a:lnTo>
                  <a:pt x="0" y="6646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56584" y="4782464"/>
            <a:ext cx="9619897" cy="246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60"/>
              </a:lnSpc>
              <a:spcBef>
                <a:spcPct val="0"/>
              </a:spcBef>
            </a:pPr>
            <a:r>
              <a:rPr lang="en-US" sz="2828" spc="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Extract titles from 'name' for better features.</a:t>
            </a:r>
          </a:p>
          <a:p>
            <a:pPr algn="just">
              <a:lnSpc>
                <a:spcPts val="3960"/>
              </a:lnSpc>
              <a:spcBef>
                <a:spcPct val="0"/>
              </a:spcBef>
            </a:pPr>
            <a:r>
              <a:rPr lang="en-US" sz="2828" spc="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Impute age based on groupings like gender/title.</a:t>
            </a:r>
          </a:p>
          <a:p>
            <a:pPr algn="just">
              <a:lnSpc>
                <a:spcPts val="3960"/>
              </a:lnSpc>
              <a:spcBef>
                <a:spcPct val="0"/>
              </a:spcBef>
            </a:pPr>
            <a:r>
              <a:rPr lang="en-US" sz="2828" spc="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Create visualizations to explore relationships further.</a:t>
            </a:r>
          </a:p>
          <a:p>
            <a:pPr algn="just">
              <a:lnSpc>
                <a:spcPts val="3960"/>
              </a:lnSpc>
              <a:spcBef>
                <a:spcPct val="0"/>
              </a:spcBef>
            </a:pPr>
            <a:r>
              <a:rPr lang="en-US" sz="2828" spc="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Build simple prediction models (e.g., Logistic Regression).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56584" y="3335489"/>
            <a:ext cx="9117679" cy="813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5"/>
              </a:lnSpc>
              <a:spcBef>
                <a:spcPct val="0"/>
              </a:spcBef>
            </a:pPr>
            <a:r>
              <a:rPr lang="en-US" sz="4718" spc="306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Advice for Future Work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12739" y="2942844"/>
            <a:ext cx="5364505" cy="5717703"/>
          </a:xfrm>
          <a:custGeom>
            <a:avLst/>
            <a:gdLst/>
            <a:ahLst/>
            <a:cxnLst/>
            <a:rect r="r" b="b" t="t" l="l"/>
            <a:pathLst>
              <a:path h="5717703" w="5364505">
                <a:moveTo>
                  <a:pt x="0" y="0"/>
                </a:moveTo>
                <a:lnTo>
                  <a:pt x="5364505" y="0"/>
                </a:lnTo>
                <a:lnTo>
                  <a:pt x="5364505" y="5717703"/>
                </a:lnTo>
                <a:lnTo>
                  <a:pt x="0" y="5717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61565" b="-49879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284157">
            <a:off x="-4903766" y="-786632"/>
            <a:ext cx="11454190" cy="14593204"/>
            <a:chOff x="0" y="0"/>
            <a:chExt cx="3016741" cy="3843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6741" cy="3843478"/>
            </a:xfrm>
            <a:custGeom>
              <a:avLst/>
              <a:gdLst/>
              <a:ahLst/>
              <a:cxnLst/>
              <a:rect r="r" b="b" t="t" l="l"/>
              <a:pathLst>
                <a:path h="3843478" w="3016741">
                  <a:moveTo>
                    <a:pt x="0" y="0"/>
                  </a:moveTo>
                  <a:lnTo>
                    <a:pt x="3016741" y="0"/>
                  </a:lnTo>
                  <a:lnTo>
                    <a:pt x="3016741" y="3843478"/>
                  </a:lnTo>
                  <a:lnTo>
                    <a:pt x="0" y="3843478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6741" cy="3881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73310" y="5319574"/>
            <a:ext cx="9212958" cy="9109312"/>
          </a:xfrm>
          <a:custGeom>
            <a:avLst/>
            <a:gdLst/>
            <a:ahLst/>
            <a:cxnLst/>
            <a:rect r="r" b="b" t="t" l="l"/>
            <a:pathLst>
              <a:path h="9109312" w="9212958">
                <a:moveTo>
                  <a:pt x="0" y="0"/>
                </a:moveTo>
                <a:lnTo>
                  <a:pt x="9212958" y="0"/>
                </a:lnTo>
                <a:lnTo>
                  <a:pt x="9212958" y="9109311"/>
                </a:lnTo>
                <a:lnTo>
                  <a:pt x="0" y="91093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43556" y="314332"/>
            <a:ext cx="7978855" cy="9559897"/>
            <a:chOff x="0" y="0"/>
            <a:chExt cx="8585708" cy="10287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85708" cy="10286999"/>
            </a:xfrm>
            <a:custGeom>
              <a:avLst/>
              <a:gdLst/>
              <a:ahLst/>
              <a:cxnLst/>
              <a:rect r="r" b="b" t="t" l="l"/>
              <a:pathLst>
                <a:path h="10286999" w="8585708">
                  <a:moveTo>
                    <a:pt x="8585708" y="762"/>
                  </a:moveTo>
                  <a:cubicBezTo>
                    <a:pt x="8581644" y="20447"/>
                    <a:pt x="8577961" y="40132"/>
                    <a:pt x="8573515" y="59690"/>
                  </a:cubicBezTo>
                  <a:cubicBezTo>
                    <a:pt x="8478138" y="485521"/>
                    <a:pt x="8382634" y="911225"/>
                    <a:pt x="8287258" y="1337056"/>
                  </a:cubicBezTo>
                  <a:cubicBezTo>
                    <a:pt x="8146288" y="1966722"/>
                    <a:pt x="8005699" y="2596388"/>
                    <a:pt x="7864602" y="3225927"/>
                  </a:cubicBezTo>
                  <a:cubicBezTo>
                    <a:pt x="7691247" y="3999103"/>
                    <a:pt x="7517384" y="4772152"/>
                    <a:pt x="7344029" y="5545328"/>
                  </a:cubicBezTo>
                  <a:cubicBezTo>
                    <a:pt x="7194677" y="6211443"/>
                    <a:pt x="7045579" y="6877558"/>
                    <a:pt x="6896354" y="7543800"/>
                  </a:cubicBezTo>
                  <a:cubicBezTo>
                    <a:pt x="6765290" y="8129016"/>
                    <a:pt x="6634480" y="8714105"/>
                    <a:pt x="6503162" y="9299194"/>
                  </a:cubicBezTo>
                  <a:cubicBezTo>
                    <a:pt x="6429375" y="9628250"/>
                    <a:pt x="6354953" y="9957181"/>
                    <a:pt x="6280785" y="10286237"/>
                  </a:cubicBezTo>
                  <a:cubicBezTo>
                    <a:pt x="4199382" y="10286237"/>
                    <a:pt x="2118106" y="10286110"/>
                    <a:pt x="36830" y="10286999"/>
                  </a:cubicBezTo>
                  <a:cubicBezTo>
                    <a:pt x="6731" y="10286999"/>
                    <a:pt x="0" y="10280268"/>
                    <a:pt x="0" y="10250043"/>
                  </a:cubicBezTo>
                  <a:cubicBezTo>
                    <a:pt x="762" y="6845681"/>
                    <a:pt x="762" y="3441319"/>
                    <a:pt x="0" y="36957"/>
                  </a:cubicBezTo>
                  <a:cubicBezTo>
                    <a:pt x="0" y="6731"/>
                    <a:pt x="6731" y="0"/>
                    <a:pt x="36830" y="0"/>
                  </a:cubicBezTo>
                  <a:cubicBezTo>
                    <a:pt x="2886456" y="762"/>
                    <a:pt x="5736082" y="762"/>
                    <a:pt x="8585708" y="762"/>
                  </a:cubicBezTo>
                  <a:close/>
                </a:path>
              </a:pathLst>
            </a:custGeom>
            <a:blipFill>
              <a:blip r:embed="rId4"/>
              <a:stretch>
                <a:fillRect l="0" t="-11257" r="0" b="-1145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091383" y="6230669"/>
            <a:ext cx="565764" cy="566018"/>
          </a:xfrm>
          <a:custGeom>
            <a:avLst/>
            <a:gdLst/>
            <a:ahLst/>
            <a:cxnLst/>
            <a:rect r="r" b="b" t="t" l="l"/>
            <a:pathLst>
              <a:path h="566018" w="565764">
                <a:moveTo>
                  <a:pt x="0" y="0"/>
                </a:moveTo>
                <a:lnTo>
                  <a:pt x="565764" y="0"/>
                </a:lnTo>
                <a:lnTo>
                  <a:pt x="565764" y="566018"/>
                </a:lnTo>
                <a:lnTo>
                  <a:pt x="0" y="566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091383" y="5481857"/>
            <a:ext cx="565764" cy="565764"/>
          </a:xfrm>
          <a:custGeom>
            <a:avLst/>
            <a:gdLst/>
            <a:ahLst/>
            <a:cxnLst/>
            <a:rect r="r" b="b" t="t" l="l"/>
            <a:pathLst>
              <a:path h="565764" w="565764">
                <a:moveTo>
                  <a:pt x="0" y="0"/>
                </a:moveTo>
                <a:lnTo>
                  <a:pt x="565764" y="0"/>
                </a:lnTo>
                <a:lnTo>
                  <a:pt x="565764" y="565764"/>
                </a:lnTo>
                <a:lnTo>
                  <a:pt x="0" y="5657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8818150" y="5481857"/>
            <a:ext cx="47625" cy="1314830"/>
            <a:chOff x="0" y="0"/>
            <a:chExt cx="12543" cy="3462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43" cy="346293"/>
            </a:xfrm>
            <a:custGeom>
              <a:avLst/>
              <a:gdLst/>
              <a:ahLst/>
              <a:cxnLst/>
              <a:rect r="r" b="b" t="t" l="l"/>
              <a:pathLst>
                <a:path h="346293" w="12543">
                  <a:moveTo>
                    <a:pt x="0" y="0"/>
                  </a:moveTo>
                  <a:lnTo>
                    <a:pt x="12543" y="0"/>
                  </a:lnTo>
                  <a:lnTo>
                    <a:pt x="12543" y="346293"/>
                  </a:lnTo>
                  <a:lnTo>
                    <a:pt x="0" y="346293"/>
                  </a:lnTo>
                  <a:close/>
                </a:path>
              </a:pathLst>
            </a:custGeom>
            <a:solidFill>
              <a:srgbClr val="22211E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543" cy="3843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127082" y="8530034"/>
            <a:ext cx="2025971" cy="28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4"/>
              </a:lnSpc>
              <a:spcBef>
                <a:spcPct val="0"/>
              </a:spcBef>
            </a:pPr>
            <a:r>
              <a:rPr lang="en-US" sz="1652" i="true" spc="39">
                <a:solidFill>
                  <a:srgbClr val="FFFFFF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Gerente General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18150" y="3366488"/>
            <a:ext cx="6136317" cy="1094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985"/>
              </a:lnSpc>
              <a:spcBef>
                <a:spcPct val="0"/>
              </a:spcBef>
            </a:pPr>
            <a:r>
              <a:rPr lang="en-US" sz="6417" spc="417">
                <a:solidFill>
                  <a:srgbClr val="1A1A1A"/>
                </a:solidFill>
                <a:latin typeface="Alata"/>
                <a:ea typeface="Alata"/>
                <a:cs typeface="Alata"/>
                <a:sym typeface="Alata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18150" y="4622343"/>
            <a:ext cx="3265087" cy="556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6"/>
              </a:lnSpc>
              <a:spcBef>
                <a:spcPct val="0"/>
              </a:spcBef>
            </a:pPr>
            <a:r>
              <a:rPr lang="en-US" b="true" sz="3219" spc="77">
                <a:solidFill>
                  <a:srgbClr val="22211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Contact 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93289" y="5568488"/>
            <a:ext cx="4923998" cy="41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20"/>
              </a:lnSpc>
              <a:spcBef>
                <a:spcPct val="0"/>
              </a:spcBef>
            </a:pPr>
            <a:r>
              <a:rPr lang="en-US" sz="2371" spc="56">
                <a:solidFill>
                  <a:srgbClr val="22211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helenpatricia061006@gmail.com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93289" y="6278936"/>
            <a:ext cx="4594172" cy="41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20"/>
              </a:lnSpc>
              <a:spcBef>
                <a:spcPct val="0"/>
              </a:spcBef>
            </a:pPr>
            <a:r>
              <a:rPr lang="en-US" sz="2371" spc="56">
                <a:solidFill>
                  <a:srgbClr val="22211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www.linkedin.com/helenptrcia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89" y="-7939"/>
            <a:ext cx="14662623" cy="10287000"/>
          </a:xfrm>
          <a:custGeom>
            <a:avLst/>
            <a:gdLst/>
            <a:ahLst/>
            <a:cxnLst/>
            <a:rect r="r" b="b" t="t" l="l"/>
            <a:pathLst>
              <a:path h="10287000" w="14662623">
                <a:moveTo>
                  <a:pt x="0" y="0"/>
                </a:moveTo>
                <a:lnTo>
                  <a:pt x="14662622" y="0"/>
                </a:lnTo>
                <a:lnTo>
                  <a:pt x="1466262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12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16987" y="5337502"/>
            <a:ext cx="9379701" cy="9274179"/>
          </a:xfrm>
          <a:custGeom>
            <a:avLst/>
            <a:gdLst/>
            <a:ahLst/>
            <a:cxnLst/>
            <a:rect r="r" b="b" t="t" l="l"/>
            <a:pathLst>
              <a:path h="9274179" w="9379701">
                <a:moveTo>
                  <a:pt x="0" y="0"/>
                </a:moveTo>
                <a:lnTo>
                  <a:pt x="9379700" y="0"/>
                </a:lnTo>
                <a:lnTo>
                  <a:pt x="9379700" y="9274179"/>
                </a:lnTo>
                <a:lnTo>
                  <a:pt x="0" y="92741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839129" y="-3084423"/>
            <a:ext cx="9212958" cy="9109312"/>
          </a:xfrm>
          <a:custGeom>
            <a:avLst/>
            <a:gdLst/>
            <a:ahLst/>
            <a:cxnLst/>
            <a:rect r="r" b="b" t="t" l="l"/>
            <a:pathLst>
              <a:path h="9109312" w="9212958">
                <a:moveTo>
                  <a:pt x="0" y="0"/>
                </a:moveTo>
                <a:lnTo>
                  <a:pt x="9212958" y="0"/>
                </a:lnTo>
                <a:lnTo>
                  <a:pt x="9212958" y="9109312"/>
                </a:lnTo>
                <a:lnTo>
                  <a:pt x="0" y="9109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0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55821" y="2014458"/>
            <a:ext cx="11821423" cy="6646089"/>
          </a:xfrm>
          <a:custGeom>
            <a:avLst/>
            <a:gdLst/>
            <a:ahLst/>
            <a:cxnLst/>
            <a:rect r="r" b="b" t="t" l="l"/>
            <a:pathLst>
              <a:path h="6646089" w="11821423">
                <a:moveTo>
                  <a:pt x="0" y="0"/>
                </a:moveTo>
                <a:lnTo>
                  <a:pt x="11821423" y="0"/>
                </a:lnTo>
                <a:lnTo>
                  <a:pt x="11821423" y="6646089"/>
                </a:lnTo>
                <a:lnTo>
                  <a:pt x="0" y="6646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56584" y="4294570"/>
            <a:ext cx="9619897" cy="295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2828" spc="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 EDA</a:t>
            </a:r>
            <a:r>
              <a:rPr lang="en-US" sz="2828" spc="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(Exploratory Data Analysis) is an approach to analyzing datasets to summarize their main characteristics.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2828" spc="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 Dataset: Titanic Sample Dataset (500 rows)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2828" spc="2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• Goal: Understand structure, handle missing/duplicate values, gain insights.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56584" y="2819019"/>
            <a:ext cx="6349525" cy="1095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85"/>
              </a:lnSpc>
              <a:spcBef>
                <a:spcPct val="0"/>
              </a:spcBef>
            </a:pPr>
            <a:r>
              <a:rPr lang="en-US" sz="6417" spc="417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Introduction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812739" y="2942844"/>
            <a:ext cx="5364505" cy="5717703"/>
          </a:xfrm>
          <a:custGeom>
            <a:avLst/>
            <a:gdLst/>
            <a:ahLst/>
            <a:cxnLst/>
            <a:rect r="r" b="b" t="t" l="l"/>
            <a:pathLst>
              <a:path h="5717703" w="5364505">
                <a:moveTo>
                  <a:pt x="0" y="0"/>
                </a:moveTo>
                <a:lnTo>
                  <a:pt x="5364505" y="0"/>
                </a:lnTo>
                <a:lnTo>
                  <a:pt x="5364505" y="5717703"/>
                </a:lnTo>
                <a:lnTo>
                  <a:pt x="0" y="5717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61565" b="-49879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64857" y="4941963"/>
            <a:ext cx="9379701" cy="9274179"/>
          </a:xfrm>
          <a:custGeom>
            <a:avLst/>
            <a:gdLst/>
            <a:ahLst/>
            <a:cxnLst/>
            <a:rect r="r" b="b" t="t" l="l"/>
            <a:pathLst>
              <a:path h="9274179" w="9379701">
                <a:moveTo>
                  <a:pt x="0" y="0"/>
                </a:moveTo>
                <a:lnTo>
                  <a:pt x="9379701" y="0"/>
                </a:lnTo>
                <a:lnTo>
                  <a:pt x="9379701" y="9274178"/>
                </a:lnTo>
                <a:lnTo>
                  <a:pt x="0" y="9274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3860225">
            <a:off x="14352319" y="-3385093"/>
            <a:ext cx="5813961" cy="5748554"/>
          </a:xfrm>
          <a:custGeom>
            <a:avLst/>
            <a:gdLst/>
            <a:ahLst/>
            <a:cxnLst/>
            <a:rect r="r" b="b" t="t" l="l"/>
            <a:pathLst>
              <a:path h="5748554" w="5813961">
                <a:moveTo>
                  <a:pt x="0" y="0"/>
                </a:moveTo>
                <a:lnTo>
                  <a:pt x="5813962" y="0"/>
                </a:lnTo>
                <a:lnTo>
                  <a:pt x="5813962" y="5748554"/>
                </a:lnTo>
                <a:lnTo>
                  <a:pt x="0" y="5748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524993" y="2957648"/>
            <a:ext cx="7174931" cy="2642047"/>
            <a:chOff x="0" y="0"/>
            <a:chExt cx="2436754" cy="8972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6754" cy="897294"/>
            </a:xfrm>
            <a:custGeom>
              <a:avLst/>
              <a:gdLst/>
              <a:ahLst/>
              <a:cxnLst/>
              <a:rect r="r" b="b" t="t" l="l"/>
              <a:pathLst>
                <a:path h="897294" w="2436754">
                  <a:moveTo>
                    <a:pt x="11869" y="0"/>
                  </a:moveTo>
                  <a:lnTo>
                    <a:pt x="2424885" y="0"/>
                  </a:lnTo>
                  <a:cubicBezTo>
                    <a:pt x="2431440" y="0"/>
                    <a:pt x="2436754" y="5314"/>
                    <a:pt x="2436754" y="11869"/>
                  </a:cubicBezTo>
                  <a:lnTo>
                    <a:pt x="2436754" y="885424"/>
                  </a:lnTo>
                  <a:cubicBezTo>
                    <a:pt x="2436754" y="891980"/>
                    <a:pt x="2431440" y="897294"/>
                    <a:pt x="2424885" y="897294"/>
                  </a:cubicBezTo>
                  <a:lnTo>
                    <a:pt x="11869" y="897294"/>
                  </a:lnTo>
                  <a:cubicBezTo>
                    <a:pt x="5314" y="897294"/>
                    <a:pt x="0" y="891980"/>
                    <a:pt x="0" y="885424"/>
                  </a:cubicBezTo>
                  <a:lnTo>
                    <a:pt x="0" y="11869"/>
                  </a:lnTo>
                  <a:cubicBezTo>
                    <a:pt x="0" y="5314"/>
                    <a:pt x="5314" y="0"/>
                    <a:pt x="11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436754" cy="935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0136" y="3093043"/>
            <a:ext cx="1205346" cy="1139467"/>
            <a:chOff x="0" y="0"/>
            <a:chExt cx="459054" cy="4339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9054" cy="433964"/>
            </a:xfrm>
            <a:custGeom>
              <a:avLst/>
              <a:gdLst/>
              <a:ahLst/>
              <a:cxnLst/>
              <a:rect r="r" b="b" t="t" l="l"/>
              <a:pathLst>
                <a:path h="433964" w="459054">
                  <a:moveTo>
                    <a:pt x="70653" y="0"/>
                  </a:moveTo>
                  <a:lnTo>
                    <a:pt x="388401" y="0"/>
                  </a:lnTo>
                  <a:cubicBezTo>
                    <a:pt x="407139" y="0"/>
                    <a:pt x="425110" y="7444"/>
                    <a:pt x="438360" y="20694"/>
                  </a:cubicBezTo>
                  <a:cubicBezTo>
                    <a:pt x="451610" y="33944"/>
                    <a:pt x="459054" y="51915"/>
                    <a:pt x="459054" y="70653"/>
                  </a:cubicBezTo>
                  <a:lnTo>
                    <a:pt x="459054" y="363311"/>
                  </a:lnTo>
                  <a:cubicBezTo>
                    <a:pt x="459054" y="402332"/>
                    <a:pt x="427421" y="433964"/>
                    <a:pt x="388401" y="433964"/>
                  </a:cubicBezTo>
                  <a:lnTo>
                    <a:pt x="70653" y="433964"/>
                  </a:lnTo>
                  <a:cubicBezTo>
                    <a:pt x="31632" y="433964"/>
                    <a:pt x="0" y="402332"/>
                    <a:pt x="0" y="363311"/>
                  </a:cubicBezTo>
                  <a:lnTo>
                    <a:pt x="0" y="70653"/>
                  </a:lnTo>
                  <a:cubicBezTo>
                    <a:pt x="0" y="31632"/>
                    <a:pt x="31632" y="0"/>
                    <a:pt x="70653" y="0"/>
                  </a:cubicBezTo>
                  <a:close/>
                </a:path>
              </a:pathLst>
            </a:custGeom>
            <a:solidFill>
              <a:srgbClr val="22211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59054" cy="472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41224" y="10211566"/>
            <a:ext cx="7174931" cy="2642047"/>
            <a:chOff x="0" y="0"/>
            <a:chExt cx="2436754" cy="89729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36754" cy="897294"/>
            </a:xfrm>
            <a:custGeom>
              <a:avLst/>
              <a:gdLst/>
              <a:ahLst/>
              <a:cxnLst/>
              <a:rect r="r" b="b" t="t" l="l"/>
              <a:pathLst>
                <a:path h="897294" w="2436754">
                  <a:moveTo>
                    <a:pt x="11869" y="0"/>
                  </a:moveTo>
                  <a:lnTo>
                    <a:pt x="2424885" y="0"/>
                  </a:lnTo>
                  <a:cubicBezTo>
                    <a:pt x="2431440" y="0"/>
                    <a:pt x="2436754" y="5314"/>
                    <a:pt x="2436754" y="11869"/>
                  </a:cubicBezTo>
                  <a:lnTo>
                    <a:pt x="2436754" y="885424"/>
                  </a:lnTo>
                  <a:cubicBezTo>
                    <a:pt x="2436754" y="891980"/>
                    <a:pt x="2431440" y="897294"/>
                    <a:pt x="2424885" y="897294"/>
                  </a:cubicBezTo>
                  <a:lnTo>
                    <a:pt x="11869" y="897294"/>
                  </a:lnTo>
                  <a:cubicBezTo>
                    <a:pt x="5314" y="897294"/>
                    <a:pt x="0" y="891980"/>
                    <a:pt x="0" y="885424"/>
                  </a:cubicBezTo>
                  <a:lnTo>
                    <a:pt x="0" y="11869"/>
                  </a:lnTo>
                  <a:cubicBezTo>
                    <a:pt x="0" y="5314"/>
                    <a:pt x="5314" y="0"/>
                    <a:pt x="11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436754" cy="935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29825" y="3193824"/>
            <a:ext cx="925967" cy="937904"/>
          </a:xfrm>
          <a:custGeom>
            <a:avLst/>
            <a:gdLst/>
            <a:ahLst/>
            <a:cxnLst/>
            <a:rect r="r" b="b" t="t" l="l"/>
            <a:pathLst>
              <a:path h="937904" w="925967">
                <a:moveTo>
                  <a:pt x="0" y="0"/>
                </a:moveTo>
                <a:lnTo>
                  <a:pt x="925967" y="0"/>
                </a:lnTo>
                <a:lnTo>
                  <a:pt x="925967" y="937904"/>
                </a:lnTo>
                <a:lnTo>
                  <a:pt x="0" y="937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524993" y="6616253"/>
            <a:ext cx="7174931" cy="2642047"/>
            <a:chOff x="0" y="0"/>
            <a:chExt cx="2436754" cy="89729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36754" cy="897294"/>
            </a:xfrm>
            <a:custGeom>
              <a:avLst/>
              <a:gdLst/>
              <a:ahLst/>
              <a:cxnLst/>
              <a:rect r="r" b="b" t="t" l="l"/>
              <a:pathLst>
                <a:path h="897294" w="2436754">
                  <a:moveTo>
                    <a:pt x="11869" y="0"/>
                  </a:moveTo>
                  <a:lnTo>
                    <a:pt x="2424885" y="0"/>
                  </a:lnTo>
                  <a:cubicBezTo>
                    <a:pt x="2431440" y="0"/>
                    <a:pt x="2436754" y="5314"/>
                    <a:pt x="2436754" y="11869"/>
                  </a:cubicBezTo>
                  <a:lnTo>
                    <a:pt x="2436754" y="885424"/>
                  </a:lnTo>
                  <a:cubicBezTo>
                    <a:pt x="2436754" y="891980"/>
                    <a:pt x="2431440" y="897294"/>
                    <a:pt x="2424885" y="897294"/>
                  </a:cubicBezTo>
                  <a:lnTo>
                    <a:pt x="11869" y="897294"/>
                  </a:lnTo>
                  <a:cubicBezTo>
                    <a:pt x="5314" y="897294"/>
                    <a:pt x="0" y="891980"/>
                    <a:pt x="0" y="885424"/>
                  </a:cubicBezTo>
                  <a:lnTo>
                    <a:pt x="0" y="11869"/>
                  </a:lnTo>
                  <a:cubicBezTo>
                    <a:pt x="0" y="5314"/>
                    <a:pt x="5314" y="0"/>
                    <a:pt x="11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436754" cy="935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90136" y="6751647"/>
            <a:ext cx="1205346" cy="1139467"/>
            <a:chOff x="0" y="0"/>
            <a:chExt cx="459054" cy="4339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9054" cy="433964"/>
            </a:xfrm>
            <a:custGeom>
              <a:avLst/>
              <a:gdLst/>
              <a:ahLst/>
              <a:cxnLst/>
              <a:rect r="r" b="b" t="t" l="l"/>
              <a:pathLst>
                <a:path h="433964" w="459054">
                  <a:moveTo>
                    <a:pt x="70653" y="0"/>
                  </a:moveTo>
                  <a:lnTo>
                    <a:pt x="388401" y="0"/>
                  </a:lnTo>
                  <a:cubicBezTo>
                    <a:pt x="407139" y="0"/>
                    <a:pt x="425110" y="7444"/>
                    <a:pt x="438360" y="20694"/>
                  </a:cubicBezTo>
                  <a:cubicBezTo>
                    <a:pt x="451610" y="33944"/>
                    <a:pt x="459054" y="51915"/>
                    <a:pt x="459054" y="70653"/>
                  </a:cubicBezTo>
                  <a:lnTo>
                    <a:pt x="459054" y="363311"/>
                  </a:lnTo>
                  <a:cubicBezTo>
                    <a:pt x="459054" y="402332"/>
                    <a:pt x="427421" y="433964"/>
                    <a:pt x="388401" y="433964"/>
                  </a:cubicBezTo>
                  <a:lnTo>
                    <a:pt x="70653" y="433964"/>
                  </a:lnTo>
                  <a:cubicBezTo>
                    <a:pt x="31632" y="433964"/>
                    <a:pt x="0" y="402332"/>
                    <a:pt x="0" y="363311"/>
                  </a:cubicBezTo>
                  <a:lnTo>
                    <a:pt x="0" y="70653"/>
                  </a:lnTo>
                  <a:cubicBezTo>
                    <a:pt x="0" y="31632"/>
                    <a:pt x="31632" y="0"/>
                    <a:pt x="70653" y="0"/>
                  </a:cubicBezTo>
                  <a:close/>
                </a:path>
              </a:pathLst>
            </a:custGeom>
            <a:solidFill>
              <a:srgbClr val="22211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59054" cy="472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28107" y="2957648"/>
            <a:ext cx="7174931" cy="2642047"/>
            <a:chOff x="0" y="0"/>
            <a:chExt cx="2436754" cy="89729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36754" cy="897294"/>
            </a:xfrm>
            <a:custGeom>
              <a:avLst/>
              <a:gdLst/>
              <a:ahLst/>
              <a:cxnLst/>
              <a:rect r="r" b="b" t="t" l="l"/>
              <a:pathLst>
                <a:path h="897294" w="2436754">
                  <a:moveTo>
                    <a:pt x="11869" y="0"/>
                  </a:moveTo>
                  <a:lnTo>
                    <a:pt x="2424885" y="0"/>
                  </a:lnTo>
                  <a:cubicBezTo>
                    <a:pt x="2431440" y="0"/>
                    <a:pt x="2436754" y="5314"/>
                    <a:pt x="2436754" y="11869"/>
                  </a:cubicBezTo>
                  <a:lnTo>
                    <a:pt x="2436754" y="885424"/>
                  </a:lnTo>
                  <a:cubicBezTo>
                    <a:pt x="2436754" y="891980"/>
                    <a:pt x="2431440" y="897294"/>
                    <a:pt x="2424885" y="897294"/>
                  </a:cubicBezTo>
                  <a:lnTo>
                    <a:pt x="11869" y="897294"/>
                  </a:lnTo>
                  <a:cubicBezTo>
                    <a:pt x="5314" y="897294"/>
                    <a:pt x="0" y="891980"/>
                    <a:pt x="0" y="885424"/>
                  </a:cubicBezTo>
                  <a:lnTo>
                    <a:pt x="0" y="11869"/>
                  </a:lnTo>
                  <a:cubicBezTo>
                    <a:pt x="0" y="5314"/>
                    <a:pt x="5314" y="0"/>
                    <a:pt x="11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436754" cy="935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193249" y="3093043"/>
            <a:ext cx="1205346" cy="1139467"/>
            <a:chOff x="0" y="0"/>
            <a:chExt cx="459054" cy="43396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59054" cy="433964"/>
            </a:xfrm>
            <a:custGeom>
              <a:avLst/>
              <a:gdLst/>
              <a:ahLst/>
              <a:cxnLst/>
              <a:rect r="r" b="b" t="t" l="l"/>
              <a:pathLst>
                <a:path h="433964" w="459054">
                  <a:moveTo>
                    <a:pt x="70653" y="0"/>
                  </a:moveTo>
                  <a:lnTo>
                    <a:pt x="388401" y="0"/>
                  </a:lnTo>
                  <a:cubicBezTo>
                    <a:pt x="407139" y="0"/>
                    <a:pt x="425110" y="7444"/>
                    <a:pt x="438360" y="20694"/>
                  </a:cubicBezTo>
                  <a:cubicBezTo>
                    <a:pt x="451610" y="33944"/>
                    <a:pt x="459054" y="51915"/>
                    <a:pt x="459054" y="70653"/>
                  </a:cubicBezTo>
                  <a:lnTo>
                    <a:pt x="459054" y="363311"/>
                  </a:lnTo>
                  <a:cubicBezTo>
                    <a:pt x="459054" y="402332"/>
                    <a:pt x="427421" y="433964"/>
                    <a:pt x="388401" y="433964"/>
                  </a:cubicBezTo>
                  <a:lnTo>
                    <a:pt x="70653" y="433964"/>
                  </a:lnTo>
                  <a:cubicBezTo>
                    <a:pt x="31632" y="433964"/>
                    <a:pt x="0" y="402332"/>
                    <a:pt x="0" y="363311"/>
                  </a:cubicBezTo>
                  <a:lnTo>
                    <a:pt x="0" y="70653"/>
                  </a:lnTo>
                  <a:cubicBezTo>
                    <a:pt x="0" y="31632"/>
                    <a:pt x="31632" y="0"/>
                    <a:pt x="70653" y="0"/>
                  </a:cubicBezTo>
                  <a:close/>
                </a:path>
              </a:pathLst>
            </a:custGeom>
            <a:solidFill>
              <a:srgbClr val="22211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459054" cy="472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028107" y="6616253"/>
            <a:ext cx="7174931" cy="2642047"/>
            <a:chOff x="0" y="0"/>
            <a:chExt cx="2436754" cy="89729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36754" cy="897294"/>
            </a:xfrm>
            <a:custGeom>
              <a:avLst/>
              <a:gdLst/>
              <a:ahLst/>
              <a:cxnLst/>
              <a:rect r="r" b="b" t="t" l="l"/>
              <a:pathLst>
                <a:path h="897294" w="2436754">
                  <a:moveTo>
                    <a:pt x="11869" y="0"/>
                  </a:moveTo>
                  <a:lnTo>
                    <a:pt x="2424885" y="0"/>
                  </a:lnTo>
                  <a:cubicBezTo>
                    <a:pt x="2431440" y="0"/>
                    <a:pt x="2436754" y="5314"/>
                    <a:pt x="2436754" y="11869"/>
                  </a:cubicBezTo>
                  <a:lnTo>
                    <a:pt x="2436754" y="885424"/>
                  </a:lnTo>
                  <a:cubicBezTo>
                    <a:pt x="2436754" y="891980"/>
                    <a:pt x="2431440" y="897294"/>
                    <a:pt x="2424885" y="897294"/>
                  </a:cubicBezTo>
                  <a:lnTo>
                    <a:pt x="11869" y="897294"/>
                  </a:lnTo>
                  <a:cubicBezTo>
                    <a:pt x="5314" y="897294"/>
                    <a:pt x="0" y="891980"/>
                    <a:pt x="0" y="885424"/>
                  </a:cubicBezTo>
                  <a:lnTo>
                    <a:pt x="0" y="11869"/>
                  </a:lnTo>
                  <a:cubicBezTo>
                    <a:pt x="0" y="5314"/>
                    <a:pt x="5314" y="0"/>
                    <a:pt x="11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436754" cy="9353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193249" y="6751647"/>
            <a:ext cx="1205346" cy="1139467"/>
            <a:chOff x="0" y="0"/>
            <a:chExt cx="459054" cy="43396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59054" cy="433964"/>
            </a:xfrm>
            <a:custGeom>
              <a:avLst/>
              <a:gdLst/>
              <a:ahLst/>
              <a:cxnLst/>
              <a:rect r="r" b="b" t="t" l="l"/>
              <a:pathLst>
                <a:path h="433964" w="459054">
                  <a:moveTo>
                    <a:pt x="70653" y="0"/>
                  </a:moveTo>
                  <a:lnTo>
                    <a:pt x="388401" y="0"/>
                  </a:lnTo>
                  <a:cubicBezTo>
                    <a:pt x="407139" y="0"/>
                    <a:pt x="425110" y="7444"/>
                    <a:pt x="438360" y="20694"/>
                  </a:cubicBezTo>
                  <a:cubicBezTo>
                    <a:pt x="451610" y="33944"/>
                    <a:pt x="459054" y="51915"/>
                    <a:pt x="459054" y="70653"/>
                  </a:cubicBezTo>
                  <a:lnTo>
                    <a:pt x="459054" y="363311"/>
                  </a:lnTo>
                  <a:cubicBezTo>
                    <a:pt x="459054" y="402332"/>
                    <a:pt x="427421" y="433964"/>
                    <a:pt x="388401" y="433964"/>
                  </a:cubicBezTo>
                  <a:lnTo>
                    <a:pt x="70653" y="433964"/>
                  </a:lnTo>
                  <a:cubicBezTo>
                    <a:pt x="31632" y="433964"/>
                    <a:pt x="0" y="402332"/>
                    <a:pt x="0" y="363311"/>
                  </a:cubicBezTo>
                  <a:lnTo>
                    <a:pt x="0" y="70653"/>
                  </a:lnTo>
                  <a:cubicBezTo>
                    <a:pt x="0" y="31632"/>
                    <a:pt x="31632" y="0"/>
                    <a:pt x="70653" y="0"/>
                  </a:cubicBezTo>
                  <a:close/>
                </a:path>
              </a:pathLst>
            </a:custGeom>
            <a:solidFill>
              <a:srgbClr val="22211E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59054" cy="472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0332939" y="3347948"/>
            <a:ext cx="925967" cy="629658"/>
          </a:xfrm>
          <a:custGeom>
            <a:avLst/>
            <a:gdLst/>
            <a:ahLst/>
            <a:cxnLst/>
            <a:rect r="r" b="b" t="t" l="l"/>
            <a:pathLst>
              <a:path h="629658" w="925967">
                <a:moveTo>
                  <a:pt x="0" y="0"/>
                </a:moveTo>
                <a:lnTo>
                  <a:pt x="925967" y="0"/>
                </a:lnTo>
                <a:lnTo>
                  <a:pt x="925967" y="629657"/>
                </a:lnTo>
                <a:lnTo>
                  <a:pt x="0" y="6296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827895" y="6862436"/>
            <a:ext cx="927897" cy="927897"/>
          </a:xfrm>
          <a:custGeom>
            <a:avLst/>
            <a:gdLst/>
            <a:ahLst/>
            <a:cxnLst/>
            <a:rect r="r" b="b" t="t" l="l"/>
            <a:pathLst>
              <a:path h="927897" w="927897">
                <a:moveTo>
                  <a:pt x="0" y="0"/>
                </a:moveTo>
                <a:lnTo>
                  <a:pt x="927897" y="0"/>
                </a:lnTo>
                <a:lnTo>
                  <a:pt x="927897" y="927897"/>
                </a:lnTo>
                <a:lnTo>
                  <a:pt x="0" y="9278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377789" y="6862436"/>
            <a:ext cx="836267" cy="927897"/>
          </a:xfrm>
          <a:custGeom>
            <a:avLst/>
            <a:gdLst/>
            <a:ahLst/>
            <a:cxnLst/>
            <a:rect r="r" b="b" t="t" l="l"/>
            <a:pathLst>
              <a:path h="927897" w="836267">
                <a:moveTo>
                  <a:pt x="0" y="0"/>
                </a:moveTo>
                <a:lnTo>
                  <a:pt x="836267" y="0"/>
                </a:lnTo>
                <a:lnTo>
                  <a:pt x="836267" y="927897"/>
                </a:lnTo>
                <a:lnTo>
                  <a:pt x="0" y="927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672427" y="904875"/>
            <a:ext cx="8943145" cy="1094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85"/>
              </a:lnSpc>
              <a:spcBef>
                <a:spcPct val="0"/>
              </a:spcBef>
            </a:pPr>
            <a:r>
              <a:rPr lang="en-US" sz="6417" spc="417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Goals of the Analysis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244169" y="3193501"/>
            <a:ext cx="4839643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 spc="273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rPr>
              <a:t>Explore the dataset structure and values.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244169" y="6861631"/>
            <a:ext cx="4839643" cy="1944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180"/>
              </a:lnSpc>
              <a:spcBef>
                <a:spcPct val="0"/>
              </a:spcBef>
            </a:pPr>
            <a:r>
              <a:rPr lang="en-US" sz="3700" spc="24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rPr>
              <a:t>Identify and handle duplicates and missing values.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747283" y="3193501"/>
            <a:ext cx="4839643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 spc="273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rPr>
              <a:t>Summarize statistical and categorical data.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747283" y="6852106"/>
            <a:ext cx="4839643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320"/>
              </a:lnSpc>
              <a:spcBef>
                <a:spcPct val="0"/>
              </a:spcBef>
            </a:pPr>
            <a:r>
              <a:rPr lang="en-US" sz="3800" spc="247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rPr>
              <a:t>Gain insights related to passenger survival.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1975">
            <a:off x="-2807156" y="4366610"/>
            <a:ext cx="11226486" cy="11100188"/>
          </a:xfrm>
          <a:custGeom>
            <a:avLst/>
            <a:gdLst/>
            <a:ahLst/>
            <a:cxnLst/>
            <a:rect r="r" b="b" t="t" l="l"/>
            <a:pathLst>
              <a:path h="11100188" w="11226486">
                <a:moveTo>
                  <a:pt x="0" y="0"/>
                </a:moveTo>
                <a:lnTo>
                  <a:pt x="11226485" y="0"/>
                </a:lnTo>
                <a:lnTo>
                  <a:pt x="11226485" y="11100187"/>
                </a:lnTo>
                <a:lnTo>
                  <a:pt x="0" y="11100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4713572">
            <a:off x="11825090" y="-4709160"/>
            <a:ext cx="8306698" cy="8213248"/>
          </a:xfrm>
          <a:custGeom>
            <a:avLst/>
            <a:gdLst/>
            <a:ahLst/>
            <a:cxnLst/>
            <a:rect r="r" b="b" t="t" l="l"/>
            <a:pathLst>
              <a:path h="8213248" w="8306698">
                <a:moveTo>
                  <a:pt x="0" y="0"/>
                </a:moveTo>
                <a:lnTo>
                  <a:pt x="8306698" y="0"/>
                </a:lnTo>
                <a:lnTo>
                  <a:pt x="8306698" y="8213248"/>
                </a:lnTo>
                <a:lnTo>
                  <a:pt x="0" y="821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60359" y="2625853"/>
            <a:ext cx="7985488" cy="5035294"/>
          </a:xfrm>
          <a:custGeom>
            <a:avLst/>
            <a:gdLst/>
            <a:ahLst/>
            <a:cxnLst/>
            <a:rect r="r" b="b" t="t" l="l"/>
            <a:pathLst>
              <a:path h="5035294" w="7985488">
                <a:moveTo>
                  <a:pt x="0" y="0"/>
                </a:moveTo>
                <a:lnTo>
                  <a:pt x="7985488" y="0"/>
                </a:lnTo>
                <a:lnTo>
                  <a:pt x="7985488" y="5035294"/>
                </a:lnTo>
                <a:lnTo>
                  <a:pt x="0" y="5035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42153" y="2408789"/>
            <a:ext cx="5575927" cy="222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985"/>
              </a:lnSpc>
              <a:spcBef>
                <a:spcPct val="0"/>
              </a:spcBef>
            </a:pPr>
            <a:r>
              <a:rPr lang="en-US" sz="6417" spc="417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Initial Data Exploration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2153" y="5097484"/>
            <a:ext cx="5963985" cy="265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1"/>
              </a:lnSpc>
            </a:pPr>
            <a:r>
              <a:rPr lang="en-US" sz="3022" spc="2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</a:t>
            </a:r>
            <a:r>
              <a:rPr lang="en-US" sz="3022" spc="2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 .head(), .tail(), .sample(), and .info() to view dataset.</a:t>
            </a:r>
          </a:p>
          <a:p>
            <a:pPr algn="just">
              <a:lnSpc>
                <a:spcPts val="4231"/>
              </a:lnSpc>
            </a:pPr>
            <a:r>
              <a:rPr lang="en-US" sz="3022" spc="2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Columns: survived, name, sex, age.</a:t>
            </a:r>
          </a:p>
          <a:p>
            <a:pPr algn="just">
              <a:lnSpc>
                <a:spcPts val="4231"/>
              </a:lnSpc>
            </a:pPr>
            <a:r>
              <a:rPr lang="en-US" sz="3022" spc="2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500 rows × 4 columns.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33288" y="8235759"/>
            <a:ext cx="11699325" cy="1310604"/>
          </a:xfrm>
          <a:custGeom>
            <a:avLst/>
            <a:gdLst/>
            <a:ahLst/>
            <a:cxnLst/>
            <a:rect r="r" b="b" t="t" l="l"/>
            <a:pathLst>
              <a:path h="1310604" w="11699325">
                <a:moveTo>
                  <a:pt x="0" y="0"/>
                </a:moveTo>
                <a:lnTo>
                  <a:pt x="11699325" y="0"/>
                </a:lnTo>
                <a:lnTo>
                  <a:pt x="11699325" y="1310604"/>
                </a:lnTo>
                <a:lnTo>
                  <a:pt x="0" y="1310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301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83472">
            <a:off x="12305534" y="5954564"/>
            <a:ext cx="11240180" cy="5872994"/>
          </a:xfrm>
          <a:custGeom>
            <a:avLst/>
            <a:gdLst/>
            <a:ahLst/>
            <a:cxnLst/>
            <a:rect r="r" b="b" t="t" l="l"/>
            <a:pathLst>
              <a:path h="5872994" w="11240180">
                <a:moveTo>
                  <a:pt x="0" y="0"/>
                </a:moveTo>
                <a:lnTo>
                  <a:pt x="11240180" y="0"/>
                </a:lnTo>
                <a:lnTo>
                  <a:pt x="11240180" y="5872994"/>
                </a:lnTo>
                <a:lnTo>
                  <a:pt x="0" y="58729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7583472">
            <a:off x="-4825127" y="5217965"/>
            <a:ext cx="8002796" cy="4181461"/>
          </a:xfrm>
          <a:custGeom>
            <a:avLst/>
            <a:gdLst/>
            <a:ahLst/>
            <a:cxnLst/>
            <a:rect r="r" b="b" t="t" l="l"/>
            <a:pathLst>
              <a:path h="4181461" w="8002796">
                <a:moveTo>
                  <a:pt x="0" y="0"/>
                </a:moveTo>
                <a:lnTo>
                  <a:pt x="8002796" y="0"/>
                </a:lnTo>
                <a:lnTo>
                  <a:pt x="8002796" y="4181461"/>
                </a:lnTo>
                <a:lnTo>
                  <a:pt x="0" y="4181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76657" y="720423"/>
            <a:ext cx="15734687" cy="8846154"/>
          </a:xfrm>
          <a:custGeom>
            <a:avLst/>
            <a:gdLst/>
            <a:ahLst/>
            <a:cxnLst/>
            <a:rect r="r" b="b" t="t" l="l"/>
            <a:pathLst>
              <a:path h="8846154" w="15734687">
                <a:moveTo>
                  <a:pt x="0" y="0"/>
                </a:moveTo>
                <a:lnTo>
                  <a:pt x="15734686" y="0"/>
                </a:lnTo>
                <a:lnTo>
                  <a:pt x="15734686" y="8846154"/>
                </a:lnTo>
                <a:lnTo>
                  <a:pt x="0" y="884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67266" y="3796215"/>
            <a:ext cx="5364505" cy="5717703"/>
          </a:xfrm>
          <a:custGeom>
            <a:avLst/>
            <a:gdLst/>
            <a:ahLst/>
            <a:cxnLst/>
            <a:rect r="r" b="b" t="t" l="l"/>
            <a:pathLst>
              <a:path h="5717703" w="5364505">
                <a:moveTo>
                  <a:pt x="0" y="0"/>
                </a:moveTo>
                <a:lnTo>
                  <a:pt x="5364506" y="0"/>
                </a:lnTo>
                <a:lnTo>
                  <a:pt x="5364506" y="5717702"/>
                </a:lnTo>
                <a:lnTo>
                  <a:pt x="0" y="57177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61565" b="-49879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010263" y="2684874"/>
            <a:ext cx="4766800" cy="5275711"/>
          </a:xfrm>
          <a:custGeom>
            <a:avLst/>
            <a:gdLst/>
            <a:ahLst/>
            <a:cxnLst/>
            <a:rect r="r" b="b" t="t" l="l"/>
            <a:pathLst>
              <a:path h="5275711" w="4766800">
                <a:moveTo>
                  <a:pt x="0" y="0"/>
                </a:moveTo>
                <a:lnTo>
                  <a:pt x="4766800" y="0"/>
                </a:lnTo>
                <a:lnTo>
                  <a:pt x="4766800" y="5275711"/>
                </a:lnTo>
                <a:lnTo>
                  <a:pt x="0" y="527571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10937" y="2193065"/>
            <a:ext cx="7484282" cy="2432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64"/>
              </a:lnSpc>
              <a:spcBef>
                <a:spcPct val="0"/>
              </a:spcBef>
            </a:pPr>
            <a:r>
              <a:rPr lang="en-US" sz="6974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Statistical Summary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10937" y="4793687"/>
            <a:ext cx="6796832" cy="293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4"/>
              </a:lnSpc>
            </a:pP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</a:t>
            </a: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erage Age: ~35.9 years (Min: 0.67, Max: 80)</a:t>
            </a:r>
          </a:p>
          <a:p>
            <a:pPr algn="l">
              <a:lnSpc>
                <a:spcPts val="4664"/>
              </a:lnSpc>
            </a:pP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Gender Count: 288 Males, 212 Females</a:t>
            </a:r>
          </a:p>
          <a:p>
            <a:pPr algn="l">
              <a:lnSpc>
                <a:spcPts val="4664"/>
              </a:lnSpc>
            </a:pP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Survived: ~54% of passengers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288367">
            <a:off x="-5349339" y="175344"/>
            <a:ext cx="13553399" cy="7081651"/>
          </a:xfrm>
          <a:custGeom>
            <a:avLst/>
            <a:gdLst/>
            <a:ahLst/>
            <a:cxnLst/>
            <a:rect r="r" b="b" t="t" l="l"/>
            <a:pathLst>
              <a:path h="7081651" w="13553399">
                <a:moveTo>
                  <a:pt x="0" y="0"/>
                </a:moveTo>
                <a:lnTo>
                  <a:pt x="13553399" y="0"/>
                </a:lnTo>
                <a:lnTo>
                  <a:pt x="13553399" y="7081652"/>
                </a:lnTo>
                <a:lnTo>
                  <a:pt x="0" y="70816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569450" y="5445029"/>
            <a:ext cx="9379701" cy="9274179"/>
          </a:xfrm>
          <a:custGeom>
            <a:avLst/>
            <a:gdLst/>
            <a:ahLst/>
            <a:cxnLst/>
            <a:rect r="r" b="b" t="t" l="l"/>
            <a:pathLst>
              <a:path h="9274179" w="9379701">
                <a:moveTo>
                  <a:pt x="0" y="0"/>
                </a:moveTo>
                <a:lnTo>
                  <a:pt x="9379700" y="0"/>
                </a:lnTo>
                <a:lnTo>
                  <a:pt x="9379700" y="9274179"/>
                </a:lnTo>
                <a:lnTo>
                  <a:pt x="0" y="92741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808939" y="5800077"/>
            <a:ext cx="10666589" cy="1876208"/>
          </a:xfrm>
          <a:custGeom>
            <a:avLst/>
            <a:gdLst/>
            <a:ahLst/>
            <a:cxnLst/>
            <a:rect r="r" b="b" t="t" l="l"/>
            <a:pathLst>
              <a:path h="1876208" w="10666589">
                <a:moveTo>
                  <a:pt x="0" y="0"/>
                </a:moveTo>
                <a:lnTo>
                  <a:pt x="10666588" y="0"/>
                </a:lnTo>
                <a:lnTo>
                  <a:pt x="10666588" y="1876208"/>
                </a:lnTo>
                <a:lnTo>
                  <a:pt x="0" y="18762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279" y="2477365"/>
            <a:ext cx="6288583" cy="242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86"/>
              </a:lnSpc>
              <a:spcBef>
                <a:spcPct val="0"/>
              </a:spcBef>
            </a:pPr>
            <a:r>
              <a:rPr lang="en-US" sz="6990" spc="454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Handling Duplicates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87644" y="2875392"/>
            <a:ext cx="7360077" cy="169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4"/>
              </a:lnSpc>
            </a:pPr>
            <a:r>
              <a:rPr lang="en-US" sz="3239" spc="22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Detected 1 duplicate row.</a:t>
            </a:r>
          </a:p>
          <a:p>
            <a:pPr algn="l">
              <a:lnSpc>
                <a:spcPts val="4534"/>
              </a:lnSpc>
            </a:pPr>
            <a:r>
              <a:rPr lang="en-US" sz="3239" spc="22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Duplicates were removed.</a:t>
            </a:r>
          </a:p>
          <a:p>
            <a:pPr algn="l">
              <a:lnSpc>
                <a:spcPts val="4534"/>
              </a:lnSpc>
            </a:pPr>
            <a:r>
              <a:rPr lang="en-US" sz="3239" spc="22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more duplicates after cleaning.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1975">
            <a:off x="-2807156" y="4366610"/>
            <a:ext cx="11226486" cy="11100188"/>
          </a:xfrm>
          <a:custGeom>
            <a:avLst/>
            <a:gdLst/>
            <a:ahLst/>
            <a:cxnLst/>
            <a:rect r="r" b="b" t="t" l="l"/>
            <a:pathLst>
              <a:path h="11100188" w="11226486">
                <a:moveTo>
                  <a:pt x="0" y="0"/>
                </a:moveTo>
                <a:lnTo>
                  <a:pt x="11226485" y="0"/>
                </a:lnTo>
                <a:lnTo>
                  <a:pt x="11226485" y="11100187"/>
                </a:lnTo>
                <a:lnTo>
                  <a:pt x="0" y="11100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4713572">
            <a:off x="11825090" y="-4709160"/>
            <a:ext cx="8306698" cy="8213248"/>
          </a:xfrm>
          <a:custGeom>
            <a:avLst/>
            <a:gdLst/>
            <a:ahLst/>
            <a:cxnLst/>
            <a:rect r="r" b="b" t="t" l="l"/>
            <a:pathLst>
              <a:path h="8213248" w="8306698">
                <a:moveTo>
                  <a:pt x="0" y="0"/>
                </a:moveTo>
                <a:lnTo>
                  <a:pt x="8306698" y="0"/>
                </a:lnTo>
                <a:lnTo>
                  <a:pt x="8306698" y="8213248"/>
                </a:lnTo>
                <a:lnTo>
                  <a:pt x="0" y="821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087367" y="2672885"/>
            <a:ext cx="3327768" cy="4941231"/>
          </a:xfrm>
          <a:custGeom>
            <a:avLst/>
            <a:gdLst/>
            <a:ahLst/>
            <a:cxnLst/>
            <a:rect r="r" b="b" t="t" l="l"/>
            <a:pathLst>
              <a:path h="4941231" w="3327768">
                <a:moveTo>
                  <a:pt x="0" y="0"/>
                </a:moveTo>
                <a:lnTo>
                  <a:pt x="3327768" y="0"/>
                </a:lnTo>
                <a:lnTo>
                  <a:pt x="3327768" y="4941230"/>
                </a:lnTo>
                <a:lnTo>
                  <a:pt x="0" y="4941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72865" y="2793106"/>
            <a:ext cx="5575927" cy="1952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865"/>
              </a:lnSpc>
              <a:spcBef>
                <a:spcPct val="0"/>
              </a:spcBef>
            </a:pPr>
            <a:r>
              <a:rPr lang="en-US" sz="5617" spc="365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Handling Missing Values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72865" y="5076825"/>
            <a:ext cx="7241594" cy="212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1"/>
              </a:lnSpc>
            </a:pPr>
            <a:r>
              <a:rPr lang="en-US" sz="3022" spc="2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Miss</a:t>
            </a:r>
            <a:r>
              <a:rPr lang="en-US" sz="3022" spc="2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ing values found in 'age' column: 49 rows (~9.8%)</a:t>
            </a:r>
          </a:p>
          <a:p>
            <a:pPr algn="just">
              <a:lnSpc>
                <a:spcPts val="4231"/>
              </a:lnSpc>
            </a:pPr>
            <a:r>
              <a:rPr lang="en-US" sz="3022" spc="21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Missing values filled using median imputation.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33288" y="8235759"/>
            <a:ext cx="11699325" cy="1310604"/>
          </a:xfrm>
          <a:custGeom>
            <a:avLst/>
            <a:gdLst/>
            <a:ahLst/>
            <a:cxnLst/>
            <a:rect r="r" b="b" t="t" l="l"/>
            <a:pathLst>
              <a:path h="1310604" w="11699325">
                <a:moveTo>
                  <a:pt x="0" y="0"/>
                </a:moveTo>
                <a:lnTo>
                  <a:pt x="11699325" y="0"/>
                </a:lnTo>
                <a:lnTo>
                  <a:pt x="11699325" y="1310604"/>
                </a:lnTo>
                <a:lnTo>
                  <a:pt x="0" y="1310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301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83472">
            <a:off x="12305534" y="5954564"/>
            <a:ext cx="11240180" cy="5872994"/>
          </a:xfrm>
          <a:custGeom>
            <a:avLst/>
            <a:gdLst/>
            <a:ahLst/>
            <a:cxnLst/>
            <a:rect r="r" b="b" t="t" l="l"/>
            <a:pathLst>
              <a:path h="5872994" w="11240180">
                <a:moveTo>
                  <a:pt x="0" y="0"/>
                </a:moveTo>
                <a:lnTo>
                  <a:pt x="11240180" y="0"/>
                </a:lnTo>
                <a:lnTo>
                  <a:pt x="11240180" y="5872994"/>
                </a:lnTo>
                <a:lnTo>
                  <a:pt x="0" y="58729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7583472">
            <a:off x="-4825127" y="5217965"/>
            <a:ext cx="8002796" cy="4181461"/>
          </a:xfrm>
          <a:custGeom>
            <a:avLst/>
            <a:gdLst/>
            <a:ahLst/>
            <a:cxnLst/>
            <a:rect r="r" b="b" t="t" l="l"/>
            <a:pathLst>
              <a:path h="4181461" w="8002796">
                <a:moveTo>
                  <a:pt x="0" y="0"/>
                </a:moveTo>
                <a:lnTo>
                  <a:pt x="8002796" y="0"/>
                </a:lnTo>
                <a:lnTo>
                  <a:pt x="8002796" y="4181461"/>
                </a:lnTo>
                <a:lnTo>
                  <a:pt x="0" y="4181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76657" y="720423"/>
            <a:ext cx="15734687" cy="8846154"/>
          </a:xfrm>
          <a:custGeom>
            <a:avLst/>
            <a:gdLst/>
            <a:ahLst/>
            <a:cxnLst/>
            <a:rect r="r" b="b" t="t" l="l"/>
            <a:pathLst>
              <a:path h="8846154" w="15734687">
                <a:moveTo>
                  <a:pt x="0" y="0"/>
                </a:moveTo>
                <a:lnTo>
                  <a:pt x="15734686" y="0"/>
                </a:lnTo>
                <a:lnTo>
                  <a:pt x="15734686" y="8846154"/>
                </a:lnTo>
                <a:lnTo>
                  <a:pt x="0" y="884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67266" y="3796215"/>
            <a:ext cx="5364505" cy="5717703"/>
          </a:xfrm>
          <a:custGeom>
            <a:avLst/>
            <a:gdLst/>
            <a:ahLst/>
            <a:cxnLst/>
            <a:rect r="r" b="b" t="t" l="l"/>
            <a:pathLst>
              <a:path h="5717703" w="5364505">
                <a:moveTo>
                  <a:pt x="0" y="0"/>
                </a:moveTo>
                <a:lnTo>
                  <a:pt x="5364506" y="0"/>
                </a:lnTo>
                <a:lnTo>
                  <a:pt x="5364506" y="5717702"/>
                </a:lnTo>
                <a:lnTo>
                  <a:pt x="0" y="57177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61565" b="-49879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660613" y="2084502"/>
            <a:ext cx="6272000" cy="2817085"/>
          </a:xfrm>
          <a:custGeom>
            <a:avLst/>
            <a:gdLst/>
            <a:ahLst/>
            <a:cxnLst/>
            <a:rect r="r" b="b" t="t" l="l"/>
            <a:pathLst>
              <a:path h="2817085" w="6272000">
                <a:moveTo>
                  <a:pt x="0" y="0"/>
                </a:moveTo>
                <a:lnTo>
                  <a:pt x="6272000" y="0"/>
                </a:lnTo>
                <a:lnTo>
                  <a:pt x="6272000" y="2817084"/>
                </a:lnTo>
                <a:lnTo>
                  <a:pt x="0" y="281708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50773" y="2592060"/>
            <a:ext cx="7484282" cy="119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64"/>
              </a:lnSpc>
              <a:spcBef>
                <a:spcPct val="0"/>
              </a:spcBef>
            </a:pPr>
            <a:r>
              <a:rPr lang="en-US" sz="6974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01739" y="5267693"/>
            <a:ext cx="13884521" cy="2934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64"/>
              </a:lnSpc>
            </a:pP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</a:t>
            </a: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 males than females in the dataset.</a:t>
            </a:r>
          </a:p>
          <a:p>
            <a:pPr algn="just">
              <a:lnSpc>
                <a:spcPts val="4664"/>
              </a:lnSpc>
            </a:pP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Survival rate is around 54%.</a:t>
            </a:r>
          </a:p>
          <a:p>
            <a:pPr algn="just">
              <a:lnSpc>
                <a:spcPts val="4664"/>
              </a:lnSpc>
            </a:pP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 column contains titles (Mr., Miss., etc.) which can be used for feature engineering.</a:t>
            </a:r>
          </a:p>
          <a:p>
            <a:pPr algn="just">
              <a:lnSpc>
                <a:spcPts val="4664"/>
              </a:lnSpc>
            </a:pPr>
            <a:r>
              <a:rPr lang="en-US" sz="3331" spc="236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Wide age distribution, may affect survival.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1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61975">
            <a:off x="-2807156" y="4366610"/>
            <a:ext cx="11226486" cy="11100188"/>
          </a:xfrm>
          <a:custGeom>
            <a:avLst/>
            <a:gdLst/>
            <a:ahLst/>
            <a:cxnLst/>
            <a:rect r="r" b="b" t="t" l="l"/>
            <a:pathLst>
              <a:path h="11100188" w="11226486">
                <a:moveTo>
                  <a:pt x="0" y="0"/>
                </a:moveTo>
                <a:lnTo>
                  <a:pt x="11226485" y="0"/>
                </a:lnTo>
                <a:lnTo>
                  <a:pt x="11226485" y="11100187"/>
                </a:lnTo>
                <a:lnTo>
                  <a:pt x="0" y="11100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4713572">
            <a:off x="11825090" y="-4709160"/>
            <a:ext cx="8306698" cy="8213248"/>
          </a:xfrm>
          <a:custGeom>
            <a:avLst/>
            <a:gdLst/>
            <a:ahLst/>
            <a:cxnLst/>
            <a:rect r="r" b="b" t="t" l="l"/>
            <a:pathLst>
              <a:path h="8213248" w="8306698">
                <a:moveTo>
                  <a:pt x="0" y="0"/>
                </a:moveTo>
                <a:lnTo>
                  <a:pt x="8306698" y="0"/>
                </a:lnTo>
                <a:lnTo>
                  <a:pt x="8306698" y="8213248"/>
                </a:lnTo>
                <a:lnTo>
                  <a:pt x="0" y="821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99303" y="2333181"/>
            <a:ext cx="7084117" cy="5644962"/>
          </a:xfrm>
          <a:custGeom>
            <a:avLst/>
            <a:gdLst/>
            <a:ahLst/>
            <a:cxnLst/>
            <a:rect r="r" b="b" t="t" l="l"/>
            <a:pathLst>
              <a:path h="5644962" w="7084117">
                <a:moveTo>
                  <a:pt x="0" y="0"/>
                </a:moveTo>
                <a:lnTo>
                  <a:pt x="7084117" y="0"/>
                </a:lnTo>
                <a:lnTo>
                  <a:pt x="7084117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16238" y="2327100"/>
            <a:ext cx="6972459" cy="5644962"/>
          </a:xfrm>
          <a:custGeom>
            <a:avLst/>
            <a:gdLst/>
            <a:ahLst/>
            <a:cxnLst/>
            <a:rect r="r" b="b" t="t" l="l"/>
            <a:pathLst>
              <a:path h="5644962" w="6972459">
                <a:moveTo>
                  <a:pt x="0" y="0"/>
                </a:moveTo>
                <a:lnTo>
                  <a:pt x="6972459" y="0"/>
                </a:lnTo>
                <a:lnTo>
                  <a:pt x="6972459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DAGk-kRlaH4</dc:identifier>
  <dcterms:modified xsi:type="dcterms:W3CDTF">2011-08-01T06:04:30Z</dcterms:modified>
  <cp:revision>1</cp:revision>
  <dc:title>Python EDA Titanic Dataset</dc:title>
</cp:coreProperties>
</file>