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321f093a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321f093a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321f093a9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321f093a9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321f093a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321f093a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From the medicaid, state federal program that provides health insurance to folks that are low-income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Long-Acting Opioids include: </a:t>
            </a:r>
            <a:r>
              <a:rPr lang="en">
                <a:solidFill>
                  <a:srgbClr val="363942"/>
                </a:solidFill>
                <a:highlight>
                  <a:srgbClr val="FFFFFF"/>
                </a:highlight>
              </a:rPr>
              <a:t>Fentanyl patch (Duragesic),</a:t>
            </a:r>
            <a:r>
              <a:rPr b="1" lang="en">
                <a:solidFill>
                  <a:srgbClr val="363942"/>
                </a:solidFill>
                <a:highlight>
                  <a:srgbClr val="FFFFFF"/>
                </a:highlight>
              </a:rPr>
              <a:t> Methadone</a:t>
            </a:r>
            <a:r>
              <a:rPr lang="en">
                <a:solidFill>
                  <a:srgbClr val="363942"/>
                </a:solidFill>
                <a:highlight>
                  <a:srgbClr val="FFFFFF"/>
                </a:highlight>
              </a:rPr>
              <a:t> (Dolophine), Morphine (Kadian), </a:t>
            </a:r>
            <a:r>
              <a:rPr b="1" lang="en">
                <a:solidFill>
                  <a:srgbClr val="363942"/>
                </a:solidFill>
                <a:highlight>
                  <a:srgbClr val="FFFFFF"/>
                </a:highlight>
              </a:rPr>
              <a:t>Oxycodone</a:t>
            </a:r>
            <a:r>
              <a:rPr lang="en">
                <a:solidFill>
                  <a:srgbClr val="363942"/>
                </a:solidFill>
                <a:highlight>
                  <a:srgbClr val="FFFFFF"/>
                </a:highlight>
              </a:rPr>
              <a:t> controlled-release (OxyContin)</a:t>
            </a:r>
            <a:endParaRPr>
              <a:solidFill>
                <a:srgbClr val="363942"/>
              </a:solidFill>
              <a:highlight>
                <a:srgbClr val="FFFFFF"/>
              </a:highlight>
            </a:endParaRPr>
          </a:p>
          <a:p>
            <a:pPr indent="0" lvl="0" marL="0" rtl="0" algn="l">
              <a:spcBef>
                <a:spcPts val="0"/>
              </a:spcBef>
              <a:spcAft>
                <a:spcPts val="0"/>
              </a:spcAft>
              <a:buNone/>
            </a:pPr>
            <a:r>
              <a:rPr lang="en">
                <a:solidFill>
                  <a:srgbClr val="363942"/>
                </a:solidFill>
                <a:highlight>
                  <a:srgbClr val="FFFFFF"/>
                </a:highlight>
              </a:rPr>
              <a:t>	These are slow-release long-term pain</a:t>
            </a:r>
            <a:r>
              <a:rPr lang="en"/>
              <a:t>, </a:t>
            </a:r>
            <a:endParaRPr/>
          </a:p>
          <a:p>
            <a:pPr indent="0" lvl="0" marL="0" rtl="0" algn="l">
              <a:spcBef>
                <a:spcPts val="0"/>
              </a:spcBef>
              <a:spcAft>
                <a:spcPts val="0"/>
              </a:spcAft>
              <a:buNone/>
            </a:pPr>
            <a:r>
              <a:rPr lang="en"/>
              <a:t>~ Looking at overall years, the average number of death rates increased throughout the years, with a peak in 2017 &amp; sort of </a:t>
            </a:r>
            <a:r>
              <a:rPr lang="en"/>
              <a:t>plateau the next two. </a:t>
            </a:r>
            <a:endParaRPr/>
          </a:p>
          <a:p>
            <a:pPr indent="0" lvl="0" marL="0" rtl="0" algn="l">
              <a:spcBef>
                <a:spcPts val="0"/>
              </a:spcBef>
              <a:spcAft>
                <a:spcPts val="0"/>
              </a:spcAft>
              <a:buNone/>
            </a:pPr>
            <a:r>
              <a:rPr lang="en"/>
              <a:t>~ Which was the same year the US Dept of Health &amp; Human Services declared a public health emergency on the Opioid Crisis.</a:t>
            </a:r>
            <a:endParaRPr/>
          </a:p>
          <a:p>
            <a:pPr indent="0" lvl="0" marL="0" rtl="0" algn="l">
              <a:spcBef>
                <a:spcPts val="0"/>
              </a:spcBef>
              <a:spcAft>
                <a:spcPts val="0"/>
              </a:spcAft>
              <a:buNone/>
            </a:pPr>
            <a:r>
              <a:rPr lang="en"/>
              <a:t>~ Similarly, opioid deaths rose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Interestingly, LA-Opioids pres. rates increased, and saw 2% jump in 2018, </a:t>
            </a:r>
            <a:endParaRPr/>
          </a:p>
          <a:p>
            <a:pPr indent="0" lvl="0" marL="0" rtl="0" algn="l">
              <a:spcBef>
                <a:spcPts val="0"/>
              </a:spcBef>
              <a:spcAft>
                <a:spcPts val="0"/>
              </a:spcAft>
              <a:buNone/>
            </a:pPr>
            <a:r>
              <a:rPr lang="en"/>
              <a:t>~ Can help with long, enduring pain, experience less highs &amp; lows [withdrawls] from short-acting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321f093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321f093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Not visually the best, but in terms of looking at the way prescribing rates decreased, meanwhile deaths continued to increase, following in line with the previous conclusion that medicare opioid prescribing rates and death rates aren’t strongly correlated.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Could be due the state/federal regulations on opioid prescription rates due to Purdue pharma &amp; stuff</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321f093a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321f093a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Are Medicaid Opioid Prescribing Rate and State Death Rates Correlated?</a:t>
            </a:r>
            <a:endParaRPr>
              <a:solidFill>
                <a:schemeClr val="dk1"/>
              </a:solidFill>
            </a:endParaRPr>
          </a:p>
          <a:p>
            <a:pPr indent="0" lvl="0" marL="0" rtl="0" algn="l">
              <a:spcBef>
                <a:spcPts val="0"/>
              </a:spcBef>
              <a:spcAft>
                <a:spcPts val="0"/>
              </a:spcAft>
              <a:buNone/>
            </a:pPr>
            <a:r>
              <a:rPr lang="en">
                <a:solidFill>
                  <a:schemeClr val="dk1"/>
                </a:solidFill>
              </a:rPr>
              <a:t>~ ~ This is a scatter plot comparing the state and year death rates and Opioid Prescribing Rates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Includes all Opioid types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321f093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321f093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Not visually the best, but in terms of looking at the way prescribing rates remained relatively low, meanwhile deaths continued to increase, following in line with the previous conclusion that </a:t>
            </a:r>
            <a:r>
              <a:rPr lang="en"/>
              <a:t>prescribing</a:t>
            </a:r>
            <a:r>
              <a:rPr lang="en"/>
              <a:t> rates and death rates aren’t strongly correlated.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321f093a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321f093a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a:t>
            </a:r>
            <a:r>
              <a:rPr lang="en"/>
              <a:t> Medicaid LA Prescribing Rate and State Death Rates Correlated?</a:t>
            </a:r>
            <a:endParaRPr/>
          </a:p>
          <a:p>
            <a:pPr indent="0" lvl="0" marL="0" rtl="0" algn="l">
              <a:spcBef>
                <a:spcPts val="0"/>
              </a:spcBef>
              <a:spcAft>
                <a:spcPts val="0"/>
              </a:spcAft>
              <a:buNone/>
            </a:pPr>
            <a:r>
              <a:rPr lang="en"/>
              <a:t>~ This is a scatter plot comparing the state and year death rates and LA-Opioid Prescribing Rates </a:t>
            </a:r>
            <a:endParaRPr/>
          </a:p>
          <a:p>
            <a:pPr indent="0" lvl="0" marL="0" rtl="0" algn="l">
              <a:spcBef>
                <a:spcPts val="0"/>
              </a:spcBef>
              <a:spcAft>
                <a:spcPts val="0"/>
              </a:spcAft>
              <a:buNone/>
            </a:pPr>
            <a:r>
              <a:rPr lang="en"/>
              <a:t>~ From the medicaid, state </a:t>
            </a:r>
            <a:r>
              <a:rPr lang="en"/>
              <a:t>federal</a:t>
            </a:r>
            <a:r>
              <a:rPr lang="en"/>
              <a:t> program that provides health insurance to folks that are low-income </a:t>
            </a:r>
            <a:endParaRPr/>
          </a:p>
          <a:p>
            <a:pPr indent="0" lvl="0" marL="0" rtl="0" algn="l">
              <a:spcBef>
                <a:spcPts val="0"/>
              </a:spcBef>
              <a:spcAft>
                <a:spcPts val="0"/>
              </a:spcAft>
              <a:buNone/>
            </a:pPr>
            <a:r>
              <a:rPr lang="en"/>
              <a:t>~ Long-Acting Opioids include: </a:t>
            </a:r>
            <a:r>
              <a:rPr lang="en">
                <a:solidFill>
                  <a:srgbClr val="363942"/>
                </a:solidFill>
                <a:highlight>
                  <a:srgbClr val="FFFFFF"/>
                </a:highlight>
              </a:rPr>
              <a:t>Fentanyl patch (Duragesic), Methadone (Dolophine), Morphine (Kadian), Oxycodone controlled-release (OxyContin)</a:t>
            </a:r>
            <a:endParaRPr>
              <a:solidFill>
                <a:srgbClr val="363942"/>
              </a:solidFill>
              <a:highlight>
                <a:srgbClr val="FFFFFF"/>
              </a:highlight>
            </a:endParaRPr>
          </a:p>
          <a:p>
            <a:pPr indent="0" lvl="0" marL="0" rtl="0" algn="l">
              <a:spcBef>
                <a:spcPts val="0"/>
              </a:spcBef>
              <a:spcAft>
                <a:spcPts val="0"/>
              </a:spcAft>
              <a:buNone/>
            </a:pPr>
            <a:r>
              <a:rPr lang="en">
                <a:solidFill>
                  <a:srgbClr val="363942"/>
                </a:solidFill>
                <a:highlight>
                  <a:srgbClr val="FFFFFF"/>
                </a:highlight>
              </a:rPr>
              <a:t>	These are slow-release long-term pain</a:t>
            </a:r>
            <a:endParaRPr>
              <a:solidFill>
                <a:srgbClr val="363942"/>
              </a:solidFill>
              <a:highlight>
                <a:srgbClr val="FFFFFF"/>
              </a:highlight>
            </a:endParaRPr>
          </a:p>
          <a:p>
            <a:pPr indent="0" lvl="0" marL="0" rtl="0" algn="l">
              <a:spcBef>
                <a:spcPts val="0"/>
              </a:spcBef>
              <a:spcAft>
                <a:spcPts val="0"/>
              </a:spcAft>
              <a:buNone/>
            </a:pPr>
            <a:r>
              <a:rPr lang="en">
                <a:solidFill>
                  <a:srgbClr val="363942"/>
                </a:solidFill>
                <a:highlight>
                  <a:srgbClr val="FFFFFF"/>
                </a:highlight>
              </a:rPr>
              <a:t>~ </a:t>
            </a:r>
            <a:r>
              <a:rPr lang="en">
                <a:solidFill>
                  <a:srgbClr val="595959"/>
                </a:solidFill>
              </a:rPr>
              <a:t>Note: Zero values are present and represent states that reported no deaths and some states reported no data.</a:t>
            </a:r>
            <a:endParaRPr>
              <a:solidFill>
                <a:srgbClr val="36394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321f093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321f093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321f093a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321f093a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321f093a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321f093a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321f093a9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321f093a9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321f093a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321f093a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321f093a9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321f093a9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321f093a9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321f093a9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321f093a9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321f093a9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38725"/>
            <a:ext cx="8520600" cy="653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Group 6</a:t>
            </a:r>
            <a:endParaRPr/>
          </a:p>
        </p:txBody>
      </p:sp>
      <p:sp>
        <p:nvSpPr>
          <p:cNvPr id="55" name="Google Shape;55;p13"/>
          <p:cNvSpPr txBox="1"/>
          <p:nvPr>
            <p:ph idx="1" type="subTitle"/>
          </p:nvPr>
        </p:nvSpPr>
        <p:spPr>
          <a:xfrm>
            <a:off x="311700" y="3912450"/>
            <a:ext cx="8520600" cy="476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CDC Opioid Death Review:  2015 - 2019</a:t>
            </a:r>
            <a:endParaRPr/>
          </a:p>
        </p:txBody>
      </p:sp>
      <p:sp>
        <p:nvSpPr>
          <p:cNvPr id="56" name="Google Shape;56;p13"/>
          <p:cNvSpPr txBox="1"/>
          <p:nvPr>
            <p:ph idx="1" type="subTitle"/>
          </p:nvPr>
        </p:nvSpPr>
        <p:spPr>
          <a:xfrm>
            <a:off x="311700" y="43243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Rohan, Josh, Catharine, Helen, Henok, Chris</a:t>
            </a:r>
            <a:endParaRPr/>
          </a:p>
        </p:txBody>
      </p:sp>
      <p:pic>
        <p:nvPicPr>
          <p:cNvPr id="57" name="Google Shape;57;p13"/>
          <p:cNvPicPr preferRelativeResize="0"/>
          <p:nvPr/>
        </p:nvPicPr>
        <p:blipFill>
          <a:blip r:embed="rId4">
            <a:alphaModFix/>
          </a:blip>
          <a:stretch>
            <a:fillRect/>
          </a:stretch>
        </p:blipFill>
        <p:spPr>
          <a:xfrm>
            <a:off x="3909751" y="2468800"/>
            <a:ext cx="1362179" cy="1026431"/>
          </a:xfrm>
          <a:prstGeom prst="rect">
            <a:avLst/>
          </a:prstGeom>
          <a:noFill/>
          <a:ln>
            <a:noFill/>
          </a:ln>
        </p:spPr>
      </p:pic>
      <p:pic>
        <p:nvPicPr>
          <p:cNvPr id="58" name="Google Shape;58;p13"/>
          <p:cNvPicPr preferRelativeResize="0"/>
          <p:nvPr/>
        </p:nvPicPr>
        <p:blipFill>
          <a:blip r:embed="rId5">
            <a:alphaModFix/>
          </a:blip>
          <a:stretch>
            <a:fillRect/>
          </a:stretch>
        </p:blipFill>
        <p:spPr>
          <a:xfrm>
            <a:off x="1211350" y="2621200"/>
            <a:ext cx="1333500" cy="749979"/>
          </a:xfrm>
          <a:prstGeom prst="rect">
            <a:avLst/>
          </a:prstGeom>
          <a:noFill/>
          <a:ln>
            <a:noFill/>
          </a:ln>
        </p:spPr>
      </p:pic>
      <p:pic>
        <p:nvPicPr>
          <p:cNvPr id="59" name="Google Shape;59;p13"/>
          <p:cNvPicPr preferRelativeResize="0"/>
          <p:nvPr/>
        </p:nvPicPr>
        <p:blipFill>
          <a:blip r:embed="rId6">
            <a:alphaModFix/>
          </a:blip>
          <a:stretch>
            <a:fillRect/>
          </a:stretch>
        </p:blipFill>
        <p:spPr>
          <a:xfrm>
            <a:off x="6520125" y="2705400"/>
            <a:ext cx="1143000" cy="5815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Doctors Prescribing Opioids Ratio vs Opioid Death Rate</a:t>
            </a:r>
            <a:endParaRPr/>
          </a:p>
        </p:txBody>
      </p:sp>
      <p:sp>
        <p:nvSpPr>
          <p:cNvPr id="130" name="Google Shape;130;p22"/>
          <p:cNvSpPr txBox="1"/>
          <p:nvPr>
            <p:ph idx="1" type="body"/>
          </p:nvPr>
        </p:nvSpPr>
        <p:spPr>
          <a:xfrm>
            <a:off x="311700" y="1017725"/>
            <a:ext cx="4152900" cy="3646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Does a higher ratio of Doctors Prescribing Opioids in a given state have a correlation with a higher opioid overdose death rate?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Lowest Ratio of </a:t>
            </a:r>
            <a:r>
              <a:rPr lang="en"/>
              <a:t>Doctors </a:t>
            </a:r>
            <a:r>
              <a:rPr lang="en"/>
              <a:t>Prescribing    </a:t>
            </a:r>
            <a:r>
              <a:rPr lang="en"/>
              <a:t>New York</a:t>
            </a:r>
            <a:r>
              <a:rPr lang="en"/>
              <a:t> 2019: 53.52% </a:t>
            </a:r>
            <a:endParaRPr/>
          </a:p>
          <a:p>
            <a:pPr indent="0" lvl="0" marL="0" rtl="0" algn="l">
              <a:spcBef>
                <a:spcPts val="1200"/>
              </a:spcBef>
              <a:spcAft>
                <a:spcPts val="0"/>
              </a:spcAft>
              <a:buNone/>
            </a:pPr>
            <a:r>
              <a:rPr lang="en"/>
              <a:t>Highest Ratio of Doctors Prescribing North Carolina 2015: 81.76% </a:t>
            </a:r>
            <a:endParaRPr/>
          </a:p>
          <a:p>
            <a:pPr indent="0" lvl="0" marL="0" rtl="0" algn="l">
              <a:spcBef>
                <a:spcPts val="1200"/>
              </a:spcBef>
              <a:spcAft>
                <a:spcPts val="1200"/>
              </a:spcAft>
              <a:buClr>
                <a:schemeClr val="dk1"/>
              </a:buClr>
              <a:buSzPct val="61111"/>
              <a:buFont typeface="Arial"/>
              <a:buNone/>
            </a:pPr>
            <a:r>
              <a:rPr lang="en"/>
              <a:t>No Correlation found between Prescription Rate and Opioid Death Ratio</a:t>
            </a:r>
            <a:endParaRPr/>
          </a:p>
        </p:txBody>
      </p:sp>
      <p:pic>
        <p:nvPicPr>
          <p:cNvPr id="131" name="Google Shape;131;p22"/>
          <p:cNvPicPr preferRelativeResize="0"/>
          <p:nvPr/>
        </p:nvPicPr>
        <p:blipFill>
          <a:blip r:embed="rId3">
            <a:alphaModFix/>
          </a:blip>
          <a:stretch>
            <a:fillRect/>
          </a:stretch>
        </p:blipFill>
        <p:spPr>
          <a:xfrm>
            <a:off x="4464538" y="1247775"/>
            <a:ext cx="3667125" cy="2647950"/>
          </a:xfrm>
          <a:prstGeom prst="rect">
            <a:avLst/>
          </a:prstGeom>
          <a:noFill/>
          <a:ln>
            <a:noFill/>
          </a:ln>
        </p:spPr>
      </p:pic>
      <p:sp>
        <p:nvSpPr>
          <p:cNvPr id="132" name="Google Shape;132;p22"/>
          <p:cNvSpPr txBox="1"/>
          <p:nvPr/>
        </p:nvSpPr>
        <p:spPr>
          <a:xfrm>
            <a:off x="437575" y="1813450"/>
            <a:ext cx="10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Drs Prescribing Opioids Ratio</a:t>
            </a:r>
            <a:endParaRPr sz="1000"/>
          </a:p>
        </p:txBody>
      </p:sp>
      <p:sp>
        <p:nvSpPr>
          <p:cNvPr id="133" name="Google Shape;133;p22"/>
          <p:cNvSpPr txBox="1"/>
          <p:nvPr/>
        </p:nvSpPr>
        <p:spPr>
          <a:xfrm>
            <a:off x="1910400" y="1813450"/>
            <a:ext cx="216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t>Doctors Prescribing Opioids</a:t>
            </a:r>
            <a:endParaRPr sz="1000" u="sng"/>
          </a:p>
        </p:txBody>
      </p:sp>
      <p:sp>
        <p:nvSpPr>
          <p:cNvPr id="134" name="Google Shape;134;p22"/>
          <p:cNvSpPr txBox="1"/>
          <p:nvPr/>
        </p:nvSpPr>
        <p:spPr>
          <a:xfrm>
            <a:off x="1979500" y="2004450"/>
            <a:ext cx="153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All Prescribing Doctors</a:t>
            </a:r>
            <a:endParaRPr sz="1000"/>
          </a:p>
        </p:txBody>
      </p:sp>
      <p:sp>
        <p:nvSpPr>
          <p:cNvPr id="135" name="Google Shape;135;p22"/>
          <p:cNvSpPr txBox="1"/>
          <p:nvPr/>
        </p:nvSpPr>
        <p:spPr>
          <a:xfrm>
            <a:off x="437575" y="2272350"/>
            <a:ext cx="10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Overdose Death</a:t>
            </a:r>
            <a:r>
              <a:rPr lang="en" sz="1000"/>
              <a:t> Ratio</a:t>
            </a:r>
            <a:endParaRPr sz="1000"/>
          </a:p>
        </p:txBody>
      </p:sp>
      <p:sp>
        <p:nvSpPr>
          <p:cNvPr id="136" name="Google Shape;136;p22"/>
          <p:cNvSpPr txBox="1"/>
          <p:nvPr/>
        </p:nvSpPr>
        <p:spPr>
          <a:xfrm>
            <a:off x="1758000" y="2272350"/>
            <a:ext cx="216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t>Overdose Deaths for a given state</a:t>
            </a:r>
            <a:endParaRPr sz="1000" u="sng"/>
          </a:p>
        </p:txBody>
      </p:sp>
      <p:sp>
        <p:nvSpPr>
          <p:cNvPr id="137" name="Google Shape;137;p22"/>
          <p:cNvSpPr txBox="1"/>
          <p:nvPr/>
        </p:nvSpPr>
        <p:spPr>
          <a:xfrm>
            <a:off x="1903850" y="2478600"/>
            <a:ext cx="176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All Deaths for given State</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Doctor Prescribing Opioids Ratio</a:t>
            </a:r>
            <a:endParaRPr/>
          </a:p>
        </p:txBody>
      </p:sp>
      <p:sp>
        <p:nvSpPr>
          <p:cNvPr id="143" name="Google Shape;143;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Similar to the decrease in Prescription Rates, the ratio of Doctors prescribing Opioids overall was lowest in New York State all 5 years, and fell each year. </a:t>
            </a:r>
            <a:br>
              <a:rPr lang="en"/>
            </a:br>
            <a:br>
              <a:rPr lang="en"/>
            </a:br>
            <a:r>
              <a:rPr lang="en"/>
              <a:t>The highest Prescribing Ratio by year was held by multiple states, with Arkansas taking the highest position for the last 3 </a:t>
            </a:r>
            <a:r>
              <a:rPr lang="en"/>
              <a:t>years of the dataset. </a:t>
            </a:r>
            <a:endParaRPr/>
          </a:p>
        </p:txBody>
      </p:sp>
      <p:pic>
        <p:nvPicPr>
          <p:cNvPr id="144" name="Google Shape;144;p23"/>
          <p:cNvPicPr preferRelativeResize="0"/>
          <p:nvPr/>
        </p:nvPicPr>
        <p:blipFill>
          <a:blip r:embed="rId3">
            <a:alphaModFix/>
          </a:blip>
          <a:stretch>
            <a:fillRect/>
          </a:stretch>
        </p:blipFill>
        <p:spPr>
          <a:xfrm>
            <a:off x="5614900" y="89375"/>
            <a:ext cx="2743200" cy="2372264"/>
          </a:xfrm>
          <a:prstGeom prst="rect">
            <a:avLst/>
          </a:prstGeom>
          <a:noFill/>
          <a:ln>
            <a:noFill/>
          </a:ln>
        </p:spPr>
      </p:pic>
      <p:pic>
        <p:nvPicPr>
          <p:cNvPr id="145" name="Google Shape;145;p23"/>
          <p:cNvPicPr preferRelativeResize="0"/>
          <p:nvPr/>
        </p:nvPicPr>
        <p:blipFill>
          <a:blip r:embed="rId4">
            <a:alphaModFix/>
          </a:blip>
          <a:stretch>
            <a:fillRect/>
          </a:stretch>
        </p:blipFill>
        <p:spPr>
          <a:xfrm>
            <a:off x="5630850" y="2527008"/>
            <a:ext cx="2743200" cy="25024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a:t>
            </a:r>
            <a:r>
              <a:rPr lang="en"/>
              <a:t> Deaths &amp; Average Prescribing Rates</a:t>
            </a:r>
            <a:endParaRPr/>
          </a:p>
        </p:txBody>
      </p:sp>
      <p:pic>
        <p:nvPicPr>
          <p:cNvPr id="151" name="Google Shape;151;p24"/>
          <p:cNvPicPr preferRelativeResize="0"/>
          <p:nvPr/>
        </p:nvPicPr>
        <p:blipFill>
          <a:blip r:embed="rId3">
            <a:alphaModFix/>
          </a:blip>
          <a:stretch>
            <a:fillRect/>
          </a:stretch>
        </p:blipFill>
        <p:spPr>
          <a:xfrm>
            <a:off x="4717500" y="1519175"/>
            <a:ext cx="4114800" cy="2743200"/>
          </a:xfrm>
          <a:prstGeom prst="rect">
            <a:avLst/>
          </a:prstGeom>
          <a:noFill/>
          <a:ln>
            <a:noFill/>
          </a:ln>
        </p:spPr>
      </p:pic>
      <p:pic>
        <p:nvPicPr>
          <p:cNvPr id="152" name="Google Shape;152;p24"/>
          <p:cNvPicPr preferRelativeResize="0"/>
          <p:nvPr/>
        </p:nvPicPr>
        <p:blipFill>
          <a:blip r:embed="rId4">
            <a:alphaModFix/>
          </a:blip>
          <a:stretch>
            <a:fillRect/>
          </a:stretch>
        </p:blipFill>
        <p:spPr>
          <a:xfrm>
            <a:off x="311700" y="1459700"/>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lang="en" sz="2500"/>
              <a:t>State Death Rate vs Opioid Prescribing Rate Per Year</a:t>
            </a:r>
            <a:endParaRPr/>
          </a:p>
        </p:txBody>
      </p:sp>
      <p:sp>
        <p:nvSpPr>
          <p:cNvPr id="158" name="Google Shape;158;p25"/>
          <p:cNvSpPr txBox="1"/>
          <p:nvPr>
            <p:ph idx="1" type="body"/>
          </p:nvPr>
        </p:nvSpPr>
        <p:spPr>
          <a:xfrm>
            <a:off x="311700" y="1152475"/>
            <a:ext cx="2770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Visually–state death rates increased throughout this 5-year period, whereas Opioid Prescribing rates decreased. </a:t>
            </a:r>
            <a:endParaRPr/>
          </a:p>
        </p:txBody>
      </p:sp>
      <p:pic>
        <p:nvPicPr>
          <p:cNvPr id="159" name="Google Shape;159;p25"/>
          <p:cNvPicPr preferRelativeResize="0"/>
          <p:nvPr/>
        </p:nvPicPr>
        <p:blipFill>
          <a:blip r:embed="rId3">
            <a:alphaModFix/>
          </a:blip>
          <a:stretch>
            <a:fillRect/>
          </a:stretch>
        </p:blipFill>
        <p:spPr>
          <a:xfrm>
            <a:off x="3201050" y="977700"/>
            <a:ext cx="5873575" cy="386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Death Rate vs Opioid Prescribing Rate</a:t>
            </a:r>
            <a:endParaRPr/>
          </a:p>
        </p:txBody>
      </p:sp>
      <p:sp>
        <p:nvSpPr>
          <p:cNvPr id="165" name="Google Shape;165;p2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lnSpc>
                <a:spcPct val="100000"/>
              </a:lnSpc>
              <a:spcBef>
                <a:spcPts val="1200"/>
              </a:spcBef>
              <a:spcAft>
                <a:spcPts val="0"/>
              </a:spcAft>
              <a:buSzPts val="1800"/>
              <a:buChar char="●"/>
            </a:pPr>
            <a:r>
              <a:rPr lang="en"/>
              <a:t>R-squared value:</a:t>
            </a:r>
            <a:endParaRPr/>
          </a:p>
          <a:p>
            <a:pPr indent="0" lvl="0" marL="0" rtl="0" algn="l">
              <a:lnSpc>
                <a:spcPct val="100000"/>
              </a:lnSpc>
              <a:spcBef>
                <a:spcPts val="0"/>
              </a:spcBef>
              <a:spcAft>
                <a:spcPts val="0"/>
              </a:spcAft>
              <a:buNone/>
            </a:pPr>
            <a:r>
              <a:rPr lang="en"/>
              <a:t>		</a:t>
            </a:r>
            <a:r>
              <a:rPr lang="en" sz="1550">
                <a:solidFill>
                  <a:schemeClr val="dk1"/>
                </a:solidFill>
                <a:highlight>
                  <a:srgbClr val="FFFFFF"/>
                </a:highlight>
              </a:rPr>
              <a:t>The r-squared is: 0.006</a:t>
            </a:r>
            <a:endParaRPr sz="1550">
              <a:solidFill>
                <a:schemeClr val="dk1"/>
              </a:solidFill>
              <a:highlight>
                <a:srgbClr val="FFFFFF"/>
              </a:highlight>
            </a:endParaRPr>
          </a:p>
          <a:p>
            <a:pPr indent="0" lvl="0" marL="0" rtl="0" algn="l">
              <a:lnSpc>
                <a:spcPct val="100000"/>
              </a:lnSpc>
              <a:spcBef>
                <a:spcPts val="0"/>
              </a:spcBef>
              <a:spcAft>
                <a:spcPts val="0"/>
              </a:spcAft>
              <a:buNone/>
            </a:pPr>
            <a:r>
              <a:t/>
            </a:r>
            <a:endParaRPr sz="1550">
              <a:solidFill>
                <a:schemeClr val="dk1"/>
              </a:solidFill>
              <a:highlight>
                <a:srgbClr val="FFFFFF"/>
              </a:highlight>
            </a:endParaRPr>
          </a:p>
          <a:p>
            <a:pPr indent="-327025" lvl="0" marL="457200" rtl="0" algn="l">
              <a:lnSpc>
                <a:spcPct val="100000"/>
              </a:lnSpc>
              <a:spcBef>
                <a:spcPts val="0"/>
              </a:spcBef>
              <a:spcAft>
                <a:spcPts val="0"/>
              </a:spcAft>
              <a:buClr>
                <a:schemeClr val="dk1"/>
              </a:buClr>
              <a:buSzPts val="1550"/>
              <a:buChar char="●"/>
            </a:pPr>
            <a:r>
              <a:rPr lang="en"/>
              <a:t>Suggesting there is not a strong correlation between State Death Rate vs Opioid Prescribing Rate</a:t>
            </a:r>
            <a:endParaRPr sz="1550">
              <a:solidFill>
                <a:schemeClr val="dk1"/>
              </a:solidFill>
              <a:highlight>
                <a:srgbClr val="FFFFFF"/>
              </a:highlight>
            </a:endParaRPr>
          </a:p>
        </p:txBody>
      </p:sp>
      <p:pic>
        <p:nvPicPr>
          <p:cNvPr id="166" name="Google Shape;166;p26"/>
          <p:cNvPicPr preferRelativeResize="0"/>
          <p:nvPr/>
        </p:nvPicPr>
        <p:blipFill>
          <a:blip r:embed="rId3">
            <a:alphaModFix/>
          </a:blip>
          <a:stretch>
            <a:fillRect/>
          </a:stretch>
        </p:blipFill>
        <p:spPr>
          <a:xfrm>
            <a:off x="4849500" y="1328700"/>
            <a:ext cx="41148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lang="en" sz="2500"/>
              <a:t>State Death Rate vs LA Opioids Prescribing Rate Per Year</a:t>
            </a:r>
            <a:endParaRPr/>
          </a:p>
        </p:txBody>
      </p:sp>
      <p:sp>
        <p:nvSpPr>
          <p:cNvPr id="172" name="Google Shape;172;p27"/>
          <p:cNvSpPr txBox="1"/>
          <p:nvPr>
            <p:ph idx="1" type="body"/>
          </p:nvPr>
        </p:nvSpPr>
        <p:spPr>
          <a:xfrm>
            <a:off x="311700" y="1152475"/>
            <a:ext cx="321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Visually–state death rates increased throughout this 5-year </a:t>
            </a:r>
            <a:r>
              <a:rPr lang="en"/>
              <a:t>period, whereas LA Opioid Prescribing rates remained relatively the same. </a:t>
            </a:r>
            <a:endParaRPr/>
          </a:p>
        </p:txBody>
      </p:sp>
      <p:pic>
        <p:nvPicPr>
          <p:cNvPr id="173" name="Google Shape;173;p27"/>
          <p:cNvPicPr preferRelativeResize="0"/>
          <p:nvPr/>
        </p:nvPicPr>
        <p:blipFill>
          <a:blip r:embed="rId3">
            <a:alphaModFix/>
          </a:blip>
          <a:stretch>
            <a:fillRect/>
          </a:stretch>
        </p:blipFill>
        <p:spPr>
          <a:xfrm>
            <a:off x="3710100" y="1061725"/>
            <a:ext cx="5311200" cy="35979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500"/>
              <a:t>State Death Rate vs Long Acting Opioids Prescribing Rate</a:t>
            </a:r>
            <a:endParaRPr sz="4200"/>
          </a:p>
        </p:txBody>
      </p:sp>
      <p:sp>
        <p:nvSpPr>
          <p:cNvPr id="179" name="Google Shape;179;p28"/>
          <p:cNvSpPr txBox="1"/>
          <p:nvPr>
            <p:ph idx="1" type="body"/>
          </p:nvPr>
        </p:nvSpPr>
        <p:spPr>
          <a:xfrm>
            <a:off x="311700" y="1115600"/>
            <a:ext cx="4531800" cy="3710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R-squared value:</a:t>
            </a:r>
            <a:endParaRPr/>
          </a:p>
          <a:p>
            <a:pPr indent="0" lvl="0" marL="0" rtl="0" algn="l">
              <a:lnSpc>
                <a:spcPct val="100000"/>
              </a:lnSpc>
              <a:spcBef>
                <a:spcPts val="0"/>
              </a:spcBef>
              <a:spcAft>
                <a:spcPts val="0"/>
              </a:spcAft>
              <a:buNone/>
            </a:pPr>
            <a:r>
              <a:rPr lang="en"/>
              <a:t>		</a:t>
            </a:r>
            <a:r>
              <a:rPr lang="en" sz="1550">
                <a:solidFill>
                  <a:schemeClr val="dk1"/>
                </a:solidFill>
                <a:highlight>
                  <a:srgbClr val="FFFFFF"/>
                </a:highlight>
              </a:rPr>
              <a:t>The r-squared is: 0.003</a:t>
            </a:r>
            <a:endParaRPr sz="2300"/>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Suggesting there is no correlation between State Death Rate vs Medicaid LA Prescribing Rate</a:t>
            </a:r>
            <a:endParaRPr/>
          </a:p>
        </p:txBody>
      </p:sp>
      <p:sp>
        <p:nvSpPr>
          <p:cNvPr id="180" name="Google Shape;180;p28"/>
          <p:cNvSpPr txBox="1"/>
          <p:nvPr/>
        </p:nvSpPr>
        <p:spPr>
          <a:xfrm>
            <a:off x="5549825" y="2566800"/>
            <a:ext cx="2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1" name="Google Shape;181;p28"/>
          <p:cNvPicPr preferRelativeResize="0"/>
          <p:nvPr/>
        </p:nvPicPr>
        <p:blipFill>
          <a:blip r:embed="rId3">
            <a:alphaModFix/>
          </a:blip>
          <a:stretch>
            <a:fillRect/>
          </a:stretch>
        </p:blipFill>
        <p:spPr>
          <a:xfrm>
            <a:off x="4912925" y="1269525"/>
            <a:ext cx="41148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86475"/>
            <a:ext cx="8520600" cy="4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Data Review</a:t>
            </a:r>
            <a:endParaRPr/>
          </a:p>
        </p:txBody>
      </p:sp>
      <p:sp>
        <p:nvSpPr>
          <p:cNvPr id="65" name="Google Shape;65;p14"/>
          <p:cNvSpPr txBox="1"/>
          <p:nvPr>
            <p:ph idx="1" type="body"/>
          </p:nvPr>
        </p:nvSpPr>
        <p:spPr>
          <a:xfrm>
            <a:off x="311700" y="546675"/>
            <a:ext cx="8633400" cy="43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i="1" sz="800">
              <a:solidFill>
                <a:schemeClr val="dk1"/>
              </a:solidFill>
            </a:endParaRPr>
          </a:p>
          <a:p>
            <a:pPr indent="0" lvl="0" marL="0" rtl="0" algn="l">
              <a:spcBef>
                <a:spcPts val="1200"/>
              </a:spcBef>
              <a:spcAft>
                <a:spcPts val="1200"/>
              </a:spcAft>
              <a:buNone/>
            </a:pPr>
            <a:r>
              <a:t/>
            </a:r>
            <a:endParaRPr/>
          </a:p>
        </p:txBody>
      </p:sp>
      <p:sp>
        <p:nvSpPr>
          <p:cNvPr id="66" name="Google Shape;66;p14"/>
          <p:cNvSpPr txBox="1"/>
          <p:nvPr/>
        </p:nvSpPr>
        <p:spPr>
          <a:xfrm>
            <a:off x="611375" y="618438"/>
            <a:ext cx="2502300" cy="19533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55000"/>
              <a:buFont typeface="Arial"/>
              <a:buNone/>
            </a:pPr>
            <a:r>
              <a:rPr lang="en" sz="2000">
                <a:solidFill>
                  <a:schemeClr val="dk1"/>
                </a:solidFill>
              </a:rPr>
              <a:t>Data sources:</a:t>
            </a:r>
            <a:endParaRPr sz="2000">
              <a:solidFill>
                <a:schemeClr val="dk1"/>
              </a:solidFill>
            </a:endParaRPr>
          </a:p>
          <a:p>
            <a:pPr indent="0" lvl="0" marL="0" rtl="0" algn="l">
              <a:spcBef>
                <a:spcPts val="0"/>
              </a:spcBef>
              <a:spcAft>
                <a:spcPts val="0"/>
              </a:spcAft>
              <a:buClr>
                <a:schemeClr val="dk1"/>
              </a:buClr>
              <a:buSzPct val="70967"/>
              <a:buFont typeface="Arial"/>
              <a:buNone/>
            </a:pPr>
            <a:r>
              <a:rPr lang="en" sz="1550" u="sng">
                <a:solidFill>
                  <a:schemeClr val="dk1"/>
                </a:solidFill>
              </a:rPr>
              <a:t>CDC</a:t>
            </a:r>
            <a:r>
              <a:rPr lang="en" sz="1800" u="sng">
                <a:solidFill>
                  <a:schemeClr val="dk1"/>
                </a:solidFill>
              </a:rPr>
              <a:t>:</a:t>
            </a:r>
            <a:endParaRPr sz="1800" u="sng">
              <a:solidFill>
                <a:schemeClr val="dk1"/>
              </a:solidFill>
            </a:endParaRPr>
          </a:p>
          <a:p>
            <a:pPr indent="0" lvl="0" marL="0" rtl="0" algn="l">
              <a:spcBef>
                <a:spcPts val="0"/>
              </a:spcBef>
              <a:spcAft>
                <a:spcPts val="0"/>
              </a:spcAft>
              <a:buClr>
                <a:schemeClr val="dk1"/>
              </a:buClr>
              <a:buSzPct val="78571"/>
              <a:buFont typeface="Arial"/>
              <a:buNone/>
            </a:pPr>
            <a:r>
              <a:rPr i="1" lang="en">
                <a:solidFill>
                  <a:schemeClr val="dk1"/>
                </a:solidFill>
              </a:rPr>
              <a:t>12 month – ending provisional count &amp; Percent Change of Drug Overdose Death.</a:t>
            </a:r>
            <a:endParaRPr i="1">
              <a:solidFill>
                <a:schemeClr val="dk1"/>
              </a:solidFill>
            </a:endParaRPr>
          </a:p>
          <a:p>
            <a:pPr indent="0" lvl="0" marL="0" rtl="0" algn="l">
              <a:spcBef>
                <a:spcPts val="0"/>
              </a:spcBef>
              <a:spcAft>
                <a:spcPts val="0"/>
              </a:spcAft>
              <a:buClr>
                <a:schemeClr val="dk1"/>
              </a:buClr>
              <a:buSzPct val="78571"/>
              <a:buFont typeface="Arial"/>
              <a:buNone/>
            </a:pPr>
            <a:r>
              <a:rPr i="1" lang="en">
                <a:solidFill>
                  <a:schemeClr val="dk1"/>
                </a:solidFill>
              </a:rPr>
              <a:t>12 month – ending provisional Number &amp; Percent Change of Drug Overdose Death</a:t>
            </a:r>
            <a:endParaRPr i="1">
              <a:solidFill>
                <a:schemeClr val="dk1"/>
              </a:solidFill>
            </a:endParaRPr>
          </a:p>
          <a:p>
            <a:pPr indent="0" lvl="0" marL="0" rtl="0" algn="l">
              <a:spcBef>
                <a:spcPts val="0"/>
              </a:spcBef>
              <a:spcAft>
                <a:spcPts val="0"/>
              </a:spcAft>
              <a:buClr>
                <a:schemeClr val="dk1"/>
              </a:buClr>
              <a:buSzPct val="78571"/>
              <a:buFont typeface="Arial"/>
              <a:buNone/>
            </a:pPr>
            <a:r>
              <a:rPr lang="en" u="sng">
                <a:solidFill>
                  <a:schemeClr val="dk1"/>
                </a:solidFill>
              </a:rPr>
              <a:t>Medicare/Medicaid</a:t>
            </a:r>
            <a:r>
              <a:rPr i="1" lang="en">
                <a:solidFill>
                  <a:schemeClr val="dk1"/>
                </a:solidFill>
              </a:rPr>
              <a:t>:</a:t>
            </a:r>
            <a:endParaRPr i="1">
              <a:solidFill>
                <a:schemeClr val="dk1"/>
              </a:solidFill>
            </a:endParaRPr>
          </a:p>
          <a:p>
            <a:pPr indent="0" lvl="0" marL="0" rtl="0" algn="l">
              <a:spcBef>
                <a:spcPts val="0"/>
              </a:spcBef>
              <a:spcAft>
                <a:spcPts val="0"/>
              </a:spcAft>
              <a:buClr>
                <a:schemeClr val="dk1"/>
              </a:buClr>
              <a:buSzPct val="78571"/>
              <a:buFont typeface="Arial"/>
              <a:buNone/>
            </a:pPr>
            <a:r>
              <a:rPr i="1" lang="en">
                <a:solidFill>
                  <a:schemeClr val="dk1"/>
                </a:solidFill>
              </a:rPr>
              <a:t>Medicare Part D Opioid Prescribing Rates by state (2013 – 2019)</a:t>
            </a:r>
            <a:endParaRPr i="1">
              <a:solidFill>
                <a:schemeClr val="dk1"/>
              </a:solidFill>
            </a:endParaRPr>
          </a:p>
          <a:p>
            <a:pPr indent="0" lvl="0" marL="0" rtl="0" algn="l">
              <a:spcBef>
                <a:spcPts val="0"/>
              </a:spcBef>
              <a:spcAft>
                <a:spcPts val="0"/>
              </a:spcAft>
              <a:buClr>
                <a:schemeClr val="dk1"/>
              </a:buClr>
              <a:buSzPct val="78571"/>
              <a:buFont typeface="Arial"/>
              <a:buNone/>
            </a:pPr>
            <a:r>
              <a:rPr i="1" lang="en">
                <a:solidFill>
                  <a:schemeClr val="dk1"/>
                </a:solidFill>
              </a:rPr>
              <a:t>Medicaid Opioid Prescriptions by state (2013 -2019)</a:t>
            </a:r>
            <a:endParaRPr i="1">
              <a:solidFill>
                <a:schemeClr val="dk1"/>
              </a:solidFill>
            </a:endParaRPr>
          </a:p>
          <a:p>
            <a:pPr indent="0" lvl="0" marL="0" rtl="0" algn="l">
              <a:spcBef>
                <a:spcPts val="0"/>
              </a:spcBef>
              <a:spcAft>
                <a:spcPts val="0"/>
              </a:spcAft>
              <a:buClr>
                <a:schemeClr val="dk1"/>
              </a:buClr>
              <a:buSzPct val="78571"/>
              <a:buFont typeface="Arial"/>
              <a:buNone/>
            </a:pPr>
            <a:r>
              <a:t/>
            </a:r>
            <a:endParaRPr i="1">
              <a:solidFill>
                <a:schemeClr val="dk1"/>
              </a:solidFill>
            </a:endParaRPr>
          </a:p>
        </p:txBody>
      </p:sp>
      <p:pic>
        <p:nvPicPr>
          <p:cNvPr id="67" name="Google Shape;67;p14"/>
          <p:cNvPicPr preferRelativeResize="0"/>
          <p:nvPr/>
        </p:nvPicPr>
        <p:blipFill>
          <a:blip r:embed="rId3">
            <a:alphaModFix/>
          </a:blip>
          <a:stretch>
            <a:fillRect/>
          </a:stretch>
        </p:blipFill>
        <p:spPr>
          <a:xfrm>
            <a:off x="3173200" y="618450"/>
            <a:ext cx="5771900" cy="2290263"/>
          </a:xfrm>
          <a:prstGeom prst="rect">
            <a:avLst/>
          </a:prstGeom>
          <a:noFill/>
          <a:ln>
            <a:noFill/>
          </a:ln>
        </p:spPr>
      </p:pic>
      <p:pic>
        <p:nvPicPr>
          <p:cNvPr id="68" name="Google Shape;68;p14"/>
          <p:cNvPicPr preferRelativeResize="0"/>
          <p:nvPr/>
        </p:nvPicPr>
        <p:blipFill>
          <a:blip r:embed="rId4">
            <a:alphaModFix/>
          </a:blip>
          <a:stretch>
            <a:fillRect/>
          </a:stretch>
        </p:blipFill>
        <p:spPr>
          <a:xfrm>
            <a:off x="3173200" y="2733250"/>
            <a:ext cx="5771899" cy="2161625"/>
          </a:xfrm>
          <a:prstGeom prst="rect">
            <a:avLst/>
          </a:prstGeom>
          <a:noFill/>
          <a:ln>
            <a:noFill/>
          </a:ln>
        </p:spPr>
      </p:pic>
      <p:sp>
        <p:nvSpPr>
          <p:cNvPr id="69" name="Google Shape;69;p14"/>
          <p:cNvSpPr txBox="1"/>
          <p:nvPr/>
        </p:nvSpPr>
        <p:spPr>
          <a:xfrm>
            <a:off x="489725" y="2280975"/>
            <a:ext cx="2745600" cy="2699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900">
                <a:solidFill>
                  <a:schemeClr val="dk1"/>
                </a:solidFill>
              </a:rPr>
              <a:t>•</a:t>
            </a:r>
            <a:r>
              <a:rPr b="1" lang="en" sz="1000">
                <a:solidFill>
                  <a:schemeClr val="dk1"/>
                </a:solidFill>
              </a:rPr>
              <a:t>Business Case</a:t>
            </a:r>
            <a:r>
              <a:rPr lang="en" sz="1000">
                <a:solidFill>
                  <a:schemeClr val="dk1"/>
                </a:solidFill>
              </a:rPr>
              <a:t>:</a:t>
            </a:r>
            <a:r>
              <a:rPr lang="en" sz="900">
                <a:solidFill>
                  <a:schemeClr val="dk1"/>
                </a:solidFill>
              </a:rPr>
              <a:t> </a:t>
            </a:r>
            <a:r>
              <a:rPr i="1" lang="en" sz="900">
                <a:solidFill>
                  <a:schemeClr val="dk1"/>
                </a:solidFill>
              </a:rPr>
              <a:t>Attempting to find correlation of Drug overdose Opioid Deaths to Prescription Rates.</a:t>
            </a:r>
            <a:endParaRPr i="1" sz="9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900">
                <a:solidFill>
                  <a:schemeClr val="dk1"/>
                </a:solidFill>
              </a:rPr>
              <a:t>•</a:t>
            </a:r>
            <a:r>
              <a:rPr b="1" lang="en" sz="1000">
                <a:solidFill>
                  <a:schemeClr val="dk1"/>
                </a:solidFill>
              </a:rPr>
              <a:t>Approach</a:t>
            </a:r>
            <a:r>
              <a:rPr lang="en" sz="900">
                <a:solidFill>
                  <a:schemeClr val="dk1"/>
                </a:solidFill>
              </a:rPr>
              <a:t>: </a:t>
            </a:r>
            <a:r>
              <a:rPr i="1" lang="en" sz="900">
                <a:solidFill>
                  <a:schemeClr val="dk1"/>
                </a:solidFill>
              </a:rPr>
              <a:t>From each data source extract each data set then, clean and filter all data to an equal row count. One completed Merge the Medicare and Medicaid data.</a:t>
            </a:r>
            <a:endParaRPr i="1" sz="9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900">
                <a:solidFill>
                  <a:schemeClr val="dk1"/>
                </a:solidFill>
              </a:rPr>
              <a:t>• </a:t>
            </a:r>
            <a:r>
              <a:rPr b="1" lang="en" sz="1000">
                <a:solidFill>
                  <a:schemeClr val="dk1"/>
                </a:solidFill>
              </a:rPr>
              <a:t>Challenges and Opportunities</a:t>
            </a:r>
            <a:r>
              <a:rPr b="1" lang="en" sz="1100">
                <a:solidFill>
                  <a:schemeClr val="dk1"/>
                </a:solidFill>
              </a:rPr>
              <a:t>:</a:t>
            </a:r>
            <a:endParaRPr b="1" sz="1100">
              <a:solidFill>
                <a:schemeClr val="dk1"/>
              </a:solidFill>
            </a:endParaRPr>
          </a:p>
          <a:p>
            <a:pPr indent="0" lvl="0" marL="457200" rtl="0" algn="l">
              <a:lnSpc>
                <a:spcPct val="90000"/>
              </a:lnSpc>
              <a:spcBef>
                <a:spcPts val="500"/>
              </a:spcBef>
              <a:spcAft>
                <a:spcPts val="0"/>
              </a:spcAft>
              <a:buClr>
                <a:schemeClr val="dk1"/>
              </a:buClr>
              <a:buSzPts val="1100"/>
              <a:buFont typeface="Arial"/>
              <a:buNone/>
            </a:pPr>
            <a:r>
              <a:rPr lang="en" sz="900">
                <a:solidFill>
                  <a:schemeClr val="dk1"/>
                </a:solidFill>
              </a:rPr>
              <a:t>•</a:t>
            </a:r>
            <a:r>
              <a:rPr i="1" lang="en" sz="800">
                <a:solidFill>
                  <a:schemeClr val="dk1"/>
                </a:solidFill>
              </a:rPr>
              <a:t>Merging data</a:t>
            </a:r>
            <a:endParaRPr i="1" sz="800">
              <a:solidFill>
                <a:schemeClr val="dk1"/>
              </a:solidFill>
            </a:endParaRPr>
          </a:p>
          <a:p>
            <a:pPr indent="0" lvl="0" marL="457200" rtl="0" algn="l">
              <a:lnSpc>
                <a:spcPct val="90000"/>
              </a:lnSpc>
              <a:spcBef>
                <a:spcPts val="500"/>
              </a:spcBef>
              <a:spcAft>
                <a:spcPts val="0"/>
              </a:spcAft>
              <a:buClr>
                <a:schemeClr val="dk1"/>
              </a:buClr>
              <a:buSzPts val="1100"/>
              <a:buFont typeface="Arial"/>
              <a:buNone/>
            </a:pPr>
            <a:r>
              <a:rPr lang="en" sz="800">
                <a:solidFill>
                  <a:schemeClr val="dk1"/>
                </a:solidFill>
              </a:rPr>
              <a:t>•</a:t>
            </a:r>
            <a:r>
              <a:rPr i="1" lang="en" sz="800">
                <a:solidFill>
                  <a:schemeClr val="dk1"/>
                </a:solidFill>
              </a:rPr>
              <a:t>Reducing the data set to a small subset</a:t>
            </a:r>
            <a:endParaRPr i="1" sz="800">
              <a:solidFill>
                <a:schemeClr val="dk1"/>
              </a:solidFill>
            </a:endParaRPr>
          </a:p>
          <a:p>
            <a:pPr indent="0" lvl="0" marL="457200" rtl="0" algn="l">
              <a:lnSpc>
                <a:spcPct val="90000"/>
              </a:lnSpc>
              <a:spcBef>
                <a:spcPts val="500"/>
              </a:spcBef>
              <a:spcAft>
                <a:spcPts val="0"/>
              </a:spcAft>
              <a:buClr>
                <a:schemeClr val="dk1"/>
              </a:buClr>
              <a:buSzPts val="1100"/>
              <a:buFont typeface="Arial"/>
              <a:buNone/>
            </a:pPr>
            <a:r>
              <a:rPr lang="en" sz="800">
                <a:solidFill>
                  <a:schemeClr val="dk1"/>
                </a:solidFill>
              </a:rPr>
              <a:t>•</a:t>
            </a:r>
            <a:r>
              <a:rPr i="1" lang="en" sz="800">
                <a:solidFill>
                  <a:schemeClr val="dk1"/>
                </a:solidFill>
              </a:rPr>
              <a:t>Plotting against each data set  </a:t>
            </a:r>
            <a:endParaRPr i="1" sz="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a:t>
            </a:r>
            <a:r>
              <a:rPr b="1" lang="en" sz="1000">
                <a:solidFill>
                  <a:schemeClr val="dk1"/>
                </a:solidFill>
              </a:rPr>
              <a:t>Data Limitations:</a:t>
            </a:r>
            <a:endParaRPr b="1" sz="1000">
              <a:solidFill>
                <a:schemeClr val="dk1"/>
              </a:solidFill>
            </a:endParaRPr>
          </a:p>
          <a:p>
            <a:pPr indent="0" lvl="0" marL="457200" rtl="0" algn="l">
              <a:lnSpc>
                <a:spcPct val="90000"/>
              </a:lnSpc>
              <a:spcBef>
                <a:spcPts val="500"/>
              </a:spcBef>
              <a:spcAft>
                <a:spcPts val="0"/>
              </a:spcAft>
              <a:buClr>
                <a:schemeClr val="dk1"/>
              </a:buClr>
              <a:buSzPts val="1100"/>
              <a:buFont typeface="Arial"/>
              <a:buNone/>
            </a:pPr>
            <a:r>
              <a:rPr lang="en" sz="900">
                <a:solidFill>
                  <a:schemeClr val="dk1"/>
                </a:solidFill>
              </a:rPr>
              <a:t>•</a:t>
            </a:r>
            <a:r>
              <a:rPr lang="en" sz="800">
                <a:solidFill>
                  <a:schemeClr val="dk1"/>
                </a:solidFill>
              </a:rPr>
              <a:t>Data only reflect Prescribe opioids</a:t>
            </a:r>
            <a:endParaRPr sz="800">
              <a:solidFill>
                <a:schemeClr val="dk1"/>
              </a:solidFill>
            </a:endParaRPr>
          </a:p>
          <a:p>
            <a:pPr indent="0" lvl="0" marL="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None/>
            </a:pPr>
            <a:r>
              <a:t/>
            </a:r>
            <a:endParaRPr sz="800">
              <a:solidFill>
                <a:schemeClr val="dk1"/>
              </a:solidFill>
            </a:endParaRPr>
          </a:p>
          <a:p>
            <a:pPr indent="0" lvl="0" marL="457200" rtl="0" algn="l">
              <a:lnSpc>
                <a:spcPct val="90000"/>
              </a:lnSpc>
              <a:spcBef>
                <a:spcPts val="500"/>
              </a:spcBef>
              <a:spcAft>
                <a:spcPts val="0"/>
              </a:spcAft>
              <a:buClr>
                <a:schemeClr val="dk1"/>
              </a:buClr>
              <a:buSzPts val="1100"/>
              <a:buFont typeface="Arial"/>
              <a:buNone/>
            </a:pPr>
            <a:r>
              <a:t/>
            </a:r>
            <a:endParaRPr sz="800">
              <a:solidFill>
                <a:schemeClr val="dk1"/>
              </a:solidFill>
            </a:endParaRPr>
          </a:p>
          <a:p>
            <a:pPr indent="0" lvl="0" marL="457200" rtl="0" algn="l">
              <a:lnSpc>
                <a:spcPct val="90000"/>
              </a:lnSpc>
              <a:spcBef>
                <a:spcPts val="1000"/>
              </a:spcBef>
              <a:spcAft>
                <a:spcPts val="0"/>
              </a:spcAft>
              <a:buClr>
                <a:schemeClr val="dk1"/>
              </a:buClr>
              <a:buSzPts val="1100"/>
              <a:buFont typeface="Arial"/>
              <a:buNone/>
            </a:pPr>
            <a:r>
              <a:rPr lang="en" sz="800">
                <a:solidFill>
                  <a:schemeClr val="dk1"/>
                </a:solidFill>
              </a:rPr>
              <a:t> </a:t>
            </a:r>
            <a:endParaRPr sz="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Heatmaps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Used Google Heatmaps to </a:t>
            </a:r>
            <a:r>
              <a:rPr lang="en" sz="1200"/>
              <a:t>show regional hotspots of overdose deaths in the country</a:t>
            </a:r>
            <a:endParaRPr sz="1200"/>
          </a:p>
          <a:p>
            <a:pPr indent="-304800" lvl="0" marL="457200" rtl="0" algn="l">
              <a:spcBef>
                <a:spcPts val="0"/>
              </a:spcBef>
              <a:spcAft>
                <a:spcPts val="0"/>
              </a:spcAft>
              <a:buSzPts val="1200"/>
              <a:buChar char="-"/>
            </a:pPr>
            <a:r>
              <a:rPr lang="en" sz="1200"/>
              <a:t>Largest rate of increase of overdose deaths occured in the eastern Midwest region and Florida</a:t>
            </a:r>
            <a:endParaRPr sz="1200"/>
          </a:p>
          <a:p>
            <a:pPr indent="-304800" lvl="0" marL="457200" rtl="0" algn="l">
              <a:spcBef>
                <a:spcPts val="0"/>
              </a:spcBef>
              <a:spcAft>
                <a:spcPts val="0"/>
              </a:spcAft>
              <a:buSzPts val="1200"/>
              <a:buChar char="-"/>
            </a:pPr>
            <a:r>
              <a:rPr lang="en" sz="1200"/>
              <a:t>California has had a consistently large number of overdose deaths relative to the rest of the country</a:t>
            </a:r>
            <a:endParaRPr sz="1200"/>
          </a:p>
        </p:txBody>
      </p:sp>
      <p:pic>
        <p:nvPicPr>
          <p:cNvPr id="76" name="Google Shape;76;p15"/>
          <p:cNvPicPr preferRelativeResize="0"/>
          <p:nvPr/>
        </p:nvPicPr>
        <p:blipFill>
          <a:blip r:embed="rId3">
            <a:alphaModFix/>
          </a:blip>
          <a:stretch>
            <a:fillRect/>
          </a:stretch>
        </p:blipFill>
        <p:spPr>
          <a:xfrm>
            <a:off x="1781675" y="2114025"/>
            <a:ext cx="5302893" cy="245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with Highest Opioid Drug Overdose Deaths</a:t>
            </a:r>
            <a:endParaRPr/>
          </a:p>
        </p:txBody>
      </p:sp>
      <p:sp>
        <p:nvSpPr>
          <p:cNvPr id="82" name="Google Shape;82;p16"/>
          <p:cNvSpPr txBox="1"/>
          <p:nvPr>
            <p:ph idx="1" type="body"/>
          </p:nvPr>
        </p:nvSpPr>
        <p:spPr>
          <a:xfrm>
            <a:off x="311700" y="1152475"/>
            <a:ext cx="51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3" name="Google Shape;83;p16"/>
          <p:cNvPicPr preferRelativeResize="0"/>
          <p:nvPr/>
        </p:nvPicPr>
        <p:blipFill>
          <a:blip r:embed="rId3">
            <a:alphaModFix/>
          </a:blip>
          <a:stretch>
            <a:fillRect/>
          </a:stretch>
        </p:blipFill>
        <p:spPr>
          <a:xfrm>
            <a:off x="403175" y="1209550"/>
            <a:ext cx="5444926" cy="3629951"/>
          </a:xfrm>
          <a:prstGeom prst="rect">
            <a:avLst/>
          </a:prstGeom>
          <a:noFill/>
          <a:ln>
            <a:noFill/>
          </a:ln>
        </p:spPr>
      </p:pic>
      <p:sp>
        <p:nvSpPr>
          <p:cNvPr id="84" name="Google Shape;84;p16"/>
          <p:cNvSpPr txBox="1"/>
          <p:nvPr/>
        </p:nvSpPr>
        <p:spPr>
          <a:xfrm>
            <a:off x="5661600" y="1620550"/>
            <a:ext cx="31707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state of California has the highest opioid overdose deaths in 2015, 2016, 2018, and 2019.</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However in 2017, the state of Florida has the highest opioid overdose deaths.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with Lowest Opioid Drug Overdose Deaths</a:t>
            </a:r>
            <a:endParaRPr/>
          </a:p>
        </p:txBody>
      </p:sp>
      <p:pic>
        <p:nvPicPr>
          <p:cNvPr id="90" name="Google Shape;90;p17"/>
          <p:cNvPicPr preferRelativeResize="0"/>
          <p:nvPr/>
        </p:nvPicPr>
        <p:blipFill>
          <a:blip r:embed="rId3">
            <a:alphaModFix/>
          </a:blip>
          <a:stretch>
            <a:fillRect/>
          </a:stretch>
        </p:blipFill>
        <p:spPr>
          <a:xfrm>
            <a:off x="311700" y="1106425"/>
            <a:ext cx="5442450" cy="3767900"/>
          </a:xfrm>
          <a:prstGeom prst="rect">
            <a:avLst/>
          </a:prstGeom>
          <a:noFill/>
          <a:ln>
            <a:noFill/>
          </a:ln>
        </p:spPr>
      </p:pic>
      <p:sp>
        <p:nvSpPr>
          <p:cNvPr id="91" name="Google Shape;91;p17"/>
          <p:cNvSpPr txBox="1"/>
          <p:nvPr/>
        </p:nvSpPr>
        <p:spPr>
          <a:xfrm>
            <a:off x="5918550" y="1152475"/>
            <a:ext cx="29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2" name="Google Shape;92;p17"/>
          <p:cNvSpPr txBox="1"/>
          <p:nvPr/>
        </p:nvSpPr>
        <p:spPr>
          <a:xfrm>
            <a:off x="5848100" y="1197800"/>
            <a:ext cx="29844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South Dakota has the lowest drug overdose deaths in 2015, 2016, and 2018.</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Wyoming has the lowest drug overdose deaths in 2017 and 2019.</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Highest Medicare and Medicaid Opioid Prescription Rates</a:t>
            </a:r>
            <a:endParaRPr/>
          </a:p>
        </p:txBody>
      </p:sp>
      <p:pic>
        <p:nvPicPr>
          <p:cNvPr id="98" name="Google Shape;98;p18"/>
          <p:cNvPicPr preferRelativeResize="0"/>
          <p:nvPr/>
        </p:nvPicPr>
        <p:blipFill>
          <a:blip r:embed="rId3">
            <a:alphaModFix/>
          </a:blip>
          <a:stretch>
            <a:fillRect/>
          </a:stretch>
        </p:blipFill>
        <p:spPr>
          <a:xfrm>
            <a:off x="3156800" y="1198025"/>
            <a:ext cx="3360601" cy="3360601"/>
          </a:xfrm>
          <a:prstGeom prst="rect">
            <a:avLst/>
          </a:prstGeom>
          <a:noFill/>
          <a:ln>
            <a:noFill/>
          </a:ln>
        </p:spPr>
      </p:pic>
      <p:pic>
        <p:nvPicPr>
          <p:cNvPr id="99" name="Google Shape;99;p18"/>
          <p:cNvPicPr preferRelativeResize="0"/>
          <p:nvPr/>
        </p:nvPicPr>
        <p:blipFill>
          <a:blip r:embed="rId4">
            <a:alphaModFix/>
          </a:blip>
          <a:stretch>
            <a:fillRect/>
          </a:stretch>
        </p:blipFill>
        <p:spPr>
          <a:xfrm>
            <a:off x="154750" y="1241050"/>
            <a:ext cx="3274549" cy="3274549"/>
          </a:xfrm>
          <a:prstGeom prst="rect">
            <a:avLst/>
          </a:prstGeom>
          <a:noFill/>
          <a:ln>
            <a:noFill/>
          </a:ln>
        </p:spPr>
      </p:pic>
      <p:sp>
        <p:nvSpPr>
          <p:cNvPr id="100" name="Google Shape;100;p18"/>
          <p:cNvSpPr txBox="1"/>
          <p:nvPr/>
        </p:nvSpPr>
        <p:spPr>
          <a:xfrm>
            <a:off x="7589175" y="1172425"/>
            <a:ext cx="13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18"/>
          <p:cNvSpPr txBox="1"/>
          <p:nvPr/>
        </p:nvSpPr>
        <p:spPr>
          <a:xfrm>
            <a:off x="6240275" y="1493075"/>
            <a:ext cx="2748300" cy="2770500"/>
          </a:xfrm>
          <a:prstGeom prst="rect">
            <a:avLst/>
          </a:prstGeom>
          <a:noFill/>
          <a:ln>
            <a:noFill/>
          </a:ln>
        </p:spPr>
        <p:txBody>
          <a:bodyPr anchorCtr="0" anchor="t" bIns="91425" lIns="91425" spcFirstLastPara="1" rIns="91425" wrap="square" tIns="91425">
            <a:spAutoFit/>
          </a:bodyPr>
          <a:lstStyle/>
          <a:p>
            <a:pPr indent="-317500" lvl="0" marL="228600" rtl="0" algn="l">
              <a:spcBef>
                <a:spcPts val="0"/>
              </a:spcBef>
              <a:spcAft>
                <a:spcPts val="0"/>
              </a:spcAft>
              <a:buSzPts val="1400"/>
              <a:buChar char="●"/>
            </a:pPr>
            <a:r>
              <a:rPr lang="en"/>
              <a:t>The highest prescription rates for Medicare were Nevada in 2015, </a:t>
            </a:r>
            <a:br>
              <a:rPr lang="en"/>
            </a:br>
            <a:r>
              <a:rPr lang="en"/>
              <a:t>Utah in 2016 and 2017, and Alabama in 2018 and 2019</a:t>
            </a:r>
            <a:endParaRPr/>
          </a:p>
          <a:p>
            <a:pPr indent="0" lvl="0" marL="457200" rtl="0" algn="l">
              <a:spcBef>
                <a:spcPts val="0"/>
              </a:spcBef>
              <a:spcAft>
                <a:spcPts val="0"/>
              </a:spcAft>
              <a:buNone/>
            </a:pPr>
            <a:r>
              <a:t/>
            </a:r>
            <a:endParaRPr/>
          </a:p>
          <a:p>
            <a:pPr indent="-317500" lvl="0" marL="228600" rtl="0" algn="l">
              <a:spcBef>
                <a:spcPts val="0"/>
              </a:spcBef>
              <a:spcAft>
                <a:spcPts val="0"/>
              </a:spcAft>
              <a:buSzPts val="1400"/>
              <a:buChar char="●"/>
            </a:pPr>
            <a:r>
              <a:rPr lang="en"/>
              <a:t>The highest prescription rates of Medicaid were</a:t>
            </a:r>
            <a:br>
              <a:rPr lang="en"/>
            </a:br>
            <a:r>
              <a:rPr lang="en"/>
              <a:t>Colorado in 2015, 2016, and 2017</a:t>
            </a:r>
            <a:br>
              <a:rPr lang="en"/>
            </a:br>
            <a:r>
              <a:rPr lang="en"/>
              <a:t>Montana in 2018</a:t>
            </a:r>
            <a:br>
              <a:rPr lang="en"/>
            </a:br>
            <a:r>
              <a:rPr lang="en"/>
              <a:t>a</a:t>
            </a:r>
            <a:r>
              <a:rPr lang="en"/>
              <a:t>nd</a:t>
            </a:r>
            <a:r>
              <a:rPr lang="en"/>
              <a:t> Virginia in 2019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Low</a:t>
            </a:r>
            <a:r>
              <a:rPr lang="en"/>
              <a:t>est Medicare and Medicaid Opioid Prescription Rates</a:t>
            </a:r>
            <a:endParaRPr/>
          </a:p>
          <a:p>
            <a:pPr indent="0" lvl="0" marL="0" rtl="0" algn="l">
              <a:spcBef>
                <a:spcPts val="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3071593" y="1235050"/>
            <a:ext cx="3307333" cy="3315352"/>
          </a:xfrm>
          <a:prstGeom prst="rect">
            <a:avLst/>
          </a:prstGeom>
          <a:noFill/>
          <a:ln>
            <a:noFill/>
          </a:ln>
        </p:spPr>
      </p:pic>
      <p:pic>
        <p:nvPicPr>
          <p:cNvPr id="108" name="Google Shape;108;p19"/>
          <p:cNvPicPr preferRelativeResize="0"/>
          <p:nvPr/>
        </p:nvPicPr>
        <p:blipFill>
          <a:blip r:embed="rId4">
            <a:alphaModFix/>
          </a:blip>
          <a:stretch>
            <a:fillRect/>
          </a:stretch>
        </p:blipFill>
        <p:spPr>
          <a:xfrm>
            <a:off x="171675" y="1235062"/>
            <a:ext cx="3307333" cy="3315352"/>
          </a:xfrm>
          <a:prstGeom prst="rect">
            <a:avLst/>
          </a:prstGeom>
          <a:noFill/>
          <a:ln>
            <a:noFill/>
          </a:ln>
        </p:spPr>
      </p:pic>
      <p:sp>
        <p:nvSpPr>
          <p:cNvPr id="109" name="Google Shape;109;p19"/>
          <p:cNvSpPr txBox="1"/>
          <p:nvPr/>
        </p:nvSpPr>
        <p:spPr>
          <a:xfrm>
            <a:off x="6265475" y="2369388"/>
            <a:ext cx="2748300" cy="1046700"/>
          </a:xfrm>
          <a:prstGeom prst="rect">
            <a:avLst/>
          </a:prstGeom>
          <a:noFill/>
          <a:ln>
            <a:noFill/>
          </a:ln>
        </p:spPr>
        <p:txBody>
          <a:bodyPr anchorCtr="0" anchor="t" bIns="91425" lIns="91425" spcFirstLastPara="1" rIns="91425" wrap="square" tIns="91425">
            <a:spAutoFit/>
          </a:bodyPr>
          <a:lstStyle/>
          <a:p>
            <a:pPr indent="-317500" lvl="0" marL="228600" rtl="0" algn="l">
              <a:spcBef>
                <a:spcPts val="0"/>
              </a:spcBef>
              <a:spcAft>
                <a:spcPts val="0"/>
              </a:spcAft>
              <a:buSzPts val="1400"/>
              <a:buChar char="●"/>
            </a:pPr>
            <a:r>
              <a:rPr lang="en"/>
              <a:t>The lowest prescription rates for Medicare AND Medicaid were all found in New York (2015 - 2019)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Comparison of Medicare versus Medicaid High/Low</a:t>
            </a:r>
            <a:endParaRPr/>
          </a:p>
        </p:txBody>
      </p:sp>
      <p:pic>
        <p:nvPicPr>
          <p:cNvPr id="115" name="Google Shape;115;p20"/>
          <p:cNvPicPr preferRelativeResize="0"/>
          <p:nvPr/>
        </p:nvPicPr>
        <p:blipFill>
          <a:blip r:embed="rId3">
            <a:alphaModFix/>
          </a:blip>
          <a:stretch>
            <a:fillRect/>
          </a:stretch>
        </p:blipFill>
        <p:spPr>
          <a:xfrm>
            <a:off x="72175" y="1291381"/>
            <a:ext cx="3175481" cy="3220644"/>
          </a:xfrm>
          <a:prstGeom prst="rect">
            <a:avLst/>
          </a:prstGeom>
          <a:noFill/>
          <a:ln>
            <a:noFill/>
          </a:ln>
        </p:spPr>
      </p:pic>
      <p:pic>
        <p:nvPicPr>
          <p:cNvPr id="116" name="Google Shape;116;p20"/>
          <p:cNvPicPr preferRelativeResize="0"/>
          <p:nvPr/>
        </p:nvPicPr>
        <p:blipFill>
          <a:blip r:embed="rId4">
            <a:alphaModFix/>
          </a:blip>
          <a:stretch>
            <a:fillRect/>
          </a:stretch>
        </p:blipFill>
        <p:spPr>
          <a:xfrm>
            <a:off x="2984256" y="1268000"/>
            <a:ext cx="3175481" cy="3220644"/>
          </a:xfrm>
          <a:prstGeom prst="rect">
            <a:avLst/>
          </a:prstGeom>
          <a:noFill/>
          <a:ln>
            <a:noFill/>
          </a:ln>
        </p:spPr>
      </p:pic>
      <p:sp>
        <p:nvSpPr>
          <p:cNvPr id="117" name="Google Shape;117;p20"/>
          <p:cNvSpPr txBox="1"/>
          <p:nvPr/>
        </p:nvSpPr>
        <p:spPr>
          <a:xfrm>
            <a:off x="6240275" y="1493075"/>
            <a:ext cx="2748300" cy="2555100"/>
          </a:xfrm>
          <a:prstGeom prst="rect">
            <a:avLst/>
          </a:prstGeom>
          <a:noFill/>
          <a:ln>
            <a:noFill/>
          </a:ln>
        </p:spPr>
        <p:txBody>
          <a:bodyPr anchorCtr="0" anchor="t" bIns="91425" lIns="91425" spcFirstLastPara="1" rIns="91425" wrap="square" tIns="91425">
            <a:spAutoFit/>
          </a:bodyPr>
          <a:lstStyle/>
          <a:p>
            <a:pPr indent="-317500" lvl="0" marL="228600" rtl="0" algn="l">
              <a:spcBef>
                <a:spcPts val="0"/>
              </a:spcBef>
              <a:spcAft>
                <a:spcPts val="0"/>
              </a:spcAft>
              <a:buSzPts val="1400"/>
              <a:buChar char="●"/>
            </a:pPr>
            <a:r>
              <a:rPr lang="en"/>
              <a:t>The highest prescription rates for Medicare (yellow) consistently declined, while the Medicaid (blue) values fluctuated</a:t>
            </a:r>
            <a:endParaRPr/>
          </a:p>
          <a:p>
            <a:pPr indent="0" lvl="0" marL="457200" rtl="0" algn="l">
              <a:spcBef>
                <a:spcPts val="0"/>
              </a:spcBef>
              <a:spcAft>
                <a:spcPts val="0"/>
              </a:spcAft>
              <a:buNone/>
            </a:pPr>
            <a:r>
              <a:t/>
            </a:r>
            <a:endParaRPr/>
          </a:p>
          <a:p>
            <a:pPr indent="-317500" lvl="0" marL="228600" rtl="0" algn="l">
              <a:spcBef>
                <a:spcPts val="0"/>
              </a:spcBef>
              <a:spcAft>
                <a:spcPts val="0"/>
              </a:spcAft>
              <a:buSzPts val="1400"/>
              <a:buChar char="●"/>
            </a:pPr>
            <a:r>
              <a:rPr lang="en"/>
              <a:t>The lowest prescription rates for Medicare slowly decreased, while the Medicaid values more strongly decreased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243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Comparison of Prescription Rates</a:t>
            </a:r>
            <a:endParaRPr/>
          </a:p>
        </p:txBody>
      </p:sp>
      <p:pic>
        <p:nvPicPr>
          <p:cNvPr id="123" name="Google Shape;123;p21"/>
          <p:cNvPicPr preferRelativeResize="0"/>
          <p:nvPr/>
        </p:nvPicPr>
        <p:blipFill>
          <a:blip r:embed="rId3">
            <a:alphaModFix/>
          </a:blip>
          <a:stretch>
            <a:fillRect/>
          </a:stretch>
        </p:blipFill>
        <p:spPr>
          <a:xfrm>
            <a:off x="0" y="708876"/>
            <a:ext cx="4546776" cy="4522875"/>
          </a:xfrm>
          <a:prstGeom prst="rect">
            <a:avLst/>
          </a:prstGeom>
          <a:noFill/>
          <a:ln>
            <a:noFill/>
          </a:ln>
        </p:spPr>
      </p:pic>
      <p:pic>
        <p:nvPicPr>
          <p:cNvPr id="124" name="Google Shape;124;p21"/>
          <p:cNvPicPr preferRelativeResize="0"/>
          <p:nvPr/>
        </p:nvPicPr>
        <p:blipFill>
          <a:blip r:embed="rId4">
            <a:alphaModFix/>
          </a:blip>
          <a:stretch>
            <a:fillRect/>
          </a:stretch>
        </p:blipFill>
        <p:spPr>
          <a:xfrm>
            <a:off x="4367100" y="935801"/>
            <a:ext cx="4476800" cy="445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