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0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5AA906-AFF4-4DEF-8EA3-B2DA7ADEE4D3}">
  <a:tblStyle styleId="{DF5AA906-AFF4-4DEF-8EA3-B2DA7ADEE4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9753"/>
    <p:restoredTop sz="94599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72040-37A3-BB41-9884-0A8FF523B144}" type="doc">
      <dgm:prSet loTypeId="urn:microsoft.com/office/officeart/2005/8/layout/venn1" loCatId="" qsTypeId="urn:microsoft.com/office/officeart/2005/8/quickstyle/simple2" qsCatId="simple" csTypeId="urn:microsoft.com/office/officeart/2005/8/colors/accent0_1" csCatId="mainScheme" phldr="1"/>
      <dgm:spPr/>
    </dgm:pt>
    <dgm:pt modelId="{4F75ABE4-8369-D741-BE8C-9562DF0F3C13}">
      <dgm:prSet phldrT="[Text]"/>
      <dgm:spPr/>
      <dgm:t>
        <a:bodyPr/>
        <a:lstStyle/>
        <a:p>
          <a:r>
            <a:rPr lang="en-US" altLang="zh-CN" dirty="0" smtClean="0"/>
            <a:t>Crime</a:t>
          </a:r>
          <a:endParaRPr lang="zh-CN" altLang="en-US" dirty="0" smtClean="0"/>
        </a:p>
        <a:p>
          <a:r>
            <a:rPr lang="en-US" altLang="zh-CN" dirty="0" smtClean="0"/>
            <a:t>Gun</a:t>
          </a:r>
          <a:r>
            <a:rPr lang="zh-CN" altLang="en-US" dirty="0" smtClean="0"/>
            <a:t> </a:t>
          </a:r>
          <a:r>
            <a:rPr lang="en-US" altLang="zh-CN" dirty="0" smtClean="0"/>
            <a:t>Shots</a:t>
          </a:r>
          <a:endParaRPr lang="zh-CN" altLang="en-US" dirty="0" smtClean="0"/>
        </a:p>
        <a:p>
          <a:r>
            <a:rPr lang="en-US" altLang="zh-CN" dirty="0" smtClean="0"/>
            <a:t>Murder</a:t>
          </a:r>
          <a:endParaRPr lang="en-US" dirty="0"/>
        </a:p>
      </dgm:t>
    </dgm:pt>
    <dgm:pt modelId="{E95262CF-2B99-DC4E-A153-2E3F864F6E07}" type="parTrans" cxnId="{4A951551-DC91-614E-9687-35E378B79FB2}">
      <dgm:prSet/>
      <dgm:spPr/>
      <dgm:t>
        <a:bodyPr/>
        <a:lstStyle/>
        <a:p>
          <a:endParaRPr lang="en-US"/>
        </a:p>
      </dgm:t>
    </dgm:pt>
    <dgm:pt modelId="{7D39D3D1-5ADA-6141-9E3A-C55ADD4BC288}" type="sibTrans" cxnId="{4A951551-DC91-614E-9687-35E378B79FB2}">
      <dgm:prSet/>
      <dgm:spPr/>
      <dgm:t>
        <a:bodyPr/>
        <a:lstStyle/>
        <a:p>
          <a:endParaRPr lang="en-US"/>
        </a:p>
      </dgm:t>
    </dgm:pt>
    <dgm:pt modelId="{497A8D70-5DC7-0043-80BC-84C8EC54C1CF}">
      <dgm:prSet phldrT="[Text]"/>
      <dgm:spPr/>
      <dgm:t>
        <a:bodyPr/>
        <a:lstStyle/>
        <a:p>
          <a:r>
            <a:rPr lang="en-US" altLang="zh-CN" dirty="0" smtClean="0"/>
            <a:t>State</a:t>
          </a:r>
          <a:r>
            <a:rPr lang="zh-CN" altLang="en-US" dirty="0" smtClean="0"/>
            <a:t> </a:t>
          </a:r>
          <a:r>
            <a:rPr lang="en-US" altLang="zh-CN" dirty="0" smtClean="0"/>
            <a:t>Budget</a:t>
          </a:r>
          <a:endParaRPr lang="en-US" dirty="0"/>
        </a:p>
      </dgm:t>
    </dgm:pt>
    <dgm:pt modelId="{97067EB0-A275-AD45-97F3-221A856DAFFC}" type="parTrans" cxnId="{B7EE4957-0032-F44C-8D50-BE23B9786934}">
      <dgm:prSet/>
      <dgm:spPr/>
      <dgm:t>
        <a:bodyPr/>
        <a:lstStyle/>
        <a:p>
          <a:endParaRPr lang="en-US"/>
        </a:p>
      </dgm:t>
    </dgm:pt>
    <dgm:pt modelId="{CC072D4E-EDED-8A45-BCF6-ED44FDE56F4D}" type="sibTrans" cxnId="{B7EE4957-0032-F44C-8D50-BE23B9786934}">
      <dgm:prSet/>
      <dgm:spPr/>
      <dgm:t>
        <a:bodyPr/>
        <a:lstStyle/>
        <a:p>
          <a:endParaRPr lang="en-US"/>
        </a:p>
      </dgm:t>
    </dgm:pt>
    <dgm:pt modelId="{9CA68FC1-EA1F-194D-A18F-79B067446D01}">
      <dgm:prSet phldrT="[Text]"/>
      <dgm:spPr/>
      <dgm:t>
        <a:bodyPr/>
        <a:lstStyle/>
        <a:p>
          <a:r>
            <a:rPr lang="en-US" altLang="zh-CN" dirty="0" smtClean="0"/>
            <a:t>Tax</a:t>
          </a:r>
          <a:endParaRPr lang="en-US" dirty="0"/>
        </a:p>
      </dgm:t>
    </dgm:pt>
    <dgm:pt modelId="{0E1EE79A-7B95-994E-B009-39E57E637619}" type="parTrans" cxnId="{14D01182-5B1C-594F-9126-19948F2940A4}">
      <dgm:prSet/>
      <dgm:spPr/>
      <dgm:t>
        <a:bodyPr/>
        <a:lstStyle/>
        <a:p>
          <a:endParaRPr lang="en-US"/>
        </a:p>
      </dgm:t>
    </dgm:pt>
    <dgm:pt modelId="{B34A3287-D13B-BA49-9778-876EB28CF068}" type="sibTrans" cxnId="{14D01182-5B1C-594F-9126-19948F2940A4}">
      <dgm:prSet/>
      <dgm:spPr/>
      <dgm:t>
        <a:bodyPr/>
        <a:lstStyle/>
        <a:p>
          <a:endParaRPr lang="en-US"/>
        </a:p>
      </dgm:t>
    </dgm:pt>
    <dgm:pt modelId="{CB2EDDBF-381E-D14B-AC8C-555C18445A2A}" type="pres">
      <dgm:prSet presAssocID="{34972040-37A3-BB41-9884-0A8FF523B144}" presName="compositeShape" presStyleCnt="0">
        <dgm:presLayoutVars>
          <dgm:chMax val="7"/>
          <dgm:dir/>
          <dgm:resizeHandles val="exact"/>
        </dgm:presLayoutVars>
      </dgm:prSet>
      <dgm:spPr/>
    </dgm:pt>
    <dgm:pt modelId="{ABB98F85-6821-4A48-AC82-A4162FADA2EC}" type="pres">
      <dgm:prSet presAssocID="{4F75ABE4-8369-D741-BE8C-9562DF0F3C13}" presName="circ1" presStyleLbl="vennNode1" presStyleIdx="0" presStyleCnt="3"/>
      <dgm:spPr/>
      <dgm:t>
        <a:bodyPr/>
        <a:lstStyle/>
        <a:p>
          <a:endParaRPr lang="en-US"/>
        </a:p>
      </dgm:t>
    </dgm:pt>
    <dgm:pt modelId="{9B0990EA-D5CC-A143-99E5-71046FAC070F}" type="pres">
      <dgm:prSet presAssocID="{4F75ABE4-8369-D741-BE8C-9562DF0F3C1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336BD0-0EC3-A84F-B8F5-A649B112CC11}" type="pres">
      <dgm:prSet presAssocID="{497A8D70-5DC7-0043-80BC-84C8EC54C1CF}" presName="circ2" presStyleLbl="vennNode1" presStyleIdx="1" presStyleCnt="3"/>
      <dgm:spPr/>
      <dgm:t>
        <a:bodyPr/>
        <a:lstStyle/>
        <a:p>
          <a:endParaRPr lang="en-US"/>
        </a:p>
      </dgm:t>
    </dgm:pt>
    <dgm:pt modelId="{9293DAA2-82F5-544C-AE60-C7E4E30F2596}" type="pres">
      <dgm:prSet presAssocID="{497A8D70-5DC7-0043-80BC-84C8EC54C1C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B2B691-1A9A-F248-986F-A1C8D2C6A30D}" type="pres">
      <dgm:prSet presAssocID="{9CA68FC1-EA1F-194D-A18F-79B067446D01}" presName="circ3" presStyleLbl="vennNode1" presStyleIdx="2" presStyleCnt="3"/>
      <dgm:spPr/>
    </dgm:pt>
    <dgm:pt modelId="{1A1CD0E2-54B7-3C43-BBAA-B15D698F5C73}" type="pres">
      <dgm:prSet presAssocID="{9CA68FC1-EA1F-194D-A18F-79B067446D0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ED20D43-AFD0-0F45-A564-EB1F461A80AC}" type="presOf" srcId="{9CA68FC1-EA1F-194D-A18F-79B067446D01}" destId="{1A1CD0E2-54B7-3C43-BBAA-B15D698F5C73}" srcOrd="1" destOrd="0" presId="urn:microsoft.com/office/officeart/2005/8/layout/venn1"/>
    <dgm:cxn modelId="{EF2D5A90-7E54-4246-876F-2AD8535B3053}" type="presOf" srcId="{4F75ABE4-8369-D741-BE8C-9562DF0F3C13}" destId="{9B0990EA-D5CC-A143-99E5-71046FAC070F}" srcOrd="1" destOrd="0" presId="urn:microsoft.com/office/officeart/2005/8/layout/venn1"/>
    <dgm:cxn modelId="{893FE0CD-F767-344E-8F79-161F2B4EFE6F}" type="presOf" srcId="{34972040-37A3-BB41-9884-0A8FF523B144}" destId="{CB2EDDBF-381E-D14B-AC8C-555C18445A2A}" srcOrd="0" destOrd="0" presId="urn:microsoft.com/office/officeart/2005/8/layout/venn1"/>
    <dgm:cxn modelId="{58BCE646-BD44-FE41-9076-6FA544990E63}" type="presOf" srcId="{4F75ABE4-8369-D741-BE8C-9562DF0F3C13}" destId="{ABB98F85-6821-4A48-AC82-A4162FADA2EC}" srcOrd="0" destOrd="0" presId="urn:microsoft.com/office/officeart/2005/8/layout/venn1"/>
    <dgm:cxn modelId="{058FFD0D-2FFA-1546-9F5D-E815F8F93248}" type="presOf" srcId="{497A8D70-5DC7-0043-80BC-84C8EC54C1CF}" destId="{05336BD0-0EC3-A84F-B8F5-A649B112CC11}" srcOrd="0" destOrd="0" presId="urn:microsoft.com/office/officeart/2005/8/layout/venn1"/>
    <dgm:cxn modelId="{FD9AD3A7-FC3B-784D-8379-86E7363061EC}" type="presOf" srcId="{9CA68FC1-EA1F-194D-A18F-79B067446D01}" destId="{8DB2B691-1A9A-F248-986F-A1C8D2C6A30D}" srcOrd="0" destOrd="0" presId="urn:microsoft.com/office/officeart/2005/8/layout/venn1"/>
    <dgm:cxn modelId="{14D01182-5B1C-594F-9126-19948F2940A4}" srcId="{34972040-37A3-BB41-9884-0A8FF523B144}" destId="{9CA68FC1-EA1F-194D-A18F-79B067446D01}" srcOrd="2" destOrd="0" parTransId="{0E1EE79A-7B95-994E-B009-39E57E637619}" sibTransId="{B34A3287-D13B-BA49-9778-876EB28CF068}"/>
    <dgm:cxn modelId="{DA6C2CC5-D854-F943-A3AA-66EE8DBAC82F}" type="presOf" srcId="{497A8D70-5DC7-0043-80BC-84C8EC54C1CF}" destId="{9293DAA2-82F5-544C-AE60-C7E4E30F2596}" srcOrd="1" destOrd="0" presId="urn:microsoft.com/office/officeart/2005/8/layout/venn1"/>
    <dgm:cxn modelId="{4A951551-DC91-614E-9687-35E378B79FB2}" srcId="{34972040-37A3-BB41-9884-0A8FF523B144}" destId="{4F75ABE4-8369-D741-BE8C-9562DF0F3C13}" srcOrd="0" destOrd="0" parTransId="{E95262CF-2B99-DC4E-A153-2E3F864F6E07}" sibTransId="{7D39D3D1-5ADA-6141-9E3A-C55ADD4BC288}"/>
    <dgm:cxn modelId="{B7EE4957-0032-F44C-8D50-BE23B9786934}" srcId="{34972040-37A3-BB41-9884-0A8FF523B144}" destId="{497A8D70-5DC7-0043-80BC-84C8EC54C1CF}" srcOrd="1" destOrd="0" parTransId="{97067EB0-A275-AD45-97F3-221A856DAFFC}" sibTransId="{CC072D4E-EDED-8A45-BCF6-ED44FDE56F4D}"/>
    <dgm:cxn modelId="{B0966AD4-054A-3A4F-A389-E4B0F949E686}" type="presParOf" srcId="{CB2EDDBF-381E-D14B-AC8C-555C18445A2A}" destId="{ABB98F85-6821-4A48-AC82-A4162FADA2EC}" srcOrd="0" destOrd="0" presId="urn:microsoft.com/office/officeart/2005/8/layout/venn1"/>
    <dgm:cxn modelId="{8804D574-1ACC-6B4B-B76A-22BBB1F71C82}" type="presParOf" srcId="{CB2EDDBF-381E-D14B-AC8C-555C18445A2A}" destId="{9B0990EA-D5CC-A143-99E5-71046FAC070F}" srcOrd="1" destOrd="0" presId="urn:microsoft.com/office/officeart/2005/8/layout/venn1"/>
    <dgm:cxn modelId="{CC91016D-0ACC-5245-A739-A9B0D1A91191}" type="presParOf" srcId="{CB2EDDBF-381E-D14B-AC8C-555C18445A2A}" destId="{05336BD0-0EC3-A84F-B8F5-A649B112CC11}" srcOrd="2" destOrd="0" presId="urn:microsoft.com/office/officeart/2005/8/layout/venn1"/>
    <dgm:cxn modelId="{9F310992-97C5-E24F-A7EF-C2FB1EBCBF7A}" type="presParOf" srcId="{CB2EDDBF-381E-D14B-AC8C-555C18445A2A}" destId="{9293DAA2-82F5-544C-AE60-C7E4E30F2596}" srcOrd="3" destOrd="0" presId="urn:microsoft.com/office/officeart/2005/8/layout/venn1"/>
    <dgm:cxn modelId="{84AF3F05-FF21-0B40-BB78-4B9AA8D584ED}" type="presParOf" srcId="{CB2EDDBF-381E-D14B-AC8C-555C18445A2A}" destId="{8DB2B691-1A9A-F248-986F-A1C8D2C6A30D}" srcOrd="4" destOrd="0" presId="urn:microsoft.com/office/officeart/2005/8/layout/venn1"/>
    <dgm:cxn modelId="{85470422-DD2F-AD40-A435-46B3F9681FB6}" type="presParOf" srcId="{CB2EDDBF-381E-D14B-AC8C-555C18445A2A}" destId="{1A1CD0E2-54B7-3C43-BBAA-B15D698F5C7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98F85-6821-4A48-AC82-A4162FADA2EC}">
      <dsp:nvSpPr>
        <dsp:cNvPr id="0" name=""/>
        <dsp:cNvSpPr/>
      </dsp:nvSpPr>
      <dsp:spPr>
        <a:xfrm>
          <a:off x="2262364" y="39813"/>
          <a:ext cx="1911054" cy="191105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Crime</a:t>
          </a:r>
          <a:endParaRPr lang="zh-CN" alt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Gun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Shots</a:t>
          </a:r>
          <a:endParaRPr lang="zh-CN" altLang="en-US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Murder</a:t>
          </a:r>
          <a:endParaRPr lang="en-US" sz="1700" kern="1200" dirty="0"/>
        </a:p>
      </dsp:txBody>
      <dsp:txXfrm>
        <a:off x="2517172" y="374248"/>
        <a:ext cx="1401439" cy="859974"/>
      </dsp:txXfrm>
    </dsp:sp>
    <dsp:sp modelId="{05336BD0-0EC3-A84F-B8F5-A649B112CC11}">
      <dsp:nvSpPr>
        <dsp:cNvPr id="0" name=""/>
        <dsp:cNvSpPr/>
      </dsp:nvSpPr>
      <dsp:spPr>
        <a:xfrm>
          <a:off x="2951936" y="1234222"/>
          <a:ext cx="1911054" cy="191105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State</a:t>
          </a:r>
          <a:r>
            <a:rPr lang="zh-CN" altLang="en-US" sz="1700" kern="1200" dirty="0" smtClean="0"/>
            <a:t> </a:t>
          </a:r>
          <a:r>
            <a:rPr lang="en-US" altLang="zh-CN" sz="1700" kern="1200" dirty="0" smtClean="0"/>
            <a:t>Budget</a:t>
          </a:r>
          <a:endParaRPr lang="en-US" sz="1700" kern="1200" dirty="0"/>
        </a:p>
      </dsp:txBody>
      <dsp:txXfrm>
        <a:off x="3536401" y="1727911"/>
        <a:ext cx="1146632" cy="1051079"/>
      </dsp:txXfrm>
    </dsp:sp>
    <dsp:sp modelId="{8DB2B691-1A9A-F248-986F-A1C8D2C6A30D}">
      <dsp:nvSpPr>
        <dsp:cNvPr id="0" name=""/>
        <dsp:cNvSpPr/>
      </dsp:nvSpPr>
      <dsp:spPr>
        <a:xfrm>
          <a:off x="1572793" y="1234222"/>
          <a:ext cx="1911054" cy="191105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Tax</a:t>
          </a:r>
          <a:endParaRPr lang="en-US" sz="1700" kern="1200" dirty="0"/>
        </a:p>
      </dsp:txBody>
      <dsp:txXfrm>
        <a:off x="1752750" y="1727911"/>
        <a:ext cx="1146632" cy="10510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96253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871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829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207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88040b3a7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488040b3a7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488040b3a7_1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38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1365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8040b3a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488040b3a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488040b3a7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203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5251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diagramData" Target="../diagrams/data1.xml"/><Relationship Id="rId7" Type="http://schemas.openxmlformats.org/officeDocument/2006/relationships/diagramLayout" Target="../diagrams/layout1.xml"/><Relationship Id="rId8" Type="http://schemas.openxmlformats.org/officeDocument/2006/relationships/diagramQuickStyle" Target="../diagrams/quickStyle1.xml"/><Relationship Id="rId9" Type="http://schemas.openxmlformats.org/officeDocument/2006/relationships/diagramColors" Target="../diagrams/colors1.xml"/><Relationship Id="rId10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5943600"/>
            <a:ext cx="12192000" cy="918182"/>
          </a:xfrm>
          <a:prstGeom prst="rect">
            <a:avLst/>
          </a:prstGeom>
          <a:gradFill>
            <a:gsLst>
              <a:gs pos="0">
                <a:srgbClr val="A5A5A5"/>
              </a:gs>
              <a:gs pos="100000">
                <a:srgbClr val="26262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228600"/>
            <a:ext cx="12192000" cy="5867400"/>
          </a:xfrm>
          <a:prstGeom prst="rect">
            <a:avLst/>
          </a:prstGeom>
          <a:gradFill>
            <a:gsLst>
              <a:gs pos="0">
                <a:srgbClr val="8A0000"/>
              </a:gs>
              <a:gs pos="100000">
                <a:srgbClr val="44000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-32444"/>
            <a:ext cx="12192000" cy="261044"/>
          </a:xfrm>
          <a:prstGeom prst="rect">
            <a:avLst/>
          </a:prstGeom>
          <a:gradFill>
            <a:gsLst>
              <a:gs pos="0">
                <a:srgbClr val="A5A5A5"/>
              </a:gs>
              <a:gs pos="100000">
                <a:srgbClr val="26262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73489" y="627026"/>
            <a:ext cx="9383400" cy="42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 altLang="zh-CN" sz="3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Big</a:t>
            </a:r>
            <a:r>
              <a:rPr lang="zh-CN" altLang="en-US" sz="3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zh-CN" altLang="en-US" sz="3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</a:t>
            </a:r>
            <a:r>
              <a:rPr lang="zh-CN" altLang="en-US" sz="35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</a:t>
            </a:r>
            <a:r>
              <a:rPr lang="en-US" sz="3500" b="1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endParaRPr sz="3500" b="1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endParaRPr sz="35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</a:pP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Reasons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Illinois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Decline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</a:t>
            </a:r>
            <a:r>
              <a:rPr lang="zh-CN" altLang="en-US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4800" b="1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Articles</a:t>
            </a:r>
            <a:endParaRPr sz="4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6251270"/>
            <a:ext cx="2091960" cy="4206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6781800" y="6340920"/>
            <a:ext cx="52308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Chicago Graham School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228600" y="5676737"/>
            <a:ext cx="80010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</a:t>
            </a:r>
            <a:r>
              <a:rPr lang="zh-CN" altLang="en-US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zh-CN" altLang="en-US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Hairun</a:t>
            </a:r>
            <a:r>
              <a:rPr lang="zh-CN" altLang="en-US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“Helen”</a:t>
            </a:r>
            <a:r>
              <a:rPr lang="zh-CN" altLang="en-US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u="none" strike="noStrike" cap="none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Wang</a:t>
            </a:r>
            <a:endParaRPr sz="180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457200" y="846321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</a:t>
            </a:r>
            <a:r>
              <a:rPr lang="en-US" sz="36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zh-CN" altLang="en-US" sz="36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457200" y="1113064"/>
            <a:ext cx="7158789" cy="2383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 smtClean="0">
              <a:solidFill>
                <a:srgbClr val="24292E"/>
              </a:solidFill>
            </a:endParaRPr>
          </a:p>
          <a:p>
            <a:pPr marL="457200" lvl="0" indent="-342900" algn="just">
              <a:lnSpc>
                <a:spcPct val="115000"/>
              </a:lnSpc>
              <a:spcBef>
                <a:spcPts val="1200"/>
              </a:spcBef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U.S</a:t>
            </a: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. Census Bureau show Illinois’ concerning trends of population loss and outmigration are playing out at the county level across the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state</a:t>
            </a:r>
          </a:p>
          <a:p>
            <a:pPr marL="457200" lvl="0" indent="-342900" algn="just">
              <a:lnSpc>
                <a:spcPct val="115000"/>
              </a:lnSpc>
              <a:spcBef>
                <a:spcPts val="1200"/>
              </a:spcBef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-US" sz="1800" dirty="0">
                <a:latin typeface="Times New Roman" charset="0"/>
                <a:ea typeface="Times New Roman" charset="0"/>
                <a:cs typeface="Times New Roman" charset="0"/>
              </a:rPr>
              <a:t>The county-level data reveal 83 of Illinois’ 102 counties saw their population decline from July 2016 to July </a:t>
            </a:r>
            <a:r>
              <a:rPr 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2017</a:t>
            </a:r>
          </a:p>
          <a:p>
            <a:pPr marL="457200" lvl="0" indent="-342900" algn="just">
              <a:lnSpc>
                <a:spcPct val="115000"/>
              </a:lnSpc>
              <a:spcBef>
                <a:spcPts val="1200"/>
              </a:spcBef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To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tackle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this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issue,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it’s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critical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to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identify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reasons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for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the</a:t>
            </a:r>
            <a:r>
              <a:rPr lang="zh-CN" altLang="en-US" sz="1800" dirty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population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 charset="0"/>
                <a:ea typeface="Times New Roman" charset="0"/>
                <a:cs typeface="Times New Roman" charset="0"/>
                <a:sym typeface="Times New Roman"/>
              </a:rPr>
              <a:t>decline</a:t>
            </a:r>
            <a:endParaRPr sz="1800" dirty="0" smtClean="0">
              <a:solidFill>
                <a:srgbClr val="24292E"/>
              </a:solidFill>
              <a:latin typeface="Times New Roman" charset="0"/>
              <a:ea typeface="Times New Roman" charset="0"/>
              <a:cs typeface="Times New Roman" charset="0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14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04" name="Google Shape;104;p14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14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4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4"/>
            <p:cNvSpPr/>
            <p:nvPr/>
          </p:nvSpPr>
          <p:spPr>
            <a:xfrm>
              <a:off x="838200" y="66875"/>
              <a:ext cx="7848600" cy="5539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MSCA 3</a:t>
              </a:r>
              <a:r>
                <a:rPr lang="en-US" altLang="zh-CN" sz="30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altLang="zh-CN" sz="3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3000" b="0" i="0" u="none" strike="noStrike" cap="none" dirty="0" smtClean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08 Autumn 2018</a:t>
              </a:r>
              <a:endParaRPr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01;p14"/>
          <p:cNvSpPr/>
          <p:nvPr/>
        </p:nvSpPr>
        <p:spPr>
          <a:xfrm>
            <a:off x="457200" y="3703001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zh-CN" sz="360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</a:t>
            </a:r>
            <a:endParaRPr sz="36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02;p14"/>
          <p:cNvSpPr/>
          <p:nvPr/>
        </p:nvSpPr>
        <p:spPr>
          <a:xfrm>
            <a:off x="656192" y="3913669"/>
            <a:ext cx="6959797" cy="2383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Chicago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Illinois</a:t>
            </a: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Factor:</a:t>
            </a:r>
            <a:r>
              <a:rPr lang="zh-CN" altLang="en-US" sz="1800" dirty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CN" sz="1800" dirty="0" smtClean="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Fundamentally,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unstructured.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CN" altLang="en-US" sz="1800" dirty="0" smtClean="0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CN" sz="1800" dirty="0" smtClean="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Char char="●"/>
            </a:pPr>
            <a:endParaRPr sz="1800" dirty="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24292E"/>
              </a:solidFill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814" y="1597400"/>
            <a:ext cx="4247147" cy="40718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5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22" name="Google Shape;122;p15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5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5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15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altLang="zh-CN" sz="3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Autumn 2018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62451" y="752991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riangle 5"/>
          <p:cNvSpPr/>
          <p:nvPr/>
        </p:nvSpPr>
        <p:spPr>
          <a:xfrm>
            <a:off x="648034" y="1814607"/>
            <a:ext cx="1782345" cy="1155031"/>
          </a:xfrm>
          <a:prstGeom prst="triangle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Crime</a:t>
            </a:r>
          </a:p>
          <a:p>
            <a:pPr algn="ctr"/>
            <a:endParaRPr lang="en-US" dirty="0"/>
          </a:p>
        </p:txBody>
      </p:sp>
      <p:sp>
        <p:nvSpPr>
          <p:cNvPr id="22" name="Triangle 21"/>
          <p:cNvSpPr/>
          <p:nvPr/>
        </p:nvSpPr>
        <p:spPr>
          <a:xfrm rot="10800000">
            <a:off x="2988365" y="4652967"/>
            <a:ext cx="1782345" cy="1155031"/>
          </a:xfrm>
          <a:prstGeom prst="triangle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/>
          <p:cNvSpPr/>
          <p:nvPr/>
        </p:nvSpPr>
        <p:spPr>
          <a:xfrm rot="10800000">
            <a:off x="7751344" y="4532634"/>
            <a:ext cx="1782345" cy="1155031"/>
          </a:xfrm>
          <a:prstGeom prst="triangle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/>
          <p:cNvSpPr/>
          <p:nvPr/>
        </p:nvSpPr>
        <p:spPr>
          <a:xfrm>
            <a:off x="5209176" y="1814605"/>
            <a:ext cx="1782345" cy="1155031"/>
          </a:xfrm>
          <a:prstGeom prst="triangle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/>
          <p:cNvSpPr/>
          <p:nvPr/>
        </p:nvSpPr>
        <p:spPr>
          <a:xfrm>
            <a:off x="10193086" y="1814605"/>
            <a:ext cx="1782345" cy="1155031"/>
          </a:xfrm>
          <a:prstGeom prst="triangle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H="1">
            <a:off x="1428751" y="3070723"/>
            <a:ext cx="153318" cy="559917"/>
          </a:xfrm>
          <a:prstGeom prst="downArrow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flipH="1">
            <a:off x="6023689" y="3083363"/>
            <a:ext cx="153318" cy="559917"/>
          </a:xfrm>
          <a:prstGeom prst="downArrow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 flipH="1">
            <a:off x="11060490" y="3078129"/>
            <a:ext cx="153318" cy="559917"/>
          </a:xfrm>
          <a:prstGeom prst="downArrow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flipV="1">
            <a:off x="3726219" y="3974393"/>
            <a:ext cx="153318" cy="559917"/>
          </a:xfrm>
          <a:prstGeom prst="downArrow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 flipV="1">
            <a:off x="8565857" y="3840785"/>
            <a:ext cx="153318" cy="559917"/>
          </a:xfrm>
          <a:prstGeom prst="downArrow">
            <a:avLst/>
          </a:prstGeom>
          <a:solidFill>
            <a:srgbClr val="790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884" y="3747052"/>
            <a:ext cx="1796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police year officer shoot case attorney court charge kill shooting law judge murder official hospital trial file gun federal news crime death south investigation office victim block abuse release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921529" y="1512180"/>
            <a:ext cx="17964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game season team play bear win yard </a:t>
            </a:r>
            <a:r>
              <a:rPr lang="en-US" dirty="0" smtClean="0"/>
              <a:t>run </a:t>
            </a:r>
            <a:r>
              <a:rPr lang="en-US" dirty="0"/>
              <a:t>time week point year just second player make coach start cub state score big lead pass come football field touchdown bull end look defense </a:t>
            </a:r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385858" y="3759866"/>
            <a:ext cx="1796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trump city president </a:t>
            </a:r>
            <a:r>
              <a:rPr lang="en-US" dirty="0" smtClean="0"/>
              <a:t>election tell </a:t>
            </a:r>
            <a:r>
              <a:rPr lang="en-US" dirty="0"/>
              <a:t>student </a:t>
            </a:r>
            <a:r>
              <a:rPr lang="en-US" dirty="0" smtClean="0"/>
              <a:t>vote </a:t>
            </a:r>
            <a:r>
              <a:rPr lang="en-US" dirty="0"/>
              <a:t>run district percent campaign </a:t>
            </a:r>
            <a:r>
              <a:rPr lang="en-US" dirty="0" err="1"/>
              <a:t>american</a:t>
            </a:r>
            <a:r>
              <a:rPr lang="en-US" dirty="0"/>
              <a:t> republican </a:t>
            </a:r>
            <a:r>
              <a:rPr lang="en-US" dirty="0" smtClean="0"/>
              <a:t>right </a:t>
            </a:r>
            <a:r>
              <a:rPr lang="en-US" dirty="0"/>
              <a:t>candidate public race </a:t>
            </a:r>
            <a:r>
              <a:rPr lang="en-US" dirty="0" smtClean="0"/>
              <a:t>mayor community </a:t>
            </a:r>
            <a:r>
              <a:rPr lang="en-US" dirty="0" err="1"/>
              <a:t>rauner</a:t>
            </a:r>
            <a:r>
              <a:rPr lang="en-US" dirty="0"/>
              <a:t> university woman support party world win </a:t>
            </a:r>
            <a:r>
              <a:rPr lang="en-US" dirty="0" err="1"/>
              <a:t>pritzker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681320" y="1340818"/>
            <a:ext cx="1796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company </a:t>
            </a:r>
            <a:r>
              <a:rPr lang="en-US" dirty="0"/>
              <a:t>business experience stock service quarter job </a:t>
            </a:r>
            <a:r>
              <a:rPr lang="en-US" dirty="0" smtClean="0"/>
              <a:t>management report </a:t>
            </a:r>
            <a:r>
              <a:rPr lang="en-US" dirty="0"/>
              <a:t>product research tool client market skill </a:t>
            </a:r>
            <a:r>
              <a:rPr lang="en-US" dirty="0" smtClean="0"/>
              <a:t>customer </a:t>
            </a:r>
            <a:r>
              <a:rPr lang="en-US" dirty="0" err="1"/>
              <a:t>deloitte</a:t>
            </a:r>
            <a:r>
              <a:rPr lang="en-US" dirty="0"/>
              <a:t> value program technology </a:t>
            </a:r>
            <a:r>
              <a:rPr lang="en-US" dirty="0" smtClean="0"/>
              <a:t>opportunity </a:t>
            </a:r>
            <a:r>
              <a:rPr lang="en-US" dirty="0"/>
              <a:t>price </a:t>
            </a:r>
            <a:r>
              <a:rPr lang="en-US" dirty="0" smtClean="0"/>
              <a:t>sale buy</a:t>
            </a:r>
            <a:r>
              <a:rPr lang="zh-CN" altLang="en-US" dirty="0" smtClean="0"/>
              <a:t> </a:t>
            </a:r>
            <a:r>
              <a:rPr lang="en-US" dirty="0" smtClean="0"/>
              <a:t>financial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238901" y="3676952"/>
            <a:ext cx="17964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offer park time ticket area home live free event food sale art code store open look </a:t>
            </a:r>
            <a:r>
              <a:rPr lang="en-US" dirty="0" err="1"/>
              <a:t>october</a:t>
            </a:r>
            <a:r>
              <a:rPr lang="en-US" dirty="0"/>
              <a:t> hotel lake just river restaurant location online mile price center video visit water follow design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48539" y="4891929"/>
            <a:ext cx="938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Sports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07901" y="2390276"/>
            <a:ext cx="9382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Politics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191728" y="4640950"/>
            <a:ext cx="1054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Business/Tech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493768" y="2433061"/>
            <a:ext cx="1286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Community/</a:t>
            </a:r>
          </a:p>
          <a:p>
            <a:r>
              <a:rPr lang="en-US" altLang="zh-CN" sz="1600" dirty="0" smtClean="0">
                <a:solidFill>
                  <a:schemeClr val="bg1"/>
                </a:solidFill>
                <a:latin typeface="Times New Roman" charset="0"/>
                <a:ea typeface="Times New Roman" charset="0"/>
                <a:cs typeface="Times New Roman" charset="0"/>
              </a:rPr>
              <a:t>Economics</a:t>
            </a:r>
            <a:endParaRPr lang="en-US" sz="1600" dirty="0">
              <a:solidFill>
                <a:schemeClr val="bg1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6"/>
          <p:cNvGrpSpPr/>
          <p:nvPr/>
        </p:nvGrpSpPr>
        <p:grpSpPr>
          <a:xfrm>
            <a:off x="0" y="0"/>
            <a:ext cx="12200700" cy="6857986"/>
            <a:chOff x="0" y="0"/>
            <a:chExt cx="12200700" cy="6857986"/>
          </a:xfrm>
        </p:grpSpPr>
        <p:sp>
          <p:nvSpPr>
            <p:cNvPr id="142" name="Google Shape;142;p16"/>
            <p:cNvSpPr/>
            <p:nvPr/>
          </p:nvSpPr>
          <p:spPr>
            <a:xfrm>
              <a:off x="0" y="6297586"/>
              <a:ext cx="12200700" cy="560400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1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6"/>
            <p:cNvSpPr/>
            <p:nvPr/>
          </p:nvSpPr>
          <p:spPr>
            <a:xfrm>
              <a:off x="0" y="0"/>
              <a:ext cx="12200700" cy="696300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6"/>
            <p:cNvSpPr txBox="1"/>
            <p:nvPr/>
          </p:nvSpPr>
          <p:spPr>
            <a:xfrm>
              <a:off x="6862387" y="6400276"/>
              <a:ext cx="5230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16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16"/>
          <p:cNvSpPr/>
          <p:nvPr/>
        </p:nvSpPr>
        <p:spPr>
          <a:xfrm>
            <a:off x="838200" y="66875"/>
            <a:ext cx="784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Autumn 2018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457200" y="846321"/>
            <a:ext cx="7848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Reasons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Decline</a:t>
            </a:r>
            <a:endParaRPr sz="36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540000" y="1404599"/>
            <a:ext cx="6991550" cy="429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Conducted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frequent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articles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altLang="zh-C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531550" y="883500"/>
            <a:ext cx="2856600" cy="2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59" y="1226395"/>
            <a:ext cx="4662266" cy="4921281"/>
          </a:xfrm>
          <a:prstGeom prst="rect">
            <a:avLst/>
          </a:prstGeom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8676181"/>
              </p:ext>
            </p:extLst>
          </p:nvPr>
        </p:nvGraphicFramePr>
        <p:xfrm>
          <a:off x="426603" y="2826091"/>
          <a:ext cx="6435784" cy="3185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7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9" name="Google Shape;169;p17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17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Autumn 2018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457199" y="846325"/>
            <a:ext cx="9648385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Chicago/Illinois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attract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endParaRPr sz="36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54;p16"/>
          <p:cNvSpPr/>
          <p:nvPr/>
        </p:nvSpPr>
        <p:spPr>
          <a:xfrm>
            <a:off x="540000" y="1404599"/>
            <a:ext cx="4846388" cy="4291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Prestigious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universities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Highly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educated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pool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sports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CN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brand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businesses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Illinois</a:t>
            </a:r>
            <a:r>
              <a:rPr lang="zh-CN" alt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altLang="zh-C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altLang="zh-CN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altLang="zh-CN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altLang="zh-CN" sz="18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endParaRPr lang="en-US" altLang="zh-CN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93" y="1528485"/>
            <a:ext cx="5581813" cy="47691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18"/>
          <p:cNvGrpSpPr/>
          <p:nvPr/>
        </p:nvGrpSpPr>
        <p:grpSpPr>
          <a:xfrm>
            <a:off x="0" y="0"/>
            <a:ext cx="12200700" cy="6857986"/>
            <a:chOff x="0" y="0"/>
            <a:chExt cx="12200700" cy="6857986"/>
          </a:xfrm>
        </p:grpSpPr>
        <p:sp>
          <p:nvSpPr>
            <p:cNvPr id="184" name="Google Shape;184;p18"/>
            <p:cNvSpPr/>
            <p:nvPr/>
          </p:nvSpPr>
          <p:spPr>
            <a:xfrm>
              <a:off x="0" y="6297586"/>
              <a:ext cx="12200700" cy="560400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5" name="Google Shape;185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1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8"/>
            <p:cNvSpPr/>
            <p:nvPr/>
          </p:nvSpPr>
          <p:spPr>
            <a:xfrm>
              <a:off x="0" y="0"/>
              <a:ext cx="12200700" cy="696300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8"/>
            <p:cNvSpPr txBox="1"/>
            <p:nvPr/>
          </p:nvSpPr>
          <p:spPr>
            <a:xfrm>
              <a:off x="6862387" y="6400276"/>
              <a:ext cx="5230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18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9" name="Google Shape;189;p18"/>
          <p:cNvSpPr/>
          <p:nvPr/>
        </p:nvSpPr>
        <p:spPr>
          <a:xfrm>
            <a:off x="838200" y="66875"/>
            <a:ext cx="784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31008 Autumn 2018</a:t>
            </a:r>
            <a:endParaRPr sz="3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457199" y="846321"/>
            <a:ext cx="10936705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residents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should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stay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IL?</a:t>
            </a:r>
            <a:r>
              <a:rPr lang="zh-CN" altLang="en-US" sz="3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57200" y="1807600"/>
            <a:ext cx="10162200" cy="4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sz="18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569286"/>
            <a:ext cx="6324600" cy="38976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199" y="1800105"/>
            <a:ext cx="567213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Many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top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notch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universities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Illinois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create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huge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talent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pool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Chicago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tour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city,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which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stimulate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economic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consumption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altLang="zh-CN" sz="18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Chicago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has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great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sports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culture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-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Bulls,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Bears,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Cubs</a:t>
            </a:r>
            <a:r>
              <a:rPr lang="zh-CN" altLang="en-US" sz="1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800" dirty="0" smtClean="0">
                <a:latin typeface="Times New Roman" charset="0"/>
                <a:ea typeface="Times New Roman" charset="0"/>
                <a:cs typeface="Times New Roman" charset="0"/>
              </a:rPr>
              <a:t>etc.</a:t>
            </a:r>
            <a:endParaRPr lang="en-US" altLang="zh-CN" sz="1800" dirty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9"/>
          <p:cNvGrpSpPr/>
          <p:nvPr/>
        </p:nvGrpSpPr>
        <p:grpSpPr>
          <a:xfrm>
            <a:off x="0" y="0"/>
            <a:ext cx="12200698" cy="6857999"/>
            <a:chOff x="0" y="0"/>
            <a:chExt cx="12200698" cy="6857999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6297586"/>
              <a:ext cx="12200698" cy="560413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4" name="Google Shape;204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59903" y="6398671"/>
              <a:ext cx="1538773" cy="3093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9"/>
            <p:cNvSpPr/>
            <p:nvPr/>
          </p:nvSpPr>
          <p:spPr>
            <a:xfrm>
              <a:off x="0" y="0"/>
              <a:ext cx="12200698" cy="696376"/>
            </a:xfrm>
            <a:prstGeom prst="rect">
              <a:avLst/>
            </a:prstGeom>
            <a:gradFill>
              <a:gsLst>
                <a:gs pos="0">
                  <a:srgbClr val="8A0000"/>
                </a:gs>
                <a:gs pos="100000">
                  <a:srgbClr val="44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6862387" y="6400276"/>
              <a:ext cx="523085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University of Chicago Graham School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7" name="Google Shape;207;p19" descr="Image result for uchica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9903" y="15879"/>
              <a:ext cx="533400" cy="6639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" name="Google Shape;208;p19"/>
          <p:cNvSpPr/>
          <p:nvPr/>
        </p:nvSpPr>
        <p:spPr>
          <a:xfrm>
            <a:off x="838200" y="66875"/>
            <a:ext cx="7848600" cy="553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MSCA 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altLang="zh-CN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r>
              <a:rPr lang="en-US" sz="30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08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Autumn 2018</a:t>
            </a:r>
            <a:endParaRPr sz="3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457200" y="846321"/>
            <a:ext cx="7848600" cy="646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altLang="zh-CN" sz="3000" dirty="0" smtClean="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Recommendations</a:t>
            </a:r>
            <a:endParaRPr sz="300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457200" y="1187850"/>
            <a:ext cx="9329738" cy="4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800"/>
              </a:spcBef>
              <a:spcAft>
                <a:spcPts val="0"/>
              </a:spcAft>
              <a:buFont typeface="Arial" charset="0"/>
              <a:buChar char="•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Create,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monitor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violence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prevention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Promote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sports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culture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Chicago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grassroots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Reform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tax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policies,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government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spending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Encourage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local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companies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more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jobs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order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avoid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loss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of</a:t>
            </a:r>
            <a:r>
              <a:rPr lang="zh-CN" alt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population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lang="en-US" altLang="zh-CN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504</Words>
  <Application>Microsoft Macintosh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Georgia</vt:lpstr>
      <vt:lpstr>Noto Sans Symbols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Hairun W</cp:lastModifiedBy>
  <cp:revision>13</cp:revision>
  <dcterms:modified xsi:type="dcterms:W3CDTF">2018-12-15T10:41:26Z</dcterms:modified>
</cp:coreProperties>
</file>