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9" r:id="rId3"/>
    <p:sldId id="270" r:id="rId4"/>
    <p:sldId id="271" r:id="rId5"/>
    <p:sldId id="273" r:id="rId6"/>
    <p:sldId id="274" r:id="rId7"/>
    <p:sldId id="275" r:id="rId8"/>
    <p:sldId id="272" r:id="rId9"/>
    <p:sldId id="27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C00"/>
    <a:srgbClr val="C538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5AA906-AFF4-4DEF-8EA3-B2DA7ADEE4D3}">
  <a:tblStyle styleId="{DF5AA906-AFF4-4DEF-8EA3-B2DA7ADEE4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31570"/>
    <p:restoredTop sz="94696"/>
  </p:normalViewPr>
  <p:slideViewPr>
    <p:cSldViewPr snapToGrid="0">
      <p:cViewPr varScale="1">
        <p:scale>
          <a:sx n="76" d="100"/>
          <a:sy n="76" d="100"/>
        </p:scale>
        <p:origin x="224" y="8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EA4FAC-4FF1-0B45-BAE6-7CAB09BCE6DE}" type="doc">
      <dgm:prSet loTypeId="urn:microsoft.com/office/officeart/2005/8/layout/cycle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249962-2C40-7647-B416-57B015250B4C}">
      <dgm:prSet phldrT="[Text]"/>
      <dgm:spPr>
        <a:solidFill>
          <a:srgbClr val="790C00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SEGMENTATION is a critical enabler to achieve business objectives and realize benefits </a:t>
          </a:r>
          <a:endParaRPr lang="en-US" dirty="0">
            <a:solidFill>
              <a:schemeClr val="bg1"/>
            </a:solidFill>
          </a:endParaRPr>
        </a:p>
      </dgm:t>
    </dgm:pt>
    <dgm:pt modelId="{35130153-3C56-004C-A919-2E936B420C50}" type="parTrans" cxnId="{460A72DA-7B97-414F-BCEC-9EA3C60CFA32}">
      <dgm:prSet/>
      <dgm:spPr/>
      <dgm:t>
        <a:bodyPr/>
        <a:lstStyle/>
        <a:p>
          <a:endParaRPr lang="en-US"/>
        </a:p>
      </dgm:t>
    </dgm:pt>
    <dgm:pt modelId="{9DAAF4CC-E2C7-A045-B2FF-57F886A4CB5F}" type="sibTrans" cxnId="{460A72DA-7B97-414F-BCEC-9EA3C60CFA32}">
      <dgm:prSet/>
      <dgm:spPr/>
      <dgm:t>
        <a:bodyPr/>
        <a:lstStyle/>
        <a:p>
          <a:endParaRPr lang="en-US"/>
        </a:p>
      </dgm:t>
    </dgm:pt>
    <dgm:pt modelId="{0FED2EF4-8F13-8F42-9EFE-5493D7DE13F6}">
      <dgm:prSet phldrT="[Text]"/>
      <dgm:spPr>
        <a:solidFill>
          <a:srgbClr val="790C00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SEGMENTATION is critical to identify white spaces for new products/offerings </a:t>
          </a:r>
          <a:endParaRPr lang="en-US" dirty="0">
            <a:solidFill>
              <a:schemeClr val="bg1"/>
            </a:solidFill>
          </a:endParaRPr>
        </a:p>
      </dgm:t>
    </dgm:pt>
    <dgm:pt modelId="{34FB882A-93D7-0E4B-81B4-E2C625C5660D}" type="parTrans" cxnId="{656A7E93-58FF-A54D-A2AA-0ED200F50FCE}">
      <dgm:prSet/>
      <dgm:spPr/>
      <dgm:t>
        <a:bodyPr/>
        <a:lstStyle/>
        <a:p>
          <a:endParaRPr lang="en-US"/>
        </a:p>
      </dgm:t>
    </dgm:pt>
    <dgm:pt modelId="{CB518A0B-52FE-7949-8121-CEA703333CC2}" type="sibTrans" cxnId="{656A7E93-58FF-A54D-A2AA-0ED200F50FCE}">
      <dgm:prSet/>
      <dgm:spPr/>
      <dgm:t>
        <a:bodyPr/>
        <a:lstStyle/>
        <a:p>
          <a:endParaRPr lang="en-US"/>
        </a:p>
      </dgm:t>
    </dgm:pt>
    <dgm:pt modelId="{766F77A8-124B-884F-8A0D-BE50AB9D6DCD}">
      <dgm:prSet phldrT="[Text]"/>
      <dgm:spPr>
        <a:solidFill>
          <a:srgbClr val="790C00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SEGMENTATION helps organizations to optimize their retention and acquisition strategy </a:t>
          </a:r>
          <a:endParaRPr lang="en-US" dirty="0">
            <a:solidFill>
              <a:schemeClr val="bg1"/>
            </a:solidFill>
          </a:endParaRPr>
        </a:p>
      </dgm:t>
    </dgm:pt>
    <dgm:pt modelId="{027F76D0-E7D4-5048-B92B-F6F2A2471133}" type="parTrans" cxnId="{4A2C4F39-A266-9A43-8E03-C444483BDB0B}">
      <dgm:prSet/>
      <dgm:spPr/>
      <dgm:t>
        <a:bodyPr/>
        <a:lstStyle/>
        <a:p>
          <a:endParaRPr lang="en-US"/>
        </a:p>
      </dgm:t>
    </dgm:pt>
    <dgm:pt modelId="{258FD73A-F88E-574F-99B3-165709E7E0A1}" type="sibTrans" cxnId="{4A2C4F39-A266-9A43-8E03-C444483BDB0B}">
      <dgm:prSet/>
      <dgm:spPr/>
      <dgm:t>
        <a:bodyPr/>
        <a:lstStyle/>
        <a:p>
          <a:endParaRPr lang="en-US"/>
        </a:p>
      </dgm:t>
    </dgm:pt>
    <dgm:pt modelId="{FE0A2D96-6FC7-ED4A-9E86-8B42CFF204E4}">
      <dgm:prSet phldrT="[Text]"/>
      <dgm:spPr>
        <a:solidFill>
          <a:srgbClr val="790C00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SEGMENTATION enables organizations to become more customer centric </a:t>
          </a:r>
          <a:endParaRPr lang="en-US" dirty="0">
            <a:solidFill>
              <a:schemeClr val="bg1"/>
            </a:solidFill>
          </a:endParaRPr>
        </a:p>
      </dgm:t>
    </dgm:pt>
    <dgm:pt modelId="{7912EF71-5A70-EF4E-8EBD-67633D612341}" type="parTrans" cxnId="{1247DD69-182D-2A4A-B7A4-C95E312896B9}">
      <dgm:prSet/>
      <dgm:spPr/>
      <dgm:t>
        <a:bodyPr/>
        <a:lstStyle/>
        <a:p>
          <a:endParaRPr lang="en-US"/>
        </a:p>
      </dgm:t>
    </dgm:pt>
    <dgm:pt modelId="{6C3C3B96-16E4-9B4A-B263-105E94D95A75}" type="sibTrans" cxnId="{1247DD69-182D-2A4A-B7A4-C95E312896B9}">
      <dgm:prSet/>
      <dgm:spPr/>
      <dgm:t>
        <a:bodyPr/>
        <a:lstStyle/>
        <a:p>
          <a:endParaRPr lang="en-US"/>
        </a:p>
      </dgm:t>
    </dgm:pt>
    <dgm:pt modelId="{BD00BEB5-C147-7341-AF32-A02C6D815B2C}">
      <dgm:prSet phldrT="[Text]"/>
      <dgm:spPr>
        <a:solidFill>
          <a:srgbClr val="790C00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SEGMENTATION is often used to optimize pricing across different products </a:t>
          </a:r>
          <a:endParaRPr lang="en-US" dirty="0">
            <a:solidFill>
              <a:schemeClr val="bg1"/>
            </a:solidFill>
          </a:endParaRPr>
        </a:p>
      </dgm:t>
    </dgm:pt>
    <dgm:pt modelId="{CD0C76B7-BA07-1D40-9276-CCFC07CC6D7A}" type="parTrans" cxnId="{8551092C-648A-A74F-B338-C0BE42113F7D}">
      <dgm:prSet/>
      <dgm:spPr/>
      <dgm:t>
        <a:bodyPr/>
        <a:lstStyle/>
        <a:p>
          <a:endParaRPr lang="en-US"/>
        </a:p>
      </dgm:t>
    </dgm:pt>
    <dgm:pt modelId="{E568DE9B-AD1B-294D-B253-8FD4BF6BB46D}" type="sibTrans" cxnId="{8551092C-648A-A74F-B338-C0BE42113F7D}">
      <dgm:prSet/>
      <dgm:spPr/>
      <dgm:t>
        <a:bodyPr/>
        <a:lstStyle/>
        <a:p>
          <a:endParaRPr lang="en-US"/>
        </a:p>
      </dgm:t>
    </dgm:pt>
    <dgm:pt modelId="{F5F087A2-77A7-D54F-9BBA-9A52BE8EC638}" type="pres">
      <dgm:prSet presAssocID="{13EA4FAC-4FF1-0B45-BAE6-7CAB09BCE6DE}" presName="cycle" presStyleCnt="0">
        <dgm:presLayoutVars>
          <dgm:dir/>
          <dgm:resizeHandles val="exact"/>
        </dgm:presLayoutVars>
      </dgm:prSet>
      <dgm:spPr/>
    </dgm:pt>
    <dgm:pt modelId="{8F1D4B48-8B28-D843-B7E6-FBD763183DB0}" type="pres">
      <dgm:prSet presAssocID="{17249962-2C40-7647-B416-57B015250B4C}" presName="node" presStyleLbl="node1" presStyleIdx="0" presStyleCnt="5" custScaleX="147369" custScaleY="1476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995A18-BAB9-1C42-AA9B-C9DDDD8A16AA}" type="pres">
      <dgm:prSet presAssocID="{17249962-2C40-7647-B416-57B015250B4C}" presName="spNode" presStyleCnt="0"/>
      <dgm:spPr/>
    </dgm:pt>
    <dgm:pt modelId="{DB104C65-4857-7E47-A7AD-B122729480BC}" type="pres">
      <dgm:prSet presAssocID="{9DAAF4CC-E2C7-A045-B2FF-57F886A4CB5F}" presName="sibTrans" presStyleLbl="sibTrans1D1" presStyleIdx="0" presStyleCnt="5"/>
      <dgm:spPr/>
    </dgm:pt>
    <dgm:pt modelId="{8543B9CD-B4C5-5A45-947C-B7DFCAC89B88}" type="pres">
      <dgm:prSet presAssocID="{0FED2EF4-8F13-8F42-9EFE-5493D7DE13F6}" presName="node" presStyleLbl="node1" presStyleIdx="1" presStyleCnt="5" custScaleX="147369" custScaleY="147621" custRadScaleRad="98717" custRadScaleInc="27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BB85B3-AB4F-2746-BC93-1D93786C7B8B}" type="pres">
      <dgm:prSet presAssocID="{0FED2EF4-8F13-8F42-9EFE-5493D7DE13F6}" presName="spNode" presStyleCnt="0"/>
      <dgm:spPr/>
    </dgm:pt>
    <dgm:pt modelId="{B525F75D-3F50-6949-B069-8D0E41A0CF12}" type="pres">
      <dgm:prSet presAssocID="{CB518A0B-52FE-7949-8121-CEA703333CC2}" presName="sibTrans" presStyleLbl="sibTrans1D1" presStyleIdx="1" presStyleCnt="5"/>
      <dgm:spPr/>
    </dgm:pt>
    <dgm:pt modelId="{53555CB9-8EEC-D144-B3BE-D9C46B29082D}" type="pres">
      <dgm:prSet presAssocID="{766F77A8-124B-884F-8A0D-BE50AB9D6DCD}" presName="node" presStyleLbl="node1" presStyleIdx="2" presStyleCnt="5" custScaleX="147369" custScaleY="1476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C3196D-E6D2-DE49-8514-3ADF413B5F76}" type="pres">
      <dgm:prSet presAssocID="{766F77A8-124B-884F-8A0D-BE50AB9D6DCD}" presName="spNode" presStyleCnt="0"/>
      <dgm:spPr/>
    </dgm:pt>
    <dgm:pt modelId="{6A860B74-6B2C-184E-8C5D-06FB2A4155D0}" type="pres">
      <dgm:prSet presAssocID="{258FD73A-F88E-574F-99B3-165709E7E0A1}" presName="sibTrans" presStyleLbl="sibTrans1D1" presStyleIdx="2" presStyleCnt="5"/>
      <dgm:spPr/>
    </dgm:pt>
    <dgm:pt modelId="{DF6ADF5C-05CC-994F-B5F0-793F01700C1C}" type="pres">
      <dgm:prSet presAssocID="{FE0A2D96-6FC7-ED4A-9E86-8B42CFF204E4}" presName="node" presStyleLbl="node1" presStyleIdx="3" presStyleCnt="5" custScaleX="147369" custScaleY="1476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6E3B11-B0C2-4348-80D3-A119E07B41AE}" type="pres">
      <dgm:prSet presAssocID="{FE0A2D96-6FC7-ED4A-9E86-8B42CFF204E4}" presName="spNode" presStyleCnt="0"/>
      <dgm:spPr/>
    </dgm:pt>
    <dgm:pt modelId="{64A15BA2-E422-C643-82EB-599827CA61FC}" type="pres">
      <dgm:prSet presAssocID="{6C3C3B96-16E4-9B4A-B263-105E94D95A75}" presName="sibTrans" presStyleLbl="sibTrans1D1" presStyleIdx="3" presStyleCnt="5"/>
      <dgm:spPr/>
    </dgm:pt>
    <dgm:pt modelId="{5A7B0A3B-9070-BB4C-BCFA-6D04D2D7DD38}" type="pres">
      <dgm:prSet presAssocID="{BD00BEB5-C147-7341-AF32-A02C6D815B2C}" presName="node" presStyleLbl="node1" presStyleIdx="4" presStyleCnt="5" custScaleX="147369" custScaleY="147621" custRadScaleRad="97091" custRadScaleInc="-266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FEB93E-1351-D943-ACB0-56398C72301D}" type="pres">
      <dgm:prSet presAssocID="{BD00BEB5-C147-7341-AF32-A02C6D815B2C}" presName="spNode" presStyleCnt="0"/>
      <dgm:spPr/>
    </dgm:pt>
    <dgm:pt modelId="{40519A54-F43C-8547-B28C-213E911D6FE9}" type="pres">
      <dgm:prSet presAssocID="{E568DE9B-AD1B-294D-B253-8FD4BF6BB46D}" presName="sibTrans" presStyleLbl="sibTrans1D1" presStyleIdx="4" presStyleCnt="5"/>
      <dgm:spPr/>
    </dgm:pt>
  </dgm:ptLst>
  <dgm:cxnLst>
    <dgm:cxn modelId="{90844BAC-DBE3-1542-8E22-38B8F0EC5403}" type="presOf" srcId="{766F77A8-124B-884F-8A0D-BE50AB9D6DCD}" destId="{53555CB9-8EEC-D144-B3BE-D9C46B29082D}" srcOrd="0" destOrd="0" presId="urn:microsoft.com/office/officeart/2005/8/layout/cycle6"/>
    <dgm:cxn modelId="{A2F2B5D9-38C4-904E-A40D-6DE6473C73B5}" type="presOf" srcId="{17249962-2C40-7647-B416-57B015250B4C}" destId="{8F1D4B48-8B28-D843-B7E6-FBD763183DB0}" srcOrd="0" destOrd="0" presId="urn:microsoft.com/office/officeart/2005/8/layout/cycle6"/>
    <dgm:cxn modelId="{A39FC8AA-50CE-1849-BF39-2C2940D258AD}" type="presOf" srcId="{E568DE9B-AD1B-294D-B253-8FD4BF6BB46D}" destId="{40519A54-F43C-8547-B28C-213E911D6FE9}" srcOrd="0" destOrd="0" presId="urn:microsoft.com/office/officeart/2005/8/layout/cycle6"/>
    <dgm:cxn modelId="{99E80389-AE61-A346-9C87-0878562286D7}" type="presOf" srcId="{BD00BEB5-C147-7341-AF32-A02C6D815B2C}" destId="{5A7B0A3B-9070-BB4C-BCFA-6D04D2D7DD38}" srcOrd="0" destOrd="0" presId="urn:microsoft.com/office/officeart/2005/8/layout/cycle6"/>
    <dgm:cxn modelId="{148548A8-7E76-D743-A061-F486DCF9BBBA}" type="presOf" srcId="{6C3C3B96-16E4-9B4A-B263-105E94D95A75}" destId="{64A15BA2-E422-C643-82EB-599827CA61FC}" srcOrd="0" destOrd="0" presId="urn:microsoft.com/office/officeart/2005/8/layout/cycle6"/>
    <dgm:cxn modelId="{1769095D-9AB2-8149-8AA6-321B2AC4AF02}" type="presOf" srcId="{0FED2EF4-8F13-8F42-9EFE-5493D7DE13F6}" destId="{8543B9CD-B4C5-5A45-947C-B7DFCAC89B88}" srcOrd="0" destOrd="0" presId="urn:microsoft.com/office/officeart/2005/8/layout/cycle6"/>
    <dgm:cxn modelId="{8BD2F2A9-2726-4E43-83F6-F9BAA89AAD9E}" type="presOf" srcId="{258FD73A-F88E-574F-99B3-165709E7E0A1}" destId="{6A860B74-6B2C-184E-8C5D-06FB2A4155D0}" srcOrd="0" destOrd="0" presId="urn:microsoft.com/office/officeart/2005/8/layout/cycle6"/>
    <dgm:cxn modelId="{8551092C-648A-A74F-B338-C0BE42113F7D}" srcId="{13EA4FAC-4FF1-0B45-BAE6-7CAB09BCE6DE}" destId="{BD00BEB5-C147-7341-AF32-A02C6D815B2C}" srcOrd="4" destOrd="0" parTransId="{CD0C76B7-BA07-1D40-9276-CCFC07CC6D7A}" sibTransId="{E568DE9B-AD1B-294D-B253-8FD4BF6BB46D}"/>
    <dgm:cxn modelId="{1247DD69-182D-2A4A-B7A4-C95E312896B9}" srcId="{13EA4FAC-4FF1-0B45-BAE6-7CAB09BCE6DE}" destId="{FE0A2D96-6FC7-ED4A-9E86-8B42CFF204E4}" srcOrd="3" destOrd="0" parTransId="{7912EF71-5A70-EF4E-8EBD-67633D612341}" sibTransId="{6C3C3B96-16E4-9B4A-B263-105E94D95A75}"/>
    <dgm:cxn modelId="{BDB7DDD5-DAF4-BB4D-8516-A63622181B19}" type="presOf" srcId="{CB518A0B-52FE-7949-8121-CEA703333CC2}" destId="{B525F75D-3F50-6949-B069-8D0E41A0CF12}" srcOrd="0" destOrd="0" presId="urn:microsoft.com/office/officeart/2005/8/layout/cycle6"/>
    <dgm:cxn modelId="{656A7E93-58FF-A54D-A2AA-0ED200F50FCE}" srcId="{13EA4FAC-4FF1-0B45-BAE6-7CAB09BCE6DE}" destId="{0FED2EF4-8F13-8F42-9EFE-5493D7DE13F6}" srcOrd="1" destOrd="0" parTransId="{34FB882A-93D7-0E4B-81B4-E2C625C5660D}" sibTransId="{CB518A0B-52FE-7949-8121-CEA703333CC2}"/>
    <dgm:cxn modelId="{460A72DA-7B97-414F-BCEC-9EA3C60CFA32}" srcId="{13EA4FAC-4FF1-0B45-BAE6-7CAB09BCE6DE}" destId="{17249962-2C40-7647-B416-57B015250B4C}" srcOrd="0" destOrd="0" parTransId="{35130153-3C56-004C-A919-2E936B420C50}" sibTransId="{9DAAF4CC-E2C7-A045-B2FF-57F886A4CB5F}"/>
    <dgm:cxn modelId="{728DF430-D4F3-6B46-B40D-68E4DA6A9705}" type="presOf" srcId="{13EA4FAC-4FF1-0B45-BAE6-7CAB09BCE6DE}" destId="{F5F087A2-77A7-D54F-9BBA-9A52BE8EC638}" srcOrd="0" destOrd="0" presId="urn:microsoft.com/office/officeart/2005/8/layout/cycle6"/>
    <dgm:cxn modelId="{B8D379A9-842F-804D-8BC8-7991AC515C9C}" type="presOf" srcId="{FE0A2D96-6FC7-ED4A-9E86-8B42CFF204E4}" destId="{DF6ADF5C-05CC-994F-B5F0-793F01700C1C}" srcOrd="0" destOrd="0" presId="urn:microsoft.com/office/officeart/2005/8/layout/cycle6"/>
    <dgm:cxn modelId="{78782927-1428-1C4F-BC1D-1C22554C725E}" type="presOf" srcId="{9DAAF4CC-E2C7-A045-B2FF-57F886A4CB5F}" destId="{DB104C65-4857-7E47-A7AD-B122729480BC}" srcOrd="0" destOrd="0" presId="urn:microsoft.com/office/officeart/2005/8/layout/cycle6"/>
    <dgm:cxn modelId="{4A2C4F39-A266-9A43-8E03-C444483BDB0B}" srcId="{13EA4FAC-4FF1-0B45-BAE6-7CAB09BCE6DE}" destId="{766F77A8-124B-884F-8A0D-BE50AB9D6DCD}" srcOrd="2" destOrd="0" parTransId="{027F76D0-E7D4-5048-B92B-F6F2A2471133}" sibTransId="{258FD73A-F88E-574F-99B3-165709E7E0A1}"/>
    <dgm:cxn modelId="{BC5647F3-10DF-BC45-875C-2063F0C91232}" type="presParOf" srcId="{F5F087A2-77A7-D54F-9BBA-9A52BE8EC638}" destId="{8F1D4B48-8B28-D843-B7E6-FBD763183DB0}" srcOrd="0" destOrd="0" presId="urn:microsoft.com/office/officeart/2005/8/layout/cycle6"/>
    <dgm:cxn modelId="{14856D69-E13E-B64A-80DF-C826DEA87956}" type="presParOf" srcId="{F5F087A2-77A7-D54F-9BBA-9A52BE8EC638}" destId="{E2995A18-BAB9-1C42-AA9B-C9DDDD8A16AA}" srcOrd="1" destOrd="0" presId="urn:microsoft.com/office/officeart/2005/8/layout/cycle6"/>
    <dgm:cxn modelId="{E583E46E-9D6A-F046-B2F9-9D9A76829376}" type="presParOf" srcId="{F5F087A2-77A7-D54F-9BBA-9A52BE8EC638}" destId="{DB104C65-4857-7E47-A7AD-B122729480BC}" srcOrd="2" destOrd="0" presId="urn:microsoft.com/office/officeart/2005/8/layout/cycle6"/>
    <dgm:cxn modelId="{55A41ABC-91D9-6C40-8368-B744269ACD7C}" type="presParOf" srcId="{F5F087A2-77A7-D54F-9BBA-9A52BE8EC638}" destId="{8543B9CD-B4C5-5A45-947C-B7DFCAC89B88}" srcOrd="3" destOrd="0" presId="urn:microsoft.com/office/officeart/2005/8/layout/cycle6"/>
    <dgm:cxn modelId="{D97F1068-19F9-1C4E-86FE-CE1A48536553}" type="presParOf" srcId="{F5F087A2-77A7-D54F-9BBA-9A52BE8EC638}" destId="{EBBB85B3-AB4F-2746-BC93-1D93786C7B8B}" srcOrd="4" destOrd="0" presId="urn:microsoft.com/office/officeart/2005/8/layout/cycle6"/>
    <dgm:cxn modelId="{6A6127E6-6156-C047-8787-DE0E319B6606}" type="presParOf" srcId="{F5F087A2-77A7-D54F-9BBA-9A52BE8EC638}" destId="{B525F75D-3F50-6949-B069-8D0E41A0CF12}" srcOrd="5" destOrd="0" presId="urn:microsoft.com/office/officeart/2005/8/layout/cycle6"/>
    <dgm:cxn modelId="{28ABAAEA-6D50-C84B-AA69-06F0AFF7B71B}" type="presParOf" srcId="{F5F087A2-77A7-D54F-9BBA-9A52BE8EC638}" destId="{53555CB9-8EEC-D144-B3BE-D9C46B29082D}" srcOrd="6" destOrd="0" presId="urn:microsoft.com/office/officeart/2005/8/layout/cycle6"/>
    <dgm:cxn modelId="{1E5F4D8F-73BD-9548-A6F8-D5ABAFEE3A56}" type="presParOf" srcId="{F5F087A2-77A7-D54F-9BBA-9A52BE8EC638}" destId="{1FC3196D-E6D2-DE49-8514-3ADF413B5F76}" srcOrd="7" destOrd="0" presId="urn:microsoft.com/office/officeart/2005/8/layout/cycle6"/>
    <dgm:cxn modelId="{F89EB999-FE7A-4B47-B5CA-AA8D4F5C1908}" type="presParOf" srcId="{F5F087A2-77A7-D54F-9BBA-9A52BE8EC638}" destId="{6A860B74-6B2C-184E-8C5D-06FB2A4155D0}" srcOrd="8" destOrd="0" presId="urn:microsoft.com/office/officeart/2005/8/layout/cycle6"/>
    <dgm:cxn modelId="{F6AECDA5-7F1C-EC46-AD06-A1F9250334FE}" type="presParOf" srcId="{F5F087A2-77A7-D54F-9BBA-9A52BE8EC638}" destId="{DF6ADF5C-05CC-994F-B5F0-793F01700C1C}" srcOrd="9" destOrd="0" presId="urn:microsoft.com/office/officeart/2005/8/layout/cycle6"/>
    <dgm:cxn modelId="{4630AA77-9DF6-0547-87F8-C7EBDA149EAF}" type="presParOf" srcId="{F5F087A2-77A7-D54F-9BBA-9A52BE8EC638}" destId="{EE6E3B11-B0C2-4348-80D3-A119E07B41AE}" srcOrd="10" destOrd="0" presId="urn:microsoft.com/office/officeart/2005/8/layout/cycle6"/>
    <dgm:cxn modelId="{F74394DE-1AB9-7B4E-8B36-CD4524E24E62}" type="presParOf" srcId="{F5F087A2-77A7-D54F-9BBA-9A52BE8EC638}" destId="{64A15BA2-E422-C643-82EB-599827CA61FC}" srcOrd="11" destOrd="0" presId="urn:microsoft.com/office/officeart/2005/8/layout/cycle6"/>
    <dgm:cxn modelId="{9E0E2449-D5BF-D640-844A-82F7DF2FBAD0}" type="presParOf" srcId="{F5F087A2-77A7-D54F-9BBA-9A52BE8EC638}" destId="{5A7B0A3B-9070-BB4C-BCFA-6D04D2D7DD38}" srcOrd="12" destOrd="0" presId="urn:microsoft.com/office/officeart/2005/8/layout/cycle6"/>
    <dgm:cxn modelId="{CC8AE709-0D83-4548-9067-DAA0E771E2FB}" type="presParOf" srcId="{F5F087A2-77A7-D54F-9BBA-9A52BE8EC638}" destId="{B3FEB93E-1351-D943-ACB0-56398C72301D}" srcOrd="13" destOrd="0" presId="urn:microsoft.com/office/officeart/2005/8/layout/cycle6"/>
    <dgm:cxn modelId="{7E533EC9-F012-FE4A-B921-791E70387188}" type="presParOf" srcId="{F5F087A2-77A7-D54F-9BBA-9A52BE8EC638}" destId="{40519A54-F43C-8547-B28C-213E911D6FE9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977113-0583-8244-8756-0790BECBE324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95534674-4E7C-3F4E-8D66-15C389C3B11E}">
      <dgm:prSet phldrT="[Text]"/>
      <dgm:spPr>
        <a:solidFill>
          <a:srgbClr val="790C00"/>
        </a:solidFill>
      </dgm:spPr>
      <dgm:t>
        <a:bodyPr/>
        <a:lstStyle/>
        <a:p>
          <a:r>
            <a:rPr lang="en-US" altLang="zh-CN" dirty="0" smtClean="0"/>
            <a:t>Data</a:t>
          </a:r>
          <a:r>
            <a:rPr lang="zh-CN" altLang="en-US" dirty="0" smtClean="0"/>
            <a:t> </a:t>
          </a:r>
          <a:r>
            <a:rPr lang="en-US" altLang="zh-CN" dirty="0" smtClean="0"/>
            <a:t>Processing</a:t>
          </a:r>
          <a:r>
            <a:rPr lang="zh-CN" altLang="en-US" dirty="0" smtClean="0"/>
            <a:t> </a:t>
          </a:r>
          <a:r>
            <a:rPr lang="en-US" altLang="zh-CN" dirty="0" smtClean="0"/>
            <a:t>&amp;</a:t>
          </a:r>
          <a:r>
            <a:rPr lang="zh-CN" altLang="en-US" dirty="0" smtClean="0"/>
            <a:t> </a:t>
          </a:r>
          <a:r>
            <a:rPr lang="en-US" altLang="zh-CN" dirty="0" smtClean="0"/>
            <a:t>Factor</a:t>
          </a:r>
          <a:r>
            <a:rPr lang="zh-CN" altLang="en-US" dirty="0" smtClean="0"/>
            <a:t> </a:t>
          </a:r>
          <a:r>
            <a:rPr lang="en-US" altLang="zh-CN" dirty="0" smtClean="0"/>
            <a:t>Analysis</a:t>
          </a:r>
          <a:r>
            <a:rPr lang="zh-CN" altLang="en-US" dirty="0" smtClean="0"/>
            <a:t> </a:t>
          </a:r>
          <a:endParaRPr lang="en-US" dirty="0"/>
        </a:p>
      </dgm:t>
    </dgm:pt>
    <dgm:pt modelId="{3FCF56FF-1415-8142-B59B-B4D41F87A79C}" type="parTrans" cxnId="{A0B35FF7-980A-C246-82C7-E48418363E46}">
      <dgm:prSet/>
      <dgm:spPr/>
      <dgm:t>
        <a:bodyPr/>
        <a:lstStyle/>
        <a:p>
          <a:endParaRPr lang="en-US"/>
        </a:p>
      </dgm:t>
    </dgm:pt>
    <dgm:pt modelId="{8D6D1B18-551D-5F4B-BE67-11242E7E511A}" type="sibTrans" cxnId="{A0B35FF7-980A-C246-82C7-E48418363E46}">
      <dgm:prSet/>
      <dgm:spPr/>
      <dgm:t>
        <a:bodyPr/>
        <a:lstStyle/>
        <a:p>
          <a:endParaRPr lang="en-US"/>
        </a:p>
      </dgm:t>
    </dgm:pt>
    <dgm:pt modelId="{424D9F58-98FC-D046-96FA-FE112DEB2237}">
      <dgm:prSet phldrT="[Text]"/>
      <dgm:spPr>
        <a:solidFill>
          <a:srgbClr val="790C00"/>
        </a:solidFill>
      </dgm:spPr>
      <dgm:t>
        <a:bodyPr/>
        <a:lstStyle/>
        <a:p>
          <a:r>
            <a:rPr lang="en-US" altLang="zh-CN" dirty="0" smtClean="0"/>
            <a:t>Clustering</a:t>
          </a:r>
          <a:endParaRPr lang="en-US" dirty="0"/>
        </a:p>
      </dgm:t>
    </dgm:pt>
    <dgm:pt modelId="{793BC560-2211-0D44-A698-D875C62316D2}" type="parTrans" cxnId="{AC58C4F6-BC7D-8D49-BD4E-CCE59482CB56}">
      <dgm:prSet/>
      <dgm:spPr/>
      <dgm:t>
        <a:bodyPr/>
        <a:lstStyle/>
        <a:p>
          <a:endParaRPr lang="en-US"/>
        </a:p>
      </dgm:t>
    </dgm:pt>
    <dgm:pt modelId="{5BE277D3-948B-F84D-8E8C-5C47A4528A32}" type="sibTrans" cxnId="{AC58C4F6-BC7D-8D49-BD4E-CCE59482CB56}">
      <dgm:prSet/>
      <dgm:spPr/>
      <dgm:t>
        <a:bodyPr/>
        <a:lstStyle/>
        <a:p>
          <a:endParaRPr lang="en-US"/>
        </a:p>
      </dgm:t>
    </dgm:pt>
    <dgm:pt modelId="{DBB36D87-A2EA-9C40-AB5E-618EF13A5A55}">
      <dgm:prSet phldrT="[Text]"/>
      <dgm:spPr>
        <a:solidFill>
          <a:srgbClr val="790C00"/>
        </a:solidFill>
      </dgm:spPr>
      <dgm:t>
        <a:bodyPr/>
        <a:lstStyle/>
        <a:p>
          <a:r>
            <a:rPr lang="en-US" altLang="zh-CN" dirty="0" smtClean="0"/>
            <a:t>Review</a:t>
          </a:r>
          <a:r>
            <a:rPr lang="zh-CN" altLang="en-US" dirty="0" smtClean="0"/>
            <a:t> </a:t>
          </a:r>
          <a:r>
            <a:rPr lang="en-US" altLang="zh-CN" dirty="0" smtClean="0"/>
            <a:t>and</a:t>
          </a:r>
          <a:r>
            <a:rPr lang="zh-CN" altLang="en-US" dirty="0" smtClean="0"/>
            <a:t> </a:t>
          </a:r>
          <a:r>
            <a:rPr lang="en-US" altLang="zh-CN" dirty="0" smtClean="0"/>
            <a:t>Refine</a:t>
          </a:r>
          <a:endParaRPr lang="en-US" dirty="0"/>
        </a:p>
      </dgm:t>
    </dgm:pt>
    <dgm:pt modelId="{84E26DF4-0373-EC4A-8AB4-2CACC6ED8BDE}" type="parTrans" cxnId="{171AF12B-A06E-E941-B621-B74AB1D53EFC}">
      <dgm:prSet/>
      <dgm:spPr/>
      <dgm:t>
        <a:bodyPr/>
        <a:lstStyle/>
        <a:p>
          <a:endParaRPr lang="en-US"/>
        </a:p>
      </dgm:t>
    </dgm:pt>
    <dgm:pt modelId="{1B69356C-DB5A-314B-B2F2-C692332C6803}" type="sibTrans" cxnId="{171AF12B-A06E-E941-B621-B74AB1D53EFC}">
      <dgm:prSet/>
      <dgm:spPr/>
      <dgm:t>
        <a:bodyPr/>
        <a:lstStyle/>
        <a:p>
          <a:endParaRPr lang="en-US"/>
        </a:p>
      </dgm:t>
    </dgm:pt>
    <dgm:pt modelId="{ADC5B46C-DF0F-E147-BB77-90A0D05718D2}" type="pres">
      <dgm:prSet presAssocID="{BC977113-0583-8244-8756-0790BECBE324}" presName="Name0" presStyleCnt="0">
        <dgm:presLayoutVars>
          <dgm:dir/>
          <dgm:resizeHandles val="exact"/>
        </dgm:presLayoutVars>
      </dgm:prSet>
      <dgm:spPr/>
    </dgm:pt>
    <dgm:pt modelId="{21C5C3C2-36C2-3541-8FBB-BC2791D39CE3}" type="pres">
      <dgm:prSet presAssocID="{95534674-4E7C-3F4E-8D66-15C389C3B11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22EA60-B794-2348-A4C8-D017FA37976C}" type="pres">
      <dgm:prSet presAssocID="{8D6D1B18-551D-5F4B-BE67-11242E7E511A}" presName="sibTrans" presStyleLbl="sibTrans2D1" presStyleIdx="0" presStyleCnt="2"/>
      <dgm:spPr/>
    </dgm:pt>
    <dgm:pt modelId="{62A1A9CA-1D21-FD46-A2FE-C4EA2DEED7ED}" type="pres">
      <dgm:prSet presAssocID="{8D6D1B18-551D-5F4B-BE67-11242E7E511A}" presName="connectorText" presStyleLbl="sibTrans2D1" presStyleIdx="0" presStyleCnt="2"/>
      <dgm:spPr/>
    </dgm:pt>
    <dgm:pt modelId="{6E76E700-62C2-C04E-A74E-EE1FF9D4AEAF}" type="pres">
      <dgm:prSet presAssocID="{424D9F58-98FC-D046-96FA-FE112DEB223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D7CD54-0A6E-A14A-8DD4-FE4AF2035120}" type="pres">
      <dgm:prSet presAssocID="{5BE277D3-948B-F84D-8E8C-5C47A4528A32}" presName="sibTrans" presStyleLbl="sibTrans2D1" presStyleIdx="1" presStyleCnt="2"/>
      <dgm:spPr/>
    </dgm:pt>
    <dgm:pt modelId="{C71672E1-BBB4-FD48-BA67-9FBD1F378449}" type="pres">
      <dgm:prSet presAssocID="{5BE277D3-948B-F84D-8E8C-5C47A4528A32}" presName="connectorText" presStyleLbl="sibTrans2D1" presStyleIdx="1" presStyleCnt="2"/>
      <dgm:spPr/>
    </dgm:pt>
    <dgm:pt modelId="{1D020716-F3F2-3743-B721-3F6E398A1C34}" type="pres">
      <dgm:prSet presAssocID="{DBB36D87-A2EA-9C40-AB5E-618EF13A5A5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B35FF7-980A-C246-82C7-E48418363E46}" srcId="{BC977113-0583-8244-8756-0790BECBE324}" destId="{95534674-4E7C-3F4E-8D66-15C389C3B11E}" srcOrd="0" destOrd="0" parTransId="{3FCF56FF-1415-8142-B59B-B4D41F87A79C}" sibTransId="{8D6D1B18-551D-5F4B-BE67-11242E7E511A}"/>
    <dgm:cxn modelId="{87CAA5BF-DD57-8B41-9EDB-A45D43BE49FC}" type="presOf" srcId="{5BE277D3-948B-F84D-8E8C-5C47A4528A32}" destId="{77D7CD54-0A6E-A14A-8DD4-FE4AF2035120}" srcOrd="0" destOrd="0" presId="urn:microsoft.com/office/officeart/2005/8/layout/process1"/>
    <dgm:cxn modelId="{95E2142E-AF2E-FB4F-A0BA-46202CE73C88}" type="presOf" srcId="{424D9F58-98FC-D046-96FA-FE112DEB2237}" destId="{6E76E700-62C2-C04E-A74E-EE1FF9D4AEAF}" srcOrd="0" destOrd="0" presId="urn:microsoft.com/office/officeart/2005/8/layout/process1"/>
    <dgm:cxn modelId="{CA15578F-5C47-D741-8D34-FEB5273AE520}" type="presOf" srcId="{8D6D1B18-551D-5F4B-BE67-11242E7E511A}" destId="{62A1A9CA-1D21-FD46-A2FE-C4EA2DEED7ED}" srcOrd="1" destOrd="0" presId="urn:microsoft.com/office/officeart/2005/8/layout/process1"/>
    <dgm:cxn modelId="{A0082CCB-A2B2-804B-A850-3EFCF1AA6ABC}" type="presOf" srcId="{BC977113-0583-8244-8756-0790BECBE324}" destId="{ADC5B46C-DF0F-E147-BB77-90A0D05718D2}" srcOrd="0" destOrd="0" presId="urn:microsoft.com/office/officeart/2005/8/layout/process1"/>
    <dgm:cxn modelId="{F4A860A7-7571-3E48-85EB-A692D9184ED7}" type="presOf" srcId="{DBB36D87-A2EA-9C40-AB5E-618EF13A5A55}" destId="{1D020716-F3F2-3743-B721-3F6E398A1C34}" srcOrd="0" destOrd="0" presId="urn:microsoft.com/office/officeart/2005/8/layout/process1"/>
    <dgm:cxn modelId="{AC58C4F6-BC7D-8D49-BD4E-CCE59482CB56}" srcId="{BC977113-0583-8244-8756-0790BECBE324}" destId="{424D9F58-98FC-D046-96FA-FE112DEB2237}" srcOrd="1" destOrd="0" parTransId="{793BC560-2211-0D44-A698-D875C62316D2}" sibTransId="{5BE277D3-948B-F84D-8E8C-5C47A4528A32}"/>
    <dgm:cxn modelId="{99513AE9-5F6D-6B4F-9D84-66F030BFB15D}" type="presOf" srcId="{8D6D1B18-551D-5F4B-BE67-11242E7E511A}" destId="{0A22EA60-B794-2348-A4C8-D017FA37976C}" srcOrd="0" destOrd="0" presId="urn:microsoft.com/office/officeart/2005/8/layout/process1"/>
    <dgm:cxn modelId="{E162C97E-F7A7-924E-B226-D532A0A831F4}" type="presOf" srcId="{95534674-4E7C-3F4E-8D66-15C389C3B11E}" destId="{21C5C3C2-36C2-3541-8FBB-BC2791D39CE3}" srcOrd="0" destOrd="0" presId="urn:microsoft.com/office/officeart/2005/8/layout/process1"/>
    <dgm:cxn modelId="{F651B89F-D293-924B-BDA3-06DE2451C1A3}" type="presOf" srcId="{5BE277D3-948B-F84D-8E8C-5C47A4528A32}" destId="{C71672E1-BBB4-FD48-BA67-9FBD1F378449}" srcOrd="1" destOrd="0" presId="urn:microsoft.com/office/officeart/2005/8/layout/process1"/>
    <dgm:cxn modelId="{171AF12B-A06E-E941-B621-B74AB1D53EFC}" srcId="{BC977113-0583-8244-8756-0790BECBE324}" destId="{DBB36D87-A2EA-9C40-AB5E-618EF13A5A55}" srcOrd="2" destOrd="0" parTransId="{84E26DF4-0373-EC4A-8AB4-2CACC6ED8BDE}" sibTransId="{1B69356C-DB5A-314B-B2F2-C692332C6803}"/>
    <dgm:cxn modelId="{8F2146C6-BBA2-FB45-8D49-E478E6C0A98A}" type="presParOf" srcId="{ADC5B46C-DF0F-E147-BB77-90A0D05718D2}" destId="{21C5C3C2-36C2-3541-8FBB-BC2791D39CE3}" srcOrd="0" destOrd="0" presId="urn:microsoft.com/office/officeart/2005/8/layout/process1"/>
    <dgm:cxn modelId="{F9F67729-A812-FB44-997F-FE7C5991C687}" type="presParOf" srcId="{ADC5B46C-DF0F-E147-BB77-90A0D05718D2}" destId="{0A22EA60-B794-2348-A4C8-D017FA37976C}" srcOrd="1" destOrd="0" presId="urn:microsoft.com/office/officeart/2005/8/layout/process1"/>
    <dgm:cxn modelId="{2E4697F3-4555-B84C-985D-2A83B0BDBE25}" type="presParOf" srcId="{0A22EA60-B794-2348-A4C8-D017FA37976C}" destId="{62A1A9CA-1D21-FD46-A2FE-C4EA2DEED7ED}" srcOrd="0" destOrd="0" presId="urn:microsoft.com/office/officeart/2005/8/layout/process1"/>
    <dgm:cxn modelId="{1C869155-6F59-CE47-BAC1-A8DC4B2C8A23}" type="presParOf" srcId="{ADC5B46C-DF0F-E147-BB77-90A0D05718D2}" destId="{6E76E700-62C2-C04E-A74E-EE1FF9D4AEAF}" srcOrd="2" destOrd="0" presId="urn:microsoft.com/office/officeart/2005/8/layout/process1"/>
    <dgm:cxn modelId="{3A8DF01D-082A-2C49-A3BB-FE096BDC16C5}" type="presParOf" srcId="{ADC5B46C-DF0F-E147-BB77-90A0D05718D2}" destId="{77D7CD54-0A6E-A14A-8DD4-FE4AF2035120}" srcOrd="3" destOrd="0" presId="urn:microsoft.com/office/officeart/2005/8/layout/process1"/>
    <dgm:cxn modelId="{C504C80B-6A39-AB43-BD3D-37F7573A4FEC}" type="presParOf" srcId="{77D7CD54-0A6E-A14A-8DD4-FE4AF2035120}" destId="{C71672E1-BBB4-FD48-BA67-9FBD1F378449}" srcOrd="0" destOrd="0" presId="urn:microsoft.com/office/officeart/2005/8/layout/process1"/>
    <dgm:cxn modelId="{2A5C77B5-1820-E44A-9613-7FCDBE848787}" type="presParOf" srcId="{ADC5B46C-DF0F-E147-BB77-90A0D05718D2}" destId="{1D020716-F3F2-3743-B721-3F6E398A1C3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D4B48-8B28-D843-B7E6-FBD763183DB0}">
      <dsp:nvSpPr>
        <dsp:cNvPr id="0" name=""/>
        <dsp:cNvSpPr/>
      </dsp:nvSpPr>
      <dsp:spPr>
        <a:xfrm>
          <a:off x="4102184" y="-191744"/>
          <a:ext cx="2158830" cy="1405639"/>
        </a:xfrm>
        <a:prstGeom prst="roundRect">
          <a:avLst/>
        </a:prstGeom>
        <a:solidFill>
          <a:srgbClr val="790C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SEGMENTATION is a critical enabler to achieve business objectives and realize benefits 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4170802" y="-123126"/>
        <a:ext cx="2021594" cy="1268403"/>
      </dsp:txXfrm>
    </dsp:sp>
    <dsp:sp modelId="{DB104C65-4857-7E47-A7AD-B122729480BC}">
      <dsp:nvSpPr>
        <dsp:cNvPr id="0" name=""/>
        <dsp:cNvSpPr/>
      </dsp:nvSpPr>
      <dsp:spPr>
        <a:xfrm>
          <a:off x="3223377" y="470379"/>
          <a:ext cx="3802929" cy="3802929"/>
        </a:xfrm>
        <a:custGeom>
          <a:avLst/>
          <a:gdLst/>
          <a:ahLst/>
          <a:cxnLst/>
          <a:rect l="0" t="0" r="0" b="0"/>
          <a:pathLst>
            <a:path>
              <a:moveTo>
                <a:pt x="3043026" y="380805"/>
              </a:moveTo>
              <a:arcTo wR="1901464" hR="1901464" stAng="18413737" swAng="119859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43B9CD-B4C5-5A45-947C-B7DFCAC89B88}">
      <dsp:nvSpPr>
        <dsp:cNvPr id="0" name=""/>
        <dsp:cNvSpPr/>
      </dsp:nvSpPr>
      <dsp:spPr>
        <a:xfrm>
          <a:off x="5942143" y="1338318"/>
          <a:ext cx="2158830" cy="1405639"/>
        </a:xfrm>
        <a:prstGeom prst="roundRect">
          <a:avLst/>
        </a:prstGeom>
        <a:solidFill>
          <a:srgbClr val="790C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SEGMENTATION is critical to identify white spaces for new products/offerings 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6010761" y="1406936"/>
        <a:ext cx="2021594" cy="1268403"/>
      </dsp:txXfrm>
    </dsp:sp>
    <dsp:sp modelId="{B525F75D-3F50-6949-B069-8D0E41A0CF12}">
      <dsp:nvSpPr>
        <dsp:cNvPr id="0" name=""/>
        <dsp:cNvSpPr/>
      </dsp:nvSpPr>
      <dsp:spPr>
        <a:xfrm>
          <a:off x="3242798" y="592176"/>
          <a:ext cx="3802929" cy="3802929"/>
        </a:xfrm>
        <a:custGeom>
          <a:avLst/>
          <a:gdLst/>
          <a:ahLst/>
          <a:cxnLst/>
          <a:rect l="0" t="0" r="0" b="0"/>
          <a:pathLst>
            <a:path>
              <a:moveTo>
                <a:pt x="3785685" y="2156965"/>
              </a:moveTo>
              <a:arcTo wR="1901464" hR="1901464" stAng="463333" swAng="92970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55CB9-8EEC-D144-B3BE-D9C46B29082D}">
      <dsp:nvSpPr>
        <dsp:cNvPr id="0" name=""/>
        <dsp:cNvSpPr/>
      </dsp:nvSpPr>
      <dsp:spPr>
        <a:xfrm>
          <a:off x="5219837" y="3248037"/>
          <a:ext cx="2158830" cy="1405639"/>
        </a:xfrm>
        <a:prstGeom prst="roundRect">
          <a:avLst/>
        </a:prstGeom>
        <a:solidFill>
          <a:srgbClr val="790C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SEGMENTATION helps organizations to optimize their retention and acquisition strategy 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288455" y="3316655"/>
        <a:ext cx="2021594" cy="1268403"/>
      </dsp:txXfrm>
    </dsp:sp>
    <dsp:sp modelId="{6A860B74-6B2C-184E-8C5D-06FB2A4155D0}">
      <dsp:nvSpPr>
        <dsp:cNvPr id="0" name=""/>
        <dsp:cNvSpPr/>
      </dsp:nvSpPr>
      <dsp:spPr>
        <a:xfrm>
          <a:off x="3280135" y="511075"/>
          <a:ext cx="3802929" cy="3802929"/>
        </a:xfrm>
        <a:custGeom>
          <a:avLst/>
          <a:gdLst/>
          <a:ahLst/>
          <a:cxnLst/>
          <a:rect l="0" t="0" r="0" b="0"/>
          <a:pathLst>
            <a:path>
              <a:moveTo>
                <a:pt x="1938937" y="3802560"/>
              </a:moveTo>
              <a:arcTo wR="1901464" hR="1901464" stAng="5332247" swAng="13550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ADF5C-05CC-994F-B5F0-793F01700C1C}">
      <dsp:nvSpPr>
        <dsp:cNvPr id="0" name=""/>
        <dsp:cNvSpPr/>
      </dsp:nvSpPr>
      <dsp:spPr>
        <a:xfrm>
          <a:off x="2984531" y="3248037"/>
          <a:ext cx="2158830" cy="1405639"/>
        </a:xfrm>
        <a:prstGeom prst="roundRect">
          <a:avLst/>
        </a:prstGeom>
        <a:solidFill>
          <a:srgbClr val="790C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SEGMENTATION enables organizations to become more customer centric 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3053149" y="3316655"/>
        <a:ext cx="2021594" cy="1268403"/>
      </dsp:txXfrm>
    </dsp:sp>
    <dsp:sp modelId="{64A15BA2-E422-C643-82EB-599827CA61FC}">
      <dsp:nvSpPr>
        <dsp:cNvPr id="0" name=""/>
        <dsp:cNvSpPr/>
      </dsp:nvSpPr>
      <dsp:spPr>
        <a:xfrm>
          <a:off x="3360060" y="699555"/>
          <a:ext cx="3802929" cy="3802929"/>
        </a:xfrm>
        <a:custGeom>
          <a:avLst/>
          <a:gdLst/>
          <a:ahLst/>
          <a:cxnLst/>
          <a:rect l="0" t="0" r="0" b="0"/>
          <a:pathLst>
            <a:path>
              <a:moveTo>
                <a:pt x="111719" y="2543632"/>
              </a:moveTo>
              <a:arcTo wR="1901464" hR="1901464" stAng="9615709" swAng="91629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7B0A3B-9070-BB4C-BCFA-6D04D2D7DD38}">
      <dsp:nvSpPr>
        <dsp:cNvPr id="0" name=""/>
        <dsp:cNvSpPr/>
      </dsp:nvSpPr>
      <dsp:spPr>
        <a:xfrm>
          <a:off x="2293777" y="1338320"/>
          <a:ext cx="2158830" cy="1405639"/>
        </a:xfrm>
        <a:prstGeom prst="roundRect">
          <a:avLst/>
        </a:prstGeom>
        <a:solidFill>
          <a:srgbClr val="790C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chemeClr val="bg1"/>
              </a:solidFill>
            </a:rPr>
            <a:t>SEGMENTATION is often used to optimize pricing across different products 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2362395" y="1406938"/>
        <a:ext cx="2021594" cy="1268403"/>
      </dsp:txXfrm>
    </dsp:sp>
    <dsp:sp modelId="{40519A54-F43C-8547-B28C-213E911D6FE9}">
      <dsp:nvSpPr>
        <dsp:cNvPr id="0" name=""/>
        <dsp:cNvSpPr/>
      </dsp:nvSpPr>
      <dsp:spPr>
        <a:xfrm>
          <a:off x="3410852" y="412369"/>
          <a:ext cx="3802929" cy="3802929"/>
        </a:xfrm>
        <a:custGeom>
          <a:avLst/>
          <a:gdLst/>
          <a:ahLst/>
          <a:cxnLst/>
          <a:rect l="0" t="0" r="0" b="0"/>
          <a:pathLst>
            <a:path>
              <a:moveTo>
                <a:pt x="272637" y="920398"/>
              </a:moveTo>
              <a:arcTo wR="1901464" hR="1901464" stAng="12663670" swAng="115309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C5C3C2-36C2-3541-8FBB-BC2791D39CE3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rgbClr val="790C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Data</a:t>
          </a:r>
          <a:r>
            <a:rPr lang="zh-CN" altLang="en-US" sz="2100" kern="1200" dirty="0" smtClean="0"/>
            <a:t> </a:t>
          </a:r>
          <a:r>
            <a:rPr lang="en-US" altLang="zh-CN" sz="2100" kern="1200" dirty="0" smtClean="0"/>
            <a:t>Processing</a:t>
          </a:r>
          <a:r>
            <a:rPr lang="zh-CN" altLang="en-US" sz="2100" kern="1200" dirty="0" smtClean="0"/>
            <a:t> </a:t>
          </a:r>
          <a:r>
            <a:rPr lang="en-US" altLang="zh-CN" sz="2100" kern="1200" dirty="0" smtClean="0"/>
            <a:t>&amp;</a:t>
          </a:r>
          <a:r>
            <a:rPr lang="zh-CN" altLang="en-US" sz="2100" kern="1200" dirty="0" smtClean="0"/>
            <a:t> </a:t>
          </a:r>
          <a:r>
            <a:rPr lang="en-US" altLang="zh-CN" sz="2100" kern="1200" dirty="0" smtClean="0"/>
            <a:t>Factor</a:t>
          </a:r>
          <a:r>
            <a:rPr lang="zh-CN" altLang="en-US" sz="2100" kern="1200" dirty="0" smtClean="0"/>
            <a:t> </a:t>
          </a:r>
          <a:r>
            <a:rPr lang="en-US" altLang="zh-CN" sz="2100" kern="1200" dirty="0" smtClean="0"/>
            <a:t>Analysis</a:t>
          </a:r>
          <a:r>
            <a:rPr lang="zh-CN" altLang="en-US" sz="2100" kern="1200" dirty="0" smtClean="0"/>
            <a:t> </a:t>
          </a:r>
          <a:endParaRPr lang="en-US" sz="2100" kern="1200" dirty="0"/>
        </a:p>
      </dsp:txBody>
      <dsp:txXfrm>
        <a:off x="44665" y="2106299"/>
        <a:ext cx="2060143" cy="1206068"/>
      </dsp:txXfrm>
    </dsp:sp>
    <dsp:sp modelId="{0A22EA60-B794-2348-A4C8-D017FA37976C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355850" y="2550475"/>
        <a:ext cx="316861" cy="317716"/>
      </dsp:txXfrm>
    </dsp:sp>
    <dsp:sp modelId="{6E76E700-62C2-C04E-A74E-EE1FF9D4AEAF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rgbClr val="790C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Clustering</a:t>
          </a:r>
          <a:endParaRPr lang="en-US" sz="2100" kern="1200" dirty="0"/>
        </a:p>
      </dsp:txBody>
      <dsp:txXfrm>
        <a:off x="3033928" y="2106299"/>
        <a:ext cx="2060143" cy="1206068"/>
      </dsp:txXfrm>
    </dsp:sp>
    <dsp:sp modelId="{77D7CD54-0A6E-A14A-8DD4-FE4AF2035120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5345112" y="2550475"/>
        <a:ext cx="316861" cy="317716"/>
      </dsp:txXfrm>
    </dsp:sp>
    <dsp:sp modelId="{1D020716-F3F2-3743-B721-3F6E398A1C34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rgbClr val="790C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Review</a:t>
          </a:r>
          <a:r>
            <a:rPr lang="zh-CN" altLang="en-US" sz="2100" kern="1200" dirty="0" smtClean="0"/>
            <a:t> </a:t>
          </a:r>
          <a:r>
            <a:rPr lang="en-US" altLang="zh-CN" sz="2100" kern="1200" dirty="0" smtClean="0"/>
            <a:t>and</a:t>
          </a:r>
          <a:r>
            <a:rPr lang="zh-CN" altLang="en-US" sz="2100" kern="1200" dirty="0" smtClean="0"/>
            <a:t> </a:t>
          </a:r>
          <a:r>
            <a:rPr lang="en-US" altLang="zh-CN" sz="2100" kern="1200" dirty="0" smtClean="0"/>
            <a:t>Refine</a:t>
          </a:r>
          <a:endParaRPr lang="en-US" sz="2100" kern="1200" dirty="0"/>
        </a:p>
      </dsp:txBody>
      <dsp:txXfrm>
        <a:off x="6023190" y="2106299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96253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8718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9742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7041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6556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3854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1808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6859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3396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525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diagramData" Target="../diagrams/data1.xml"/><Relationship Id="rId6" Type="http://schemas.openxmlformats.org/officeDocument/2006/relationships/diagramLayout" Target="../diagrams/layout1.xml"/><Relationship Id="rId7" Type="http://schemas.openxmlformats.org/officeDocument/2006/relationships/diagramQuickStyle" Target="../diagrams/quickStyle1.xml"/><Relationship Id="rId8" Type="http://schemas.openxmlformats.org/officeDocument/2006/relationships/diagramColors" Target="../diagrams/colors1.xml"/><Relationship Id="rId9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diagramData" Target="../diagrams/data2.xml"/><Relationship Id="rId6" Type="http://schemas.openxmlformats.org/officeDocument/2006/relationships/diagramLayout" Target="../diagrams/layout2.xml"/><Relationship Id="rId7" Type="http://schemas.openxmlformats.org/officeDocument/2006/relationships/diagramQuickStyle" Target="../diagrams/quickStyle2.xml"/><Relationship Id="rId8" Type="http://schemas.openxmlformats.org/officeDocument/2006/relationships/diagramColors" Target="../diagrams/colors2.xml"/><Relationship Id="rId9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5943600"/>
            <a:ext cx="12192000" cy="918182"/>
          </a:xfrm>
          <a:prstGeom prst="rect">
            <a:avLst/>
          </a:prstGeom>
          <a:gradFill>
            <a:gsLst>
              <a:gs pos="0">
                <a:srgbClr val="A5A5A5"/>
              </a:gs>
              <a:gs pos="100000">
                <a:srgbClr val="26262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0" y="228600"/>
            <a:ext cx="12192000" cy="5867400"/>
          </a:xfrm>
          <a:prstGeom prst="rect">
            <a:avLst/>
          </a:prstGeom>
          <a:gradFill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0" y="-32444"/>
            <a:ext cx="12192000" cy="261044"/>
          </a:xfrm>
          <a:prstGeom prst="rect">
            <a:avLst/>
          </a:prstGeom>
          <a:gradFill>
            <a:gsLst>
              <a:gs pos="0">
                <a:srgbClr val="A5A5A5"/>
              </a:gs>
              <a:gs pos="100000">
                <a:srgbClr val="26262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373489" y="627026"/>
            <a:ext cx="9383400" cy="42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en-US" altLang="zh-CN" sz="3500" b="1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</a:t>
            </a:r>
            <a:r>
              <a:rPr lang="zh-CN" altLang="en-US" sz="3500" b="1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3500" b="1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#1</a:t>
            </a:r>
            <a:r>
              <a:rPr lang="zh-CN" altLang="en-US" sz="3500" b="1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500" b="1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endParaRPr sz="35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en-US" altLang="zh-CN" sz="48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</a:t>
            </a:r>
            <a:r>
              <a:rPr lang="zh-CN" altLang="en-US" sz="48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48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Segmentation</a:t>
            </a:r>
            <a:r>
              <a:rPr lang="zh-CN" altLang="en-US" sz="48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48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Proposal</a:t>
            </a:r>
            <a:r>
              <a:rPr lang="zh-CN" altLang="en-US" sz="48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48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zh-CN" altLang="en-US" sz="4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48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Estee</a:t>
            </a:r>
            <a:r>
              <a:rPr lang="zh-CN" altLang="en-US" sz="48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48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Lauder</a:t>
            </a:r>
            <a:r>
              <a:rPr lang="zh-CN" altLang="en-US" sz="48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US" altLang="zh-CN" sz="4800" b="1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zh-CN" altLang="en-US" sz="48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6251270"/>
            <a:ext cx="2091960" cy="42060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6781800" y="6340920"/>
            <a:ext cx="52308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University of Chicago Graham School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228600" y="5676737"/>
            <a:ext cx="8001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altLang="zh-CN" sz="180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</a:t>
            </a:r>
            <a:r>
              <a:rPr lang="zh-CN" altLang="en-US" sz="180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r>
              <a:rPr lang="zh-CN" altLang="en-US" sz="180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Hairun</a:t>
            </a:r>
            <a:r>
              <a:rPr lang="zh-CN" altLang="en-US" sz="180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“Helen”</a:t>
            </a:r>
            <a:r>
              <a:rPr lang="zh-CN" altLang="en-US" sz="180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Wang</a:t>
            </a:r>
            <a:endParaRPr sz="180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5"/>
          <p:cNvGrpSpPr/>
          <p:nvPr/>
        </p:nvGrpSpPr>
        <p:grpSpPr>
          <a:xfrm>
            <a:off x="0" y="0"/>
            <a:ext cx="12200698" cy="6857999"/>
            <a:chOff x="0" y="0"/>
            <a:chExt cx="12200698" cy="6857999"/>
          </a:xfrm>
        </p:grpSpPr>
        <p:sp>
          <p:nvSpPr>
            <p:cNvPr id="122" name="Google Shape;122;p15"/>
            <p:cNvSpPr/>
            <p:nvPr/>
          </p:nvSpPr>
          <p:spPr>
            <a:xfrm>
              <a:off x="0" y="6297586"/>
              <a:ext cx="12200698" cy="560413"/>
            </a:xfrm>
            <a:prstGeom prst="rect">
              <a:avLst/>
            </a:prstGeom>
            <a:gradFill>
              <a:gsLst>
                <a:gs pos="0">
                  <a:srgbClr val="8A0000"/>
                </a:gs>
                <a:gs pos="100000">
                  <a:srgbClr val="44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3" name="Google Shape;123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9903" y="6398671"/>
              <a:ext cx="1538773" cy="3093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15"/>
            <p:cNvSpPr/>
            <p:nvPr/>
          </p:nvSpPr>
          <p:spPr>
            <a:xfrm>
              <a:off x="0" y="0"/>
              <a:ext cx="12200698" cy="696376"/>
            </a:xfrm>
            <a:prstGeom prst="rect">
              <a:avLst/>
            </a:prstGeom>
            <a:gradFill>
              <a:gsLst>
                <a:gs pos="0">
                  <a:srgbClr val="8A0000"/>
                </a:gs>
                <a:gs pos="100000">
                  <a:srgbClr val="44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5"/>
            <p:cNvSpPr txBox="1"/>
            <p:nvPr/>
          </p:nvSpPr>
          <p:spPr>
            <a:xfrm>
              <a:off x="6862387" y="6400276"/>
              <a:ext cx="523085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University of Chicago Graham School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6" name="Google Shape;126;p15" descr="Image result for uchica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9903" y="15879"/>
              <a:ext cx="533400" cy="6639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15"/>
          <p:cNvSpPr/>
          <p:nvPr/>
        </p:nvSpPr>
        <p:spPr>
          <a:xfrm>
            <a:off x="838200" y="66875"/>
            <a:ext cx="7848600" cy="553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MSCA 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altLang="zh-CN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2003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</a:t>
            </a:r>
            <a:r>
              <a:rPr lang="zh-CN" altLang="en-US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426603" y="721954"/>
            <a:ext cx="9245429" cy="646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</a:t>
            </a:r>
            <a:r>
              <a:rPr lang="zh-CN" altLang="en-US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segmentation?</a:t>
            </a:r>
            <a:endParaRPr lang="en-US"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79283447"/>
              </p:ext>
            </p:extLst>
          </p:nvPr>
        </p:nvGraphicFramePr>
        <p:xfrm>
          <a:off x="645602" y="1497048"/>
          <a:ext cx="10363200" cy="4461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99019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5"/>
          <p:cNvGrpSpPr/>
          <p:nvPr/>
        </p:nvGrpSpPr>
        <p:grpSpPr>
          <a:xfrm>
            <a:off x="0" y="0"/>
            <a:ext cx="12200698" cy="6857999"/>
            <a:chOff x="0" y="0"/>
            <a:chExt cx="12200698" cy="6857999"/>
          </a:xfrm>
        </p:grpSpPr>
        <p:sp>
          <p:nvSpPr>
            <p:cNvPr id="122" name="Google Shape;122;p15"/>
            <p:cNvSpPr/>
            <p:nvPr/>
          </p:nvSpPr>
          <p:spPr>
            <a:xfrm>
              <a:off x="0" y="6297586"/>
              <a:ext cx="12200698" cy="560413"/>
            </a:xfrm>
            <a:prstGeom prst="rect">
              <a:avLst/>
            </a:prstGeom>
            <a:gradFill>
              <a:gsLst>
                <a:gs pos="0">
                  <a:srgbClr val="8A0000"/>
                </a:gs>
                <a:gs pos="100000">
                  <a:srgbClr val="44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3" name="Google Shape;123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9903" y="6398671"/>
              <a:ext cx="1538773" cy="3093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15"/>
            <p:cNvSpPr/>
            <p:nvPr/>
          </p:nvSpPr>
          <p:spPr>
            <a:xfrm>
              <a:off x="0" y="0"/>
              <a:ext cx="12200698" cy="696376"/>
            </a:xfrm>
            <a:prstGeom prst="rect">
              <a:avLst/>
            </a:prstGeom>
            <a:gradFill>
              <a:gsLst>
                <a:gs pos="0">
                  <a:srgbClr val="8A0000"/>
                </a:gs>
                <a:gs pos="100000">
                  <a:srgbClr val="44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5"/>
            <p:cNvSpPr txBox="1"/>
            <p:nvPr/>
          </p:nvSpPr>
          <p:spPr>
            <a:xfrm>
              <a:off x="6862387" y="6400276"/>
              <a:ext cx="523085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University of Chicago Graham School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6" name="Google Shape;126;p15" descr="Image result for uchica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9903" y="15879"/>
              <a:ext cx="533400" cy="6639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15"/>
          <p:cNvSpPr/>
          <p:nvPr/>
        </p:nvSpPr>
        <p:spPr>
          <a:xfrm>
            <a:off x="838200" y="66875"/>
            <a:ext cx="7848600" cy="553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MSCA 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altLang="zh-CN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2003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</a:t>
            </a:r>
            <a:r>
              <a:rPr lang="zh-CN" altLang="en-US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462451" y="752991"/>
            <a:ext cx="7848600" cy="646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</a:t>
            </a:r>
            <a:r>
              <a:rPr lang="zh-CN" altLang="en-US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egmentation</a:t>
            </a:r>
            <a:r>
              <a:rPr lang="zh-CN" altLang="en-US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</a:t>
            </a:r>
            <a:endParaRPr lang="en-US"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102;p14"/>
          <p:cNvSpPr/>
          <p:nvPr/>
        </p:nvSpPr>
        <p:spPr>
          <a:xfrm>
            <a:off x="426603" y="1455933"/>
            <a:ext cx="9281277" cy="358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 smtClean="0">
              <a:solidFill>
                <a:srgbClr val="24292E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0037133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2" name="Google Shape;128;p15"/>
          <p:cNvSpPr/>
          <p:nvPr/>
        </p:nvSpPr>
        <p:spPr>
          <a:xfrm>
            <a:off x="462451" y="1204469"/>
            <a:ext cx="7848600" cy="646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>
              <a:buClr>
                <a:schemeClr val="dk1"/>
              </a:buClr>
              <a:buSzPts val="3600"/>
            </a:pPr>
            <a:endParaRPr lang="en-US"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212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5"/>
          <p:cNvGrpSpPr/>
          <p:nvPr/>
        </p:nvGrpSpPr>
        <p:grpSpPr>
          <a:xfrm>
            <a:off x="0" y="0"/>
            <a:ext cx="12200698" cy="6857999"/>
            <a:chOff x="0" y="0"/>
            <a:chExt cx="12200698" cy="6857999"/>
          </a:xfrm>
        </p:grpSpPr>
        <p:sp>
          <p:nvSpPr>
            <p:cNvPr id="122" name="Google Shape;122;p15"/>
            <p:cNvSpPr/>
            <p:nvPr/>
          </p:nvSpPr>
          <p:spPr>
            <a:xfrm>
              <a:off x="0" y="6297586"/>
              <a:ext cx="12200698" cy="560413"/>
            </a:xfrm>
            <a:prstGeom prst="rect">
              <a:avLst/>
            </a:prstGeom>
            <a:gradFill>
              <a:gsLst>
                <a:gs pos="0">
                  <a:srgbClr val="8A0000"/>
                </a:gs>
                <a:gs pos="100000">
                  <a:srgbClr val="44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3" name="Google Shape;123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9903" y="6398671"/>
              <a:ext cx="1538773" cy="3093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15"/>
            <p:cNvSpPr/>
            <p:nvPr/>
          </p:nvSpPr>
          <p:spPr>
            <a:xfrm>
              <a:off x="0" y="0"/>
              <a:ext cx="12200698" cy="696376"/>
            </a:xfrm>
            <a:prstGeom prst="rect">
              <a:avLst/>
            </a:prstGeom>
            <a:gradFill>
              <a:gsLst>
                <a:gs pos="0">
                  <a:srgbClr val="8A0000"/>
                </a:gs>
                <a:gs pos="100000">
                  <a:srgbClr val="44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5"/>
            <p:cNvSpPr txBox="1"/>
            <p:nvPr/>
          </p:nvSpPr>
          <p:spPr>
            <a:xfrm>
              <a:off x="6862387" y="6400276"/>
              <a:ext cx="523085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University of Chicago Graham School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6" name="Google Shape;126;p15" descr="Image result for uchica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9903" y="15879"/>
              <a:ext cx="533400" cy="6639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15"/>
          <p:cNvSpPr/>
          <p:nvPr/>
        </p:nvSpPr>
        <p:spPr>
          <a:xfrm>
            <a:off x="838200" y="66875"/>
            <a:ext cx="7848600" cy="553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MSCA 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altLang="zh-CN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2003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</a:t>
            </a:r>
            <a:r>
              <a:rPr lang="zh-CN" altLang="en-US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426603" y="809606"/>
            <a:ext cx="7848600" cy="646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</a:t>
            </a:r>
            <a:r>
              <a:rPr lang="zh-CN" altLang="en-US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</a:t>
            </a:r>
            <a:r>
              <a:rPr lang="zh-CN" altLang="en-US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lang="zh-CN" altLang="en-US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lang="zh-CN" altLang="en-US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US"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102;p14"/>
          <p:cNvSpPr/>
          <p:nvPr/>
        </p:nvSpPr>
        <p:spPr>
          <a:xfrm>
            <a:off x="426603" y="1455933"/>
            <a:ext cx="9281277" cy="358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 smtClean="0">
              <a:solidFill>
                <a:srgbClr val="24292E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95978" y="2845808"/>
            <a:ext cx="36712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000" dirty="0" smtClean="0"/>
              <a:t>Customers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survey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data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2000" dirty="0" smtClean="0"/>
              <a:t>Transactions(purchase)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data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2000" dirty="0" smtClean="0"/>
              <a:t>Social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network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integration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2000" dirty="0" smtClean="0"/>
              <a:t>Customer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demographics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2000" dirty="0" smtClean="0"/>
              <a:t>Product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feedback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comments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data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pPr marL="342900" indent="-342900">
              <a:buFont typeface="Arial" charset="0"/>
              <a:buChar char="•"/>
            </a:pPr>
            <a:endParaRPr lang="en-US" altLang="zh-CN" sz="2000" dirty="0" smtClean="0"/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036616" y="2897153"/>
            <a:ext cx="36712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000" dirty="0" smtClean="0"/>
              <a:t>Industry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outlook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sz="2000" dirty="0" smtClean="0"/>
              <a:t>Competitor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analysis</a:t>
            </a:r>
            <a:r>
              <a:rPr lang="zh-CN" altLang="en-US" sz="2000" dirty="0" smtClean="0"/>
              <a:t> </a:t>
            </a:r>
            <a:endParaRPr lang="en-US" altLang="zh-CN" sz="2000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sz="2000" dirty="0" smtClean="0"/>
              <a:t>Lifestyle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2000" dirty="0" smtClean="0"/>
              <a:t>Behavioral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2000" dirty="0" smtClean="0"/>
              <a:t>Demographics</a:t>
            </a:r>
          </a:p>
          <a:p>
            <a:pPr marL="342900" indent="-342900">
              <a:buFont typeface="Arial" charset="0"/>
              <a:buChar char="•"/>
            </a:pPr>
            <a:endParaRPr lang="en-US" altLang="zh-CN" sz="2000" dirty="0" smtClean="0"/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</p:txBody>
      </p:sp>
      <p:sp>
        <p:nvSpPr>
          <p:cNvPr id="3" name="Rounded Rectangle 2"/>
          <p:cNvSpPr/>
          <p:nvPr/>
        </p:nvSpPr>
        <p:spPr>
          <a:xfrm>
            <a:off x="1395978" y="2150533"/>
            <a:ext cx="3671264" cy="558800"/>
          </a:xfrm>
          <a:prstGeom prst="roundRect">
            <a:avLst/>
          </a:prstGeom>
          <a:solidFill>
            <a:srgbClr val="790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Primary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036616" y="2150533"/>
            <a:ext cx="3671264" cy="558800"/>
          </a:xfrm>
          <a:prstGeom prst="roundRect">
            <a:avLst/>
          </a:prstGeom>
          <a:solidFill>
            <a:srgbClr val="790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r>
              <a:rPr lang="en-US" altLang="zh-CN" baseline="30000" dirty="0" smtClean="0"/>
              <a:t>rd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Party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4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5"/>
          <p:cNvGrpSpPr/>
          <p:nvPr/>
        </p:nvGrpSpPr>
        <p:grpSpPr>
          <a:xfrm>
            <a:off x="0" y="0"/>
            <a:ext cx="12200698" cy="6857999"/>
            <a:chOff x="0" y="0"/>
            <a:chExt cx="12200698" cy="6857999"/>
          </a:xfrm>
        </p:grpSpPr>
        <p:sp>
          <p:nvSpPr>
            <p:cNvPr id="122" name="Google Shape;122;p15"/>
            <p:cNvSpPr/>
            <p:nvPr/>
          </p:nvSpPr>
          <p:spPr>
            <a:xfrm>
              <a:off x="0" y="6297586"/>
              <a:ext cx="12200698" cy="560413"/>
            </a:xfrm>
            <a:prstGeom prst="rect">
              <a:avLst/>
            </a:prstGeom>
            <a:gradFill>
              <a:gsLst>
                <a:gs pos="0">
                  <a:srgbClr val="8A0000"/>
                </a:gs>
                <a:gs pos="100000">
                  <a:srgbClr val="44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3" name="Google Shape;123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9903" y="6398671"/>
              <a:ext cx="1538773" cy="3093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15"/>
            <p:cNvSpPr/>
            <p:nvPr/>
          </p:nvSpPr>
          <p:spPr>
            <a:xfrm>
              <a:off x="0" y="0"/>
              <a:ext cx="12200698" cy="696376"/>
            </a:xfrm>
            <a:prstGeom prst="rect">
              <a:avLst/>
            </a:prstGeom>
            <a:gradFill>
              <a:gsLst>
                <a:gs pos="0">
                  <a:srgbClr val="8A0000"/>
                </a:gs>
                <a:gs pos="100000">
                  <a:srgbClr val="44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5"/>
            <p:cNvSpPr txBox="1"/>
            <p:nvPr/>
          </p:nvSpPr>
          <p:spPr>
            <a:xfrm>
              <a:off x="6862387" y="6400276"/>
              <a:ext cx="523085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University of Chicago Graham School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6" name="Google Shape;126;p15" descr="Image result for uchica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9903" y="15879"/>
              <a:ext cx="533400" cy="6639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15"/>
          <p:cNvSpPr/>
          <p:nvPr/>
        </p:nvSpPr>
        <p:spPr>
          <a:xfrm>
            <a:off x="838200" y="66875"/>
            <a:ext cx="7848600" cy="553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MSCA 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altLang="zh-CN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2003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</a:t>
            </a:r>
            <a:r>
              <a:rPr lang="zh-CN" altLang="en-US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462451" y="752991"/>
            <a:ext cx="7848600" cy="646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</a:t>
            </a:r>
            <a:r>
              <a:rPr lang="zh-CN" altLang="en-US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survey</a:t>
            </a:r>
            <a:r>
              <a:rPr lang="zh-CN" altLang="en-US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</a:t>
            </a:r>
            <a:endParaRPr lang="en-US"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102;p14"/>
          <p:cNvSpPr/>
          <p:nvPr/>
        </p:nvSpPr>
        <p:spPr>
          <a:xfrm>
            <a:off x="426603" y="1455933"/>
            <a:ext cx="9281277" cy="358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 smtClean="0">
              <a:solidFill>
                <a:srgbClr val="24292E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2451" y="1574800"/>
            <a:ext cx="951128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1800" dirty="0" smtClean="0"/>
              <a:t>Highest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education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earned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1800" dirty="0" smtClean="0"/>
              <a:t>Annual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household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income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1800" dirty="0" smtClean="0"/>
              <a:t>Current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occupation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and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industry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1800" dirty="0" smtClean="0"/>
              <a:t>Age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range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1800" dirty="0" smtClean="0"/>
              <a:t>Skin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type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1800" dirty="0" smtClean="0"/>
              <a:t>Location</a:t>
            </a:r>
            <a:r>
              <a:rPr lang="zh-CN" altLang="en-US" sz="1800" dirty="0" smtClean="0"/>
              <a:t> </a:t>
            </a:r>
            <a:endParaRPr lang="en-US" altLang="zh-CN" sz="1800" dirty="0" smtClean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1800" dirty="0" smtClean="0"/>
              <a:t>How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often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do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you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shop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cosmetics/skin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care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products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online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or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in-store?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1800" dirty="0" smtClean="0"/>
              <a:t>What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types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of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products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do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you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use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the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most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frequently?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1800" dirty="0" smtClean="0"/>
              <a:t>What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is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your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primary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concern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for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skin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care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problems?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1800" dirty="0" smtClean="0"/>
              <a:t>What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is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reasonable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price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range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for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cosmetics/skin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care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products?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1800" dirty="0" smtClean="0"/>
              <a:t>How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often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do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you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apply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makeups?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1800" dirty="0" smtClean="0"/>
              <a:t>How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often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do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you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apply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facial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masks?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1800" dirty="0" smtClean="0"/>
              <a:t>Please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your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top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favorite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skin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care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brands.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1800" dirty="0" smtClean="0"/>
              <a:t>Do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you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feel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personal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attachment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to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Estée</a:t>
            </a:r>
            <a:r>
              <a:rPr lang="zh-CN" altLang="en-US" sz="1800" dirty="0" smtClean="0"/>
              <a:t> </a:t>
            </a:r>
            <a:r>
              <a:rPr lang="en-US" altLang="zh-CN" sz="1800" dirty="0"/>
              <a:t>L</a:t>
            </a:r>
            <a:r>
              <a:rPr lang="en-US" altLang="zh-CN" sz="1800" dirty="0" smtClean="0"/>
              <a:t>auder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brands?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altLang="zh-CN" dirty="0" smtClean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59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5"/>
          <p:cNvGrpSpPr/>
          <p:nvPr/>
        </p:nvGrpSpPr>
        <p:grpSpPr>
          <a:xfrm>
            <a:off x="33867" y="0"/>
            <a:ext cx="12200698" cy="6857999"/>
            <a:chOff x="0" y="0"/>
            <a:chExt cx="12200698" cy="6857999"/>
          </a:xfrm>
        </p:grpSpPr>
        <p:sp>
          <p:nvSpPr>
            <p:cNvPr id="122" name="Google Shape;122;p15"/>
            <p:cNvSpPr/>
            <p:nvPr/>
          </p:nvSpPr>
          <p:spPr>
            <a:xfrm>
              <a:off x="0" y="6297586"/>
              <a:ext cx="12200698" cy="560413"/>
            </a:xfrm>
            <a:prstGeom prst="rect">
              <a:avLst/>
            </a:prstGeom>
            <a:gradFill>
              <a:gsLst>
                <a:gs pos="0">
                  <a:srgbClr val="8A0000"/>
                </a:gs>
                <a:gs pos="100000">
                  <a:srgbClr val="44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3" name="Google Shape;123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9903" y="6398671"/>
              <a:ext cx="1538773" cy="3093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15"/>
            <p:cNvSpPr/>
            <p:nvPr/>
          </p:nvSpPr>
          <p:spPr>
            <a:xfrm>
              <a:off x="0" y="0"/>
              <a:ext cx="12200698" cy="696376"/>
            </a:xfrm>
            <a:prstGeom prst="rect">
              <a:avLst/>
            </a:prstGeom>
            <a:gradFill>
              <a:gsLst>
                <a:gs pos="0">
                  <a:srgbClr val="8A0000"/>
                </a:gs>
                <a:gs pos="100000">
                  <a:srgbClr val="44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5"/>
            <p:cNvSpPr txBox="1"/>
            <p:nvPr/>
          </p:nvSpPr>
          <p:spPr>
            <a:xfrm>
              <a:off x="6862387" y="6400276"/>
              <a:ext cx="523085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University of Chicago Graham School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6" name="Google Shape;126;p15" descr="Image result for uchica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9903" y="15879"/>
              <a:ext cx="533400" cy="6639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15"/>
          <p:cNvSpPr/>
          <p:nvPr/>
        </p:nvSpPr>
        <p:spPr>
          <a:xfrm>
            <a:off x="838200" y="66875"/>
            <a:ext cx="7848600" cy="553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MSCA 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altLang="zh-CN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2003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</a:t>
            </a:r>
            <a:r>
              <a:rPr lang="zh-CN" altLang="en-US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462451" y="752991"/>
            <a:ext cx="7848600" cy="646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>
              <a:buClr>
                <a:schemeClr val="dk1"/>
              </a:buClr>
              <a:buSzPts val="3600"/>
            </a:pPr>
            <a:endParaRPr lang="en-US"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102;p14"/>
          <p:cNvSpPr/>
          <p:nvPr/>
        </p:nvSpPr>
        <p:spPr>
          <a:xfrm>
            <a:off x="426603" y="1455933"/>
            <a:ext cx="9281277" cy="358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 smtClean="0">
              <a:solidFill>
                <a:srgbClr val="24292E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28;p15"/>
          <p:cNvSpPr/>
          <p:nvPr/>
        </p:nvSpPr>
        <p:spPr>
          <a:xfrm>
            <a:off x="614851" y="905391"/>
            <a:ext cx="10527282" cy="646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</a:t>
            </a:r>
            <a:r>
              <a:rPr lang="zh-CN" altLang="en-US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</a:t>
            </a:r>
            <a:r>
              <a:rPr lang="zh-CN" altLang="en-US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</a:t>
            </a:r>
            <a:r>
              <a:rPr lang="zh-CN" altLang="en-US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</a:t>
            </a:r>
            <a:r>
              <a:rPr lang="zh-CN" altLang="en-US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</a:t>
            </a:r>
            <a:r>
              <a:rPr lang="zh-CN" altLang="en-US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customers</a:t>
            </a:r>
            <a:r>
              <a:rPr lang="zh-CN" altLang="en-US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</a:t>
            </a:r>
            <a:r>
              <a:rPr lang="zh-CN" altLang="en-US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segmentation?</a:t>
            </a:r>
            <a:endParaRPr lang="en-US"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744132"/>
            <a:ext cx="2429933" cy="1625601"/>
          </a:xfrm>
          <a:prstGeom prst="rect">
            <a:avLst/>
          </a:prstGeom>
          <a:solidFill>
            <a:srgbClr val="790C00"/>
          </a:solidFill>
          <a:ln>
            <a:solidFill>
              <a:srgbClr val="790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Primary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Market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38199" y="3608045"/>
            <a:ext cx="2429933" cy="16256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Secondary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Market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88267" y="1744132"/>
            <a:ext cx="7332133" cy="1625601"/>
          </a:xfrm>
          <a:prstGeom prst="rect">
            <a:avLst/>
          </a:prstGeom>
          <a:noFill/>
          <a:ln w="22225">
            <a:solidFill>
              <a:srgbClr val="790C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88266" y="3608044"/>
            <a:ext cx="7332133" cy="1625601"/>
          </a:xfrm>
          <a:prstGeom prst="rect">
            <a:avLst/>
          </a:prstGeom>
          <a:noFill/>
          <a:ln w="222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79730" y="1767080"/>
            <a:ext cx="697133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charset="0"/>
              <a:buChar char="•"/>
            </a:pPr>
            <a:r>
              <a:rPr lang="en-US" b="1" dirty="0"/>
              <a:t>Geographic: </a:t>
            </a:r>
            <a:r>
              <a:rPr lang="en-US" dirty="0"/>
              <a:t>These customers purchase Estee Lauder products in department stores in highly populated areas.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b="1" dirty="0"/>
              <a:t>Demographic: </a:t>
            </a:r>
            <a:r>
              <a:rPr lang="en-US" dirty="0"/>
              <a:t>Customers ages 50 to 65 who have higher income levels and are educated.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b="1" dirty="0"/>
              <a:t>Psychographics: </a:t>
            </a:r>
            <a:r>
              <a:rPr lang="en-US" dirty="0"/>
              <a:t>Customers purchase Estee Lauder products for its sophistication, quality, reputation and routine. These customers have strong customer loyalty to the brand and its products.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79730" y="3645486"/>
            <a:ext cx="71406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charset="0"/>
              <a:buChar char="•"/>
            </a:pPr>
            <a:r>
              <a:rPr lang="en-US" b="1" dirty="0"/>
              <a:t>Geographic:</a:t>
            </a:r>
            <a:r>
              <a:rPr lang="en-US" dirty="0"/>
              <a:t> These customers are located in city based communities populated with young working women and purchase Estee Lauder products in department stores and online.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b="1" dirty="0"/>
              <a:t>Demographics:</a:t>
            </a:r>
            <a:r>
              <a:rPr lang="en-US" dirty="0"/>
              <a:t> Customers ages 20 to 35 who have higher income levels and are educated.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b="1" dirty="0"/>
              <a:t>Psychographics:</a:t>
            </a:r>
            <a:r>
              <a:rPr lang="en-US" dirty="0"/>
              <a:t> Customers are sophisticated, well rounded and on-the-go. They seek superior quality products and embrace female empowerment and inspiration. </a:t>
            </a:r>
          </a:p>
        </p:txBody>
      </p:sp>
    </p:spTree>
    <p:extLst>
      <p:ext uri="{BB962C8B-B14F-4D97-AF65-F5344CB8AC3E}">
        <p14:creationId xmlns:p14="http://schemas.microsoft.com/office/powerpoint/2010/main" val="176668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5"/>
          <p:cNvGrpSpPr/>
          <p:nvPr/>
        </p:nvGrpSpPr>
        <p:grpSpPr>
          <a:xfrm>
            <a:off x="0" y="0"/>
            <a:ext cx="12200698" cy="6857999"/>
            <a:chOff x="0" y="0"/>
            <a:chExt cx="12200698" cy="6857999"/>
          </a:xfrm>
        </p:grpSpPr>
        <p:sp>
          <p:nvSpPr>
            <p:cNvPr id="122" name="Google Shape;122;p15"/>
            <p:cNvSpPr/>
            <p:nvPr/>
          </p:nvSpPr>
          <p:spPr>
            <a:xfrm>
              <a:off x="0" y="6297586"/>
              <a:ext cx="12200698" cy="560413"/>
            </a:xfrm>
            <a:prstGeom prst="rect">
              <a:avLst/>
            </a:prstGeom>
            <a:gradFill>
              <a:gsLst>
                <a:gs pos="0">
                  <a:srgbClr val="8A0000"/>
                </a:gs>
                <a:gs pos="100000">
                  <a:srgbClr val="44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3" name="Google Shape;123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9903" y="6398671"/>
              <a:ext cx="1538773" cy="3093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15"/>
            <p:cNvSpPr/>
            <p:nvPr/>
          </p:nvSpPr>
          <p:spPr>
            <a:xfrm>
              <a:off x="0" y="0"/>
              <a:ext cx="12200698" cy="696376"/>
            </a:xfrm>
            <a:prstGeom prst="rect">
              <a:avLst/>
            </a:prstGeom>
            <a:gradFill>
              <a:gsLst>
                <a:gs pos="0">
                  <a:srgbClr val="8A0000"/>
                </a:gs>
                <a:gs pos="100000">
                  <a:srgbClr val="44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5"/>
            <p:cNvSpPr txBox="1"/>
            <p:nvPr/>
          </p:nvSpPr>
          <p:spPr>
            <a:xfrm>
              <a:off x="6862387" y="6400276"/>
              <a:ext cx="523085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University of Chicago Graham School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6" name="Google Shape;126;p15" descr="Image result for uchica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9903" y="15879"/>
              <a:ext cx="533400" cy="6639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15"/>
          <p:cNvSpPr/>
          <p:nvPr/>
        </p:nvSpPr>
        <p:spPr>
          <a:xfrm>
            <a:off x="838200" y="66875"/>
            <a:ext cx="7848600" cy="553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MSCA 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altLang="zh-CN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2003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</a:t>
            </a:r>
            <a:r>
              <a:rPr lang="zh-CN" altLang="en-US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462451" y="752991"/>
            <a:ext cx="7848600" cy="646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>
              <a:buClr>
                <a:schemeClr val="dk1"/>
              </a:buClr>
              <a:buSzPts val="3600"/>
            </a:pPr>
            <a:endParaRPr lang="en-US"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102;p14"/>
          <p:cNvSpPr/>
          <p:nvPr/>
        </p:nvSpPr>
        <p:spPr>
          <a:xfrm>
            <a:off x="426603" y="1455933"/>
            <a:ext cx="9281277" cy="358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 smtClean="0">
              <a:solidFill>
                <a:srgbClr val="24292E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28;p15"/>
          <p:cNvSpPr/>
          <p:nvPr/>
        </p:nvSpPr>
        <p:spPr>
          <a:xfrm>
            <a:off x="426603" y="920109"/>
            <a:ext cx="7848600" cy="646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</a:t>
            </a:r>
            <a:r>
              <a:rPr lang="zh-CN" altLang="en-US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zh-CN" altLang="en-US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</a:t>
            </a:r>
            <a:r>
              <a:rPr lang="zh-CN" altLang="en-US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segmentation</a:t>
            </a:r>
            <a:r>
              <a:rPr lang="zh-CN" altLang="en-US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actionable?</a:t>
            </a:r>
            <a:r>
              <a:rPr lang="zh-CN" altLang="en-US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(Marketing</a:t>
            </a:r>
            <a:r>
              <a:rPr lang="zh-CN" altLang="en-US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Channel)</a:t>
            </a:r>
            <a:endParaRPr lang="en-US"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3303" y="2455333"/>
            <a:ext cx="9652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/>
              <a:t>Primary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Market: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Airplane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magazine,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VIP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local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activities,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influencer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/>
              <a:t>Secondary: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social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media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Instagram,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Facebook,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YouTube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Ads</a:t>
            </a:r>
          </a:p>
        </p:txBody>
      </p:sp>
    </p:spTree>
    <p:extLst>
      <p:ext uri="{BB962C8B-B14F-4D97-AF65-F5344CB8AC3E}">
        <p14:creationId xmlns:p14="http://schemas.microsoft.com/office/powerpoint/2010/main" val="1838183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5"/>
          <p:cNvGrpSpPr/>
          <p:nvPr/>
        </p:nvGrpSpPr>
        <p:grpSpPr>
          <a:xfrm>
            <a:off x="0" y="0"/>
            <a:ext cx="12200698" cy="6857999"/>
            <a:chOff x="0" y="0"/>
            <a:chExt cx="12200698" cy="6857999"/>
          </a:xfrm>
        </p:grpSpPr>
        <p:sp>
          <p:nvSpPr>
            <p:cNvPr id="122" name="Google Shape;122;p15"/>
            <p:cNvSpPr/>
            <p:nvPr/>
          </p:nvSpPr>
          <p:spPr>
            <a:xfrm>
              <a:off x="0" y="6297586"/>
              <a:ext cx="12200698" cy="560413"/>
            </a:xfrm>
            <a:prstGeom prst="rect">
              <a:avLst/>
            </a:prstGeom>
            <a:gradFill>
              <a:gsLst>
                <a:gs pos="0">
                  <a:srgbClr val="8A0000"/>
                </a:gs>
                <a:gs pos="100000">
                  <a:srgbClr val="44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3" name="Google Shape;123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9903" y="6398671"/>
              <a:ext cx="1538773" cy="3093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15"/>
            <p:cNvSpPr/>
            <p:nvPr/>
          </p:nvSpPr>
          <p:spPr>
            <a:xfrm>
              <a:off x="0" y="0"/>
              <a:ext cx="12200698" cy="696376"/>
            </a:xfrm>
            <a:prstGeom prst="rect">
              <a:avLst/>
            </a:prstGeom>
            <a:gradFill>
              <a:gsLst>
                <a:gs pos="0">
                  <a:srgbClr val="8A0000"/>
                </a:gs>
                <a:gs pos="100000">
                  <a:srgbClr val="44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5"/>
            <p:cNvSpPr txBox="1"/>
            <p:nvPr/>
          </p:nvSpPr>
          <p:spPr>
            <a:xfrm>
              <a:off x="6862387" y="6400276"/>
              <a:ext cx="523085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University of Chicago Graham School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6" name="Google Shape;126;p15" descr="Image result for uchica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9903" y="15879"/>
              <a:ext cx="533400" cy="6639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15"/>
          <p:cNvSpPr/>
          <p:nvPr/>
        </p:nvSpPr>
        <p:spPr>
          <a:xfrm>
            <a:off x="838200" y="66875"/>
            <a:ext cx="7848600" cy="553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MSCA 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altLang="zh-CN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2003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</a:t>
            </a:r>
            <a:r>
              <a:rPr lang="zh-CN" altLang="en-US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462451" y="765183"/>
            <a:ext cx="7848600" cy="646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>
              <a:buClr>
                <a:schemeClr val="dk1"/>
              </a:buClr>
              <a:buSzPts val="3600"/>
            </a:pPr>
            <a:endParaRPr lang="en-US"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102;p14"/>
          <p:cNvSpPr/>
          <p:nvPr/>
        </p:nvSpPr>
        <p:spPr>
          <a:xfrm>
            <a:off x="426603" y="1455933"/>
            <a:ext cx="9281277" cy="35852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 smtClean="0">
              <a:solidFill>
                <a:srgbClr val="24292E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b="1" dirty="0">
              <a:solidFill>
                <a:srgbClr val="24292E"/>
              </a:solidFill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337733" y="1987244"/>
            <a:ext cx="0" cy="362972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337733" y="5616966"/>
            <a:ext cx="734906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337733" y="3805099"/>
            <a:ext cx="734906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08400" y="1987244"/>
            <a:ext cx="0" cy="362972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553200" y="1987244"/>
            <a:ext cx="0" cy="362972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 rot="5850339">
            <a:off x="2745180" y="881972"/>
            <a:ext cx="4644120" cy="4303520"/>
          </a:xfrm>
          <a:prstGeom prst="arc">
            <a:avLst>
              <a:gd name="adj1" fmla="val 14802815"/>
              <a:gd name="adj2" fmla="val 3903692"/>
            </a:avLst>
          </a:prstGeom>
          <a:ln>
            <a:solidFill>
              <a:srgbClr val="790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Google Shape;128;p15"/>
          <p:cNvSpPr/>
          <p:nvPr/>
        </p:nvSpPr>
        <p:spPr>
          <a:xfrm>
            <a:off x="426603" y="920109"/>
            <a:ext cx="7848600" cy="646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>
              <a:buClr>
                <a:schemeClr val="dk1"/>
              </a:buClr>
              <a:buSzPts val="3600"/>
            </a:pP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Revenue</a:t>
            </a:r>
            <a:r>
              <a:rPr lang="zh-CN" altLang="en-US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Projection</a:t>
            </a:r>
            <a:r>
              <a:rPr lang="zh-CN" altLang="en-US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</a:t>
            </a:r>
            <a:r>
              <a:rPr lang="zh-CN" altLang="en-US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segmentation</a:t>
            </a:r>
            <a:endParaRPr lang="en-US"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6603" y="2681609"/>
            <a:ext cx="911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Profit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33643" y="4166495"/>
            <a:ext cx="911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Loss</a:t>
            </a:r>
            <a:endParaRPr lang="en-US" b="1"/>
          </a:p>
        </p:txBody>
      </p:sp>
      <p:sp>
        <p:nvSpPr>
          <p:cNvPr id="26" name="TextBox 25"/>
          <p:cNvSpPr txBox="1"/>
          <p:nvPr/>
        </p:nvSpPr>
        <p:spPr>
          <a:xfrm>
            <a:off x="1836509" y="1736585"/>
            <a:ext cx="2301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90C00"/>
                </a:solidFill>
              </a:rPr>
              <a:t>Before</a:t>
            </a:r>
            <a:r>
              <a:rPr lang="zh-CN" altLang="en-US" b="1" dirty="0" smtClean="0">
                <a:solidFill>
                  <a:srgbClr val="790C00"/>
                </a:solidFill>
              </a:rPr>
              <a:t> </a:t>
            </a:r>
            <a:r>
              <a:rPr lang="en-US" altLang="zh-CN" b="1" dirty="0" smtClean="0">
                <a:solidFill>
                  <a:srgbClr val="790C00"/>
                </a:solidFill>
              </a:rPr>
              <a:t>segment</a:t>
            </a:r>
            <a:endParaRPr lang="en-US" b="1" dirty="0">
              <a:solidFill>
                <a:srgbClr val="790C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56548" y="1736585"/>
            <a:ext cx="2301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rgbClr val="790C00"/>
                </a:solidFill>
              </a:rPr>
              <a:t>Implement</a:t>
            </a:r>
            <a:r>
              <a:rPr lang="zh-CN" altLang="en-US" b="1" dirty="0" smtClean="0">
                <a:solidFill>
                  <a:srgbClr val="790C00"/>
                </a:solidFill>
              </a:rPr>
              <a:t> </a:t>
            </a:r>
            <a:r>
              <a:rPr lang="en-US" altLang="zh-CN" b="1" dirty="0" smtClean="0">
                <a:solidFill>
                  <a:srgbClr val="790C00"/>
                </a:solidFill>
              </a:rPr>
              <a:t>segment</a:t>
            </a:r>
            <a:endParaRPr lang="en-US" b="1" dirty="0">
              <a:solidFill>
                <a:srgbClr val="790C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25458" y="1721362"/>
            <a:ext cx="2301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90C00"/>
                </a:solidFill>
              </a:rPr>
              <a:t>After</a:t>
            </a:r>
            <a:r>
              <a:rPr lang="zh-CN" altLang="en-US" b="1" dirty="0" smtClean="0">
                <a:solidFill>
                  <a:srgbClr val="790C00"/>
                </a:solidFill>
              </a:rPr>
              <a:t> </a:t>
            </a:r>
            <a:r>
              <a:rPr lang="en-US" altLang="zh-CN" b="1" dirty="0" smtClean="0">
                <a:solidFill>
                  <a:srgbClr val="790C00"/>
                </a:solidFill>
              </a:rPr>
              <a:t>segment</a:t>
            </a:r>
            <a:endParaRPr lang="en-US" b="1" dirty="0">
              <a:solidFill>
                <a:srgbClr val="790C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56548" y="4474272"/>
            <a:ext cx="1924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Marketing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spending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4958933" y="4775954"/>
            <a:ext cx="84666" cy="338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1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5"/>
          <p:cNvGrpSpPr/>
          <p:nvPr/>
        </p:nvGrpSpPr>
        <p:grpSpPr>
          <a:xfrm>
            <a:off x="0" y="0"/>
            <a:ext cx="12200698" cy="6857999"/>
            <a:chOff x="0" y="0"/>
            <a:chExt cx="12200698" cy="6857999"/>
          </a:xfrm>
        </p:grpSpPr>
        <p:sp>
          <p:nvSpPr>
            <p:cNvPr id="122" name="Google Shape;122;p15"/>
            <p:cNvSpPr/>
            <p:nvPr/>
          </p:nvSpPr>
          <p:spPr>
            <a:xfrm>
              <a:off x="0" y="6297586"/>
              <a:ext cx="12200698" cy="560413"/>
            </a:xfrm>
            <a:prstGeom prst="rect">
              <a:avLst/>
            </a:prstGeom>
            <a:gradFill>
              <a:gsLst>
                <a:gs pos="0">
                  <a:srgbClr val="8A0000"/>
                </a:gs>
                <a:gs pos="100000">
                  <a:srgbClr val="44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3" name="Google Shape;123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9903" y="6398671"/>
              <a:ext cx="1538773" cy="3093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15"/>
            <p:cNvSpPr/>
            <p:nvPr/>
          </p:nvSpPr>
          <p:spPr>
            <a:xfrm>
              <a:off x="0" y="0"/>
              <a:ext cx="12200698" cy="696376"/>
            </a:xfrm>
            <a:prstGeom prst="rect">
              <a:avLst/>
            </a:prstGeom>
            <a:gradFill>
              <a:gsLst>
                <a:gs pos="0">
                  <a:srgbClr val="8A0000"/>
                </a:gs>
                <a:gs pos="100000">
                  <a:srgbClr val="44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5"/>
            <p:cNvSpPr txBox="1"/>
            <p:nvPr/>
          </p:nvSpPr>
          <p:spPr>
            <a:xfrm>
              <a:off x="6862387" y="6400276"/>
              <a:ext cx="523085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University of Chicago Graham School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6" name="Google Shape;126;p15" descr="Image result for uchica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9903" y="15879"/>
              <a:ext cx="533400" cy="6639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15"/>
          <p:cNvSpPr/>
          <p:nvPr/>
        </p:nvSpPr>
        <p:spPr>
          <a:xfrm>
            <a:off x="838200" y="66875"/>
            <a:ext cx="7848600" cy="553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MSCA 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altLang="zh-CN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2003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</a:t>
            </a:r>
            <a:r>
              <a:rPr lang="zh-CN" altLang="en-US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endParaRPr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462451" y="752991"/>
            <a:ext cx="7848600" cy="646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>
              <a:buClr>
                <a:schemeClr val="dk1"/>
              </a:buClr>
              <a:buSzPts val="3600"/>
            </a:pPr>
            <a:endParaRPr lang="en-US"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102;p14"/>
          <p:cNvSpPr/>
          <p:nvPr/>
        </p:nvSpPr>
        <p:spPr>
          <a:xfrm>
            <a:off x="426603" y="1455933"/>
            <a:ext cx="9281277" cy="358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 smtClean="0">
              <a:solidFill>
                <a:srgbClr val="24292E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035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2230</TotalTime>
  <Words>482</Words>
  <Application>Microsoft Macintosh PowerPoint</Application>
  <PresentationFormat>Widescreen</PresentationFormat>
  <Paragraphs>98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Times New Roman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Hairun W</cp:lastModifiedBy>
  <cp:revision>31</cp:revision>
  <dcterms:modified xsi:type="dcterms:W3CDTF">2019-04-29T04:59:28Z</dcterms:modified>
</cp:coreProperties>
</file>