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7"/>
  </p:notesMasterIdLst>
  <p:handoutMasterIdLst>
    <p:handoutMasterId r:id="rId8"/>
  </p:handoutMasterIdLst>
  <p:sldIdLst>
    <p:sldId id="314" r:id="rId3"/>
    <p:sldId id="312" r:id="rId4"/>
    <p:sldId id="309" r:id="rId5"/>
    <p:sldId id="315" r:id="rId6"/>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04"/>
      </p:cViewPr>
      <p:guideLst>
        <p:guide pos="3840"/>
        <p:guide orient="horz" pos="216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pPr/>
              <a:t>04/30/2016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pPr/>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pPr/>
              <a:t>04/30/2016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pPr/>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Pictures">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2563" y="457200"/>
            <a:ext cx="10254343" cy="612321"/>
          </a:xfrm>
        </p:spPr>
        <p:txBody>
          <a:bodyPr anchor="t"/>
          <a:lstStyle/>
          <a:p>
            <a:r>
              <a:rPr lang="en-US" dirty="0"/>
              <a:t>Click to edit Master title style</a:t>
            </a:r>
          </a:p>
        </p:txBody>
      </p:sp>
      <p:sp>
        <p:nvSpPr>
          <p:cNvPr id="3" name="Content Placeholder 2"/>
          <p:cNvSpPr>
            <a:spLocks noGrp="1"/>
          </p:cNvSpPr>
          <p:nvPr>
            <p:ph idx="1"/>
          </p:nvPr>
        </p:nvSpPr>
        <p:spPr>
          <a:xfrm>
            <a:off x="922563" y="1191986"/>
            <a:ext cx="10254343" cy="4980214"/>
          </a:xfrm>
        </p:spPr>
        <p:txBody>
          <a:bodyPr/>
          <a:lstStyle>
            <a:lvl1pPr marL="274320" indent="-228600">
              <a:buFont typeface="Arial" panose="020B0604020202020204" pitchFamily="34" charset="0"/>
              <a:buChar char="•"/>
              <a:defRPr/>
            </a:lvl1pPr>
            <a:lvl3pPr marL="914400" indent="-228600">
              <a:buFont typeface="Courier New" panose="02070309020205020404" pitchFamily="49" charset="0"/>
              <a:buChar char="o"/>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04/30/2016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04/30/2016</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246" y="308495"/>
            <a:ext cx="11707446" cy="1729769"/>
          </a:xfrm>
          <a:prstGeom prst="rect">
            <a:avLst/>
          </a:prstGeom>
        </p:spPr>
        <p:txBody>
          <a:bodyPr wrap="square">
            <a:spAutoFit/>
          </a:bodyPr>
          <a:lstStyle/>
          <a:p>
            <a:pPr marR="0" lvl="0">
              <a:lnSpc>
                <a:spcPct val="107000"/>
              </a:lnSpc>
              <a:spcBef>
                <a:spcPts val="900"/>
              </a:spcBef>
              <a:spcAft>
                <a:spcPts val="0"/>
              </a:spcAft>
              <a:buClr>
                <a:srgbClr val="222222"/>
              </a:buClr>
              <a:buSzPts val="950"/>
            </a:pPr>
            <a:r>
              <a:rPr lang="en-US" sz="1200" i="1"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There were a lot more steps, but keeping it high level should be sufficient. So you should just add these steps to what we already have</a:t>
            </a:r>
          </a:p>
          <a:p>
            <a:pPr marR="0" lvl="0">
              <a:lnSpc>
                <a:spcPct val="107000"/>
              </a:lnSpc>
              <a:spcBef>
                <a:spcPts val="900"/>
              </a:spcBef>
              <a:spcAft>
                <a:spcPts val="0"/>
              </a:spcAft>
              <a:buClr>
                <a:srgbClr val="222222"/>
              </a:buClr>
              <a:buSzPts val="950"/>
            </a:pPr>
            <a:r>
              <a:rPr lang="en-US" sz="12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Data cleaning steps to be added.</a:t>
            </a:r>
          </a:p>
          <a:p>
            <a:pPr marL="342900" marR="0" lvl="0" indent="-342900">
              <a:lnSpc>
                <a:spcPct val="107000"/>
              </a:lnSpc>
              <a:spcBef>
                <a:spcPts val="900"/>
              </a:spcBef>
              <a:spcAft>
                <a:spcPts val="0"/>
              </a:spcAft>
              <a:buClr>
                <a:srgbClr val="222222"/>
              </a:buClr>
              <a:buSzPts val="950"/>
              <a:buFont typeface="Arial" panose="020B0604020202020204" pitchFamily="34" charset="0"/>
              <a:buAutoNum type="arabicPeriod"/>
            </a:pPr>
            <a:r>
              <a:rPr lang="en-US" sz="12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rPr>
              <a:t>Total </a:t>
            </a:r>
            <a:r>
              <a:rPr lang="en-US" sz="1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Funding Amount is calculated by summing up NIH Funding Amount, Fed Funding Amount, and Non Fed Amount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900"/>
              </a:spcBef>
              <a:spcAft>
                <a:spcPts val="0"/>
              </a:spcAft>
              <a:buClr>
                <a:srgbClr val="222222"/>
              </a:buClr>
              <a:buSzPts val="950"/>
              <a:buFont typeface="Arial" panose="020B0604020202020204" pitchFamily="34" charset="0"/>
              <a:buAutoNum type="arabicPeriod"/>
            </a:pPr>
            <a:r>
              <a:rPr lang="en-US" sz="1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Total Cost is calculated by adding up Fed Direct cost, Non Fed direct cost, and NIH Direct Cost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900"/>
              </a:spcBef>
              <a:spcAft>
                <a:spcPts val="0"/>
              </a:spcAft>
              <a:buClr>
                <a:srgbClr val="222222"/>
              </a:buClr>
              <a:buSzPts val="950"/>
              <a:buFont typeface="Arial" panose="020B0604020202020204" pitchFamily="34" charset="0"/>
              <a:buAutoNum type="arabicPeriod"/>
            </a:pPr>
            <a:r>
              <a:rPr lang="en-US" sz="1200" dirty="0">
                <a:solidFill>
                  <a:srgbClr val="222222"/>
                </a:solidFill>
                <a:latin typeface="Arial" panose="020B0604020202020204" pitchFamily="34" charset="0"/>
                <a:ea typeface="Times New Roman" panose="02020603050405020304" pitchFamily="18" charset="0"/>
                <a:cs typeface="Times New Roman" panose="02020603050405020304" pitchFamily="18" charset="0"/>
              </a:rPr>
              <a:t>Each project has many diagnosis areas. So, a new column is created by joining all the diagnosis areas for each Project and Profile combination. [Query - Group by Project ID, Profile ID and concatenate Diagnosis Areas]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8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830" y="281242"/>
            <a:ext cx="11621477" cy="1655838"/>
          </a:xfrm>
          <a:prstGeom prst="rect">
            <a:avLst/>
          </a:prstGeom>
        </p:spPr>
        <p:txBody>
          <a:bodyPr wrap="square">
            <a:spAutoFit/>
          </a:bodyPr>
          <a:lstStyle/>
          <a:p>
            <a:pPr marR="280670" algn="just">
              <a:lnSpc>
                <a:spcPct val="115000"/>
              </a:lnSpc>
              <a:spcBef>
                <a:spcPts val="1200"/>
              </a:spcBef>
              <a:spcAft>
                <a:spcPts val="600"/>
              </a:spcAft>
            </a:pPr>
            <a:r>
              <a:rPr lang="en-US" sz="1200" b="1" dirty="0">
                <a:solidFill>
                  <a:srgbClr val="000000"/>
                </a:solidFill>
                <a:latin typeface="Helvetica Neue"/>
                <a:ea typeface="Helvetica Neue"/>
                <a:cs typeface="Helvetica Neue"/>
              </a:rPr>
              <a:t>1.2	Temporal Visualization</a:t>
            </a:r>
          </a:p>
          <a:p>
            <a:pPr>
              <a:lnSpc>
                <a:spcPct val="115000"/>
              </a:lnSpc>
            </a:pPr>
            <a:r>
              <a:rPr lang="en-US" sz="1200" dirty="0">
                <a:solidFill>
                  <a:srgbClr val="000000"/>
                </a:solidFill>
                <a:latin typeface="Times New Roman" panose="02020603050405020304" pitchFamily="18" charset="0"/>
                <a:ea typeface="Times New Roman" panose="02020603050405020304" pitchFamily="18" charset="0"/>
              </a:rPr>
              <a:t>For Temporal analysis, </a:t>
            </a:r>
            <a:r>
              <a:rPr lang="en-US" sz="1200" dirty="0" err="1">
                <a:solidFill>
                  <a:srgbClr val="000000"/>
                </a:solidFill>
                <a:latin typeface="Times New Roman" panose="02020603050405020304" pitchFamily="18" charset="0"/>
                <a:ea typeface="Times New Roman" panose="02020603050405020304" pitchFamily="18" charset="0"/>
              </a:rPr>
              <a:t>Sci</a:t>
            </a:r>
            <a:r>
              <a:rPr lang="en-US" sz="1200" dirty="0">
                <a:solidFill>
                  <a:srgbClr val="000000"/>
                </a:solidFill>
                <a:latin typeface="Times New Roman" panose="02020603050405020304" pitchFamily="18" charset="0"/>
                <a:ea typeface="Times New Roman" panose="02020603050405020304" pitchFamily="18" charset="0"/>
              </a:rPr>
              <a:t>[2] was used to normalize, tokenize and remove </a:t>
            </a:r>
            <a:r>
              <a:rPr lang="en-US" sz="1200" dirty="0" err="1">
                <a:solidFill>
                  <a:srgbClr val="000000"/>
                </a:solidFill>
                <a:latin typeface="Times New Roman" panose="02020603050405020304" pitchFamily="18" charset="0"/>
                <a:ea typeface="Times New Roman" panose="02020603050405020304" pitchFamily="18" charset="0"/>
              </a:rPr>
              <a:t>stopwords</a:t>
            </a:r>
            <a:r>
              <a:rPr lang="en-US" sz="1200" dirty="0">
                <a:solidFill>
                  <a:srgbClr val="000000"/>
                </a:solidFill>
                <a:latin typeface="Times New Roman" panose="02020603050405020304" pitchFamily="18" charset="0"/>
                <a:ea typeface="Times New Roman" panose="02020603050405020304" pitchFamily="18" charset="0"/>
              </a:rPr>
              <a:t> from diagnosis description field. Main objective of burst analysis is to highlight the consistent persistence or longevity of various research areas funded by AOTF over a period of time. Burst analysis helps to visualize how persistent AOTF has been with a particular research area over a period of time</a:t>
            </a:r>
            <a:r>
              <a:rPr lang="en-US" sz="1200" dirty="0" smtClean="0">
                <a:solidFill>
                  <a:srgbClr val="000000"/>
                </a:solidFill>
                <a:latin typeface="Times New Roman" panose="02020603050405020304" pitchFamily="18" charset="0"/>
                <a:ea typeface="Times New Roman" panose="02020603050405020304" pitchFamily="18" charset="0"/>
              </a:rPr>
              <a:t>. In order to understand the kind of diagnosis funded over a period of time, burst analysis, using Sci2, has been combined with a bar graph visualizing number of different research projects funded over the span of 1982-2016. Burst analysis have been restricted by using a Gamma of 0.55 and a density scaling of 2.0 in Sci2 burst detection algorithm. Diagnosis keywords highlighted in burst analysis have been used as an input to Tableau dashboard. This dashboard highlights the number of research projects funded over each year. These graphics are combined to show how various diagnosis were researched over a period of time.</a:t>
            </a:r>
            <a:endParaRPr lang="en-US" sz="1200" dirty="0">
              <a:solidFill>
                <a:srgbClr val="000000"/>
              </a:solidFill>
              <a:latin typeface="Times New Roman" panose="02020603050405020304" pitchFamily="18" charset="0"/>
              <a:ea typeface="Times New Roman" panose="02020603050405020304" pitchFamily="18" charset="0"/>
            </a:endParaRPr>
          </a:p>
        </p:txBody>
      </p:sp>
      <p:sp>
        <p:nvSpPr>
          <p:cNvPr id="5" name="Rectangle 4"/>
          <p:cNvSpPr/>
          <p:nvPr/>
        </p:nvSpPr>
        <p:spPr>
          <a:xfrm>
            <a:off x="132860" y="1881056"/>
            <a:ext cx="11707447" cy="2659190"/>
          </a:xfrm>
          <a:prstGeom prst="rect">
            <a:avLst/>
          </a:prstGeom>
        </p:spPr>
        <p:txBody>
          <a:bodyPr wrap="square">
            <a:spAutoFit/>
          </a:bodyPr>
          <a:lstStyle/>
          <a:p>
            <a:pPr marR="280670" algn="just">
              <a:lnSpc>
                <a:spcPct val="115000"/>
              </a:lnSpc>
              <a:spcBef>
                <a:spcPts val="1200"/>
              </a:spcBef>
              <a:spcAft>
                <a:spcPts val="600"/>
              </a:spcAft>
            </a:pPr>
            <a:r>
              <a:rPr lang="en-US" sz="1200" b="1" dirty="0">
                <a:solidFill>
                  <a:srgbClr val="000000"/>
                </a:solidFill>
                <a:latin typeface="Helvetica Neue"/>
                <a:ea typeface="Helvetica Neue"/>
                <a:cs typeface="Helvetica Neue"/>
              </a:rPr>
              <a:t>2.1	Temporal </a:t>
            </a:r>
            <a:r>
              <a:rPr lang="en-US" sz="1200" b="1" dirty="0" smtClean="0">
                <a:solidFill>
                  <a:srgbClr val="000000"/>
                </a:solidFill>
                <a:latin typeface="Helvetica Neue"/>
                <a:ea typeface="Helvetica Neue"/>
                <a:cs typeface="Helvetica Neue"/>
              </a:rPr>
              <a:t>Visualization</a:t>
            </a:r>
          </a:p>
          <a:p>
            <a:pPr marR="280670" algn="just">
              <a:lnSpc>
                <a:spcPct val="115000"/>
              </a:lnSpc>
              <a:spcBef>
                <a:spcPts val="1200"/>
              </a:spcBef>
              <a:spcAft>
                <a:spcPts val="600"/>
              </a:spcAft>
            </a:pPr>
            <a:r>
              <a:rPr lang="en-US" sz="1200" dirty="0">
                <a:latin typeface="Times New Roman" panose="02020603050405020304" pitchFamily="18" charset="0"/>
                <a:cs typeface="Times New Roman" panose="02020603050405020304" pitchFamily="18" charset="0"/>
              </a:rPr>
              <a:t>Below graph highlights what topics have been persistently funded during various time periods. For each topic within burst analysis, number of research projects funded over each year have been highlighted. A total of 31 different diagnosis have been funded over the past 30 years, and 14 topics have been picked by the burst analysis algorithm. These 14 topics have been used as in input to tableau visualization. As you could see below, burst analysis has been combined with Tableau dashboard. The most funded areas are Others (116), Autism (91), Stroke (82), Sensory Integration, and Brain Injuries. During 1980’s &amp; 1990’s, Amputation related research projects have been funded the most. During 1990’s, Sensory processing disorders related projects have also been equally encouraged by AOTF. AOTF funded projects have increased by 4 times from 1980’s to 90’s, while the funding amount increased from $1.12 Mil to $30.1 Mil during this period. During 2000’s – Autism related research projects have been funded the most, followed by Heart stroke related projects. There were a total of 272 different research areas covered during this decade, and close to $64.7 Mil of funding granted (almost of twice the amount funding compared to 1990’s). New research areas funded the most during 2000’s – Orthopedics and Neurodegenerative diseases. After 2010, Autism and Heart related research projects have still been the most AOTF funded research areas. Breadth of diagnosis areas covered has widened quite a bit. There is a total of $57.8 Mil funding provided between 2010 and 2016. New research areas funded during this time are – Burns and HIV/AIDS</a:t>
            </a:r>
            <a:r>
              <a:rPr lang="en-US" sz="1200" dirty="0" smtClean="0">
                <a:latin typeface="Times New Roman" panose="02020603050405020304" pitchFamily="18" charset="0"/>
                <a:cs typeface="Times New Roman" panose="02020603050405020304" pitchFamily="18" charset="0"/>
              </a:rPr>
              <a:t>.</a:t>
            </a:r>
            <a:endParaRPr lang="en-US" sz="1200" dirty="0">
              <a:solidFill>
                <a:srgbClr val="000000"/>
              </a:solidFill>
              <a:latin typeface="Helvetica Neue"/>
              <a:ea typeface="Helvetica Neue"/>
              <a:cs typeface="Helvetica Neue"/>
            </a:endParaRPr>
          </a:p>
        </p:txBody>
      </p:sp>
      <p:grpSp>
        <p:nvGrpSpPr>
          <p:cNvPr id="6" name="Group 5"/>
          <p:cNvGrpSpPr/>
          <p:nvPr/>
        </p:nvGrpSpPr>
        <p:grpSpPr>
          <a:xfrm>
            <a:off x="3462215" y="4471073"/>
            <a:ext cx="4837723" cy="1898465"/>
            <a:chOff x="0" y="672797"/>
            <a:chExt cx="11895034" cy="4448542"/>
          </a:xfrm>
        </p:grpSpPr>
        <p:grpSp>
          <p:nvGrpSpPr>
            <p:cNvPr id="7" name="Group 6"/>
            <p:cNvGrpSpPr/>
            <p:nvPr/>
          </p:nvGrpSpPr>
          <p:grpSpPr>
            <a:xfrm>
              <a:off x="0" y="672797"/>
              <a:ext cx="11895034" cy="4448542"/>
              <a:chOff x="0" y="672797"/>
              <a:chExt cx="11895034" cy="4448542"/>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0" y="672797"/>
                <a:ext cx="5947508" cy="4448542"/>
              </a:xfrm>
              <a:prstGeom prst="rect">
                <a:avLst/>
              </a:prstGeom>
            </p:spPr>
          </p:pic>
          <p:pic>
            <p:nvPicPr>
              <p:cNvPr id="16" name="Picture 15"/>
              <p:cNvPicPr>
                <a:picLocks noChangeAspect="1"/>
              </p:cNvPicPr>
              <p:nvPr/>
            </p:nvPicPr>
            <p:blipFill>
              <a:blip r:embed="rId4"/>
              <a:stretch>
                <a:fillRect/>
              </a:stretch>
            </p:blipFill>
            <p:spPr>
              <a:xfrm>
                <a:off x="5959950" y="672797"/>
                <a:ext cx="5935084" cy="4425989"/>
              </a:xfrm>
              <a:prstGeom prst="rect">
                <a:avLst/>
              </a:prstGeom>
              <a:ln>
                <a:noFill/>
              </a:ln>
            </p:spPr>
          </p:pic>
        </p:grpSp>
        <p:cxnSp>
          <p:nvCxnSpPr>
            <p:cNvPr id="8" name="Straight Arrow Connector 7"/>
            <p:cNvCxnSpPr>
              <a:endCxn id="15" idx="3"/>
            </p:cNvCxnSpPr>
            <p:nvPr/>
          </p:nvCxnSpPr>
          <p:spPr>
            <a:xfrm flipV="1">
              <a:off x="3993662" y="2897068"/>
              <a:ext cx="1953846" cy="283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72339" y="3430954"/>
              <a:ext cx="2575167" cy="8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47507" y="2813276"/>
              <a:ext cx="5681785" cy="265986"/>
            </a:xfrm>
            <a:prstGeom prst="rect">
              <a:avLst/>
            </a:prstGeom>
            <a:noFill/>
          </p:spPr>
          <p:txBody>
            <a:bodyPr wrap="square" rtlCol="0">
              <a:spAutoFit/>
            </a:bodyPr>
            <a:lstStyle/>
            <a:p>
              <a:endParaRPr lang="en-US"/>
            </a:p>
          </p:txBody>
        </p:sp>
        <p:sp>
          <p:nvSpPr>
            <p:cNvPr id="11" name="TextBox 10"/>
            <p:cNvSpPr txBox="1"/>
            <p:nvPr/>
          </p:nvSpPr>
          <p:spPr>
            <a:xfrm>
              <a:off x="5947506" y="2797646"/>
              <a:ext cx="5681786" cy="230832"/>
            </a:xfrm>
            <a:prstGeom prst="rect">
              <a:avLst/>
            </a:prstGeom>
            <a:noFill/>
            <a:ln>
              <a:solidFill>
                <a:schemeClr val="accent1"/>
              </a:solidFill>
            </a:ln>
          </p:spPr>
          <p:txBody>
            <a:bodyPr wrap="square" rtlCol="0">
              <a:spAutoFit/>
            </a:bodyPr>
            <a:lstStyle/>
            <a:p>
              <a:endParaRPr lang="en-US" sz="900" dirty="0"/>
            </a:p>
          </p:txBody>
        </p:sp>
        <p:sp>
          <p:nvSpPr>
            <p:cNvPr id="12" name="TextBox 11"/>
            <p:cNvSpPr txBox="1"/>
            <p:nvPr/>
          </p:nvSpPr>
          <p:spPr>
            <a:xfrm>
              <a:off x="5967051" y="3372074"/>
              <a:ext cx="5662241" cy="254264"/>
            </a:xfrm>
            <a:prstGeom prst="rect">
              <a:avLst/>
            </a:prstGeom>
            <a:noFill/>
            <a:ln>
              <a:solidFill>
                <a:schemeClr val="accent1"/>
              </a:solidFill>
            </a:ln>
          </p:spPr>
          <p:txBody>
            <a:bodyPr wrap="square" rtlCol="0">
              <a:spAutoFit/>
            </a:bodyPr>
            <a:lstStyle/>
            <a:p>
              <a:endParaRPr lang="en-US" sz="600" dirty="0"/>
            </a:p>
          </p:txBody>
        </p:sp>
        <p:cxnSp>
          <p:nvCxnSpPr>
            <p:cNvPr id="13" name="Straight Arrow Connector 12"/>
            <p:cNvCxnSpPr/>
            <p:nvPr/>
          </p:nvCxnSpPr>
          <p:spPr>
            <a:xfrm>
              <a:off x="3024554" y="4056185"/>
              <a:ext cx="2922952" cy="437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7516" y="4431053"/>
              <a:ext cx="5662241" cy="254264"/>
            </a:xfrm>
            <a:prstGeom prst="rect">
              <a:avLst/>
            </a:prstGeom>
            <a:noFill/>
            <a:ln>
              <a:solidFill>
                <a:schemeClr val="accent1"/>
              </a:solidFill>
            </a:ln>
          </p:spPr>
          <p:txBody>
            <a:bodyPr wrap="square" rtlCol="0">
              <a:spAutoFit/>
            </a:bodyPr>
            <a:lstStyle/>
            <a:p>
              <a:endParaRPr lang="en-US" sz="600" dirty="0"/>
            </a:p>
          </p:txBody>
        </p:sp>
      </p:grpSp>
    </p:spTree>
    <p:extLst>
      <p:ext uri="{BB962C8B-B14F-4D97-AF65-F5344CB8AC3E}">
        <p14:creationId xmlns:p14="http://schemas.microsoft.com/office/powerpoint/2010/main" val="332849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58091" y="326981"/>
            <a:ext cx="11222893" cy="3741794"/>
          </a:xfrm>
          <a:prstGeom prst="rect">
            <a:avLst/>
          </a:prstGeom>
        </p:spPr>
        <p:txBody>
          <a:bodyPr wrap="square">
            <a:spAutoFit/>
          </a:bodyPr>
          <a:lstStyle/>
          <a:p>
            <a:pPr>
              <a:lnSpc>
                <a:spcPct val="115000"/>
              </a:lnSpc>
              <a:spcBef>
                <a:spcPts val="2000"/>
              </a:spcBef>
              <a:spcAft>
                <a:spcPts val="600"/>
              </a:spcAft>
            </a:pPr>
            <a:r>
              <a:rPr lang="en-US" sz="1200" b="1" kern="0" dirty="0">
                <a:solidFill>
                  <a:srgbClr val="000000"/>
                </a:solidFill>
                <a:latin typeface="Helvetica Neue"/>
                <a:ea typeface="Helvetica Neue"/>
                <a:cs typeface="Helvetica Neue"/>
              </a:rPr>
              <a:t>3    DISCUSSION</a:t>
            </a:r>
          </a:p>
          <a:p>
            <a:pPr marR="280670" algn="just">
              <a:lnSpc>
                <a:spcPct val="115000"/>
              </a:lnSpc>
              <a:spcBef>
                <a:spcPts val="1200"/>
              </a:spcBef>
              <a:spcAft>
                <a:spcPts val="600"/>
              </a:spcAft>
            </a:pPr>
            <a:r>
              <a:rPr lang="en-US" sz="1200" b="1" dirty="0">
                <a:solidFill>
                  <a:srgbClr val="000000"/>
                </a:solidFill>
                <a:latin typeface="Helvetica Neue"/>
                <a:ea typeface="Helvetica Neue"/>
                <a:cs typeface="Helvetica Neue"/>
              </a:rPr>
              <a:t>3.1  Temporal </a:t>
            </a:r>
            <a:r>
              <a:rPr lang="en-US" sz="1200" b="1" dirty="0" smtClean="0">
                <a:solidFill>
                  <a:srgbClr val="000000"/>
                </a:solidFill>
                <a:latin typeface="Helvetica Neue"/>
                <a:ea typeface="Helvetica Neue"/>
                <a:cs typeface="Helvetica Neue"/>
              </a:rPr>
              <a:t>Analysis</a:t>
            </a:r>
          </a:p>
          <a:p>
            <a:pPr marR="280670" algn="just">
              <a:lnSpc>
                <a:spcPct val="115000"/>
              </a:lnSpc>
              <a:spcBef>
                <a:spcPts val="1200"/>
              </a:spcBef>
              <a:spcAft>
                <a:spcPts val="600"/>
              </a:spcAft>
            </a:pPr>
            <a:r>
              <a:rPr lang="en-US" sz="1100" dirty="0" smtClean="0"/>
              <a:t>Alzheimer </a:t>
            </a:r>
            <a:r>
              <a:rPr lang="en-US" sz="1100" dirty="0"/>
              <a:t>and Amputation have been persistently sponsored over the first two </a:t>
            </a:r>
            <a:r>
              <a:rPr lang="en-US" sz="1100" dirty="0" smtClean="0"/>
              <a:t>decades. Sensory </a:t>
            </a:r>
            <a:r>
              <a:rPr lang="en-US" sz="1100" dirty="0"/>
              <a:t>Integration and Cerebral Palsy areas have been funded consistently during 1990’s and early </a:t>
            </a:r>
            <a:r>
              <a:rPr lang="en-US" sz="1100" dirty="0" smtClean="0"/>
              <a:t>2000’s. As </a:t>
            </a:r>
            <a:r>
              <a:rPr lang="en-US" sz="1100" dirty="0"/>
              <a:t>more and more research areas are funded, there are very limited diagnosis areas that are consistently </a:t>
            </a:r>
            <a:r>
              <a:rPr lang="en-US" sz="1100" dirty="0" smtClean="0"/>
              <a:t>funded. A </a:t>
            </a:r>
            <a:r>
              <a:rPr lang="en-US" sz="1100" dirty="0"/>
              <a:t>large of number of projects in Autism area have been funded in 2007. </a:t>
            </a:r>
            <a:r>
              <a:rPr lang="en-US" sz="1100" dirty="0" smtClean="0"/>
              <a:t> Most </a:t>
            </a:r>
            <a:r>
              <a:rPr lang="en-US" sz="1100" dirty="0"/>
              <a:t>of the research projects covered multiple diagnosis areas. There are no specific fields to highlight how much of the funding went towards which area. So, it was difficult to use funding amount in temporal </a:t>
            </a:r>
            <a:r>
              <a:rPr lang="en-US" sz="1100" dirty="0" smtClean="0"/>
              <a:t>analysis. Results </a:t>
            </a:r>
            <a:r>
              <a:rPr lang="en-US" sz="1100" dirty="0"/>
              <a:t>of temporal analysis should be </a:t>
            </a:r>
            <a:r>
              <a:rPr lang="en-US" sz="1100" dirty="0" smtClean="0"/>
              <a:t>overlaid </a:t>
            </a:r>
            <a:r>
              <a:rPr lang="en-US" sz="1100" dirty="0"/>
              <a:t>with various diseases that primarily hit during </a:t>
            </a:r>
            <a:r>
              <a:rPr lang="en-US" sz="1100" dirty="0" smtClean="0"/>
              <a:t>that </a:t>
            </a:r>
            <a:r>
              <a:rPr lang="en-US" sz="1100" dirty="0"/>
              <a:t>period. Overlaying this disease information with AOTF research areas could explain if AOTF research projects were reactive or proactive in nature. Also, it will highlight how relevant research areas have been with the conditions/health care issues prevalent during those </a:t>
            </a:r>
            <a:r>
              <a:rPr lang="en-US" sz="1100" dirty="0" smtClean="0"/>
              <a:t>times. Peer </a:t>
            </a:r>
            <a:r>
              <a:rPr lang="en-US" sz="1100" dirty="0"/>
              <a:t>comparison could be interesting. Comparing AOTF research areas and funding amounts to other organizational funded research areas will explain if there is funding overload in some areas, or lack of funding. Such analysis will also highlight if the research areas are complementary or supplementary in nature with the industry.</a:t>
            </a:r>
          </a:p>
          <a:p>
            <a:pPr marR="280670" algn="just">
              <a:lnSpc>
                <a:spcPct val="115000"/>
              </a:lnSpc>
              <a:spcBef>
                <a:spcPts val="1200"/>
              </a:spcBef>
              <a:spcAft>
                <a:spcPts val="600"/>
              </a:spcAft>
            </a:pPr>
            <a:endParaRPr lang="en-US" sz="1600" dirty="0"/>
          </a:p>
          <a:p>
            <a:pPr marR="280670" algn="just">
              <a:lnSpc>
                <a:spcPct val="115000"/>
              </a:lnSpc>
              <a:spcBef>
                <a:spcPts val="1200"/>
              </a:spcBef>
              <a:spcAft>
                <a:spcPts val="600"/>
              </a:spcAft>
            </a:pPr>
            <a:endParaRPr lang="en-US" sz="1200" b="1" dirty="0" smtClean="0">
              <a:solidFill>
                <a:srgbClr val="000000"/>
              </a:solidFill>
              <a:latin typeface="Helvetica Neue"/>
              <a:ea typeface="Helvetica Neue"/>
              <a:cs typeface="Helvetica Neue"/>
            </a:endParaRPr>
          </a:p>
          <a:p>
            <a:pPr marR="280670" algn="just">
              <a:lnSpc>
                <a:spcPct val="115000"/>
              </a:lnSpc>
              <a:spcBef>
                <a:spcPts val="1200"/>
              </a:spcBef>
              <a:spcAft>
                <a:spcPts val="600"/>
              </a:spcAft>
            </a:pPr>
            <a:endParaRPr lang="en-US" sz="1200" b="1" dirty="0">
              <a:solidFill>
                <a:srgbClr val="000000"/>
              </a:solidFill>
              <a:latin typeface="Helvetica Neue"/>
              <a:ea typeface="Helvetica Neue"/>
              <a:cs typeface="Helvetica Neue"/>
            </a:endParaRPr>
          </a:p>
        </p:txBody>
      </p:sp>
    </p:spTree>
    <p:extLst>
      <p:ext uri="{BB962C8B-B14F-4D97-AF65-F5344CB8AC3E}">
        <p14:creationId xmlns:p14="http://schemas.microsoft.com/office/powerpoint/2010/main" val="7162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75323" y="296984"/>
            <a:ext cx="10847754" cy="6072553"/>
            <a:chOff x="0" y="672797"/>
            <a:chExt cx="11895034" cy="4448542"/>
          </a:xfrm>
        </p:grpSpPr>
        <p:grpSp>
          <p:nvGrpSpPr>
            <p:cNvPr id="5" name="Group 4"/>
            <p:cNvGrpSpPr/>
            <p:nvPr/>
          </p:nvGrpSpPr>
          <p:grpSpPr>
            <a:xfrm>
              <a:off x="0" y="672797"/>
              <a:ext cx="11895034" cy="4448542"/>
              <a:chOff x="0" y="672797"/>
              <a:chExt cx="11895034" cy="4448542"/>
            </a:xfrm>
          </p:grpSpPr>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0" y="672797"/>
                <a:ext cx="5947508" cy="4448542"/>
              </a:xfrm>
              <a:prstGeom prst="rect">
                <a:avLst/>
              </a:prstGeom>
            </p:spPr>
          </p:pic>
          <p:pic>
            <p:nvPicPr>
              <p:cNvPr id="14" name="Picture 13"/>
              <p:cNvPicPr>
                <a:picLocks noChangeAspect="1"/>
              </p:cNvPicPr>
              <p:nvPr/>
            </p:nvPicPr>
            <p:blipFill>
              <a:blip r:embed="rId4"/>
              <a:stretch>
                <a:fillRect/>
              </a:stretch>
            </p:blipFill>
            <p:spPr>
              <a:xfrm>
                <a:off x="5959950" y="672797"/>
                <a:ext cx="5935084" cy="4425989"/>
              </a:xfrm>
              <a:prstGeom prst="rect">
                <a:avLst/>
              </a:prstGeom>
              <a:ln>
                <a:noFill/>
              </a:ln>
            </p:spPr>
          </p:pic>
        </p:grpSp>
        <p:cxnSp>
          <p:nvCxnSpPr>
            <p:cNvPr id="6" name="Straight Arrow Connector 5"/>
            <p:cNvCxnSpPr>
              <a:endCxn id="13" idx="3"/>
            </p:cNvCxnSpPr>
            <p:nvPr/>
          </p:nvCxnSpPr>
          <p:spPr>
            <a:xfrm flipV="1">
              <a:off x="3993662" y="2897068"/>
              <a:ext cx="1953846" cy="283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372339" y="3430954"/>
              <a:ext cx="2575167" cy="85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47507" y="2813276"/>
              <a:ext cx="5681785" cy="265986"/>
            </a:xfrm>
            <a:prstGeom prst="rect">
              <a:avLst/>
            </a:prstGeom>
            <a:noFill/>
          </p:spPr>
          <p:txBody>
            <a:bodyPr wrap="square" rtlCol="0">
              <a:spAutoFit/>
            </a:bodyPr>
            <a:lstStyle/>
            <a:p>
              <a:endParaRPr lang="en-US"/>
            </a:p>
          </p:txBody>
        </p:sp>
        <p:sp>
          <p:nvSpPr>
            <p:cNvPr id="9" name="TextBox 8"/>
            <p:cNvSpPr txBox="1"/>
            <p:nvPr/>
          </p:nvSpPr>
          <p:spPr>
            <a:xfrm>
              <a:off x="5947506" y="2797646"/>
              <a:ext cx="5681786" cy="230832"/>
            </a:xfrm>
            <a:prstGeom prst="rect">
              <a:avLst/>
            </a:prstGeom>
            <a:noFill/>
            <a:ln>
              <a:solidFill>
                <a:schemeClr val="accent1"/>
              </a:solidFill>
            </a:ln>
          </p:spPr>
          <p:txBody>
            <a:bodyPr wrap="square" rtlCol="0">
              <a:spAutoFit/>
            </a:bodyPr>
            <a:lstStyle/>
            <a:p>
              <a:endParaRPr lang="en-US" sz="900" dirty="0"/>
            </a:p>
          </p:txBody>
        </p:sp>
        <p:sp>
          <p:nvSpPr>
            <p:cNvPr id="10" name="TextBox 9"/>
            <p:cNvSpPr txBox="1"/>
            <p:nvPr/>
          </p:nvSpPr>
          <p:spPr>
            <a:xfrm>
              <a:off x="5967051" y="3372074"/>
              <a:ext cx="5662241" cy="254264"/>
            </a:xfrm>
            <a:prstGeom prst="rect">
              <a:avLst/>
            </a:prstGeom>
            <a:noFill/>
            <a:ln>
              <a:solidFill>
                <a:schemeClr val="accent1"/>
              </a:solidFill>
            </a:ln>
          </p:spPr>
          <p:txBody>
            <a:bodyPr wrap="square" rtlCol="0">
              <a:spAutoFit/>
            </a:bodyPr>
            <a:lstStyle/>
            <a:p>
              <a:endParaRPr lang="en-US" sz="600" dirty="0"/>
            </a:p>
          </p:txBody>
        </p:sp>
        <p:cxnSp>
          <p:nvCxnSpPr>
            <p:cNvPr id="11" name="Straight Arrow Connector 10"/>
            <p:cNvCxnSpPr/>
            <p:nvPr/>
          </p:nvCxnSpPr>
          <p:spPr>
            <a:xfrm>
              <a:off x="3024554" y="4056185"/>
              <a:ext cx="2922952" cy="437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47516" y="4431053"/>
              <a:ext cx="5662241" cy="254264"/>
            </a:xfrm>
            <a:prstGeom prst="rect">
              <a:avLst/>
            </a:prstGeom>
            <a:noFill/>
            <a:ln>
              <a:solidFill>
                <a:schemeClr val="accent1"/>
              </a:solidFill>
            </a:ln>
          </p:spPr>
          <p:txBody>
            <a:bodyPr wrap="square" rtlCol="0">
              <a:spAutoFit/>
            </a:bodyPr>
            <a:lstStyle/>
            <a:p>
              <a:endParaRPr lang="en-US" sz="600" dirty="0"/>
            </a:p>
          </p:txBody>
        </p:sp>
      </p:grpSp>
    </p:spTree>
    <p:extLst>
      <p:ext uri="{BB962C8B-B14F-4D97-AF65-F5344CB8AC3E}">
        <p14:creationId xmlns:p14="http://schemas.microsoft.com/office/powerpoint/2010/main" val="382402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Visualization of Research in Occupational Therapy&amp;quot;&quot;/&gt;&lt;property id=&quot;20307&quot; value=&quot;262&quot;/&gt;&lt;/object&gt;&lt;object type=&quot;3&quot; unique_id=&quot;10017&quot;&gt;&lt;property id=&quot;20148&quot; value=&quot;5&quot;/&gt;&lt;property id=&quot;20300&quot; value=&quot;Slide 2 - &amp;quot;Visualization Team&amp;quot;&quot;/&gt;&lt;property id=&quot;20307&quot; value=&quot;285&quot;/&gt;&lt;/object&gt;&lt;object type=&quot;3&quot; unique_id=&quot;10018&quot;&gt;&lt;property id=&quot;20148&quot; value=&quot;5&quot;/&gt;&lt;property id=&quot;20300&quot; value=&quot;Slide 3 - &amp;quot;Table of Contents&amp;quot;&quot;/&gt;&lt;property id=&quot;20307&quot; value=&quot;287&quot;/&gt;&lt;/object&gt;&lt;object type=&quot;3&quot; unique_id=&quot;10019&quot;&gt;&lt;property id=&quot;20148&quot; value=&quot;5&quot;/&gt;&lt;property id=&quot;20300&quot; value=&quot;Slide 4 - &amp;quot;Executive Summary of Insights&amp;quot;&quot;/&gt;&lt;property id=&quot;20307&quot; value=&quot;286&quot;/&gt;&lt;/object&gt;&lt;object type=&quot;3&quot; unique_id=&quot;10020&quot;&gt;&lt;property id=&quot;20148&quot; value=&quot;5&quot;/&gt;&lt;property id=&quot;20300&quot; value=&quot;Slide 5 - &amp;quot;Topical Analysis&amp;quot;&quot;/&gt;&lt;property id=&quot;20307&quot; value=&quot;291&quot;/&gt;&lt;/object&gt;&lt;object type=&quot;3&quot; unique_id=&quot;10021&quot;&gt;&lt;property id=&quot;20148&quot; value=&quot;5&quot;/&gt;&lt;property id=&quot;20300&quot; value=&quot;Slide 6 - &amp;quot;topical analysis – Word CLOUD &amp;quot;&quot;/&gt;&lt;property id=&quot;20307&quot; value=&quot;289&quot;/&gt;&lt;/object&gt;&lt;object type=&quot;3&quot; unique_id=&quot;10022&quot;&gt;&lt;property id=&quot;20148&quot; value=&quot;5&quot;/&gt;&lt;property id=&quot;20300&quot; value=&quot;Slide 7 - &amp;quot;topical analysis – Keywords Network &amp;quot;&quot;/&gt;&lt;property id=&quot;20307&quot; value=&quot;296&quot;/&gt;&lt;/object&gt;&lt;object type=&quot;3&quot; unique_id=&quot;10023&quot;&gt;&lt;property id=&quot;20148&quot; value=&quot;5&quot;/&gt;&lt;property id=&quot;20300&quot; value=&quot;Slide 8 - &amp;quot;Geospatial Analysis&amp;quot;&quot;/&gt;&lt;property id=&quot;20307&quot; value=&quot;283&quot;/&gt;&lt;/object&gt;&lt;object type=&quot;3&quot; unique_id=&quot;10024&quot;&gt;&lt;property id=&quot;20148&quot; value=&quot;5&quot;/&gt;&lt;property id=&quot;20300&quot; value=&quot;Slide 9&quot;/&gt;&lt;property id=&quot;20307&quot; value=&quot;284&quot;/&gt;&lt;/object&gt;&lt;object type=&quot;3&quot; unique_id=&quot;10025&quot;&gt;&lt;property id=&quot;20148&quot; value=&quot;5&quot;/&gt;&lt;property id=&quot;20300&quot; value=&quot;Slide 10 - &amp;quot;Temporal Visualization&amp;quot;&quot;/&gt;&lt;property id=&quot;20307&quot; value=&quot;294&quot;/&gt;&lt;/object&gt;&lt;object type=&quot;3&quot; unique_id=&quot;10026&quot;&gt;&lt;property id=&quot;20148&quot; value=&quot;5&quot;/&gt;&lt;property id=&quot;20300&quot; value=&quot;Slide 11&quot;/&gt;&lt;property id=&quot;20307&quot; value=&quot;295&quot;/&gt;&lt;/object&gt;&lt;object type=&quot;3&quot; unique_id=&quot;10027&quot;&gt;&lt;property id=&quot;20148&quot; value=&quot;5&quot;/&gt;&lt;property id=&quot;20300&quot; value=&quot;Slide 12 - &amp;quot;Network Analysis&amp;quot;&quot;/&gt;&lt;property id=&quot;20307&quot; value=&quot;290&quot;/&gt;&lt;/object&gt;&lt;object type=&quot;3&quot; unique_id=&quot;10028&quot;&gt;&lt;property id=&quot;20148&quot; value=&quot;5&quot;/&gt;&lt;property id=&quot;20300&quot; value=&quot;Slide 13&quot;/&gt;&lt;property id=&quot;20307&quot; value=&quot;297&quot;/&gt;&lt;/object&gt;&lt;object type=&quot;3&quot; unique_id=&quot;10029&quot;&gt;&lt;property id=&quot;20148&quot; value=&quot;5&quot;/&gt;&lt;property id=&quot;20300&quot; value=&quot;Slide 14&quot;/&gt;&lt;property id=&quot;20307&quot; value=&quot;298&quot;/&gt;&lt;/object&gt;&lt;object type=&quot;3&quot; unique_id=&quot;10030&quot;&gt;&lt;property id=&quot;20148&quot; value=&quot;5&quot;/&gt;&lt;property id=&quot;20300&quot; value=&quot;Slide 15&quot;/&gt;&lt;property id=&quot;20307&quot; value=&quot;299&quot;/&gt;&lt;/object&gt;&lt;object type=&quot;3&quot; unique_id=&quot;10031&quot;&gt;&lt;property id=&quot;20148&quot; value=&quot;5&quot;/&gt;&lt;property id=&quot;20300&quot; value=&quot;Slide 16&quot;/&gt;&lt;property id=&quot;20307&quot; value=&quot;300&quot;/&gt;&lt;/object&gt;&lt;object type=&quot;3&quot; unique_id=&quot;10032&quot;&gt;&lt;property id=&quot;20148&quot; value=&quot;5&quot;/&gt;&lt;property id=&quot;20300&quot; value=&quot;Slide 17&quot;/&gt;&lt;property id=&quot;20307&quot; value=&quot;301&quot;/&gt;&lt;/object&gt;&lt;object type=&quot;3&quot; unique_id=&quot;10033&quot;&gt;&lt;property id=&quot;20148&quot; value=&quot;5&quot;/&gt;&lt;property id=&quot;20300&quot; value=&quot;Slide 18&quot;/&gt;&lt;property id=&quot;20307&quot; value=&quot;302&quot;/&gt;&lt;/object&gt;&lt;object type=&quot;3&quot; unique_id=&quot;10034&quot;&gt;&lt;property id=&quot;20148&quot; value=&quot;5&quot;/&gt;&lt;property id=&quot;20300&quot; value=&quot;Slide 19&quot;/&gt;&lt;property id=&quot;20307&quot; value=&quot;303&quot;/&gt;&lt;/object&gt;&lt;object type=&quot;3&quot; unique_id=&quot;10035&quot;&gt;&lt;property id=&quot;20148&quot; value=&quot;5&quot;/&gt;&lt;property id=&quot;20300&quot; value=&quot;Slide 20&quot;/&gt;&lt;property id=&quot;20307&quot; value=&quot;304&quot;/&gt;&lt;/object&gt;&lt;object type=&quot;3&quot; unique_id=&quot;10036&quot;&gt;&lt;property id=&quot;20148&quot; value=&quot;5&quot;/&gt;&lt;property id=&quot;20300&quot; value=&quot;Slide 21&quot;/&gt;&lt;property id=&quot;20307&quot; value=&quot;305&quot;/&gt;&lt;/object&gt;&lt;object type=&quot;3&quot; unique_id=&quot;10037&quot;&gt;&lt;property id=&quot;20148&quot; value=&quot;5&quot;/&gt;&lt;property id=&quot;20300&quot; value=&quot;Slide 22 - &amp;quot;Data Explorer&amp;quot;&quot;/&gt;&lt;property id=&quot;20307&quot; value=&quot;292&quot;/&gt;&lt;/object&gt;&lt;object type=&quot;3&quot; unique_id=&quot;10038&quot;&gt;&lt;property id=&quot;20148&quot; value=&quot;5&quot;/&gt;&lt;property id=&quot;20300&quot; value=&quot;Slide 23 - &amp;quot;Study Explorer - How to Use&amp;quot;&quot;/&gt;&lt;property id=&quot;20307&quot; value=&quot;293&quot;/&gt;&lt;/object&gt;&lt;object type=&quot;3&quot; unique_id=&quot;10039&quot;&gt;&lt;property id=&quot;20148&quot; value=&quot;5&quot;/&gt;&lt;property id=&quot;20300&quot; value=&quot;Slide 24 - &amp;quot;Notes about Data Preparation&amp;quot;&quot;/&gt;&lt;property id=&quot;20307&quot; value=&quot;306&quot;/&gt;&lt;/object&gt;&lt;object type=&quot;3&quot; unique_id=&quot;10040&quot;&gt;&lt;property id=&quot;20148&quot; value=&quot;5&quot;/&gt;&lt;property id=&quot;20300&quot; value=&quot;Slide 25 - &amp;quot;Limitations of Analysis&amp;quot;&quot;/&gt;&lt;property id=&quot;20307&quot; value=&quot;307&quot;/&gt;&lt;/object&gt;&lt;/object&gt;&lt;object type=&quot;8&quot; unique_id=&quot;10016&quot;&gt;&lt;/object&gt;&lt;/object&gt;&lt;/database&gt;"/>
  <p:tag name="SECTOMILLISECCONVERTED" val="1"/>
</p:tagLst>
</file>

<file path=ppt/theme/theme1.xml><?xml version="1.0" encoding="utf-8"?>
<a:theme xmlns:a="http://schemas.openxmlformats.org/drawingml/2006/main" name="Health Fitness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341</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Courier New</vt:lpstr>
      <vt:lpstr>Helvetica Neue</vt:lpstr>
      <vt:lpstr>Times New Roman</vt:lpstr>
      <vt:lpstr>Health Fitness 16x9</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2016-04-09T19:48:26Z</dcterms:created>
  <dcterms:modified xsi:type="dcterms:W3CDTF">2016-05-01T15:28:47Z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