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8"/>
  </p:notesMasterIdLst>
  <p:handoutMasterIdLst>
    <p:handoutMasterId r:id="rId29"/>
  </p:handoutMasterIdLst>
  <p:sldIdLst>
    <p:sldId id="262" r:id="rId3"/>
    <p:sldId id="285" r:id="rId4"/>
    <p:sldId id="287" r:id="rId5"/>
    <p:sldId id="286" r:id="rId6"/>
    <p:sldId id="291" r:id="rId7"/>
    <p:sldId id="289" r:id="rId8"/>
    <p:sldId id="296" r:id="rId9"/>
    <p:sldId id="283" r:id="rId10"/>
    <p:sldId id="284" r:id="rId11"/>
    <p:sldId id="294" r:id="rId12"/>
    <p:sldId id="295" r:id="rId13"/>
    <p:sldId id="290" r:id="rId14"/>
    <p:sldId id="297" r:id="rId15"/>
    <p:sldId id="298" r:id="rId16"/>
    <p:sldId id="299" r:id="rId17"/>
    <p:sldId id="300" r:id="rId18"/>
    <p:sldId id="301" r:id="rId19"/>
    <p:sldId id="302" r:id="rId20"/>
    <p:sldId id="303" r:id="rId21"/>
    <p:sldId id="304" r:id="rId22"/>
    <p:sldId id="305" r:id="rId23"/>
    <p:sldId id="292" r:id="rId24"/>
    <p:sldId id="293" r:id="rId25"/>
    <p:sldId id="306" r:id="rId26"/>
    <p:sldId id="307"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438" y="-24"/>
      </p:cViewPr>
      <p:guideLst>
        <p:guide orient="horz" pos="2160"/>
        <p:guide pos="384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pPr/>
              <a:t>4/17/2016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pPr/>
              <a:t>‹#›</a:t>
            </a:fld>
            <a:endParaRPr lang="en-US"/>
          </a:p>
        </p:txBody>
      </p:sp>
    </p:spTree>
    <p:extLst>
      <p:ext uri="{BB962C8B-B14F-4D97-AF65-F5344CB8AC3E}">
        <p14:creationId xmlns:p14="http://schemas.microsoft.com/office/powerpoint/2010/main" xmlns=""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pPr/>
              <a:t>4/17/2016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pPr/>
              <a:t>‹#›</a:t>
            </a:fld>
            <a:endParaRPr lang="en-US"/>
          </a:p>
        </p:txBody>
      </p:sp>
    </p:spTree>
    <p:extLst>
      <p:ext uri="{BB962C8B-B14F-4D97-AF65-F5344CB8AC3E}">
        <p14:creationId xmlns:p14="http://schemas.microsoft.com/office/powerpoint/2010/main" xmlns=""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xmlns="" val="2977249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477154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524635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xmlns=""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2563" y="457200"/>
            <a:ext cx="10254343" cy="612321"/>
          </a:xfrm>
        </p:spPr>
        <p:txBody>
          <a:bodyPr anchor="t"/>
          <a:lstStyle/>
          <a:p>
            <a:r>
              <a:rPr lang="en-US" dirty="0"/>
              <a:t>Click to edit Master title style</a:t>
            </a:r>
          </a:p>
        </p:txBody>
      </p:sp>
      <p:sp>
        <p:nvSpPr>
          <p:cNvPr id="3" name="Content Placeholder 2"/>
          <p:cNvSpPr>
            <a:spLocks noGrp="1"/>
          </p:cNvSpPr>
          <p:nvPr>
            <p:ph idx="1"/>
          </p:nvPr>
        </p:nvSpPr>
        <p:spPr>
          <a:xfrm>
            <a:off x="922563" y="1191986"/>
            <a:ext cx="10254343" cy="4980214"/>
          </a:xfrm>
        </p:spPr>
        <p:txBody>
          <a:bodyPr/>
          <a:lstStyle>
            <a:lvl1pPr marL="274320" indent="-228600">
              <a:buFont typeface="Arial" panose="020B0604020202020204" pitchFamily="34" charset="0"/>
              <a:buChar char="•"/>
              <a:defRPr/>
            </a:lvl1pPr>
            <a:lvl3pPr marL="914400" indent="-228600">
              <a:buFont typeface="Courier New" panose="02070309020205020404" pitchFamily="49" charset="0"/>
              <a:buChar char="o"/>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112444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xmlns=""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40445679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4/17/2016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3979065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Date Placeholder 2"/>
          <p:cNvSpPr>
            <a:spLocks noGrp="1"/>
          </p:cNvSpPr>
          <p:nvPr>
            <p:ph type="dt" sz="half" idx="10"/>
          </p:nvPr>
        </p:nvSpPr>
        <p:spPr/>
        <p:txBody>
          <a:bodyPr/>
          <a:lstStyle/>
          <a:p>
            <a:fld id="{37CC0096-1860-4642-9CD2-0079EA5E7CD1}" type="datetimeFigureOut">
              <a:rPr lang="en-US" smtClean="0"/>
              <a:pPr/>
              <a:t>4/17/2016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238976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46817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667374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4/17/2016</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public.tableau.com/shared/6YQXKHBHY?:display_count=yes"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9" y="5115656"/>
            <a:ext cx="11411465" cy="733209"/>
          </a:xfrm>
        </p:spPr>
        <p:txBody>
          <a:bodyPr>
            <a:normAutofit/>
          </a:bodyPr>
          <a:lstStyle/>
          <a:p>
            <a:r>
              <a:rPr lang="en-US" sz="3600" dirty="0"/>
              <a:t>Visualization of Research in Occupational Therapy</a:t>
            </a:r>
          </a:p>
        </p:txBody>
      </p:sp>
      <p:sp>
        <p:nvSpPr>
          <p:cNvPr id="3" name="Subtitle 2"/>
          <p:cNvSpPr>
            <a:spLocks noGrp="1"/>
          </p:cNvSpPr>
          <p:nvPr>
            <p:ph type="subTitle" idx="1"/>
          </p:nvPr>
        </p:nvSpPr>
        <p:spPr/>
        <p:txBody>
          <a:bodyPr/>
          <a:lstStyle/>
          <a:p>
            <a:r>
              <a:rPr lang="en-US" cap="none" dirty="0"/>
              <a:t>Based on 1982-2016 Data from the American Occupational Therapy Foundation</a:t>
            </a:r>
          </a:p>
        </p:txBody>
      </p:sp>
      <p:pic>
        <p:nvPicPr>
          <p:cNvPr id="9" name="Picture Placeholder 8" descr="Man and woman running on indoor track"/>
          <p:cNvPicPr>
            <a:picLocks noGrp="1" noChangeAspect="1"/>
          </p:cNvPicPr>
          <p:nvPr>
            <p:ph type="pic" idx="12"/>
          </p:nvPr>
        </p:nvPicPr>
        <p:blipFill rotWithShape="1">
          <a:blip r:embed="rId2" cstate="print">
            <a:extLst>
              <a:ext uri="{28A0092B-C50C-407E-A947-70E740481C1C}">
                <a14:useLocalDpi xmlns:a14="http://schemas.microsoft.com/office/drawing/2010/main" xmlns="" val="0"/>
              </a:ext>
            </a:extLst>
          </a:blip>
          <a:srcRect/>
          <a:stretch/>
        </p:blipFill>
        <p:spPr/>
      </p:pic>
      <p:pic>
        <p:nvPicPr>
          <p:cNvPr id="4" name="Picture 3"/>
          <p:cNvPicPr>
            <a:picLocks noChangeAspect="1"/>
          </p:cNvPicPr>
          <p:nvPr/>
        </p:nvPicPr>
        <p:blipFill>
          <a:blip r:embed="rId3" cstate="print"/>
          <a:stretch>
            <a:fillRect/>
          </a:stretch>
        </p:blipFill>
        <p:spPr>
          <a:xfrm>
            <a:off x="4052887" y="13068"/>
            <a:ext cx="4086225" cy="4745736"/>
          </a:xfrm>
          <a:prstGeom prst="rect">
            <a:avLst/>
          </a:prstGeom>
        </p:spPr>
      </p:pic>
      <p:pic>
        <p:nvPicPr>
          <p:cNvPr id="10" name="Picture 9"/>
          <p:cNvPicPr>
            <a:picLocks noChangeAspect="1"/>
          </p:cNvPicPr>
          <p:nvPr/>
        </p:nvPicPr>
        <p:blipFill>
          <a:blip r:embed="rId4" cstate="print"/>
          <a:stretch>
            <a:fillRect/>
          </a:stretch>
        </p:blipFill>
        <p:spPr>
          <a:xfrm>
            <a:off x="-29527" y="13068"/>
            <a:ext cx="4052886" cy="4745736"/>
          </a:xfrm>
          <a:prstGeom prst="rect">
            <a:avLst/>
          </a:prstGeom>
        </p:spPr>
      </p:pic>
    </p:spTree>
    <p:extLst>
      <p:ext uri="{BB962C8B-B14F-4D97-AF65-F5344CB8AC3E}">
        <p14:creationId xmlns:p14="http://schemas.microsoft.com/office/powerpoint/2010/main" xmlns="" val="30346877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157" y="457200"/>
            <a:ext cx="9588843" cy="589005"/>
          </a:xfrm>
        </p:spPr>
        <p:txBody>
          <a:bodyPr/>
          <a:lstStyle/>
          <a:p>
            <a:r>
              <a:rPr lang="en-US" dirty="0" smtClean="0"/>
              <a:t>Temporal Visualization</a:t>
            </a:r>
            <a:endParaRPr lang="en-US" dirty="0"/>
          </a:p>
        </p:txBody>
      </p:sp>
      <p:sp>
        <p:nvSpPr>
          <p:cNvPr id="5" name="Content Placeholder 3"/>
          <p:cNvSpPr>
            <a:spLocks noGrp="1"/>
          </p:cNvSpPr>
          <p:nvPr>
            <p:ph idx="1"/>
          </p:nvPr>
        </p:nvSpPr>
        <p:spPr/>
        <p:txBody>
          <a:bodyPr>
            <a:normAutofit/>
          </a:bodyPr>
          <a:lstStyle/>
          <a:p>
            <a:pPr marL="45720" indent="0">
              <a:buNone/>
            </a:pPr>
            <a:r>
              <a:rPr lang="en-US" b="1" dirty="0" smtClean="0"/>
              <a:t>Visualization Objective</a:t>
            </a:r>
          </a:p>
          <a:p>
            <a:r>
              <a:rPr lang="en-US" dirty="0" err="1" smtClean="0"/>
              <a:t>abc</a:t>
            </a:r>
            <a:endParaRPr lang="en-US" dirty="0" smtClean="0"/>
          </a:p>
          <a:p>
            <a:pPr marL="45720" indent="0">
              <a:buNone/>
            </a:pPr>
            <a:r>
              <a:rPr lang="en-US" b="1" dirty="0" smtClean="0"/>
              <a:t>How to Interpret</a:t>
            </a:r>
            <a:endParaRPr lang="en-US" b="1" u="sng" dirty="0"/>
          </a:p>
          <a:p>
            <a:r>
              <a:rPr lang="en-US" dirty="0" err="1" smtClean="0"/>
              <a:t>abc</a:t>
            </a:r>
            <a:endParaRPr lang="en-US" dirty="0"/>
          </a:p>
          <a:p>
            <a:pPr marL="45720" indent="0">
              <a:buNone/>
            </a:pPr>
            <a:r>
              <a:rPr lang="en-US" b="1" dirty="0"/>
              <a:t>Key Insights</a:t>
            </a:r>
          </a:p>
          <a:p>
            <a:pPr marL="708660" lvl="1" indent="-342900">
              <a:buFont typeface="+mj-lt"/>
              <a:buAutoNum type="arabicPeriod"/>
            </a:pPr>
            <a:r>
              <a:rPr lang="en-US" dirty="0" smtClean="0"/>
              <a:t>The…</a:t>
            </a:r>
            <a:endParaRPr lang="en-US" dirty="0"/>
          </a:p>
        </p:txBody>
      </p:sp>
    </p:spTree>
    <p:extLst>
      <p:ext uri="{BB962C8B-B14F-4D97-AF65-F5344CB8AC3E}">
        <p14:creationId xmlns:p14="http://schemas.microsoft.com/office/powerpoint/2010/main" xmlns="" val="24107944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7599803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Network Analysis</a:t>
            </a:r>
            <a:endParaRPr lang="en-US" dirty="0"/>
          </a:p>
        </p:txBody>
      </p:sp>
      <p:sp>
        <p:nvSpPr>
          <p:cNvPr id="8" name="Content Placeholder 7"/>
          <p:cNvSpPr>
            <a:spLocks noGrp="1"/>
          </p:cNvSpPr>
          <p:nvPr>
            <p:ph idx="1"/>
          </p:nvPr>
        </p:nvSpPr>
        <p:spPr/>
        <p:txBody>
          <a:bodyPr>
            <a:normAutofit fontScale="92500" lnSpcReduction="20000"/>
          </a:bodyPr>
          <a:lstStyle/>
          <a:p>
            <a:pPr marL="45720" indent="0">
              <a:buNone/>
            </a:pPr>
            <a:r>
              <a:rPr lang="en-US" b="1" dirty="0" smtClean="0"/>
              <a:t>Visualization Objective</a:t>
            </a:r>
          </a:p>
          <a:p>
            <a:r>
              <a:rPr lang="en-US" dirty="0" smtClean="0"/>
              <a:t>The B</a:t>
            </a:r>
            <a:r>
              <a:rPr lang="en-US" dirty="0" smtClean="0"/>
              <a:t>ipartite </a:t>
            </a:r>
            <a:r>
              <a:rPr lang="en-US" dirty="0" smtClean="0"/>
              <a:t>N</a:t>
            </a:r>
            <a:r>
              <a:rPr lang="en-US" dirty="0" smtClean="0"/>
              <a:t>etwork map </a:t>
            </a:r>
            <a:r>
              <a:rPr lang="en-US" dirty="0" smtClean="0"/>
              <a:t>and </a:t>
            </a:r>
            <a:r>
              <a:rPr lang="en-US" dirty="0" err="1" smtClean="0"/>
              <a:t>Blondel</a:t>
            </a:r>
            <a:r>
              <a:rPr lang="en-US" dirty="0" smtClean="0"/>
              <a:t> Community Detection were used </a:t>
            </a:r>
            <a:r>
              <a:rPr lang="en-US" dirty="0" smtClean="0"/>
              <a:t>to </a:t>
            </a:r>
            <a:r>
              <a:rPr lang="en-US" dirty="0" smtClean="0"/>
              <a:t>identify </a:t>
            </a:r>
            <a:r>
              <a:rPr lang="en-US" dirty="0" smtClean="0"/>
              <a:t>networks of scientific experts and their expertise areas based on diagnosis, agenda and ICF categories presented in five cumulative time </a:t>
            </a:r>
            <a:r>
              <a:rPr lang="en-US" dirty="0" smtClean="0"/>
              <a:t>slices </a:t>
            </a:r>
            <a:r>
              <a:rPr lang="en-US" dirty="0" smtClean="0"/>
              <a:t>by seven years from 1982 to 2017 inclusively.</a:t>
            </a:r>
            <a:r>
              <a:rPr lang="en-US" dirty="0" smtClean="0"/>
              <a:t> The </a:t>
            </a:r>
            <a:r>
              <a:rPr lang="en-US" dirty="0" smtClean="0"/>
              <a:t>network analysis </a:t>
            </a:r>
            <a:r>
              <a:rPr lang="en-US" dirty="0" smtClean="0"/>
              <a:t>elicited </a:t>
            </a:r>
            <a:r>
              <a:rPr lang="en-US" dirty="0" smtClean="0"/>
              <a:t>insights into the existing scientific networks and </a:t>
            </a:r>
            <a:r>
              <a:rPr lang="en-US" dirty="0" smtClean="0"/>
              <a:t>helped </a:t>
            </a:r>
            <a:r>
              <a:rPr lang="en-US" dirty="0" smtClean="0"/>
              <a:t>to identify scientific leaders for specific expertise areas based on </a:t>
            </a:r>
            <a:r>
              <a:rPr lang="en-US" dirty="0" smtClean="0"/>
              <a:t>diagnosis and agenda categories </a:t>
            </a:r>
            <a:r>
              <a:rPr lang="en-US" dirty="0" smtClean="0"/>
              <a:t>relevant to particular research project</a:t>
            </a:r>
            <a:r>
              <a:rPr lang="en-US" dirty="0" smtClean="0"/>
              <a:t>.</a:t>
            </a:r>
          </a:p>
          <a:p>
            <a:pPr marL="45720" indent="0">
              <a:buNone/>
            </a:pPr>
            <a:r>
              <a:rPr lang="en-US" b="1" dirty="0" smtClean="0"/>
              <a:t>How </a:t>
            </a:r>
            <a:r>
              <a:rPr lang="en-US" b="1" dirty="0" smtClean="0"/>
              <a:t>to Interpret</a:t>
            </a:r>
          </a:p>
          <a:p>
            <a:r>
              <a:rPr lang="en-US" dirty="0" smtClean="0"/>
              <a:t>PI vs. Diagnosis Network: </a:t>
            </a:r>
          </a:p>
          <a:p>
            <a:pPr lvl="1"/>
            <a:r>
              <a:rPr lang="en-US" dirty="0" smtClean="0"/>
              <a:t>Nodes  represent primary investigators and respective diagnosis descriptions. Edges represent relationships between nodes. Nodes  </a:t>
            </a:r>
            <a:r>
              <a:rPr lang="en-US" dirty="0" smtClean="0"/>
              <a:t>and Edges </a:t>
            </a:r>
            <a:r>
              <a:rPr lang="en-US" dirty="0" smtClean="0"/>
              <a:t>were color-coded based on similarities in research communities. Nodes </a:t>
            </a:r>
            <a:r>
              <a:rPr lang="en-US" dirty="0" smtClean="0"/>
              <a:t>, Node Labels and Edges </a:t>
            </a:r>
            <a:r>
              <a:rPr lang="en-US" dirty="0" smtClean="0"/>
              <a:t>were sized </a:t>
            </a:r>
            <a:r>
              <a:rPr lang="en-US" dirty="0" smtClean="0"/>
              <a:t>by number of </a:t>
            </a:r>
            <a:r>
              <a:rPr lang="en-US" dirty="0" smtClean="0"/>
              <a:t>projects. Labels depicted </a:t>
            </a:r>
            <a:r>
              <a:rPr lang="en-US" dirty="0" smtClean="0"/>
              <a:t>PI name or Diagnosis and a number of associated </a:t>
            </a:r>
            <a:r>
              <a:rPr lang="en-US" dirty="0" smtClean="0"/>
              <a:t>projects. Top </a:t>
            </a:r>
            <a:r>
              <a:rPr lang="en-US" dirty="0" smtClean="0"/>
              <a:t>5 PIs with the most number of research projects </a:t>
            </a:r>
            <a:r>
              <a:rPr lang="en-US" dirty="0" smtClean="0"/>
              <a:t>colored according to the respective research community.</a:t>
            </a:r>
          </a:p>
          <a:p>
            <a:r>
              <a:rPr lang="en-US" dirty="0" smtClean="0"/>
              <a:t>Diagnosis vs. Agenda Network:</a:t>
            </a:r>
          </a:p>
          <a:p>
            <a:pPr lvl="1"/>
            <a:r>
              <a:rPr lang="en-US" dirty="0" smtClean="0"/>
              <a:t>Nodes were color-coded based on their belonging to Diagnosis or Agenda category and sized based on the number of respective projects. The nodes were sorted in descending order based on the number of projects. Edges represented the number of projects associated between specific diagnosis and agenda items.</a:t>
            </a:r>
            <a:endParaRPr lang="en-US" dirty="0" smtClean="0"/>
          </a:p>
          <a:p>
            <a:pPr marL="45720" indent="0">
              <a:buNone/>
            </a:pPr>
            <a:endParaRPr lang="en-US" dirty="0"/>
          </a:p>
        </p:txBody>
      </p:sp>
    </p:spTree>
    <p:extLst>
      <p:ext uri="{BB962C8B-B14F-4D97-AF65-F5344CB8AC3E}">
        <p14:creationId xmlns:p14="http://schemas.microsoft.com/office/powerpoint/2010/main" xmlns="" val="4166778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9157" y="1318054"/>
            <a:ext cx="9588843" cy="4854146"/>
          </a:xfrm>
        </p:spPr>
        <p:txBody>
          <a:bodyPr>
            <a:normAutofit lnSpcReduction="10000"/>
          </a:bodyPr>
          <a:lstStyle/>
          <a:p>
            <a:r>
              <a:rPr lang="en-US" dirty="0" smtClean="0"/>
              <a:t>For </a:t>
            </a:r>
            <a:r>
              <a:rPr lang="en-US" dirty="0" smtClean="0"/>
              <a:t>every time slice the number of nodes tripled from 18 in 1989 to 221 in 2017.</a:t>
            </a:r>
          </a:p>
          <a:p>
            <a:r>
              <a:rPr lang="en-US" dirty="0" smtClean="0"/>
              <a:t>From 1982 to 1996 the research was concentrated on Amputations or limb loss, Other, and Dementia or Alzheimer's disease Diagnosis with M. </a:t>
            </a:r>
            <a:r>
              <a:rPr lang="en-US" dirty="0" err="1" smtClean="0"/>
              <a:t>Lowler</a:t>
            </a:r>
            <a:r>
              <a:rPr lang="en-US" dirty="0" smtClean="0"/>
              <a:t> and </a:t>
            </a:r>
            <a:r>
              <a:rPr lang="en-US" dirty="0" err="1" smtClean="0"/>
              <a:t>J.Rogers</a:t>
            </a:r>
            <a:r>
              <a:rPr lang="en-US" dirty="0" smtClean="0"/>
              <a:t> consistently leading the research in the respective areas, including on the Other Diagnosis.</a:t>
            </a:r>
          </a:p>
          <a:p>
            <a:r>
              <a:rPr lang="en-US" dirty="0" smtClean="0"/>
              <a:t>From 2003 to 2017 the field of research expanded significantly and started moving to the areas of Autism spectrum disorders, lead by Teresa A. May-Benson, that is strongly connected to Sensory integration/processing disorders research community that was headed by Patricia Davies. The third largest, Stroke research community, is  connected to the Other diagnosis by Kenneth </a:t>
            </a:r>
            <a:r>
              <a:rPr lang="en-US" dirty="0" err="1" smtClean="0"/>
              <a:t>Ottenbacher</a:t>
            </a:r>
            <a:r>
              <a:rPr lang="en-US" dirty="0" smtClean="0"/>
              <a:t> and is engaged in collaborations with Brain injury and disorders and Cerebral Palsy. </a:t>
            </a:r>
          </a:p>
          <a:p>
            <a:r>
              <a:rPr lang="en-US" dirty="0" smtClean="0"/>
              <a:t>Two more dispersed communities were identified. The first consisted of the area of diagnosis associated with various body injuries such as Spinal Cord, Upper Extremities and Musculoskeletal injuries with Corey McGee and Mary Jane </a:t>
            </a:r>
            <a:r>
              <a:rPr lang="en-US" dirty="0" err="1" smtClean="0"/>
              <a:t>Mulcahey</a:t>
            </a:r>
            <a:r>
              <a:rPr lang="en-US" dirty="0" smtClean="0"/>
              <a:t> leading the field. The second emerging community consists of Mental illness, Diabetes and Cardiopulmonary conditions field lead by Christine </a:t>
            </a:r>
            <a:r>
              <a:rPr lang="en-US" dirty="0" err="1" smtClean="0"/>
              <a:t>Helfrich</a:t>
            </a:r>
            <a:r>
              <a:rPr lang="en-US" dirty="0" smtClean="0"/>
              <a:t>.  </a:t>
            </a:r>
            <a:endParaRPr lang="en-US" dirty="0"/>
          </a:p>
        </p:txBody>
      </p:sp>
      <p:sp>
        <p:nvSpPr>
          <p:cNvPr id="4" name="TextBox 3"/>
          <p:cNvSpPr txBox="1"/>
          <p:nvPr/>
        </p:nvSpPr>
        <p:spPr>
          <a:xfrm>
            <a:off x="1233377" y="0"/>
            <a:ext cx="9569301" cy="954107"/>
          </a:xfrm>
          <a:prstGeom prst="rect">
            <a:avLst/>
          </a:prstGeom>
          <a:noFill/>
        </p:spPr>
        <p:txBody>
          <a:bodyPr wrap="square" rtlCol="0">
            <a:spAutoFit/>
          </a:bodyPr>
          <a:lstStyle/>
          <a:p>
            <a:r>
              <a:rPr lang="en-US" sz="2800" dirty="0" smtClean="0">
                <a:solidFill>
                  <a:schemeClr val="tx2"/>
                </a:solidFill>
              </a:rPr>
              <a:t>Cumulative Network of Diagnosis vs. Primary Investigators</a:t>
            </a:r>
          </a:p>
          <a:p>
            <a:r>
              <a:rPr lang="en-US" sz="2800" dirty="0" smtClean="0">
                <a:solidFill>
                  <a:schemeClr val="tx2"/>
                </a:solidFill>
              </a:rPr>
              <a:t>1982-2017</a:t>
            </a:r>
            <a:endParaRPr lang="en-US" sz="2800" dirty="0">
              <a:solidFill>
                <a:schemeClr val="tx2"/>
              </a:solidFill>
            </a:endParaRPr>
          </a:p>
        </p:txBody>
      </p:sp>
      <p:sp>
        <p:nvSpPr>
          <p:cNvPr id="5" name="Rectangle 4"/>
          <p:cNvSpPr/>
          <p:nvPr/>
        </p:nvSpPr>
        <p:spPr>
          <a:xfrm>
            <a:off x="1300116" y="947702"/>
            <a:ext cx="1362168" cy="369332"/>
          </a:xfrm>
          <a:prstGeom prst="rect">
            <a:avLst/>
          </a:prstGeom>
        </p:spPr>
        <p:txBody>
          <a:bodyPr wrap="none">
            <a:spAutoFit/>
          </a:bodyPr>
          <a:lstStyle/>
          <a:p>
            <a:pPr marL="45720" indent="0">
              <a:buNone/>
            </a:pPr>
            <a:r>
              <a:rPr lang="en-US" b="1" dirty="0" smtClean="0"/>
              <a:t>Key Insights</a:t>
            </a:r>
          </a:p>
        </p:txBody>
      </p:sp>
    </p:spTree>
    <p:extLst>
      <p:ext uri="{BB962C8B-B14F-4D97-AF65-F5344CB8AC3E}">
        <p14:creationId xmlns:p14="http://schemas.microsoft.com/office/powerpoint/2010/main" xmlns="" val="15720215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lice82-1996_blondel.png"/>
          <p:cNvPicPr>
            <a:picLocks noChangeAspect="1"/>
          </p:cNvPicPr>
          <p:nvPr/>
        </p:nvPicPr>
        <p:blipFill>
          <a:blip r:embed="rId2" cstate="print"/>
          <a:stretch>
            <a:fillRect/>
          </a:stretch>
        </p:blipFill>
        <p:spPr>
          <a:xfrm>
            <a:off x="-1" y="3721395"/>
            <a:ext cx="3817037" cy="3136605"/>
          </a:xfrm>
          <a:prstGeom prst="rect">
            <a:avLst/>
          </a:prstGeom>
        </p:spPr>
      </p:pic>
      <p:pic>
        <p:nvPicPr>
          <p:cNvPr id="12" name="Picture 11" descr="slice82-2010_blondel.png"/>
          <p:cNvPicPr>
            <a:picLocks noChangeAspect="1"/>
          </p:cNvPicPr>
          <p:nvPr/>
        </p:nvPicPr>
        <p:blipFill>
          <a:blip r:embed="rId3" cstate="print"/>
          <a:stretch>
            <a:fillRect/>
          </a:stretch>
        </p:blipFill>
        <p:spPr>
          <a:xfrm>
            <a:off x="8771860" y="-21265"/>
            <a:ext cx="3142077" cy="3698849"/>
          </a:xfrm>
          <a:prstGeom prst="rect">
            <a:avLst/>
          </a:prstGeom>
        </p:spPr>
      </p:pic>
      <p:pic>
        <p:nvPicPr>
          <p:cNvPr id="3" name="Picture 2" descr="slice82-2017_blondel_2.png"/>
          <p:cNvPicPr>
            <a:picLocks noChangeAspect="1"/>
          </p:cNvPicPr>
          <p:nvPr/>
        </p:nvPicPr>
        <p:blipFill>
          <a:blip r:embed="rId4" cstate="print"/>
          <a:stretch>
            <a:fillRect/>
          </a:stretch>
        </p:blipFill>
        <p:spPr>
          <a:xfrm>
            <a:off x="3775969" y="1446657"/>
            <a:ext cx="4708805" cy="4613997"/>
          </a:xfrm>
          <a:prstGeom prst="rect">
            <a:avLst/>
          </a:prstGeom>
        </p:spPr>
      </p:pic>
      <p:pic>
        <p:nvPicPr>
          <p:cNvPr id="4" name="Picture 3" descr="slice82-1989_blondel.png"/>
          <p:cNvPicPr>
            <a:picLocks noChangeAspect="1"/>
          </p:cNvPicPr>
          <p:nvPr/>
        </p:nvPicPr>
        <p:blipFill>
          <a:blip r:embed="rId5" cstate="print"/>
          <a:stretch>
            <a:fillRect/>
          </a:stretch>
        </p:blipFill>
        <p:spPr>
          <a:xfrm>
            <a:off x="0" y="-133506"/>
            <a:ext cx="3583172" cy="3811191"/>
          </a:xfrm>
          <a:prstGeom prst="rect">
            <a:avLst/>
          </a:prstGeom>
        </p:spPr>
      </p:pic>
      <p:sp>
        <p:nvSpPr>
          <p:cNvPr id="5" name="TextBox 4"/>
          <p:cNvSpPr txBox="1"/>
          <p:nvPr/>
        </p:nvSpPr>
        <p:spPr>
          <a:xfrm>
            <a:off x="882498" y="-31899"/>
            <a:ext cx="1662476" cy="461665"/>
          </a:xfrm>
          <a:prstGeom prst="rect">
            <a:avLst/>
          </a:prstGeom>
          <a:noFill/>
        </p:spPr>
        <p:txBody>
          <a:bodyPr wrap="square" rtlCol="0">
            <a:spAutoFit/>
          </a:bodyPr>
          <a:lstStyle/>
          <a:p>
            <a:pPr algn="ctr"/>
            <a:r>
              <a:rPr lang="en-US" sz="2400" dirty="0" smtClean="0">
                <a:solidFill>
                  <a:schemeClr val="tx2"/>
                </a:solidFill>
              </a:rPr>
              <a:t>1982-1989</a:t>
            </a:r>
          </a:p>
        </p:txBody>
      </p:sp>
      <p:sp>
        <p:nvSpPr>
          <p:cNvPr id="6" name="TextBox 5"/>
          <p:cNvSpPr txBox="1"/>
          <p:nvPr/>
        </p:nvSpPr>
        <p:spPr>
          <a:xfrm>
            <a:off x="1130911" y="3269773"/>
            <a:ext cx="1556151" cy="461665"/>
          </a:xfrm>
          <a:prstGeom prst="rect">
            <a:avLst/>
          </a:prstGeom>
          <a:noFill/>
        </p:spPr>
        <p:txBody>
          <a:bodyPr wrap="square" rtlCol="0">
            <a:spAutoFit/>
          </a:bodyPr>
          <a:lstStyle/>
          <a:p>
            <a:pPr algn="ctr"/>
            <a:r>
              <a:rPr lang="en-US" sz="2400" dirty="0" smtClean="0">
                <a:solidFill>
                  <a:schemeClr val="tx2"/>
                </a:solidFill>
              </a:rPr>
              <a:t>1982-1996</a:t>
            </a:r>
          </a:p>
        </p:txBody>
      </p:sp>
      <p:sp>
        <p:nvSpPr>
          <p:cNvPr id="8" name="TextBox 7"/>
          <p:cNvSpPr txBox="1"/>
          <p:nvPr/>
        </p:nvSpPr>
        <p:spPr>
          <a:xfrm>
            <a:off x="9621088" y="3318665"/>
            <a:ext cx="1616149" cy="461665"/>
          </a:xfrm>
          <a:prstGeom prst="rect">
            <a:avLst/>
          </a:prstGeom>
          <a:noFill/>
        </p:spPr>
        <p:txBody>
          <a:bodyPr wrap="square" rtlCol="0">
            <a:spAutoFit/>
          </a:bodyPr>
          <a:lstStyle/>
          <a:p>
            <a:pPr algn="ctr"/>
            <a:r>
              <a:rPr lang="en-US" sz="2400" dirty="0" smtClean="0">
                <a:solidFill>
                  <a:schemeClr val="tx2"/>
                </a:solidFill>
              </a:rPr>
              <a:t>1982-2003</a:t>
            </a:r>
          </a:p>
        </p:txBody>
      </p:sp>
      <p:pic>
        <p:nvPicPr>
          <p:cNvPr id="9" name="Picture 8" descr="slice82-2003_blondel.png"/>
          <p:cNvPicPr>
            <a:picLocks noChangeAspect="1"/>
          </p:cNvPicPr>
          <p:nvPr/>
        </p:nvPicPr>
        <p:blipFill>
          <a:blip r:embed="rId6" cstate="print"/>
          <a:stretch>
            <a:fillRect/>
          </a:stretch>
        </p:blipFill>
        <p:spPr>
          <a:xfrm>
            <a:off x="8846288" y="3828073"/>
            <a:ext cx="3345712" cy="3029928"/>
          </a:xfrm>
          <a:prstGeom prst="rect">
            <a:avLst/>
          </a:prstGeom>
        </p:spPr>
      </p:pic>
      <p:sp>
        <p:nvSpPr>
          <p:cNvPr id="10" name="TextBox 9"/>
          <p:cNvSpPr txBox="1"/>
          <p:nvPr/>
        </p:nvSpPr>
        <p:spPr>
          <a:xfrm>
            <a:off x="9516127" y="-7074"/>
            <a:ext cx="1725096" cy="461665"/>
          </a:xfrm>
          <a:prstGeom prst="rect">
            <a:avLst/>
          </a:prstGeom>
          <a:noFill/>
        </p:spPr>
        <p:txBody>
          <a:bodyPr wrap="square" rtlCol="0">
            <a:spAutoFit/>
          </a:bodyPr>
          <a:lstStyle/>
          <a:p>
            <a:pPr algn="ctr"/>
            <a:r>
              <a:rPr lang="en-US" sz="2400" dirty="0" smtClean="0">
                <a:solidFill>
                  <a:schemeClr val="tx2"/>
                </a:solidFill>
              </a:rPr>
              <a:t>1982-2010</a:t>
            </a:r>
          </a:p>
        </p:txBody>
      </p:sp>
      <p:sp>
        <p:nvSpPr>
          <p:cNvPr id="11" name="TextBox 10"/>
          <p:cNvSpPr txBox="1"/>
          <p:nvPr/>
        </p:nvSpPr>
        <p:spPr>
          <a:xfrm>
            <a:off x="2966484" y="0"/>
            <a:ext cx="6113721" cy="1384995"/>
          </a:xfrm>
          <a:prstGeom prst="rect">
            <a:avLst/>
          </a:prstGeom>
          <a:noFill/>
        </p:spPr>
        <p:txBody>
          <a:bodyPr wrap="square" rtlCol="0">
            <a:spAutoFit/>
          </a:bodyPr>
          <a:lstStyle/>
          <a:p>
            <a:pPr algn="ctr"/>
            <a:r>
              <a:rPr lang="en-US" sz="2800" dirty="0" smtClean="0">
                <a:solidFill>
                  <a:schemeClr val="tx2"/>
                </a:solidFill>
              </a:rPr>
              <a:t>Cumulative Network of </a:t>
            </a:r>
          </a:p>
          <a:p>
            <a:pPr algn="ctr"/>
            <a:r>
              <a:rPr lang="en-US" sz="2800" dirty="0" smtClean="0">
                <a:solidFill>
                  <a:schemeClr val="tx2"/>
                </a:solidFill>
              </a:rPr>
              <a:t>Diagnosis vs. Primary Investigators</a:t>
            </a:r>
          </a:p>
          <a:p>
            <a:pPr algn="ctr"/>
            <a:r>
              <a:rPr lang="en-US" sz="2800" dirty="0" smtClean="0">
                <a:solidFill>
                  <a:schemeClr val="tx2"/>
                </a:solidFill>
              </a:rPr>
              <a:t>1982-2017</a:t>
            </a:r>
            <a:endParaRPr lang="en-US" sz="2800" dirty="0">
              <a:solidFill>
                <a:schemeClr val="tx2"/>
              </a:solidFill>
            </a:endParaRPr>
          </a:p>
        </p:txBody>
      </p:sp>
      <p:sp>
        <p:nvSpPr>
          <p:cNvPr id="15" name="TextBox 14"/>
          <p:cNvSpPr txBox="1"/>
          <p:nvPr/>
        </p:nvSpPr>
        <p:spPr>
          <a:xfrm>
            <a:off x="3987230" y="6135083"/>
            <a:ext cx="4040373" cy="707886"/>
          </a:xfrm>
          <a:prstGeom prst="rect">
            <a:avLst/>
          </a:prstGeom>
          <a:noFill/>
        </p:spPr>
        <p:txBody>
          <a:bodyPr wrap="square" rtlCol="0">
            <a:spAutoFit/>
          </a:bodyPr>
          <a:lstStyle/>
          <a:p>
            <a:pPr algn="ctr"/>
            <a:r>
              <a:rPr lang="en-US" sz="1000" dirty="0" smtClean="0"/>
              <a:t>Nodes  and Edges colorized by communities</a:t>
            </a:r>
          </a:p>
          <a:p>
            <a:pPr algn="ctr"/>
            <a:r>
              <a:rPr lang="en-US" sz="1000" dirty="0" smtClean="0"/>
              <a:t>Nodes , Node Labels and Edges sized by number of projects</a:t>
            </a:r>
          </a:p>
          <a:p>
            <a:pPr algn="ctr"/>
            <a:r>
              <a:rPr lang="en-US" sz="1000" dirty="0" smtClean="0"/>
              <a:t>Labels depict PI name or Diagnosis and a number of associated projects</a:t>
            </a:r>
          </a:p>
          <a:p>
            <a:pPr algn="ctr"/>
            <a:r>
              <a:rPr lang="en-US" sz="1000" dirty="0" smtClean="0"/>
              <a:t>Top 5 PIs with the most number of research projects colored</a:t>
            </a:r>
            <a:endParaRPr lang="en-US" sz="1000" dirty="0"/>
          </a:p>
        </p:txBody>
      </p:sp>
    </p:spTree>
    <p:extLst>
      <p:ext uri="{BB962C8B-B14F-4D97-AF65-F5344CB8AC3E}">
        <p14:creationId xmlns:p14="http://schemas.microsoft.com/office/powerpoint/2010/main" xmlns="" val="22440315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9157" y="1318054"/>
            <a:ext cx="9588843" cy="4854146"/>
          </a:xfrm>
        </p:spPr>
        <p:txBody>
          <a:bodyPr>
            <a:normAutofit/>
          </a:bodyPr>
          <a:lstStyle/>
          <a:p>
            <a:r>
              <a:rPr lang="en-US" dirty="0" smtClean="0"/>
              <a:t>Number </a:t>
            </a:r>
            <a:r>
              <a:rPr lang="en-US" dirty="0" smtClean="0"/>
              <a:t>of projects steadily grew from 7 in the period of 1982-1989 (to 22, to 75, to 148) to 278 in the period of 1982-2017. Started with only eight Diagnoses, the field significantly expended to 29 Diagnoses by 2017.</a:t>
            </a:r>
          </a:p>
          <a:p>
            <a:r>
              <a:rPr lang="en-US" dirty="0" smtClean="0"/>
              <a:t>Basic Research, Assessment/measurement and Intervention-preventive Agendas were strongly represented by a majority of the associated research projects</a:t>
            </a:r>
          </a:p>
          <a:p>
            <a:r>
              <a:rPr lang="en-US" dirty="0" smtClean="0"/>
              <a:t>After 1996 a new agenda item (Research Training) was introduced.</a:t>
            </a:r>
          </a:p>
          <a:p>
            <a:r>
              <a:rPr lang="en-US" dirty="0" smtClean="0"/>
              <a:t>Initially, Basic Research, Assessment/measurement  agendas were strongly linked with Amputations or limb loss, Other, and Dementia or Alzheimer's disease Diagnoses .</a:t>
            </a:r>
          </a:p>
          <a:p>
            <a:r>
              <a:rPr lang="en-US" dirty="0" smtClean="0"/>
              <a:t>After 1996 Autism spectrum disorders, Sensory integration/processing disorders  and Stroke Diagnoses associated with Intervention-preventive Agenda started playing prominent role in the OT community</a:t>
            </a:r>
            <a:endParaRPr lang="en-US" dirty="0"/>
          </a:p>
        </p:txBody>
      </p:sp>
      <p:sp>
        <p:nvSpPr>
          <p:cNvPr id="4" name="TextBox 3"/>
          <p:cNvSpPr txBox="1"/>
          <p:nvPr/>
        </p:nvSpPr>
        <p:spPr>
          <a:xfrm>
            <a:off x="1233377" y="0"/>
            <a:ext cx="9569301" cy="954107"/>
          </a:xfrm>
          <a:prstGeom prst="rect">
            <a:avLst/>
          </a:prstGeom>
          <a:noFill/>
        </p:spPr>
        <p:txBody>
          <a:bodyPr wrap="square" rtlCol="0">
            <a:spAutoFit/>
          </a:bodyPr>
          <a:lstStyle/>
          <a:p>
            <a:r>
              <a:rPr lang="en-US" sz="2800" dirty="0" smtClean="0">
                <a:solidFill>
                  <a:schemeClr val="tx2"/>
                </a:solidFill>
              </a:rPr>
              <a:t>Cumulative Network of Diagnosis vs. Agenda</a:t>
            </a:r>
          </a:p>
          <a:p>
            <a:r>
              <a:rPr lang="en-US" sz="2800" dirty="0" smtClean="0">
                <a:solidFill>
                  <a:schemeClr val="tx2"/>
                </a:solidFill>
              </a:rPr>
              <a:t>1982-2017</a:t>
            </a:r>
            <a:endParaRPr lang="en-US" sz="2800" dirty="0">
              <a:solidFill>
                <a:schemeClr val="tx2"/>
              </a:solidFill>
            </a:endParaRPr>
          </a:p>
        </p:txBody>
      </p:sp>
    </p:spTree>
    <p:extLst>
      <p:ext uri="{BB962C8B-B14F-4D97-AF65-F5344CB8AC3E}">
        <p14:creationId xmlns:p14="http://schemas.microsoft.com/office/powerpoint/2010/main" xmlns="" val="1282658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9333" y="0"/>
            <a:ext cx="1662476" cy="461665"/>
          </a:xfrm>
          <a:prstGeom prst="rect">
            <a:avLst/>
          </a:prstGeom>
          <a:noFill/>
        </p:spPr>
        <p:txBody>
          <a:bodyPr wrap="square" rtlCol="0">
            <a:spAutoFit/>
          </a:bodyPr>
          <a:lstStyle/>
          <a:p>
            <a:pPr algn="ctr"/>
            <a:r>
              <a:rPr lang="en-US" sz="2400" dirty="0" smtClean="0">
                <a:solidFill>
                  <a:schemeClr val="tx2"/>
                </a:solidFill>
              </a:rPr>
              <a:t>1982-1989</a:t>
            </a:r>
          </a:p>
        </p:txBody>
      </p:sp>
      <p:sp>
        <p:nvSpPr>
          <p:cNvPr id="6" name="TextBox 5"/>
          <p:cNvSpPr txBox="1"/>
          <p:nvPr/>
        </p:nvSpPr>
        <p:spPr>
          <a:xfrm>
            <a:off x="1031370" y="3779089"/>
            <a:ext cx="1556151" cy="461665"/>
          </a:xfrm>
          <a:prstGeom prst="rect">
            <a:avLst/>
          </a:prstGeom>
          <a:noFill/>
        </p:spPr>
        <p:txBody>
          <a:bodyPr wrap="square" rtlCol="0">
            <a:spAutoFit/>
          </a:bodyPr>
          <a:lstStyle/>
          <a:p>
            <a:pPr algn="ctr"/>
            <a:r>
              <a:rPr lang="en-US" sz="2400" dirty="0" smtClean="0">
                <a:solidFill>
                  <a:schemeClr val="tx2"/>
                </a:solidFill>
              </a:rPr>
              <a:t>1982-1996</a:t>
            </a:r>
          </a:p>
        </p:txBody>
      </p:sp>
      <p:sp>
        <p:nvSpPr>
          <p:cNvPr id="8" name="TextBox 7"/>
          <p:cNvSpPr txBox="1"/>
          <p:nvPr/>
        </p:nvSpPr>
        <p:spPr>
          <a:xfrm>
            <a:off x="8995123" y="3914057"/>
            <a:ext cx="1616149" cy="461665"/>
          </a:xfrm>
          <a:prstGeom prst="rect">
            <a:avLst/>
          </a:prstGeom>
          <a:noFill/>
        </p:spPr>
        <p:txBody>
          <a:bodyPr wrap="square" rtlCol="0">
            <a:spAutoFit/>
          </a:bodyPr>
          <a:lstStyle/>
          <a:p>
            <a:pPr algn="ctr"/>
            <a:r>
              <a:rPr lang="en-US" sz="2400" dirty="0" smtClean="0">
                <a:solidFill>
                  <a:schemeClr val="tx2"/>
                </a:solidFill>
              </a:rPr>
              <a:t>1982-2003</a:t>
            </a:r>
          </a:p>
        </p:txBody>
      </p:sp>
      <p:sp>
        <p:nvSpPr>
          <p:cNvPr id="10" name="TextBox 9"/>
          <p:cNvSpPr txBox="1"/>
          <p:nvPr/>
        </p:nvSpPr>
        <p:spPr>
          <a:xfrm>
            <a:off x="8910087" y="0"/>
            <a:ext cx="1725096" cy="461665"/>
          </a:xfrm>
          <a:prstGeom prst="rect">
            <a:avLst/>
          </a:prstGeom>
          <a:noFill/>
        </p:spPr>
        <p:txBody>
          <a:bodyPr wrap="square" rtlCol="0">
            <a:spAutoFit/>
          </a:bodyPr>
          <a:lstStyle/>
          <a:p>
            <a:pPr algn="ctr"/>
            <a:r>
              <a:rPr lang="en-US" sz="2400" dirty="0" smtClean="0">
                <a:solidFill>
                  <a:schemeClr val="tx2"/>
                </a:solidFill>
              </a:rPr>
              <a:t>1982-2010</a:t>
            </a:r>
          </a:p>
        </p:txBody>
      </p:sp>
      <p:sp>
        <p:nvSpPr>
          <p:cNvPr id="11" name="TextBox 10"/>
          <p:cNvSpPr txBox="1"/>
          <p:nvPr/>
        </p:nvSpPr>
        <p:spPr>
          <a:xfrm>
            <a:off x="2966484" y="0"/>
            <a:ext cx="6113721" cy="1815882"/>
          </a:xfrm>
          <a:prstGeom prst="rect">
            <a:avLst/>
          </a:prstGeom>
          <a:noFill/>
        </p:spPr>
        <p:txBody>
          <a:bodyPr wrap="square" rtlCol="0">
            <a:spAutoFit/>
          </a:bodyPr>
          <a:lstStyle/>
          <a:p>
            <a:pPr algn="ctr"/>
            <a:r>
              <a:rPr lang="en-US" sz="2800" dirty="0" smtClean="0">
                <a:solidFill>
                  <a:schemeClr val="tx2"/>
                </a:solidFill>
              </a:rPr>
              <a:t>Cumulative Network of </a:t>
            </a:r>
          </a:p>
          <a:p>
            <a:pPr algn="ctr"/>
            <a:r>
              <a:rPr lang="en-US" sz="2800" dirty="0" smtClean="0">
                <a:solidFill>
                  <a:schemeClr val="tx2"/>
                </a:solidFill>
              </a:rPr>
              <a:t>Agenda vs. Diagnosis </a:t>
            </a:r>
          </a:p>
          <a:p>
            <a:pPr algn="ctr"/>
            <a:endParaRPr lang="en-US" sz="2800" dirty="0" smtClean="0">
              <a:solidFill>
                <a:schemeClr val="tx2"/>
              </a:solidFill>
            </a:endParaRPr>
          </a:p>
          <a:p>
            <a:pPr algn="ctr"/>
            <a:r>
              <a:rPr lang="en-US" sz="2800" dirty="0" smtClean="0">
                <a:solidFill>
                  <a:schemeClr val="tx2"/>
                </a:solidFill>
              </a:rPr>
              <a:t>1982-2017</a:t>
            </a:r>
            <a:endParaRPr lang="en-US" sz="2800" dirty="0">
              <a:solidFill>
                <a:schemeClr val="tx2"/>
              </a:solidFill>
            </a:endParaRPr>
          </a:p>
        </p:txBody>
      </p:sp>
      <p:pic>
        <p:nvPicPr>
          <p:cNvPr id="13" name="Picture 12" descr="2017.png"/>
          <p:cNvPicPr>
            <a:picLocks noChangeAspect="1"/>
          </p:cNvPicPr>
          <p:nvPr/>
        </p:nvPicPr>
        <p:blipFill>
          <a:blip r:embed="rId2" cstate="print"/>
          <a:stretch>
            <a:fillRect/>
          </a:stretch>
        </p:blipFill>
        <p:spPr>
          <a:xfrm>
            <a:off x="3393821" y="2232853"/>
            <a:ext cx="5435979" cy="3519378"/>
          </a:xfrm>
          <a:prstGeom prst="rect">
            <a:avLst/>
          </a:prstGeom>
        </p:spPr>
      </p:pic>
      <p:pic>
        <p:nvPicPr>
          <p:cNvPr id="14" name="Picture 13" descr="1989.png"/>
          <p:cNvPicPr>
            <a:picLocks noChangeAspect="1"/>
          </p:cNvPicPr>
          <p:nvPr/>
        </p:nvPicPr>
        <p:blipFill>
          <a:blip r:embed="rId3" cstate="print"/>
          <a:stretch>
            <a:fillRect/>
          </a:stretch>
        </p:blipFill>
        <p:spPr>
          <a:xfrm>
            <a:off x="127596" y="503679"/>
            <a:ext cx="3548984" cy="2430908"/>
          </a:xfrm>
          <a:prstGeom prst="rect">
            <a:avLst/>
          </a:prstGeom>
        </p:spPr>
      </p:pic>
      <p:pic>
        <p:nvPicPr>
          <p:cNvPr id="16" name="Picture 15" descr="1996.png"/>
          <p:cNvPicPr>
            <a:picLocks noChangeAspect="1"/>
          </p:cNvPicPr>
          <p:nvPr/>
        </p:nvPicPr>
        <p:blipFill>
          <a:blip r:embed="rId4" cstate="print"/>
          <a:stretch>
            <a:fillRect/>
          </a:stretch>
        </p:blipFill>
        <p:spPr>
          <a:xfrm>
            <a:off x="21266" y="4284921"/>
            <a:ext cx="3988837" cy="2437202"/>
          </a:xfrm>
          <a:prstGeom prst="rect">
            <a:avLst/>
          </a:prstGeom>
        </p:spPr>
      </p:pic>
      <p:pic>
        <p:nvPicPr>
          <p:cNvPr id="17" name="Picture 16" descr="2003.png"/>
          <p:cNvPicPr>
            <a:picLocks noChangeAspect="1"/>
          </p:cNvPicPr>
          <p:nvPr/>
        </p:nvPicPr>
        <p:blipFill>
          <a:blip r:embed="rId5" cstate="print"/>
          <a:stretch>
            <a:fillRect/>
          </a:stretch>
        </p:blipFill>
        <p:spPr>
          <a:xfrm>
            <a:off x="8047722" y="4380617"/>
            <a:ext cx="4091114" cy="2392327"/>
          </a:xfrm>
          <a:prstGeom prst="rect">
            <a:avLst/>
          </a:prstGeom>
        </p:spPr>
      </p:pic>
      <p:pic>
        <p:nvPicPr>
          <p:cNvPr id="18" name="Picture 17" descr="2010.png"/>
          <p:cNvPicPr>
            <a:picLocks noChangeAspect="1"/>
          </p:cNvPicPr>
          <p:nvPr/>
        </p:nvPicPr>
        <p:blipFill>
          <a:blip r:embed="rId6" cstate="print"/>
          <a:stretch>
            <a:fillRect/>
          </a:stretch>
        </p:blipFill>
        <p:spPr>
          <a:xfrm>
            <a:off x="7913226" y="531792"/>
            <a:ext cx="4098021" cy="2626080"/>
          </a:xfrm>
          <a:prstGeom prst="rect">
            <a:avLst/>
          </a:prstGeom>
        </p:spPr>
      </p:pic>
      <p:sp>
        <p:nvSpPr>
          <p:cNvPr id="19" name="TextBox 18"/>
          <p:cNvSpPr txBox="1"/>
          <p:nvPr/>
        </p:nvSpPr>
        <p:spPr>
          <a:xfrm>
            <a:off x="4348716" y="1796902"/>
            <a:ext cx="3423684" cy="369332"/>
          </a:xfrm>
          <a:prstGeom prst="rect">
            <a:avLst/>
          </a:prstGeom>
          <a:noFill/>
        </p:spPr>
        <p:txBody>
          <a:bodyPr wrap="square" rtlCol="0">
            <a:spAutoFit/>
          </a:bodyPr>
          <a:lstStyle/>
          <a:p>
            <a:r>
              <a:rPr lang="en-US" dirty="0" smtClean="0"/>
              <a:t>Agenda		        Diagnosis</a:t>
            </a:r>
            <a:endParaRPr lang="en-US" dirty="0"/>
          </a:p>
        </p:txBody>
      </p:sp>
    </p:spTree>
    <p:extLst>
      <p:ext uri="{BB962C8B-B14F-4D97-AF65-F5344CB8AC3E}">
        <p14:creationId xmlns:p14="http://schemas.microsoft.com/office/powerpoint/2010/main" xmlns="" val="823261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lice82-1989_blondel.png"/>
          <p:cNvPicPr>
            <a:picLocks noGrp="1" noChangeAspect="1"/>
          </p:cNvPicPr>
          <p:nvPr>
            <p:ph sz="half" idx="2"/>
          </p:nvPr>
        </p:nvPicPr>
        <p:blipFill>
          <a:blip r:embed="rId2" cstate="print"/>
          <a:stretch>
            <a:fillRect/>
          </a:stretch>
        </p:blipFill>
        <p:spPr>
          <a:xfrm>
            <a:off x="645225" y="732488"/>
            <a:ext cx="5479128" cy="5827800"/>
          </a:xfrm>
        </p:spPr>
      </p:pic>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9" name="Picture 8" descr="1989.png"/>
          <p:cNvPicPr>
            <a:picLocks noChangeAspect="1"/>
          </p:cNvPicPr>
          <p:nvPr/>
        </p:nvPicPr>
        <p:blipFill>
          <a:blip r:embed="rId3" cstate="print"/>
          <a:stretch>
            <a:fillRect/>
          </a:stretch>
        </p:blipFill>
        <p:spPr>
          <a:xfrm>
            <a:off x="6400800" y="1828800"/>
            <a:ext cx="5486400" cy="3757961"/>
          </a:xfrm>
          <a:prstGeom prst="rect">
            <a:avLst/>
          </a:prstGeom>
        </p:spPr>
      </p:pic>
      <p:sp>
        <p:nvSpPr>
          <p:cNvPr id="10" name="TextBox 9"/>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1982-1989</a:t>
            </a:r>
            <a:endParaRPr lang="en-US" sz="2800" dirty="0">
              <a:solidFill>
                <a:schemeClr val="tx2"/>
              </a:solidFill>
            </a:endParaRPr>
          </a:p>
        </p:txBody>
      </p:sp>
    </p:spTree>
    <p:extLst>
      <p:ext uri="{BB962C8B-B14F-4D97-AF65-F5344CB8AC3E}">
        <p14:creationId xmlns:p14="http://schemas.microsoft.com/office/powerpoint/2010/main" xmlns="" val="36097721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lice82-1996_blondel.png"/>
          <p:cNvPicPr>
            <a:picLocks noGrp="1" noChangeAspect="1"/>
          </p:cNvPicPr>
          <p:nvPr>
            <p:ph sz="half" idx="2"/>
          </p:nvPr>
        </p:nvPicPr>
        <p:blipFill>
          <a:blip r:embed="rId2" cstate="print"/>
          <a:stretch>
            <a:fillRect/>
          </a:stretch>
        </p:blipFill>
        <p:spPr>
          <a:xfrm>
            <a:off x="227991" y="1528035"/>
            <a:ext cx="5960160" cy="4495325"/>
          </a:xfrm>
        </p:spPr>
      </p:pic>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12" name="Picture 11" descr="1996.png"/>
          <p:cNvPicPr>
            <a:picLocks noChangeAspect="1"/>
          </p:cNvPicPr>
          <p:nvPr/>
        </p:nvPicPr>
        <p:blipFill>
          <a:blip r:embed="rId3" cstate="print"/>
          <a:stretch>
            <a:fillRect/>
          </a:stretch>
        </p:blipFill>
        <p:spPr>
          <a:xfrm>
            <a:off x="6400800" y="1828801"/>
            <a:ext cx="5486400" cy="3352221"/>
          </a:xfrm>
          <a:prstGeom prst="rect">
            <a:avLst/>
          </a:prstGeom>
        </p:spPr>
      </p:pic>
      <p:sp>
        <p:nvSpPr>
          <p:cNvPr id="8" name="TextBox 7"/>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1982-1996</a:t>
            </a:r>
            <a:endParaRPr lang="en-US" sz="2800" dirty="0">
              <a:solidFill>
                <a:schemeClr val="tx2"/>
              </a:solidFill>
            </a:endParaRPr>
          </a:p>
        </p:txBody>
      </p:sp>
    </p:spTree>
    <p:extLst>
      <p:ext uri="{BB962C8B-B14F-4D97-AF65-F5344CB8AC3E}">
        <p14:creationId xmlns:p14="http://schemas.microsoft.com/office/powerpoint/2010/main" xmlns="" val="947130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7" name="Picture 6" descr="2003.png"/>
          <p:cNvPicPr>
            <a:picLocks noChangeAspect="1"/>
          </p:cNvPicPr>
          <p:nvPr/>
        </p:nvPicPr>
        <p:blipFill>
          <a:blip r:embed="rId2" cstate="print"/>
          <a:stretch>
            <a:fillRect/>
          </a:stretch>
        </p:blipFill>
        <p:spPr>
          <a:xfrm>
            <a:off x="6400800" y="1969049"/>
            <a:ext cx="5486400" cy="3208238"/>
          </a:xfrm>
          <a:prstGeom prst="rect">
            <a:avLst/>
          </a:prstGeom>
        </p:spPr>
      </p:pic>
      <p:pic>
        <p:nvPicPr>
          <p:cNvPr id="8" name="Picture 7" descr="slice82-2003_blondel.png"/>
          <p:cNvPicPr>
            <a:picLocks noChangeAspect="1"/>
          </p:cNvPicPr>
          <p:nvPr/>
        </p:nvPicPr>
        <p:blipFill>
          <a:blip r:embed="rId3" cstate="print"/>
          <a:stretch>
            <a:fillRect/>
          </a:stretch>
        </p:blipFill>
        <p:spPr>
          <a:xfrm>
            <a:off x="1033726" y="1477925"/>
            <a:ext cx="4907613" cy="4444409"/>
          </a:xfrm>
          <a:prstGeom prst="rect">
            <a:avLst/>
          </a:prstGeom>
        </p:spPr>
      </p:pic>
      <p:sp>
        <p:nvSpPr>
          <p:cNvPr id="10" name="TextBox 9"/>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1982-2003</a:t>
            </a:r>
            <a:endParaRPr lang="en-US" sz="2800" dirty="0">
              <a:solidFill>
                <a:schemeClr val="tx2"/>
              </a:solidFill>
            </a:endParaRPr>
          </a:p>
        </p:txBody>
      </p:sp>
    </p:spTree>
    <p:extLst>
      <p:ext uri="{BB962C8B-B14F-4D97-AF65-F5344CB8AC3E}">
        <p14:creationId xmlns:p14="http://schemas.microsoft.com/office/powerpoint/2010/main" xmlns="" val="7623252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51812" y="2028824"/>
            <a:ext cx="3506788" cy="1318258"/>
          </a:xfrm>
        </p:spPr>
        <p:txBody>
          <a:bodyPr/>
          <a:lstStyle/>
          <a:p>
            <a:r>
              <a:rPr lang="en-US" dirty="0" smtClean="0"/>
              <a:t>Visualization Team</a:t>
            </a:r>
            <a:endParaRPr lang="en-US" dirty="0"/>
          </a:p>
        </p:txBody>
      </p:sp>
      <p:sp>
        <p:nvSpPr>
          <p:cNvPr id="8" name="Content Placeholder 7"/>
          <p:cNvSpPr>
            <a:spLocks noGrp="1"/>
          </p:cNvSpPr>
          <p:nvPr>
            <p:ph idx="1"/>
          </p:nvPr>
        </p:nvSpPr>
        <p:spPr>
          <a:xfrm>
            <a:off x="530352" y="1009650"/>
            <a:ext cx="7242111" cy="5353050"/>
          </a:xfrm>
        </p:spPr>
        <p:txBody>
          <a:bodyPr>
            <a:normAutofit fontScale="92500" lnSpcReduction="20000"/>
          </a:bodyPr>
          <a:lstStyle/>
          <a:p>
            <a:pPr marL="45720" indent="0">
              <a:lnSpc>
                <a:spcPct val="110000"/>
              </a:lnSpc>
              <a:buNone/>
            </a:pPr>
            <a:r>
              <a:rPr lang="en-US" sz="1500" dirty="0"/>
              <a:t>For several years, the American Occupational Therapy Foundation, in partnership with the American Occupational Therapy Association, has built up a researcher database to track research on Occupational Therapy techniques and practices</a:t>
            </a:r>
            <a:r>
              <a:rPr lang="en-US" sz="1500" dirty="0" smtClean="0"/>
              <a:t>. </a:t>
            </a:r>
            <a:r>
              <a:rPr lang="en-US" sz="1500" u="sng" dirty="0"/>
              <a:t>438 </a:t>
            </a:r>
            <a:r>
              <a:rPr lang="en-US" sz="1500" u="sng" dirty="0" smtClean="0"/>
              <a:t>research projects </a:t>
            </a:r>
            <a:r>
              <a:rPr lang="en-US" sz="1500" dirty="0"/>
              <a:t>have been </a:t>
            </a:r>
            <a:r>
              <a:rPr lang="en-US" sz="1500" dirty="0" smtClean="0"/>
              <a:t>recorded, spanning research from </a:t>
            </a:r>
            <a:r>
              <a:rPr lang="en-US" sz="1500" u="sng" dirty="0" smtClean="0"/>
              <a:t>1982 </a:t>
            </a:r>
            <a:r>
              <a:rPr lang="en-US" sz="1500" u="sng" dirty="0"/>
              <a:t>through 2016</a:t>
            </a:r>
            <a:r>
              <a:rPr lang="en-US" sz="1500" dirty="0" smtClean="0"/>
              <a:t>.  </a:t>
            </a:r>
            <a:r>
              <a:rPr lang="en-US" sz="1500" dirty="0"/>
              <a:t>The intent of </a:t>
            </a:r>
            <a:r>
              <a:rPr lang="en-US" sz="1500" dirty="0" smtClean="0"/>
              <a:t>this data is </a:t>
            </a:r>
            <a:r>
              <a:rPr lang="en-US" sz="1500" dirty="0"/>
              <a:t>to create a comprehensive understanding of the scientific community for building scientific networks, identifying scientific leaders for specific initiatives, and summarizing capacity to external stakeholder groups.  </a:t>
            </a:r>
            <a:r>
              <a:rPr lang="en-US" sz="1500" dirty="0" smtClean="0"/>
              <a:t> This report provides several visualizations of that data to provide insights </a:t>
            </a:r>
            <a:r>
              <a:rPr lang="en-US" sz="1500" dirty="0"/>
              <a:t>to help realize this vision, and provide guidance for larger analysis of research data</a:t>
            </a:r>
            <a:r>
              <a:rPr lang="en-US" sz="1500" dirty="0" smtClean="0"/>
              <a:t>.</a:t>
            </a:r>
          </a:p>
          <a:p>
            <a:pPr marL="45720" indent="0">
              <a:buNone/>
            </a:pPr>
            <a:r>
              <a:rPr lang="en-US" sz="1600" dirty="0" smtClean="0"/>
              <a:t>Five Visualization Types were created for this analysis:</a:t>
            </a:r>
          </a:p>
          <a:p>
            <a:pPr marL="388620" indent="-342900">
              <a:buAutoNum type="arabicPeriod"/>
            </a:pPr>
            <a:r>
              <a:rPr lang="en-US" sz="1600" b="1" dirty="0" smtClean="0"/>
              <a:t>Topical </a:t>
            </a:r>
            <a:r>
              <a:rPr lang="en-US" sz="1600" dirty="0" smtClean="0"/>
              <a:t>– this explores the research topics in the data to understand topic space of the research.</a:t>
            </a:r>
          </a:p>
          <a:p>
            <a:pPr marL="388620" indent="-342900">
              <a:buAutoNum type="arabicPeriod"/>
            </a:pPr>
            <a:r>
              <a:rPr lang="en-US" sz="1600" b="1" dirty="0" smtClean="0"/>
              <a:t>Geospatial</a:t>
            </a:r>
            <a:r>
              <a:rPr lang="en-US" sz="1600" dirty="0" smtClean="0"/>
              <a:t> – Provide insights on where the research is done and possible research linkages between locations.</a:t>
            </a:r>
          </a:p>
          <a:p>
            <a:pPr marL="388620" indent="-342900">
              <a:buAutoNum type="arabicPeriod"/>
            </a:pPr>
            <a:r>
              <a:rPr lang="en-US" sz="1600" b="1" dirty="0" smtClean="0"/>
              <a:t>Temporal</a:t>
            </a:r>
            <a:r>
              <a:rPr lang="en-US" sz="1600" dirty="0" smtClean="0"/>
              <a:t> – This shows the evolution of topics over time and where bursts of activity have occurred.</a:t>
            </a:r>
          </a:p>
          <a:p>
            <a:pPr marL="388620" indent="-342900">
              <a:buAutoNum type="arabicPeriod"/>
            </a:pPr>
            <a:r>
              <a:rPr lang="en-US" sz="1600" b="1" dirty="0" smtClean="0"/>
              <a:t>Network</a:t>
            </a:r>
            <a:r>
              <a:rPr lang="en-US" sz="1600" dirty="0" smtClean="0"/>
              <a:t> </a:t>
            </a:r>
            <a:r>
              <a:rPr lang="en-US" sz="1600" dirty="0" smtClean="0"/>
              <a:t>– Identifies networks of scientific experts and their expertise areas based on </a:t>
            </a:r>
            <a:r>
              <a:rPr lang="en-US" sz="1600" dirty="0" smtClean="0"/>
              <a:t>diagnosis and </a:t>
            </a:r>
            <a:r>
              <a:rPr lang="en-US" sz="1600" smtClean="0"/>
              <a:t>agenda categories </a:t>
            </a:r>
            <a:r>
              <a:rPr lang="en-US" sz="1600" dirty="0" smtClean="0"/>
              <a:t>presented in five cumulative time slices.</a:t>
            </a:r>
            <a:endParaRPr lang="en-US" sz="1600" dirty="0" smtClean="0"/>
          </a:p>
          <a:p>
            <a:pPr marL="388620" indent="-342900">
              <a:buAutoNum type="arabicPeriod"/>
            </a:pPr>
            <a:r>
              <a:rPr lang="en-US" sz="1600" b="1" dirty="0" smtClean="0"/>
              <a:t>Data </a:t>
            </a:r>
            <a:r>
              <a:rPr lang="en-US" sz="1600" b="1" dirty="0" smtClean="0"/>
              <a:t>Explorer </a:t>
            </a:r>
            <a:r>
              <a:rPr lang="en-US" sz="1600" dirty="0" smtClean="0"/>
              <a:t>– Provides an on-line tool to quickly see research by location and topic areas.  This will help researchers further explore and understand the insights from the other visuals provided.</a:t>
            </a:r>
          </a:p>
        </p:txBody>
      </p:sp>
      <p:sp>
        <p:nvSpPr>
          <p:cNvPr id="9" name="Text Placeholder 8"/>
          <p:cNvSpPr>
            <a:spLocks noGrp="1"/>
          </p:cNvSpPr>
          <p:nvPr>
            <p:ph type="body" sz="half" idx="2"/>
          </p:nvPr>
        </p:nvSpPr>
        <p:spPr>
          <a:xfrm>
            <a:off x="8151812" y="3347082"/>
            <a:ext cx="3514564" cy="2891793"/>
          </a:xfrm>
        </p:spPr>
        <p:txBody>
          <a:bodyPr>
            <a:normAutofit/>
          </a:bodyPr>
          <a:lstStyle/>
          <a:p>
            <a:r>
              <a:rPr lang="en-US" b="1" dirty="0" smtClean="0">
                <a:solidFill>
                  <a:schemeClr val="tx1">
                    <a:lumMod val="75000"/>
                    <a:lumOff val="25000"/>
                  </a:schemeClr>
                </a:solidFill>
              </a:rPr>
              <a:t>Peter Annable</a:t>
            </a:r>
            <a:r>
              <a:rPr lang="en-US" dirty="0"/>
              <a:t/>
            </a:r>
            <a:br>
              <a:rPr lang="en-US" dirty="0"/>
            </a:br>
            <a:r>
              <a:rPr lang="en-US" sz="1200" dirty="0" smtClean="0"/>
              <a:t>  Cincinnati, OH  pannable@iu.edu</a:t>
            </a:r>
          </a:p>
          <a:p>
            <a:r>
              <a:rPr lang="en-US" b="1" dirty="0" smtClean="0">
                <a:solidFill>
                  <a:schemeClr val="tx1">
                    <a:lumMod val="75000"/>
                    <a:lumOff val="25000"/>
                  </a:schemeClr>
                </a:solidFill>
              </a:rPr>
              <a:t>Rose Rahman</a:t>
            </a:r>
            <a:r>
              <a:rPr lang="en-US" dirty="0" smtClean="0"/>
              <a:t/>
            </a:r>
            <a:br>
              <a:rPr lang="en-US" dirty="0" smtClean="0"/>
            </a:br>
            <a:r>
              <a:rPr lang="en-US" sz="1200" dirty="0" smtClean="0"/>
              <a:t>  Denver, CO  rosrahma@iu.edu</a:t>
            </a:r>
          </a:p>
          <a:p>
            <a:r>
              <a:rPr lang="en-US" b="1" dirty="0" err="1" smtClean="0">
                <a:solidFill>
                  <a:schemeClr val="tx1">
                    <a:lumMod val="75000"/>
                    <a:lumOff val="25000"/>
                  </a:schemeClr>
                </a:solidFill>
              </a:rPr>
              <a:t>Shahzad</a:t>
            </a:r>
            <a:r>
              <a:rPr lang="en-US" b="1" dirty="0" smtClean="0">
                <a:solidFill>
                  <a:schemeClr val="tx1">
                    <a:lumMod val="75000"/>
                    <a:lumOff val="25000"/>
                  </a:schemeClr>
                </a:solidFill>
              </a:rPr>
              <a:t> </a:t>
            </a:r>
            <a:r>
              <a:rPr lang="en-US" b="1" dirty="0" err="1" smtClean="0">
                <a:solidFill>
                  <a:schemeClr val="tx1">
                    <a:lumMod val="75000"/>
                    <a:lumOff val="25000"/>
                  </a:schemeClr>
                </a:solidFill>
              </a:rPr>
              <a:t>Saleem</a:t>
            </a:r>
            <a:r>
              <a:rPr lang="en-US" b="1" dirty="0" smtClean="0">
                <a:solidFill>
                  <a:schemeClr val="tx1">
                    <a:lumMod val="75000"/>
                    <a:lumOff val="25000"/>
                  </a:schemeClr>
                </a:solidFill>
              </a:rPr>
              <a:t/>
            </a:r>
            <a:br>
              <a:rPr lang="en-US" b="1" dirty="0" smtClean="0">
                <a:solidFill>
                  <a:schemeClr val="tx1">
                    <a:lumMod val="75000"/>
                    <a:lumOff val="25000"/>
                  </a:schemeClr>
                </a:solidFill>
              </a:rPr>
            </a:br>
            <a:r>
              <a:rPr lang="en-US" dirty="0" smtClean="0"/>
              <a:t> </a:t>
            </a:r>
            <a:r>
              <a:rPr lang="en-US" sz="1300" dirty="0" smtClean="0"/>
              <a:t>Minneapolis, MI  saleems@iu.edu</a:t>
            </a:r>
          </a:p>
          <a:p>
            <a:r>
              <a:rPr lang="en-US" b="1" dirty="0" smtClean="0">
                <a:solidFill>
                  <a:schemeClr val="tx1">
                    <a:lumMod val="75000"/>
                    <a:lumOff val="25000"/>
                  </a:schemeClr>
                </a:solidFill>
              </a:rPr>
              <a:t>Mahesh </a:t>
            </a:r>
            <a:r>
              <a:rPr lang="en-US" b="1" dirty="0" err="1" smtClean="0">
                <a:solidFill>
                  <a:schemeClr val="tx1">
                    <a:lumMod val="75000"/>
                    <a:lumOff val="25000"/>
                  </a:schemeClr>
                </a:solidFill>
              </a:rPr>
              <a:t>Suravajjala</a:t>
            </a:r>
            <a:r>
              <a:rPr lang="en-US" b="1" dirty="0">
                <a:solidFill>
                  <a:schemeClr val="tx1">
                    <a:lumMod val="75000"/>
                    <a:lumOff val="25000"/>
                  </a:schemeClr>
                </a:solidFill>
              </a:rPr>
              <a:t/>
            </a:r>
            <a:br>
              <a:rPr lang="en-US" b="1" dirty="0">
                <a:solidFill>
                  <a:schemeClr val="tx1">
                    <a:lumMod val="75000"/>
                    <a:lumOff val="25000"/>
                  </a:schemeClr>
                </a:solidFill>
              </a:rPr>
            </a:br>
            <a:r>
              <a:rPr lang="en-US" sz="1200" dirty="0" smtClean="0"/>
              <a:t>  Salt Lake City, UT  msuravaj@iu.edu</a:t>
            </a:r>
          </a:p>
          <a:p>
            <a:r>
              <a:rPr lang="en-US" b="1" dirty="0" smtClean="0">
                <a:solidFill>
                  <a:schemeClr val="tx1">
                    <a:lumMod val="75000"/>
                    <a:lumOff val="25000"/>
                  </a:schemeClr>
                </a:solidFill>
              </a:rPr>
              <a:t>Helen Yezerets</a:t>
            </a:r>
            <a:r>
              <a:rPr lang="en-US" b="1" dirty="0">
                <a:solidFill>
                  <a:schemeClr val="tx1">
                    <a:lumMod val="75000"/>
                    <a:lumOff val="25000"/>
                  </a:schemeClr>
                </a:solidFill>
              </a:rPr>
              <a:t/>
            </a:r>
            <a:br>
              <a:rPr lang="en-US" b="1" dirty="0">
                <a:solidFill>
                  <a:schemeClr val="tx1">
                    <a:lumMod val="75000"/>
                    <a:lumOff val="25000"/>
                  </a:schemeClr>
                </a:solidFill>
              </a:rPr>
            </a:br>
            <a:r>
              <a:rPr lang="en-US" sz="1200" dirty="0" smtClean="0"/>
              <a:t>  Columbus, IN  yyezeret@iu.edu</a:t>
            </a:r>
          </a:p>
          <a:p>
            <a:r>
              <a:rPr lang="en-US" sz="1200" dirty="0" smtClean="0"/>
              <a:t>Indiana University Information Visualization I590</a:t>
            </a:r>
          </a:p>
        </p:txBody>
      </p:sp>
      <p:sp>
        <p:nvSpPr>
          <p:cNvPr id="10" name="Title 1"/>
          <p:cNvSpPr txBox="1">
            <a:spLocks/>
          </p:cNvSpPr>
          <p:nvPr/>
        </p:nvSpPr>
        <p:spPr>
          <a:xfrm>
            <a:off x="530352" y="295275"/>
            <a:ext cx="9588843" cy="5890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000" kern="1200" cap="all" baseline="0">
                <a:solidFill>
                  <a:schemeClr val="accent1"/>
                </a:solidFill>
                <a:latin typeface="+mj-lt"/>
                <a:ea typeface="+mj-ea"/>
                <a:cs typeface="+mj-cs"/>
              </a:defRPr>
            </a:lvl1pPr>
          </a:lstStyle>
          <a:p>
            <a:r>
              <a:rPr lang="en-US" dirty="0" smtClean="0"/>
              <a:t>introduction</a:t>
            </a:r>
            <a:endParaRPr lang="en-US" dirty="0"/>
          </a:p>
        </p:txBody>
      </p:sp>
    </p:spTree>
    <p:extLst>
      <p:ext uri="{BB962C8B-B14F-4D97-AF65-F5344CB8AC3E}">
        <p14:creationId xmlns:p14="http://schemas.microsoft.com/office/powerpoint/2010/main" xmlns="" val="41415024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lice82-2010_blondel.png"/>
          <p:cNvPicPr>
            <a:picLocks noChangeAspect="1"/>
          </p:cNvPicPr>
          <p:nvPr/>
        </p:nvPicPr>
        <p:blipFill>
          <a:blip r:embed="rId2" cstate="print"/>
          <a:stretch>
            <a:fillRect/>
          </a:stretch>
        </p:blipFill>
        <p:spPr>
          <a:xfrm>
            <a:off x="1067919" y="571484"/>
            <a:ext cx="4731574" cy="6010069"/>
          </a:xfrm>
          <a:prstGeom prst="rect">
            <a:avLst/>
          </a:prstGeom>
        </p:spPr>
      </p:pic>
      <p:sp>
        <p:nvSpPr>
          <p:cNvPr id="3" name="Text Placeholder 2"/>
          <p:cNvSpPr>
            <a:spLocks noGrp="1"/>
          </p:cNvSpPr>
          <p:nvPr>
            <p:ph type="body" idx="1"/>
          </p:nvPr>
        </p:nvSpPr>
        <p:spPr>
          <a:xfrm>
            <a:off x="1856656" y="5901071"/>
            <a:ext cx="3789231" cy="388142"/>
          </a:xfrm>
        </p:spPr>
        <p:txBody>
          <a:bodyPr>
            <a:normAutofit fontScale="70000" lnSpcReduction="20000"/>
          </a:bodyPr>
          <a:lstStyle/>
          <a:p>
            <a:pPr algn="ctr"/>
            <a:r>
              <a:rPr lang="en-US" dirty="0" smtClean="0"/>
              <a:t>Primary investigator –diagnosis</a:t>
            </a:r>
          </a:p>
          <a:p>
            <a:pPr algn="ctr"/>
            <a:r>
              <a:rPr lang="en-US" dirty="0" smtClean="0">
                <a:solidFill>
                  <a:schemeClr val="tx2"/>
                </a:solidFill>
              </a:rPr>
              <a:t>(2 and more projects only)</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10" name="Picture 9" descr="2010.png"/>
          <p:cNvPicPr>
            <a:picLocks noChangeAspect="1"/>
          </p:cNvPicPr>
          <p:nvPr/>
        </p:nvPicPr>
        <p:blipFill>
          <a:blip r:embed="rId3" cstate="print"/>
          <a:stretch>
            <a:fillRect/>
          </a:stretch>
        </p:blipFill>
        <p:spPr>
          <a:xfrm>
            <a:off x="6400800" y="1825102"/>
            <a:ext cx="5486400" cy="3515775"/>
          </a:xfrm>
          <a:prstGeom prst="rect">
            <a:avLst/>
          </a:prstGeom>
        </p:spPr>
      </p:pic>
      <p:sp>
        <p:nvSpPr>
          <p:cNvPr id="8" name="TextBox 7"/>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1982-2010</a:t>
            </a:r>
            <a:endParaRPr lang="en-US" sz="2800" dirty="0">
              <a:solidFill>
                <a:schemeClr val="tx2"/>
              </a:solidFill>
            </a:endParaRPr>
          </a:p>
        </p:txBody>
      </p:sp>
    </p:spTree>
    <p:extLst>
      <p:ext uri="{BB962C8B-B14F-4D97-AF65-F5344CB8AC3E}">
        <p14:creationId xmlns:p14="http://schemas.microsoft.com/office/powerpoint/2010/main" xmlns="" val="360283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lice82-2017_blondel_2.png"/>
          <p:cNvPicPr>
            <a:picLocks noChangeAspect="1"/>
          </p:cNvPicPr>
          <p:nvPr/>
        </p:nvPicPr>
        <p:blipFill>
          <a:blip r:embed="rId2" cstate="print"/>
          <a:stretch>
            <a:fillRect/>
          </a:stretch>
        </p:blipFill>
        <p:spPr>
          <a:xfrm>
            <a:off x="1129248" y="1490710"/>
            <a:ext cx="4750557" cy="4654908"/>
          </a:xfrm>
          <a:prstGeom prst="rect">
            <a:avLst/>
          </a:prstGeom>
        </p:spPr>
      </p:pic>
      <p:sp>
        <p:nvSpPr>
          <p:cNvPr id="3" name="Text Placeholder 2"/>
          <p:cNvSpPr>
            <a:spLocks noGrp="1"/>
          </p:cNvSpPr>
          <p:nvPr>
            <p:ph type="body" idx="1"/>
          </p:nvPr>
        </p:nvSpPr>
        <p:spPr>
          <a:xfrm>
            <a:off x="1739693" y="6134997"/>
            <a:ext cx="3789231" cy="388142"/>
          </a:xfrm>
        </p:spPr>
        <p:txBody>
          <a:bodyPr>
            <a:normAutofit fontScale="70000" lnSpcReduction="20000"/>
          </a:bodyPr>
          <a:lstStyle/>
          <a:p>
            <a:pPr algn="ctr"/>
            <a:r>
              <a:rPr lang="en-US" dirty="0" smtClean="0"/>
              <a:t>Primary investigator –diagnosis</a:t>
            </a:r>
          </a:p>
          <a:p>
            <a:pPr algn="ctr"/>
            <a:r>
              <a:rPr lang="en-US" dirty="0" smtClean="0">
                <a:solidFill>
                  <a:schemeClr val="tx2"/>
                </a:solidFill>
              </a:rPr>
              <a:t>(2 and more projects only)</a:t>
            </a:r>
            <a:endParaRPr lang="en-US" dirty="0"/>
          </a:p>
        </p:txBody>
      </p:sp>
      <p:sp>
        <p:nvSpPr>
          <p:cNvPr id="5" name="Text Placeholder 4"/>
          <p:cNvSpPr>
            <a:spLocks noGrp="1"/>
          </p:cNvSpPr>
          <p:nvPr>
            <p:ph type="body" sz="quarter" idx="3"/>
          </p:nvPr>
        </p:nvSpPr>
        <p:spPr>
          <a:xfrm>
            <a:off x="7485319" y="6039298"/>
            <a:ext cx="2838893" cy="430674"/>
          </a:xfrm>
        </p:spPr>
        <p:txBody>
          <a:bodyPr>
            <a:normAutofit/>
          </a:bodyPr>
          <a:lstStyle/>
          <a:p>
            <a:pPr algn="ctr"/>
            <a:r>
              <a:rPr lang="en-US" dirty="0" smtClean="0"/>
              <a:t>Agenda-diagnosis</a:t>
            </a:r>
            <a:endParaRPr lang="en-US" dirty="0"/>
          </a:p>
        </p:txBody>
      </p:sp>
      <p:pic>
        <p:nvPicPr>
          <p:cNvPr id="7" name="Picture 6" descr="2017.png"/>
          <p:cNvPicPr>
            <a:picLocks noChangeAspect="1"/>
          </p:cNvPicPr>
          <p:nvPr/>
        </p:nvPicPr>
        <p:blipFill>
          <a:blip r:embed="rId3" cstate="print"/>
          <a:stretch>
            <a:fillRect/>
          </a:stretch>
        </p:blipFill>
        <p:spPr>
          <a:xfrm>
            <a:off x="6155609" y="1828799"/>
            <a:ext cx="5731592" cy="3710763"/>
          </a:xfrm>
          <a:prstGeom prst="rect">
            <a:avLst/>
          </a:prstGeom>
        </p:spPr>
      </p:pic>
      <p:sp>
        <p:nvSpPr>
          <p:cNvPr id="10" name="TextBox 9"/>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1982-2017</a:t>
            </a:r>
            <a:endParaRPr lang="en-US" sz="2800" dirty="0">
              <a:solidFill>
                <a:schemeClr val="tx2"/>
              </a:solidFill>
            </a:endParaRPr>
          </a:p>
        </p:txBody>
      </p:sp>
    </p:spTree>
    <p:extLst>
      <p:ext uri="{BB962C8B-B14F-4D97-AF65-F5344CB8AC3E}">
        <p14:creationId xmlns:p14="http://schemas.microsoft.com/office/powerpoint/2010/main" xmlns="" val="17539597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Explorer</a:t>
            </a:r>
            <a:endParaRPr lang="en-US" dirty="0"/>
          </a:p>
        </p:txBody>
      </p:sp>
      <p:sp>
        <p:nvSpPr>
          <p:cNvPr id="4" name="Content Placeholder 3"/>
          <p:cNvSpPr>
            <a:spLocks noGrp="1"/>
          </p:cNvSpPr>
          <p:nvPr>
            <p:ph idx="1"/>
          </p:nvPr>
        </p:nvSpPr>
        <p:spPr/>
        <p:txBody>
          <a:bodyPr>
            <a:normAutofit/>
          </a:bodyPr>
          <a:lstStyle/>
          <a:p>
            <a:pPr marL="45720" indent="0">
              <a:buNone/>
            </a:pPr>
            <a:r>
              <a:rPr lang="en-US" b="1" dirty="0" smtClean="0"/>
              <a:t>Visualization Objective</a:t>
            </a:r>
          </a:p>
          <a:p>
            <a:r>
              <a:rPr lang="en-US" dirty="0" smtClean="0"/>
              <a:t>Provide an easy to view specific research data organized by location and topic.</a:t>
            </a:r>
          </a:p>
          <a:p>
            <a:pPr marL="45720" indent="0">
              <a:buNone/>
            </a:pPr>
            <a:r>
              <a:rPr lang="en-US" sz="1800" b="1" dirty="0" smtClean="0">
                <a:solidFill>
                  <a:schemeClr val="tx2"/>
                </a:solidFill>
                <a:hlinkClick r:id="rId2"/>
              </a:rPr>
              <a:t>https://public.tableau.com/shared/6YQXKHBHY?:display_count=yes</a:t>
            </a:r>
            <a:endParaRPr lang="en-US" sz="1800" b="1" dirty="0" smtClean="0">
              <a:solidFill>
                <a:schemeClr val="tx2"/>
              </a:solidFill>
            </a:endParaRPr>
          </a:p>
          <a:p>
            <a:pPr marL="45720" indent="0">
              <a:buNone/>
            </a:pPr>
            <a:r>
              <a:rPr lang="en-US" b="1" dirty="0" smtClean="0"/>
              <a:t>How to Interpret</a:t>
            </a:r>
            <a:endParaRPr lang="en-US" b="1" u="sng" dirty="0"/>
          </a:p>
          <a:p>
            <a:r>
              <a:rPr lang="en-US" dirty="0" smtClean="0"/>
              <a:t>See the following slides for instructions on using each visualization</a:t>
            </a:r>
          </a:p>
          <a:p>
            <a:pPr marL="708660" lvl="1" indent="-342900">
              <a:buFont typeface="+mj-lt"/>
              <a:buAutoNum type="arabicPeriod"/>
            </a:pPr>
            <a:endParaRPr lang="en-US" dirty="0"/>
          </a:p>
        </p:txBody>
      </p:sp>
    </p:spTree>
    <p:extLst>
      <p:ext uri="{BB962C8B-B14F-4D97-AF65-F5344CB8AC3E}">
        <p14:creationId xmlns:p14="http://schemas.microsoft.com/office/powerpoint/2010/main" xmlns="" val="2033142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stretch>
            <a:fillRect/>
          </a:stretch>
        </p:blipFill>
        <p:spPr>
          <a:xfrm>
            <a:off x="397613" y="871869"/>
            <a:ext cx="10581737" cy="5496413"/>
          </a:xfrm>
          <a:prstGeom prst="rect">
            <a:avLst/>
          </a:prstGeom>
        </p:spPr>
      </p:pic>
      <p:sp>
        <p:nvSpPr>
          <p:cNvPr id="2" name="Title 1"/>
          <p:cNvSpPr>
            <a:spLocks noGrp="1"/>
          </p:cNvSpPr>
          <p:nvPr>
            <p:ph type="title"/>
          </p:nvPr>
        </p:nvSpPr>
        <p:spPr>
          <a:xfrm>
            <a:off x="429337" y="214834"/>
            <a:ext cx="10254343" cy="612321"/>
          </a:xfrm>
        </p:spPr>
        <p:txBody>
          <a:bodyPr/>
          <a:lstStyle/>
          <a:p>
            <a:r>
              <a:rPr lang="en-US" dirty="0" smtClean="0"/>
              <a:t>Study Explorer - How to Use</a:t>
            </a:r>
            <a:endParaRPr lang="en-US" dirty="0"/>
          </a:p>
        </p:txBody>
      </p:sp>
      <p:sp>
        <p:nvSpPr>
          <p:cNvPr id="5" name="Line Callout 2 4"/>
          <p:cNvSpPr/>
          <p:nvPr/>
        </p:nvSpPr>
        <p:spPr>
          <a:xfrm>
            <a:off x="10979350" y="744278"/>
            <a:ext cx="1088601" cy="3880885"/>
          </a:xfrm>
          <a:prstGeom prst="borderCallout2">
            <a:avLst>
              <a:gd name="adj1" fmla="val 52344"/>
              <a:gd name="adj2" fmla="val 3434"/>
              <a:gd name="adj3" fmla="val 51794"/>
              <a:gd name="adj4" fmla="val 4091"/>
              <a:gd name="adj5" fmla="val 52847"/>
              <a:gd name="adj6" fmla="val -65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Click  any </a:t>
            </a:r>
            <a:r>
              <a:rPr lang="en-US" sz="1400" dirty="0"/>
              <a:t>c</a:t>
            </a:r>
            <a:r>
              <a:rPr lang="en-US" sz="1400" dirty="0" smtClean="0"/>
              <a:t>olored shape to filter.  Multiple Filters may be applied.</a:t>
            </a:r>
          </a:p>
          <a:p>
            <a:pPr algn="ctr"/>
            <a:r>
              <a:rPr lang="en-US" sz="1400" dirty="0" smtClean="0"/>
              <a:t>Click again to reset filter.</a:t>
            </a:r>
          </a:p>
          <a:p>
            <a:pPr algn="ctr"/>
            <a:endParaRPr lang="en-US" sz="1400" dirty="0"/>
          </a:p>
          <a:p>
            <a:pPr algn="ctr"/>
            <a:r>
              <a:rPr lang="en-US" sz="1400" dirty="0" smtClean="0"/>
              <a:t>All views will update as filters are applied.</a:t>
            </a:r>
            <a:endParaRPr lang="en-US" sz="1400" dirty="0"/>
          </a:p>
        </p:txBody>
      </p:sp>
      <p:cxnSp>
        <p:nvCxnSpPr>
          <p:cNvPr id="8" name="Straight Arrow Connector 7"/>
          <p:cNvCxnSpPr/>
          <p:nvPr/>
        </p:nvCxnSpPr>
        <p:spPr>
          <a:xfrm flipH="1">
            <a:off x="10271051" y="2190307"/>
            <a:ext cx="727381" cy="1169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720316" y="956930"/>
            <a:ext cx="5278116" cy="1446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484781" y="2190307"/>
            <a:ext cx="2513651" cy="1169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0388010" y="1786270"/>
            <a:ext cx="591340" cy="11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Line Callout 2 28"/>
          <p:cNvSpPr/>
          <p:nvPr/>
        </p:nvSpPr>
        <p:spPr>
          <a:xfrm>
            <a:off x="9741606" y="5085822"/>
            <a:ext cx="1088601" cy="1173950"/>
          </a:xfrm>
          <a:prstGeom prst="borderCallout2">
            <a:avLst>
              <a:gd name="adj1" fmla="val 52344"/>
              <a:gd name="adj2" fmla="val 3434"/>
              <a:gd name="adj3" fmla="val 51794"/>
              <a:gd name="adj4" fmla="val 4091"/>
              <a:gd name="adj5" fmla="val 52847"/>
              <a:gd name="adj6" fmla="val -65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Hover on squares to see details of a study.</a:t>
            </a:r>
            <a:endParaRPr lang="en-US" sz="1400" dirty="0"/>
          </a:p>
        </p:txBody>
      </p:sp>
      <p:cxnSp>
        <p:nvCxnSpPr>
          <p:cNvPr id="30" name="Straight Arrow Connector 29"/>
          <p:cNvCxnSpPr>
            <a:stCxn id="29" idx="2"/>
          </p:cNvCxnSpPr>
          <p:nvPr/>
        </p:nvCxnSpPr>
        <p:spPr>
          <a:xfrm flipH="1" flipV="1">
            <a:off x="7542029" y="4593264"/>
            <a:ext cx="2199577" cy="107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154988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about Data Preparation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36174477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Analysis</a:t>
            </a:r>
            <a:endParaRPr lang="en-US" dirty="0"/>
          </a:p>
        </p:txBody>
      </p:sp>
      <p:sp>
        <p:nvSpPr>
          <p:cNvPr id="3" name="Content Placeholder 2"/>
          <p:cNvSpPr>
            <a:spLocks noGrp="1"/>
          </p:cNvSpPr>
          <p:nvPr>
            <p:ph idx="1"/>
          </p:nvPr>
        </p:nvSpPr>
        <p:spPr/>
        <p:txBody>
          <a:bodyPr/>
          <a:lstStyle/>
          <a:p>
            <a:r>
              <a:rPr lang="en-US" dirty="0" smtClean="0"/>
              <a:t>Profile data was considered unreliable and not used in analysis.</a:t>
            </a:r>
          </a:p>
          <a:p>
            <a:r>
              <a:rPr lang="en-US" dirty="0" smtClean="0"/>
              <a:t>Institution locations were not specified.  These were determined by geocoding based on the main location of the institution.</a:t>
            </a:r>
          </a:p>
          <a:p>
            <a:r>
              <a:rPr lang="en-US" dirty="0" smtClean="0"/>
              <a:t>Data, especially for earlier years, may not reflect all research done in this area.   </a:t>
            </a:r>
            <a:endParaRPr lang="en-US" dirty="0"/>
          </a:p>
        </p:txBody>
      </p:sp>
    </p:spTree>
    <p:extLst>
      <p:ext uri="{BB962C8B-B14F-4D97-AF65-F5344CB8AC3E}">
        <p14:creationId xmlns:p14="http://schemas.microsoft.com/office/powerpoint/2010/main" xmlns="" val="29015512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157" y="457200"/>
            <a:ext cx="9588843" cy="589005"/>
          </a:xfrm>
        </p:spPr>
        <p:txBody>
          <a:bodyPr/>
          <a:lstStyle/>
          <a:p>
            <a:r>
              <a:rPr lang="en-US" dirty="0" smtClean="0"/>
              <a:t>Table of Contents</a:t>
            </a:r>
            <a:endParaRPr lang="en-US" dirty="0"/>
          </a:p>
        </p:txBody>
      </p:sp>
      <p:sp>
        <p:nvSpPr>
          <p:cNvPr id="3" name="Content Placeholder 2"/>
          <p:cNvSpPr>
            <a:spLocks noGrp="1"/>
          </p:cNvSpPr>
          <p:nvPr>
            <p:ph idx="1"/>
          </p:nvPr>
        </p:nvSpPr>
        <p:spPr>
          <a:xfrm>
            <a:off x="1079157" y="1318054"/>
            <a:ext cx="9588843" cy="4854146"/>
          </a:xfrm>
        </p:spPr>
        <p:txBody>
          <a:bodyPr>
            <a:normAutofit/>
          </a:bodyPr>
          <a:lstStyle/>
          <a:p>
            <a:pPr marL="502920" indent="-457200">
              <a:buFont typeface="+mj-lt"/>
              <a:buAutoNum type="arabicPeriod"/>
            </a:pPr>
            <a:r>
              <a:rPr lang="en-US" dirty="0" smtClean="0"/>
              <a:t>Executive Summary</a:t>
            </a:r>
          </a:p>
          <a:p>
            <a:pPr marL="502920" indent="-457200">
              <a:buFont typeface="+mj-lt"/>
              <a:buAutoNum type="arabicPeriod"/>
            </a:pPr>
            <a:r>
              <a:rPr lang="en-US" dirty="0" smtClean="0"/>
              <a:t>Topical Visualization</a:t>
            </a:r>
          </a:p>
          <a:p>
            <a:pPr marL="502920" indent="-457200">
              <a:buFont typeface="+mj-lt"/>
              <a:buAutoNum type="arabicPeriod"/>
            </a:pPr>
            <a:r>
              <a:rPr lang="en-US" dirty="0" smtClean="0"/>
              <a:t>Geospatial Visualization</a:t>
            </a:r>
          </a:p>
          <a:p>
            <a:pPr marL="502920" indent="-457200">
              <a:buFont typeface="+mj-lt"/>
              <a:buAutoNum type="arabicPeriod"/>
            </a:pPr>
            <a:r>
              <a:rPr lang="en-US" dirty="0" smtClean="0"/>
              <a:t>Temporal Visualization</a:t>
            </a:r>
          </a:p>
          <a:p>
            <a:pPr marL="502920" indent="-457200">
              <a:buFont typeface="+mj-lt"/>
              <a:buAutoNum type="arabicPeriod"/>
            </a:pPr>
            <a:r>
              <a:rPr lang="en-US" dirty="0" smtClean="0"/>
              <a:t>Network Visualization</a:t>
            </a:r>
          </a:p>
          <a:p>
            <a:pPr marL="502920" indent="-457200">
              <a:buFont typeface="+mj-lt"/>
              <a:buAutoNum type="arabicPeriod"/>
            </a:pPr>
            <a:r>
              <a:rPr lang="en-US" dirty="0" smtClean="0"/>
              <a:t>Data Explorer </a:t>
            </a:r>
          </a:p>
          <a:p>
            <a:pPr marL="502920" indent="-457200">
              <a:buFont typeface="+mj-lt"/>
              <a:buAutoNum type="arabicPeriod"/>
            </a:pPr>
            <a:r>
              <a:rPr lang="en-US" dirty="0" smtClean="0"/>
              <a:t>Notes on Data Preparation</a:t>
            </a:r>
          </a:p>
          <a:p>
            <a:pPr marL="502920" indent="-457200">
              <a:buFont typeface="+mj-lt"/>
              <a:buAutoNum type="arabicPeriod"/>
            </a:pPr>
            <a:r>
              <a:rPr lang="en-US" dirty="0" smtClean="0"/>
              <a:t>Limitations of Analysis</a:t>
            </a:r>
          </a:p>
          <a:p>
            <a:pPr marL="502920" indent="-457200">
              <a:buFont typeface="+mj-lt"/>
              <a:buAutoNum type="arabicPeriod"/>
            </a:pPr>
            <a:endParaRPr lang="en-US" dirty="0"/>
          </a:p>
        </p:txBody>
      </p:sp>
    </p:spTree>
    <p:extLst>
      <p:ext uri="{BB962C8B-B14F-4D97-AF65-F5344CB8AC3E}">
        <p14:creationId xmlns:p14="http://schemas.microsoft.com/office/powerpoint/2010/main" xmlns="" val="215854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157" y="457200"/>
            <a:ext cx="9588843" cy="589005"/>
          </a:xfrm>
        </p:spPr>
        <p:txBody>
          <a:bodyPr/>
          <a:lstStyle/>
          <a:p>
            <a:r>
              <a:rPr lang="en-US" dirty="0" smtClean="0"/>
              <a:t>Executive Summary of Insights</a:t>
            </a:r>
            <a:endParaRPr lang="en-US" dirty="0"/>
          </a:p>
        </p:txBody>
      </p:sp>
      <p:sp>
        <p:nvSpPr>
          <p:cNvPr id="3" name="Content Placeholder 2"/>
          <p:cNvSpPr>
            <a:spLocks noGrp="1"/>
          </p:cNvSpPr>
          <p:nvPr>
            <p:ph idx="1"/>
          </p:nvPr>
        </p:nvSpPr>
        <p:spPr>
          <a:xfrm>
            <a:off x="1079157" y="1318054"/>
            <a:ext cx="9588843" cy="4854146"/>
          </a:xfrm>
        </p:spPr>
        <p:txBody>
          <a:bodyPr>
            <a:normAutofit/>
          </a:bodyPr>
          <a:lstStyle/>
          <a:p>
            <a:r>
              <a:rPr lang="en-US" dirty="0" smtClean="0"/>
              <a:t>Total research has grown dramatically year over year, especially after year 2000.</a:t>
            </a:r>
            <a:endParaRPr lang="en-US" dirty="0"/>
          </a:p>
          <a:p>
            <a:r>
              <a:rPr lang="en-US" dirty="0" smtClean="0"/>
              <a:t>Seven institutions have received 80% of total funding dollars:  </a:t>
            </a:r>
            <a:r>
              <a:rPr lang="en-US" sz="1600" dirty="0" smtClean="0"/>
              <a:t>University of Pittsburgh, Thomas Jefferson University, University of Southern California, University of North Carolina – Chapel Hill, Colorado State University, University of Buffalo and University of Texas Medical Center</a:t>
            </a:r>
            <a:endParaRPr lang="en-US" sz="1600" dirty="0"/>
          </a:p>
          <a:p>
            <a:r>
              <a:rPr lang="en-US" dirty="0" smtClean="0"/>
              <a:t>While research connected Strokes is the largest overall, research related to Autism spectrum disorders has grown from none in early years to now being the top diagnosis area.</a:t>
            </a:r>
          </a:p>
          <a:p>
            <a:r>
              <a:rPr lang="en-US" dirty="0" smtClean="0"/>
              <a:t>Autism research is strongly connected with Sensory Disorders.   Stroke with Cerebral Palsy.</a:t>
            </a:r>
          </a:p>
          <a:p>
            <a:r>
              <a:rPr lang="en-US" dirty="0" smtClean="0"/>
              <a:t>Add note about connections between research institutions.</a:t>
            </a:r>
            <a:endParaRPr lang="en-US" dirty="0"/>
          </a:p>
        </p:txBody>
      </p:sp>
    </p:spTree>
    <p:extLst>
      <p:ext uri="{BB962C8B-B14F-4D97-AF65-F5344CB8AC3E}">
        <p14:creationId xmlns:p14="http://schemas.microsoft.com/office/powerpoint/2010/main" xmlns="" val="34811351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Topical </a:t>
            </a:r>
            <a:r>
              <a:rPr lang="en-US" dirty="0"/>
              <a:t>Analysis</a:t>
            </a:r>
          </a:p>
        </p:txBody>
      </p:sp>
      <p:sp>
        <p:nvSpPr>
          <p:cNvPr id="4" name="Content Placeholder 3"/>
          <p:cNvSpPr>
            <a:spLocks noGrp="1"/>
          </p:cNvSpPr>
          <p:nvPr>
            <p:ph idx="1"/>
          </p:nvPr>
        </p:nvSpPr>
        <p:spPr/>
        <p:txBody>
          <a:bodyPr>
            <a:normAutofit lnSpcReduction="10000"/>
          </a:bodyPr>
          <a:lstStyle/>
          <a:p>
            <a:pPr marL="45720" indent="0">
              <a:buNone/>
            </a:pPr>
            <a:r>
              <a:rPr lang="en-US" b="1" dirty="0" smtClean="0"/>
              <a:t>Visualization Objective</a:t>
            </a:r>
          </a:p>
          <a:p>
            <a:r>
              <a:rPr lang="en-US" dirty="0" smtClean="0"/>
              <a:t>To </a:t>
            </a:r>
            <a:r>
              <a:rPr lang="en-US" dirty="0" err="1" smtClean="0"/>
              <a:t>xxxx</a:t>
            </a:r>
            <a:r>
              <a:rPr lang="en-US" dirty="0" smtClean="0"/>
              <a:t>...</a:t>
            </a:r>
          </a:p>
          <a:p>
            <a:pPr marL="45720" indent="0">
              <a:buNone/>
            </a:pPr>
            <a:r>
              <a:rPr lang="en-US" b="1" dirty="0" smtClean="0"/>
              <a:t>How to Interpret</a:t>
            </a:r>
            <a:endParaRPr lang="en-US" b="1" u="sng" dirty="0" smtClean="0"/>
          </a:p>
          <a:p>
            <a:pPr lvl="0"/>
            <a:r>
              <a:rPr lang="en-US" dirty="0" smtClean="0"/>
              <a:t>The </a:t>
            </a:r>
            <a:r>
              <a:rPr lang="en-US" dirty="0"/>
              <a:t>dataset was thoroughly cleansed, removed Null values. All keyword fields combined to make one </a:t>
            </a:r>
            <a:r>
              <a:rPr lang="en-US" dirty="0" smtClean="0"/>
              <a:t>field, which was converted to a Word Cloud.  The largest words are the most mentioned in total across all research.</a:t>
            </a:r>
          </a:p>
          <a:p>
            <a:pPr marL="45720" lvl="0" indent="0">
              <a:buNone/>
            </a:pPr>
            <a:r>
              <a:rPr lang="en-US" b="1" dirty="0" smtClean="0"/>
              <a:t>Key Insights</a:t>
            </a:r>
            <a:br>
              <a:rPr lang="en-US" b="1" dirty="0" smtClean="0"/>
            </a:br>
            <a:endParaRPr lang="en-US" b="1" dirty="0"/>
          </a:p>
          <a:p>
            <a:pPr marL="777240" lvl="1" indent="-457200">
              <a:spcBef>
                <a:spcPts val="0"/>
              </a:spcBef>
              <a:buFont typeface="+mj-lt"/>
              <a:buAutoNum type="arabicPeriod"/>
            </a:pPr>
            <a:r>
              <a:rPr lang="en-US" dirty="0"/>
              <a:t>Major group of topics discovered during the analysis are “Stroke Rehabilitation”, “Autism”, “Sensory Processing” and “Spinal Cord Injury”. </a:t>
            </a:r>
          </a:p>
          <a:p>
            <a:pPr marL="822960" lvl="1" indent="-457200">
              <a:spcBef>
                <a:spcPts val="0"/>
              </a:spcBef>
              <a:buFont typeface="+mj-lt"/>
              <a:buAutoNum type="arabicPeriod"/>
            </a:pPr>
            <a:endParaRPr lang="en-US" dirty="0"/>
          </a:p>
          <a:p>
            <a:pPr marL="777240" lvl="1" indent="-457200">
              <a:spcBef>
                <a:spcPts val="0"/>
              </a:spcBef>
              <a:buFont typeface="+mj-lt"/>
              <a:buAutoNum type="arabicPeriod"/>
            </a:pPr>
            <a:r>
              <a:rPr lang="en-US" dirty="0"/>
              <a:t>Common topics related to children are Spinal cord Injury, Autism and Autistic Disorder. On the other hand more topics related to older Adults are Sensory Processing, self-care and Depression.</a:t>
            </a:r>
          </a:p>
          <a:p>
            <a:pPr marL="822960" lvl="1" indent="-457200">
              <a:spcBef>
                <a:spcPts val="0"/>
              </a:spcBef>
              <a:buFont typeface="+mj-lt"/>
              <a:buAutoNum type="arabicPeriod"/>
            </a:pPr>
            <a:endParaRPr lang="en-US" dirty="0"/>
          </a:p>
          <a:p>
            <a:pPr marL="777240" lvl="1" indent="-457200">
              <a:spcBef>
                <a:spcPts val="0"/>
              </a:spcBef>
              <a:buFont typeface="+mj-lt"/>
              <a:buAutoNum type="arabicPeriod"/>
            </a:pPr>
            <a:r>
              <a:rPr lang="en-US" dirty="0"/>
              <a:t>Research topics found are on Stoke rehabilitation, Early Intervention training outcome. Stroke Rehabilitation is THE major topic found throughout</a:t>
            </a:r>
          </a:p>
          <a:p>
            <a:endParaRPr lang="en-US" dirty="0"/>
          </a:p>
        </p:txBody>
      </p:sp>
    </p:spTree>
    <p:extLst>
      <p:ext uri="{BB962C8B-B14F-4D97-AF65-F5344CB8AC3E}">
        <p14:creationId xmlns:p14="http://schemas.microsoft.com/office/powerpoint/2010/main" xmlns="" val="421852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20" y="292814"/>
            <a:ext cx="9144000" cy="563526"/>
          </a:xfrm>
        </p:spPr>
        <p:txBody>
          <a:bodyPr>
            <a:normAutofit fontScale="90000"/>
          </a:bodyPr>
          <a:lstStyle/>
          <a:p>
            <a:r>
              <a:rPr lang="en-US" sz="3600" dirty="0">
                <a:solidFill>
                  <a:schemeClr val="tx2"/>
                </a:solidFill>
              </a:rPr>
              <a:t>topical analysis – Word CLOUD </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0120" y="1020726"/>
            <a:ext cx="11355573" cy="5316279"/>
          </a:xfrm>
          <a:prstGeom prst="rect">
            <a:avLst/>
          </a:prstGeom>
        </p:spPr>
      </p:pic>
    </p:spTree>
    <p:extLst>
      <p:ext uri="{BB962C8B-B14F-4D97-AF65-F5344CB8AC3E}">
        <p14:creationId xmlns:p14="http://schemas.microsoft.com/office/powerpoint/2010/main" xmlns="" val="30111855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20" y="292814"/>
            <a:ext cx="9144000" cy="563526"/>
          </a:xfrm>
        </p:spPr>
        <p:txBody>
          <a:bodyPr>
            <a:normAutofit fontScale="90000"/>
          </a:bodyPr>
          <a:lstStyle/>
          <a:p>
            <a:r>
              <a:rPr lang="en-US" sz="3600" dirty="0">
                <a:solidFill>
                  <a:schemeClr val="tx2"/>
                </a:solidFill>
              </a:rPr>
              <a:t>topical analysis – </a:t>
            </a:r>
            <a:r>
              <a:rPr lang="en-US" sz="3600" dirty="0" smtClean="0">
                <a:solidFill>
                  <a:schemeClr val="tx2"/>
                </a:solidFill>
              </a:rPr>
              <a:t>Keywords Network </a:t>
            </a:r>
            <a:endParaRPr lang="en-US" sz="3600" dirty="0">
              <a:solidFill>
                <a:schemeClr val="tx2"/>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3417" y="990600"/>
            <a:ext cx="7877175" cy="4876800"/>
          </a:xfrm>
          <a:prstGeom prst="rect">
            <a:avLst/>
          </a:prstGeom>
        </p:spPr>
      </p:pic>
    </p:spTree>
    <p:extLst>
      <p:ext uri="{BB962C8B-B14F-4D97-AF65-F5344CB8AC3E}">
        <p14:creationId xmlns:p14="http://schemas.microsoft.com/office/powerpoint/2010/main" xmlns="" val="35217625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Geospatial Analysis</a:t>
            </a:r>
          </a:p>
        </p:txBody>
      </p:sp>
      <p:sp>
        <p:nvSpPr>
          <p:cNvPr id="4" name="Content Placeholder 3"/>
          <p:cNvSpPr>
            <a:spLocks noGrp="1"/>
          </p:cNvSpPr>
          <p:nvPr>
            <p:ph idx="1"/>
          </p:nvPr>
        </p:nvSpPr>
        <p:spPr/>
        <p:txBody>
          <a:bodyPr>
            <a:normAutofit fontScale="92500" lnSpcReduction="20000"/>
          </a:bodyPr>
          <a:lstStyle/>
          <a:p>
            <a:pPr marL="45720" indent="0">
              <a:buNone/>
            </a:pPr>
            <a:r>
              <a:rPr lang="en-US" b="1" dirty="0" smtClean="0"/>
              <a:t>Visualization Objective</a:t>
            </a:r>
          </a:p>
          <a:p>
            <a:r>
              <a:rPr lang="en-US" dirty="0" smtClean="0"/>
              <a:t>The </a:t>
            </a:r>
            <a:r>
              <a:rPr lang="en-US" dirty="0"/>
              <a:t>proportional symbol map is </a:t>
            </a:r>
            <a:r>
              <a:rPr lang="en-US" dirty="0" smtClean="0"/>
              <a:t>used </a:t>
            </a:r>
            <a:r>
              <a:rPr lang="en-US" dirty="0"/>
              <a:t>to </a:t>
            </a:r>
            <a:r>
              <a:rPr lang="en-US" dirty="0" smtClean="0"/>
              <a:t>map total research activity by institution location and </a:t>
            </a:r>
            <a:r>
              <a:rPr lang="en-US" dirty="0">
                <a:solidFill>
                  <a:srgbClr val="FF0000"/>
                </a:solidFill>
              </a:rPr>
              <a:t>visualize the potential collaboration links among them</a:t>
            </a:r>
            <a:r>
              <a:rPr lang="en-US" dirty="0"/>
              <a:t>. </a:t>
            </a:r>
            <a:r>
              <a:rPr lang="en-US" dirty="0" smtClean="0"/>
              <a:t>  This provides a quick way to understand total research funding and number of projects by location, and relative ranking between institutions.</a:t>
            </a:r>
          </a:p>
          <a:p>
            <a:pPr marL="45720" indent="0">
              <a:buNone/>
            </a:pPr>
            <a:r>
              <a:rPr lang="en-US" b="1" dirty="0" smtClean="0"/>
              <a:t>How to Interpret</a:t>
            </a:r>
            <a:endParaRPr lang="en-US" b="1" u="sng" dirty="0"/>
          </a:p>
          <a:p>
            <a:r>
              <a:rPr lang="en-US" dirty="0" smtClean="0"/>
              <a:t>Highlighted states contained at least one institution performing research. </a:t>
            </a:r>
            <a:r>
              <a:rPr lang="en-US" dirty="0"/>
              <a:t>The size of the nodes represents the total funding amount from 1982 through 2016. The color of the nodes represents the number of research projects that have been conducted by the institutions. The color of the circles around the nodes represent the number of researchers within the institutions.</a:t>
            </a:r>
          </a:p>
          <a:p>
            <a:pPr marL="45720" indent="0">
              <a:buNone/>
            </a:pPr>
            <a:r>
              <a:rPr lang="en-US" b="1" dirty="0"/>
              <a:t>Key Insights</a:t>
            </a:r>
          </a:p>
          <a:p>
            <a:pPr marL="708660" lvl="1" indent="-342900">
              <a:buFont typeface="+mj-lt"/>
              <a:buAutoNum type="arabicPeriod"/>
            </a:pPr>
            <a:r>
              <a:rPr lang="en-US" dirty="0"/>
              <a:t>The five major players in the occupational therapy research, based on total amount of funding, are University of Pittsburgh, Thomas Jefferson University, University of Southern California, University of Chapel Hill, and Colorado State University.</a:t>
            </a:r>
          </a:p>
          <a:p>
            <a:pPr marL="708660" lvl="1" indent="-342900">
              <a:buFont typeface="+mj-lt"/>
              <a:buAutoNum type="arabicPeriod"/>
            </a:pPr>
            <a:r>
              <a:rPr lang="en-US" dirty="0"/>
              <a:t>These five institutions also ranked highest in the number of research projects and the number of researchers.</a:t>
            </a:r>
          </a:p>
          <a:p>
            <a:pPr marL="708660" lvl="1" indent="-342900">
              <a:buFont typeface="+mj-lt"/>
              <a:buAutoNum type="arabicPeriod"/>
            </a:pPr>
            <a:r>
              <a:rPr lang="en-US" dirty="0"/>
              <a:t>Potential collaborations can be visually projected by identifying the size of the nodes that represent the institutions.</a:t>
            </a:r>
          </a:p>
          <a:p>
            <a:endParaRPr lang="en-US" dirty="0"/>
          </a:p>
        </p:txBody>
      </p:sp>
    </p:spTree>
    <p:extLst>
      <p:ext uri="{BB962C8B-B14F-4D97-AF65-F5344CB8AC3E}">
        <p14:creationId xmlns:p14="http://schemas.microsoft.com/office/powerpoint/2010/main" xmlns="" val="240145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4"/>
          </p:nvPr>
        </p:nvPicPr>
        <p:blipFill>
          <a:blip r:embed="rId2" cstate="print"/>
          <a:stretch>
            <a:fillRect/>
          </a:stretch>
        </p:blipFill>
        <p:spPr>
          <a:xfrm>
            <a:off x="84759" y="191386"/>
            <a:ext cx="12054573" cy="6326371"/>
          </a:xfrm>
          <a:prstGeom prst="rect">
            <a:avLst/>
          </a:prstGeom>
        </p:spPr>
      </p:pic>
    </p:spTree>
    <p:extLst>
      <p:ext uri="{BB962C8B-B14F-4D97-AF65-F5344CB8AC3E}">
        <p14:creationId xmlns:p14="http://schemas.microsoft.com/office/powerpoint/2010/main" xmlns="" val="20812619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Visualization of Research in Occupational Therapy&amp;quot;&quot;/&gt;&lt;property id=&quot;20307&quot; value=&quot;262&quot;/&gt;&lt;/object&gt;&lt;object type=&quot;3&quot; unique_id=&quot;10017&quot;&gt;&lt;property id=&quot;20148&quot; value=&quot;5&quot;/&gt;&lt;property id=&quot;20300&quot; value=&quot;Slide 2 - &amp;quot;Visualization Team&amp;quot;&quot;/&gt;&lt;property id=&quot;20307&quot; value=&quot;285&quot;/&gt;&lt;/object&gt;&lt;object type=&quot;3&quot; unique_id=&quot;10018&quot;&gt;&lt;property id=&quot;20148&quot; value=&quot;5&quot;/&gt;&lt;property id=&quot;20300&quot; value=&quot;Slide 3 - &amp;quot;Table of Contents&amp;quot;&quot;/&gt;&lt;property id=&quot;20307&quot; value=&quot;287&quot;/&gt;&lt;/object&gt;&lt;object type=&quot;3&quot; unique_id=&quot;10019&quot;&gt;&lt;property id=&quot;20148&quot; value=&quot;5&quot;/&gt;&lt;property id=&quot;20300&quot; value=&quot;Slide 4 - &amp;quot;Executive Summary of Insights&amp;quot;&quot;/&gt;&lt;property id=&quot;20307&quot; value=&quot;286&quot;/&gt;&lt;/object&gt;&lt;object type=&quot;3&quot; unique_id=&quot;10020&quot;&gt;&lt;property id=&quot;20148&quot; value=&quot;5&quot;/&gt;&lt;property id=&quot;20300&quot; value=&quot;Slide 5 - &amp;quot;Topical Analysis&amp;quot;&quot;/&gt;&lt;property id=&quot;20307&quot; value=&quot;291&quot;/&gt;&lt;/object&gt;&lt;object type=&quot;3&quot; unique_id=&quot;10021&quot;&gt;&lt;property id=&quot;20148&quot; value=&quot;5&quot;/&gt;&lt;property id=&quot;20300&quot; value=&quot;Slide 6 - &amp;quot;topical analysis – Word CLOUD &amp;quot;&quot;/&gt;&lt;property id=&quot;20307&quot; value=&quot;289&quot;/&gt;&lt;/object&gt;&lt;object type=&quot;3&quot; unique_id=&quot;10022&quot;&gt;&lt;property id=&quot;20148&quot; value=&quot;5&quot;/&gt;&lt;property id=&quot;20300&quot; value=&quot;Slide 7 - &amp;quot;topical analysis – Keywords Network &amp;quot;&quot;/&gt;&lt;property id=&quot;20307&quot; value=&quot;296&quot;/&gt;&lt;/object&gt;&lt;object type=&quot;3&quot; unique_id=&quot;10023&quot;&gt;&lt;property id=&quot;20148&quot; value=&quot;5&quot;/&gt;&lt;property id=&quot;20300&quot; value=&quot;Slide 8 - &amp;quot;Geospatial Analysis&amp;quot;&quot;/&gt;&lt;property id=&quot;20307&quot; value=&quot;283&quot;/&gt;&lt;/object&gt;&lt;object type=&quot;3&quot; unique_id=&quot;10024&quot;&gt;&lt;property id=&quot;20148&quot; value=&quot;5&quot;/&gt;&lt;property id=&quot;20300&quot; value=&quot;Slide 9&quot;/&gt;&lt;property id=&quot;20307&quot; value=&quot;284&quot;/&gt;&lt;/object&gt;&lt;object type=&quot;3&quot; unique_id=&quot;10025&quot;&gt;&lt;property id=&quot;20148&quot; value=&quot;5&quot;/&gt;&lt;property id=&quot;20300&quot; value=&quot;Slide 10 - &amp;quot;Temporal Visualization&amp;quot;&quot;/&gt;&lt;property id=&quot;20307&quot; value=&quot;294&quot;/&gt;&lt;/object&gt;&lt;object type=&quot;3&quot; unique_id=&quot;10026&quot;&gt;&lt;property id=&quot;20148&quot; value=&quot;5&quot;/&gt;&lt;property id=&quot;20300&quot; value=&quot;Slide 11&quot;/&gt;&lt;property id=&quot;20307&quot; value=&quot;295&quot;/&gt;&lt;/object&gt;&lt;object type=&quot;3&quot; unique_id=&quot;10027&quot;&gt;&lt;property id=&quot;20148&quot; value=&quot;5&quot;/&gt;&lt;property id=&quot;20300&quot; value=&quot;Slide 12 - &amp;quot;Network Analysis&amp;quot;&quot;/&gt;&lt;property id=&quot;20307&quot; value=&quot;290&quot;/&gt;&lt;/object&gt;&lt;object type=&quot;3&quot; unique_id=&quot;10028&quot;&gt;&lt;property id=&quot;20148&quot; value=&quot;5&quot;/&gt;&lt;property id=&quot;20300&quot; value=&quot;Slide 13&quot;/&gt;&lt;property id=&quot;20307&quot; value=&quot;297&quot;/&gt;&lt;/object&gt;&lt;object type=&quot;3&quot; unique_id=&quot;10029&quot;&gt;&lt;property id=&quot;20148&quot; value=&quot;5&quot;/&gt;&lt;property id=&quot;20300&quot; value=&quot;Slide 14&quot;/&gt;&lt;property id=&quot;20307&quot; value=&quot;298&quot;/&gt;&lt;/object&gt;&lt;object type=&quot;3&quot; unique_id=&quot;10030&quot;&gt;&lt;property id=&quot;20148&quot; value=&quot;5&quot;/&gt;&lt;property id=&quot;20300&quot; value=&quot;Slide 15&quot;/&gt;&lt;property id=&quot;20307&quot; value=&quot;299&quot;/&gt;&lt;/object&gt;&lt;object type=&quot;3&quot; unique_id=&quot;10031&quot;&gt;&lt;property id=&quot;20148&quot; value=&quot;5&quot;/&gt;&lt;property id=&quot;20300&quot; value=&quot;Slide 16&quot;/&gt;&lt;property id=&quot;20307&quot; value=&quot;300&quot;/&gt;&lt;/object&gt;&lt;object type=&quot;3&quot; unique_id=&quot;10032&quot;&gt;&lt;property id=&quot;20148&quot; value=&quot;5&quot;/&gt;&lt;property id=&quot;20300&quot; value=&quot;Slide 17&quot;/&gt;&lt;property id=&quot;20307&quot; value=&quot;301&quot;/&gt;&lt;/object&gt;&lt;object type=&quot;3&quot; unique_id=&quot;10033&quot;&gt;&lt;property id=&quot;20148&quot; value=&quot;5&quot;/&gt;&lt;property id=&quot;20300&quot; value=&quot;Slide 18&quot;/&gt;&lt;property id=&quot;20307&quot; value=&quot;302&quot;/&gt;&lt;/object&gt;&lt;object type=&quot;3&quot; unique_id=&quot;10034&quot;&gt;&lt;property id=&quot;20148&quot; value=&quot;5&quot;/&gt;&lt;property id=&quot;20300&quot; value=&quot;Slide 19&quot;/&gt;&lt;property id=&quot;20307&quot; value=&quot;303&quot;/&gt;&lt;/object&gt;&lt;object type=&quot;3&quot; unique_id=&quot;10035&quot;&gt;&lt;property id=&quot;20148&quot; value=&quot;5&quot;/&gt;&lt;property id=&quot;20300&quot; value=&quot;Slide 20&quot;/&gt;&lt;property id=&quot;20307&quot; value=&quot;304&quot;/&gt;&lt;/object&gt;&lt;object type=&quot;3&quot; unique_id=&quot;10036&quot;&gt;&lt;property id=&quot;20148&quot; value=&quot;5&quot;/&gt;&lt;property id=&quot;20300&quot; value=&quot;Slide 21&quot;/&gt;&lt;property id=&quot;20307&quot; value=&quot;305&quot;/&gt;&lt;/object&gt;&lt;object type=&quot;3&quot; unique_id=&quot;10037&quot;&gt;&lt;property id=&quot;20148&quot; value=&quot;5&quot;/&gt;&lt;property id=&quot;20300&quot; value=&quot;Slide 22 - &amp;quot;Data Explorer&amp;quot;&quot;/&gt;&lt;property id=&quot;20307&quot; value=&quot;292&quot;/&gt;&lt;/object&gt;&lt;object type=&quot;3&quot; unique_id=&quot;10038&quot;&gt;&lt;property id=&quot;20148&quot; value=&quot;5&quot;/&gt;&lt;property id=&quot;20300&quot; value=&quot;Slide 23 - &amp;quot;Study Explorer - How to Use&amp;quot;&quot;/&gt;&lt;property id=&quot;20307&quot; value=&quot;293&quot;/&gt;&lt;/object&gt;&lt;object type=&quot;3&quot; unique_id=&quot;10039&quot;&gt;&lt;property id=&quot;20148&quot; value=&quot;5&quot;/&gt;&lt;property id=&quot;20300&quot; value=&quot;Slide 24 - &amp;quot;Notes about Data Preparation&amp;quot;&quot;/&gt;&lt;property id=&quot;20307&quot; value=&quot;306&quot;/&gt;&lt;/object&gt;&lt;object type=&quot;3&quot; unique_id=&quot;10040&quot;&gt;&lt;property id=&quot;20148&quot; value=&quot;5&quot;/&gt;&lt;property id=&quot;20300&quot; value=&quot;Slide 25 - &amp;quot;Limitations of Analysis&amp;quot;&quot;/&gt;&lt;property id=&quot;20307&quot; value=&quot;307&quot;/&gt;&lt;/object&gt;&lt;/object&gt;&lt;object type=&quot;8&quot; unique_id=&quot;10016&quot;&gt;&lt;/object&gt;&lt;/object&gt;&lt;/database&gt;"/>
  <p:tag name="SECTOMILLISECCONVERTED" val="1"/>
</p:tagLst>
</file>

<file path=ppt/theme/theme1.xml><?xml version="1.0" encoding="utf-8"?>
<a:theme xmlns:a="http://schemas.openxmlformats.org/drawingml/2006/main" name="Health Fitness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EB3BA0-388C-4E58-A08B-951C7A9EB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1327</Words>
  <Application>Microsoft Office PowerPoint</Application>
  <PresentationFormat>Custom</PresentationFormat>
  <Paragraphs>142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Health Fitness 16x9</vt:lpstr>
      <vt:lpstr>Visualization of Research in Occupational Therapy</vt:lpstr>
      <vt:lpstr>Visualization Team</vt:lpstr>
      <vt:lpstr>Table of Contents</vt:lpstr>
      <vt:lpstr>Executive Summary of Insights</vt:lpstr>
      <vt:lpstr>Topical Analysis</vt:lpstr>
      <vt:lpstr>topical analysis – Word CLOUD </vt:lpstr>
      <vt:lpstr>topical analysis – Keywords Network </vt:lpstr>
      <vt:lpstr>Geospatial Analysis</vt:lpstr>
      <vt:lpstr>Slide 9</vt:lpstr>
      <vt:lpstr>Temporal Visualization</vt:lpstr>
      <vt:lpstr>Slide 11</vt:lpstr>
      <vt:lpstr>Network Analysis</vt:lpstr>
      <vt:lpstr>Slide 13</vt:lpstr>
      <vt:lpstr>Slide 14</vt:lpstr>
      <vt:lpstr>Slide 15</vt:lpstr>
      <vt:lpstr>Slide 16</vt:lpstr>
      <vt:lpstr>Slide 17</vt:lpstr>
      <vt:lpstr>Slide 18</vt:lpstr>
      <vt:lpstr>Slide 19</vt:lpstr>
      <vt:lpstr>Slide 20</vt:lpstr>
      <vt:lpstr>Slide 21</vt:lpstr>
      <vt:lpstr>Data Explorer</vt:lpstr>
      <vt:lpstr>Study Explorer - How to Use</vt:lpstr>
      <vt:lpstr>Notes about Data Preparation</vt:lpstr>
      <vt:lpstr>Limitations of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2016-04-09T19:48:26Z</dcterms:created>
  <dcterms:modified xsi:type="dcterms:W3CDTF">2016-04-17T19:05:55Z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