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9"/>
  </p:notesMasterIdLst>
  <p:handoutMasterIdLst>
    <p:handoutMasterId r:id="rId10"/>
  </p:handoutMasterIdLst>
  <p:sldIdLst>
    <p:sldId id="262" r:id="rId3"/>
    <p:sldId id="257" r:id="rId4"/>
    <p:sldId id="276" r:id="rId5"/>
    <p:sldId id="274" r:id="rId6"/>
    <p:sldId id="275" r:id="rId7"/>
    <p:sldId id="277" r:id="rId8"/>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444"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63" d="100"/>
          <a:sy n="63" d="100"/>
        </p:scale>
        <p:origin x="2838"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pPr/>
              <a:t>4/11/2016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pPr/>
              <a:t>‹#›</a:t>
            </a:fld>
            <a:endParaRPr lang="en-US"/>
          </a:p>
        </p:txBody>
      </p:sp>
    </p:spTree>
    <p:extLst>
      <p:ext uri="{BB962C8B-B14F-4D97-AF65-F5344CB8AC3E}">
        <p14:creationId xmlns=""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pPr/>
              <a:t>4/11/2016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pPr/>
              <a:t>‹#›</a:t>
            </a:fld>
            <a:endParaRPr lang="en-US"/>
          </a:p>
        </p:txBody>
      </p:sp>
    </p:spTree>
    <p:extLst>
      <p:ext uri="{BB962C8B-B14F-4D97-AF65-F5344CB8AC3E}">
        <p14:creationId xmlns=""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00200"/>
            <a:ext cx="10515600" cy="2240280"/>
          </a:xfrm>
        </p:spPr>
        <p:txBody>
          <a:bodyPr anchor="b">
            <a:normAutofit/>
          </a:bodyPr>
          <a:lstStyle>
            <a:lvl1pPr algn="ctr">
              <a:defRPr sz="44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8532813" y="1714500"/>
            <a:ext cx="3125787" cy="2877260"/>
          </a:xfrm>
        </p:spPr>
        <p:txBody>
          <a:bodyPr anchor="b">
            <a:normAutofit/>
          </a:bodyPr>
          <a:lstStyle>
            <a:lvl1pPr>
              <a:defRPr sz="3000">
                <a:solidFill>
                  <a:schemeClr val="bg1"/>
                </a:solidFill>
              </a:defRPr>
            </a:lvl1pPr>
          </a:lstStyle>
          <a:p>
            <a:r>
              <a:rPr lang="en-US" smtClean="0"/>
              <a:t>Click to edit Master title style</a:t>
            </a:r>
            <a:endParaRPr lang="en-US"/>
          </a:p>
        </p:txBody>
      </p:sp>
      <p:sp>
        <p:nvSpPr>
          <p:cNvPr id="6" name="Picture Placeholder 2"/>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 xmlns:p14="http://schemas.microsoft.com/office/powerpoint/2010/main" val="29772497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24771542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200"/>
            <a:ext cx="7048500" cy="5719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25246350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115656"/>
            <a:ext cx="11125200" cy="914400"/>
          </a:xfrm>
        </p:spPr>
        <p:txBody>
          <a:bodyPr anchor="b">
            <a:normAutofit/>
          </a:bodyPr>
          <a:lstStyle>
            <a:lvl1pPr algn="ctr">
              <a:defRPr sz="4400" spc="-50" baseline="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9" name="Picture Placeholder 2"/>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3" name="Picture Placeholder 2"/>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4" name="Picture Placeholder 2"/>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2563" y="457200"/>
            <a:ext cx="10254343" cy="612321"/>
          </a:xfrm>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922563" y="1191986"/>
            <a:ext cx="10254343" cy="4980214"/>
          </a:xfrm>
        </p:spPr>
        <p:txBody>
          <a:bodyPr/>
          <a:lstStyle>
            <a:lvl1pPr marL="274320" indent="-228600">
              <a:buFont typeface="Arial" panose="020B0604020202020204" pitchFamily="34" charset="0"/>
              <a:buChar char="•"/>
              <a:defRPr/>
            </a:lvl1pPr>
            <a:lvl3pPr marL="914400" indent="-228600">
              <a:buFont typeface="Courier New" panose="02070309020205020404"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31124441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514600"/>
            <a:ext cx="10515600" cy="2743200"/>
          </a:xfrm>
        </p:spPr>
        <p:txBody>
          <a:bodyPr anchor="b">
            <a:normAutofit/>
          </a:bodyPr>
          <a:lstStyle>
            <a:lvl1pPr algn="ctr">
              <a:defRPr sz="4400" spc="-50" baseline="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5257800"/>
            <a:ext cx="10515600" cy="914400"/>
          </a:xfrm>
        </p:spPr>
        <p:txBody>
          <a:bodyPr>
            <a:normAutofit/>
          </a:bodyPr>
          <a:lstStyle>
            <a:lvl1pPr marL="0" indent="0" algn="ctr">
              <a:spcBef>
                <a:spcPts val="0"/>
              </a:spcBef>
              <a:buNone/>
              <a:defRPr sz="2000" cap="all" spc="50"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40445679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pPr/>
              <a:t>4/11/2016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33979065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pPr/>
              <a:t>4/11/2016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32389767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468172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714498"/>
            <a:ext cx="3506788" cy="2880360"/>
          </a:xfrm>
        </p:spPr>
        <p:txBody>
          <a:bodyPr anchor="b">
            <a:normAutofit/>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16673741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583680"/>
            <a:ext cx="12192000"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800">
                <a:solidFill>
                  <a:schemeClr val="bg1"/>
                </a:solidFill>
              </a:defRPr>
            </a:lvl1pPr>
          </a:lstStyle>
          <a:p>
            <a:fld id="{37CC0096-1860-4642-9CD2-0079EA5E7CD1}" type="datetimeFigureOut">
              <a:rPr lang="en-US" smtClean="0"/>
              <a:pPr/>
              <a:t>4/11/2016</a:t>
            </a:fld>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800">
                <a:solidFill>
                  <a:schemeClr val="bg1"/>
                </a:solidFill>
              </a:defRPr>
            </a:lvl1pPr>
          </a:lstStyle>
          <a:p>
            <a:endParaRPr lang="en-US" dirty="0"/>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800">
                <a:solidFill>
                  <a:schemeClr val="bg1"/>
                </a:solidFill>
              </a:defRPr>
            </a:lvl1p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cap="all" baseline="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40">
          <p15:clr>
            <a:srgbClr val="F26B43"/>
          </p15:clr>
        </p15:guide>
        <p15:guide id="4"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399" y="5115656"/>
            <a:ext cx="11411465" cy="733209"/>
          </a:xfrm>
        </p:spPr>
        <p:txBody>
          <a:bodyPr>
            <a:normAutofit/>
          </a:bodyPr>
          <a:lstStyle/>
          <a:p>
            <a:r>
              <a:rPr lang="en-US" sz="3600" dirty="0" smtClean="0"/>
              <a:t>Visualization of Research in Occupational Therapy</a:t>
            </a:r>
            <a:endParaRPr lang="en-US" sz="3600" dirty="0"/>
          </a:p>
        </p:txBody>
      </p:sp>
      <p:sp>
        <p:nvSpPr>
          <p:cNvPr id="3" name="Subtitle 2"/>
          <p:cNvSpPr>
            <a:spLocks noGrp="1"/>
          </p:cNvSpPr>
          <p:nvPr>
            <p:ph type="subTitle" idx="1"/>
          </p:nvPr>
        </p:nvSpPr>
        <p:spPr/>
        <p:txBody>
          <a:bodyPr/>
          <a:lstStyle/>
          <a:p>
            <a:r>
              <a:rPr lang="en-US" cap="none" dirty="0" smtClean="0"/>
              <a:t>Based on 1982-2016 Data from the American Occupational Therapy Foundation</a:t>
            </a:r>
            <a:endParaRPr lang="en-US" cap="none" dirty="0"/>
          </a:p>
        </p:txBody>
      </p:sp>
      <p:pic>
        <p:nvPicPr>
          <p:cNvPr id="9" name="Picture Placeholder 8" descr="Man and woman running on indoor track"/>
          <p:cNvPicPr>
            <a:picLocks noGrp="1" noChangeAspect="1"/>
          </p:cNvPicPr>
          <p:nvPr>
            <p:ph type="pic" idx="12"/>
          </p:nvPr>
        </p:nvPicPr>
        <p:blipFill rotWithShape="1">
          <a:blip r:embed="rId2" cstate="print">
            <a:extLst>
              <a:ext uri="{28A0092B-C50C-407E-A947-70E740481C1C}">
                <a14:useLocalDpi xmlns="" xmlns:a14="http://schemas.microsoft.com/office/drawing/2010/main" val="0"/>
              </a:ext>
            </a:extLst>
          </a:blip>
          <a:srcRect/>
          <a:stretch/>
        </p:blipFill>
        <p:spPr/>
      </p:pic>
      <p:pic>
        <p:nvPicPr>
          <p:cNvPr id="4" name="Picture 3"/>
          <p:cNvPicPr>
            <a:picLocks noChangeAspect="1"/>
          </p:cNvPicPr>
          <p:nvPr/>
        </p:nvPicPr>
        <p:blipFill>
          <a:blip r:embed="rId3" cstate="print"/>
          <a:stretch>
            <a:fillRect/>
          </a:stretch>
        </p:blipFill>
        <p:spPr>
          <a:xfrm>
            <a:off x="4052887" y="13068"/>
            <a:ext cx="4086225" cy="4745736"/>
          </a:xfrm>
          <a:prstGeom prst="rect">
            <a:avLst/>
          </a:prstGeom>
        </p:spPr>
      </p:pic>
      <p:pic>
        <p:nvPicPr>
          <p:cNvPr id="10" name="Picture 9"/>
          <p:cNvPicPr>
            <a:picLocks noChangeAspect="1"/>
          </p:cNvPicPr>
          <p:nvPr/>
        </p:nvPicPr>
        <p:blipFill>
          <a:blip r:embed="rId4" cstate="print"/>
          <a:stretch>
            <a:fillRect/>
          </a:stretch>
        </p:blipFill>
        <p:spPr>
          <a:xfrm>
            <a:off x="-29527" y="13068"/>
            <a:ext cx="4052886" cy="4745736"/>
          </a:xfrm>
          <a:prstGeom prst="rect">
            <a:avLst/>
          </a:prstGeom>
        </p:spPr>
      </p:pic>
    </p:spTree>
    <p:extLst>
      <p:ext uri="{BB962C8B-B14F-4D97-AF65-F5344CB8AC3E}">
        <p14:creationId xmlns="" xmlns:p14="http://schemas.microsoft.com/office/powerpoint/2010/main" val="30346877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157" y="457200"/>
            <a:ext cx="9588843" cy="589005"/>
          </a:xfrm>
        </p:spPr>
        <p:txBody>
          <a:bodyPr/>
          <a:lstStyle/>
          <a:p>
            <a:r>
              <a:rPr lang="en-US" dirty="0" smtClean="0"/>
              <a:t>Primary investigator </a:t>
            </a:r>
            <a:r>
              <a:rPr lang="en-US" sz="2000" dirty="0" err="1" smtClean="0"/>
              <a:t>vs</a:t>
            </a:r>
            <a:r>
              <a:rPr lang="en-US" dirty="0" err="1" smtClean="0"/>
              <a:t>.diagnosis</a:t>
            </a:r>
            <a:r>
              <a:rPr lang="en-US" dirty="0" smtClean="0"/>
              <a:t> network</a:t>
            </a:r>
            <a:endParaRPr lang="en-US" dirty="0"/>
          </a:p>
        </p:txBody>
      </p:sp>
      <p:sp>
        <p:nvSpPr>
          <p:cNvPr id="3" name="Content Placeholder 2"/>
          <p:cNvSpPr>
            <a:spLocks noGrp="1"/>
          </p:cNvSpPr>
          <p:nvPr>
            <p:ph idx="1"/>
          </p:nvPr>
        </p:nvSpPr>
        <p:spPr>
          <a:xfrm>
            <a:off x="1079157" y="1318054"/>
            <a:ext cx="9588843" cy="4854146"/>
          </a:xfrm>
        </p:spPr>
        <p:txBody>
          <a:bodyPr>
            <a:normAutofit fontScale="85000" lnSpcReduction="10000"/>
          </a:bodyPr>
          <a:lstStyle/>
          <a:p>
            <a:r>
              <a:rPr lang="en-US" dirty="0" smtClean="0"/>
              <a:t>The dataset was thoroughly cleansed, with duplicate records removed. The referential integrity was enforced on the clean dataset. The Primary Investigator was associated with the Diagnosis Descriptions relative to the respective Research Projects. The extracted dataset was cumulatively sliced by seven years from 1982 to 2016 inclusively.</a:t>
            </a:r>
          </a:p>
          <a:p>
            <a:r>
              <a:rPr lang="en-US" dirty="0" smtClean="0"/>
              <a:t>For every time slice the number of nodes tripled from 18 in 1989 to 221 in 2016.</a:t>
            </a:r>
          </a:p>
          <a:p>
            <a:r>
              <a:rPr lang="en-US" dirty="0" smtClean="0"/>
              <a:t>From 1982 to 1996 the research was concentrated on Amputations or limb loss, Other, and Dementia or Alzheimer's disease Diagnosis with M. </a:t>
            </a:r>
            <a:r>
              <a:rPr lang="en-US" dirty="0" err="1" smtClean="0"/>
              <a:t>Lowler</a:t>
            </a:r>
            <a:r>
              <a:rPr lang="en-US" dirty="0" smtClean="0"/>
              <a:t> and </a:t>
            </a:r>
            <a:r>
              <a:rPr lang="en-US" dirty="0" err="1" smtClean="0"/>
              <a:t>J.Rogers</a:t>
            </a:r>
            <a:r>
              <a:rPr lang="en-US" dirty="0" smtClean="0"/>
              <a:t> consistently leading the research in the respective areas, including on the Other Diagnosis.</a:t>
            </a:r>
          </a:p>
          <a:p>
            <a:r>
              <a:rPr lang="en-US" dirty="0" smtClean="0"/>
              <a:t>From 2003 to 2016 the field of research expanded significantly and started moving to the areas of Autism spectrum disorders, lead by Teresa A. May-Benson, that is strongly connected to Sensory integration/processing disorders research community that was headed by Patricia Davies. The third largest, Stroke research community, is  connected to the Other diagnosis by Kenneth </a:t>
            </a:r>
            <a:r>
              <a:rPr lang="en-US" dirty="0" err="1" smtClean="0"/>
              <a:t>Ottenbacher</a:t>
            </a:r>
            <a:r>
              <a:rPr lang="en-US" dirty="0" smtClean="0"/>
              <a:t> and is engaged in collaborations with Brain injury and disorders and Cerebral Palsy. </a:t>
            </a:r>
          </a:p>
          <a:p>
            <a:r>
              <a:rPr lang="en-US" smtClean="0"/>
              <a:t>Two more </a:t>
            </a:r>
            <a:r>
              <a:rPr lang="en-US" dirty="0" smtClean="0"/>
              <a:t>dispersed communities were identified. The first consisted of the area of diagnosis associated with various body injuries such as Spinal Cord, Upper Extremities and Musculoskeletal injuries with Corey McGee and Mary Jane </a:t>
            </a:r>
            <a:r>
              <a:rPr lang="en-US" dirty="0" err="1" smtClean="0"/>
              <a:t>Mulcahey</a:t>
            </a:r>
            <a:r>
              <a:rPr lang="en-US" dirty="0" smtClean="0"/>
              <a:t> leading the field. The second emerging community consists of Mental illness, Diabetes and Cardiopulmonary conditions field lead by Christine </a:t>
            </a:r>
            <a:r>
              <a:rPr lang="en-US" dirty="0" err="1" smtClean="0"/>
              <a:t>Helfrich</a:t>
            </a:r>
            <a:r>
              <a:rPr lang="en-US" dirty="0" smtClean="0"/>
              <a:t>.  </a:t>
            </a:r>
            <a:endParaRPr lang="en-US" dirty="0"/>
          </a:p>
        </p:txBody>
      </p:sp>
    </p:spTree>
    <p:extLst>
      <p:ext uri="{BB962C8B-B14F-4D97-AF65-F5344CB8AC3E}">
        <p14:creationId xmlns="" xmlns:p14="http://schemas.microsoft.com/office/powerpoint/2010/main" val="28369708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lice82-1996_blondel.png"/>
          <p:cNvPicPr>
            <a:picLocks noChangeAspect="1"/>
          </p:cNvPicPr>
          <p:nvPr/>
        </p:nvPicPr>
        <p:blipFill>
          <a:blip r:embed="rId2" cstate="print"/>
          <a:stretch>
            <a:fillRect/>
          </a:stretch>
        </p:blipFill>
        <p:spPr>
          <a:xfrm>
            <a:off x="1846217" y="1307773"/>
            <a:ext cx="2340750" cy="1923484"/>
          </a:xfrm>
          <a:prstGeom prst="rect">
            <a:avLst/>
          </a:prstGeom>
        </p:spPr>
      </p:pic>
      <p:pic>
        <p:nvPicPr>
          <p:cNvPr id="12" name="Picture 11" descr="slice82-2010_blondel.png"/>
          <p:cNvPicPr>
            <a:picLocks noChangeAspect="1"/>
          </p:cNvPicPr>
          <p:nvPr/>
        </p:nvPicPr>
        <p:blipFill>
          <a:blip r:embed="rId3" cstate="print"/>
          <a:stretch>
            <a:fillRect/>
          </a:stretch>
        </p:blipFill>
        <p:spPr>
          <a:xfrm>
            <a:off x="9899793" y="276460"/>
            <a:ext cx="2014144" cy="2371048"/>
          </a:xfrm>
          <a:prstGeom prst="rect">
            <a:avLst/>
          </a:prstGeom>
        </p:spPr>
      </p:pic>
      <p:pic>
        <p:nvPicPr>
          <p:cNvPr id="3" name="Picture 2" descr="slice82-2017_blondel_2.png"/>
          <p:cNvPicPr>
            <a:picLocks noChangeAspect="1"/>
          </p:cNvPicPr>
          <p:nvPr/>
        </p:nvPicPr>
        <p:blipFill>
          <a:blip r:embed="rId4" cstate="print"/>
          <a:stretch>
            <a:fillRect/>
          </a:stretch>
        </p:blipFill>
        <p:spPr>
          <a:xfrm>
            <a:off x="4307620" y="850352"/>
            <a:ext cx="2962592" cy="2902942"/>
          </a:xfrm>
          <a:prstGeom prst="rect">
            <a:avLst/>
          </a:prstGeom>
        </p:spPr>
      </p:pic>
      <p:pic>
        <p:nvPicPr>
          <p:cNvPr id="4" name="Picture 3" descr="slice82-1989_blondel.png"/>
          <p:cNvPicPr>
            <a:picLocks noChangeAspect="1"/>
          </p:cNvPicPr>
          <p:nvPr/>
        </p:nvPicPr>
        <p:blipFill>
          <a:blip r:embed="rId5" cstate="print"/>
          <a:stretch>
            <a:fillRect/>
          </a:stretch>
        </p:blipFill>
        <p:spPr>
          <a:xfrm>
            <a:off x="0" y="153574"/>
            <a:ext cx="2009550" cy="2137430"/>
          </a:xfrm>
          <a:prstGeom prst="rect">
            <a:avLst/>
          </a:prstGeom>
        </p:spPr>
      </p:pic>
      <p:sp>
        <p:nvSpPr>
          <p:cNvPr id="5" name="TextBox 4"/>
          <p:cNvSpPr txBox="1"/>
          <p:nvPr/>
        </p:nvSpPr>
        <p:spPr>
          <a:xfrm>
            <a:off x="191353" y="0"/>
            <a:ext cx="1662476" cy="461665"/>
          </a:xfrm>
          <a:prstGeom prst="rect">
            <a:avLst/>
          </a:prstGeom>
          <a:noFill/>
        </p:spPr>
        <p:txBody>
          <a:bodyPr wrap="square" rtlCol="0">
            <a:spAutoFit/>
          </a:bodyPr>
          <a:lstStyle/>
          <a:p>
            <a:pPr algn="ctr"/>
            <a:r>
              <a:rPr lang="en-US" sz="2400" dirty="0" smtClean="0">
                <a:solidFill>
                  <a:schemeClr val="tx2"/>
                </a:solidFill>
              </a:rPr>
              <a:t>1982-1989</a:t>
            </a:r>
          </a:p>
        </p:txBody>
      </p:sp>
      <p:sp>
        <p:nvSpPr>
          <p:cNvPr id="6" name="TextBox 5"/>
          <p:cNvSpPr txBox="1"/>
          <p:nvPr/>
        </p:nvSpPr>
        <p:spPr>
          <a:xfrm>
            <a:off x="2339164" y="833881"/>
            <a:ext cx="1556151" cy="461665"/>
          </a:xfrm>
          <a:prstGeom prst="rect">
            <a:avLst/>
          </a:prstGeom>
          <a:noFill/>
        </p:spPr>
        <p:txBody>
          <a:bodyPr wrap="square" rtlCol="0">
            <a:spAutoFit/>
          </a:bodyPr>
          <a:lstStyle/>
          <a:p>
            <a:pPr algn="ctr"/>
            <a:r>
              <a:rPr lang="en-US" sz="2400" dirty="0" smtClean="0">
                <a:solidFill>
                  <a:schemeClr val="tx2"/>
                </a:solidFill>
              </a:rPr>
              <a:t>1982-1996</a:t>
            </a:r>
          </a:p>
        </p:txBody>
      </p:sp>
      <p:sp>
        <p:nvSpPr>
          <p:cNvPr id="8" name="TextBox 7"/>
          <p:cNvSpPr txBox="1"/>
          <p:nvPr/>
        </p:nvSpPr>
        <p:spPr>
          <a:xfrm>
            <a:off x="7517206" y="1043261"/>
            <a:ext cx="1616149" cy="461665"/>
          </a:xfrm>
          <a:prstGeom prst="rect">
            <a:avLst/>
          </a:prstGeom>
          <a:noFill/>
        </p:spPr>
        <p:txBody>
          <a:bodyPr wrap="square" rtlCol="0">
            <a:spAutoFit/>
          </a:bodyPr>
          <a:lstStyle/>
          <a:p>
            <a:pPr algn="ctr"/>
            <a:r>
              <a:rPr lang="en-US" sz="2400" dirty="0" smtClean="0">
                <a:solidFill>
                  <a:schemeClr val="tx2"/>
                </a:solidFill>
              </a:rPr>
              <a:t>1982-2003</a:t>
            </a:r>
          </a:p>
        </p:txBody>
      </p:sp>
      <p:pic>
        <p:nvPicPr>
          <p:cNvPr id="9" name="Picture 8" descr="slice82-2003_blondel.png"/>
          <p:cNvPicPr>
            <a:picLocks noChangeAspect="1"/>
          </p:cNvPicPr>
          <p:nvPr/>
        </p:nvPicPr>
        <p:blipFill>
          <a:blip r:embed="rId6" cstate="print"/>
          <a:stretch>
            <a:fillRect/>
          </a:stretch>
        </p:blipFill>
        <p:spPr>
          <a:xfrm>
            <a:off x="7361436" y="1467250"/>
            <a:ext cx="2078104" cy="1881963"/>
          </a:xfrm>
          <a:prstGeom prst="rect">
            <a:avLst/>
          </a:prstGeom>
        </p:spPr>
      </p:pic>
      <p:sp>
        <p:nvSpPr>
          <p:cNvPr id="10" name="TextBox 9"/>
          <p:cNvSpPr txBox="1"/>
          <p:nvPr/>
        </p:nvSpPr>
        <p:spPr>
          <a:xfrm>
            <a:off x="10026511" y="-7074"/>
            <a:ext cx="1725096" cy="461665"/>
          </a:xfrm>
          <a:prstGeom prst="rect">
            <a:avLst/>
          </a:prstGeom>
          <a:noFill/>
        </p:spPr>
        <p:txBody>
          <a:bodyPr wrap="square" rtlCol="0">
            <a:spAutoFit/>
          </a:bodyPr>
          <a:lstStyle/>
          <a:p>
            <a:pPr algn="ctr"/>
            <a:r>
              <a:rPr lang="en-US" sz="2400" dirty="0" smtClean="0">
                <a:solidFill>
                  <a:schemeClr val="tx2"/>
                </a:solidFill>
              </a:rPr>
              <a:t>1982-2010</a:t>
            </a:r>
          </a:p>
        </p:txBody>
      </p:sp>
      <p:sp>
        <p:nvSpPr>
          <p:cNvPr id="11" name="TextBox 10"/>
          <p:cNvSpPr txBox="1"/>
          <p:nvPr/>
        </p:nvSpPr>
        <p:spPr>
          <a:xfrm>
            <a:off x="2966484" y="0"/>
            <a:ext cx="6113721" cy="954107"/>
          </a:xfrm>
          <a:prstGeom prst="rect">
            <a:avLst/>
          </a:prstGeom>
          <a:noFill/>
        </p:spPr>
        <p:txBody>
          <a:bodyPr wrap="square" rtlCol="0">
            <a:spAutoFit/>
          </a:bodyPr>
          <a:lstStyle/>
          <a:p>
            <a:pPr algn="ctr"/>
            <a:r>
              <a:rPr lang="en-US" sz="2800" dirty="0" smtClean="0">
                <a:solidFill>
                  <a:schemeClr val="tx2"/>
                </a:solidFill>
              </a:rPr>
              <a:t>Cumulative Network of Research Investigators vs. Diagnosis 1982-2016</a:t>
            </a:r>
            <a:endParaRPr lang="en-US" sz="2800" dirty="0">
              <a:solidFill>
                <a:schemeClr val="tx2"/>
              </a:solidFill>
            </a:endParaRPr>
          </a:p>
        </p:txBody>
      </p:sp>
      <p:sp>
        <p:nvSpPr>
          <p:cNvPr id="15" name="TextBox 14"/>
          <p:cNvSpPr txBox="1"/>
          <p:nvPr/>
        </p:nvSpPr>
        <p:spPr>
          <a:xfrm>
            <a:off x="3700139" y="3753291"/>
            <a:ext cx="4040373" cy="707886"/>
          </a:xfrm>
          <a:prstGeom prst="rect">
            <a:avLst/>
          </a:prstGeom>
          <a:noFill/>
        </p:spPr>
        <p:txBody>
          <a:bodyPr wrap="square" rtlCol="0">
            <a:spAutoFit/>
          </a:bodyPr>
          <a:lstStyle/>
          <a:p>
            <a:pPr algn="ctr"/>
            <a:r>
              <a:rPr lang="en-US" sz="1000" dirty="0" smtClean="0"/>
              <a:t>Node  and Edge Color by community</a:t>
            </a:r>
          </a:p>
          <a:p>
            <a:pPr algn="ctr"/>
            <a:r>
              <a:rPr lang="en-US" sz="1000" dirty="0" smtClean="0"/>
              <a:t>Node </a:t>
            </a:r>
            <a:r>
              <a:rPr lang="en-US" sz="1000" dirty="0" smtClean="0"/>
              <a:t>, Label and Edge Size by number of projects</a:t>
            </a:r>
          </a:p>
          <a:p>
            <a:pPr algn="ctr"/>
            <a:r>
              <a:rPr lang="en-US" sz="1000" dirty="0" smtClean="0"/>
              <a:t>Label depicts PI name or Diagnosis and number of associated projects</a:t>
            </a:r>
          </a:p>
          <a:p>
            <a:pPr algn="ctr"/>
            <a:r>
              <a:rPr lang="en-US" sz="1000" dirty="0" smtClean="0"/>
              <a:t>Top 5 PIs with the most number of research projects colored</a:t>
            </a:r>
            <a:endParaRPr lang="en-US" sz="1000" dirty="0"/>
          </a:p>
        </p:txBody>
      </p:sp>
      <p:pic>
        <p:nvPicPr>
          <p:cNvPr id="13" name="Picture 12" descr="2017.png"/>
          <p:cNvPicPr>
            <a:picLocks noChangeAspect="1"/>
          </p:cNvPicPr>
          <p:nvPr/>
        </p:nvPicPr>
        <p:blipFill>
          <a:blip r:embed="rId7" cstate="print"/>
          <a:stretch>
            <a:fillRect/>
          </a:stretch>
        </p:blipFill>
        <p:spPr>
          <a:xfrm>
            <a:off x="4180639" y="4635793"/>
            <a:ext cx="3350270" cy="2169042"/>
          </a:xfrm>
          <a:prstGeom prst="rect">
            <a:avLst/>
          </a:prstGeom>
        </p:spPr>
      </p:pic>
      <p:pic>
        <p:nvPicPr>
          <p:cNvPr id="14" name="Picture 13" descr="1989.png"/>
          <p:cNvPicPr>
            <a:picLocks noChangeAspect="1"/>
          </p:cNvPicPr>
          <p:nvPr/>
        </p:nvPicPr>
        <p:blipFill>
          <a:blip r:embed="rId8" cstate="print"/>
          <a:stretch>
            <a:fillRect/>
          </a:stretch>
        </p:blipFill>
        <p:spPr>
          <a:xfrm>
            <a:off x="0" y="2523864"/>
            <a:ext cx="2222205" cy="1522119"/>
          </a:xfrm>
          <a:prstGeom prst="rect">
            <a:avLst/>
          </a:prstGeom>
        </p:spPr>
      </p:pic>
      <p:pic>
        <p:nvPicPr>
          <p:cNvPr id="16" name="Picture 15" descr="1996.png"/>
          <p:cNvPicPr>
            <a:picLocks noChangeAspect="1"/>
          </p:cNvPicPr>
          <p:nvPr/>
        </p:nvPicPr>
        <p:blipFill>
          <a:blip r:embed="rId9" cstate="print"/>
          <a:stretch>
            <a:fillRect/>
          </a:stretch>
        </p:blipFill>
        <p:spPr>
          <a:xfrm>
            <a:off x="1391504" y="4104167"/>
            <a:ext cx="2840266" cy="1735419"/>
          </a:xfrm>
          <a:prstGeom prst="rect">
            <a:avLst/>
          </a:prstGeom>
        </p:spPr>
      </p:pic>
      <p:pic>
        <p:nvPicPr>
          <p:cNvPr id="17" name="Picture 16" descr="2003.png"/>
          <p:cNvPicPr>
            <a:picLocks noChangeAspect="1"/>
          </p:cNvPicPr>
          <p:nvPr/>
        </p:nvPicPr>
        <p:blipFill>
          <a:blip r:embed="rId10" cstate="print"/>
          <a:stretch>
            <a:fillRect/>
          </a:stretch>
        </p:blipFill>
        <p:spPr>
          <a:xfrm>
            <a:off x="7617997" y="4146722"/>
            <a:ext cx="2930880" cy="1713867"/>
          </a:xfrm>
          <a:prstGeom prst="rect">
            <a:avLst/>
          </a:prstGeom>
        </p:spPr>
      </p:pic>
      <p:pic>
        <p:nvPicPr>
          <p:cNvPr id="18" name="Picture 17" descr="2010.png"/>
          <p:cNvPicPr>
            <a:picLocks noChangeAspect="1"/>
          </p:cNvPicPr>
          <p:nvPr/>
        </p:nvPicPr>
        <p:blipFill>
          <a:blip r:embed="rId11" cstate="print"/>
          <a:stretch>
            <a:fillRect/>
          </a:stretch>
        </p:blipFill>
        <p:spPr>
          <a:xfrm>
            <a:off x="9400095" y="2456286"/>
            <a:ext cx="2770640" cy="1775472"/>
          </a:xfrm>
          <a:prstGeom prst="rect">
            <a:avLst/>
          </a:prstGeom>
        </p:spPr>
      </p:pic>
    </p:spTree>
    <p:extLst>
      <p:ext uri="{BB962C8B-B14F-4D97-AF65-F5344CB8AC3E}">
        <p14:creationId xmlns="" xmlns:p14="http://schemas.microsoft.com/office/powerpoint/2010/main" val="11690402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 xmlns:p14="http://schemas.microsoft.com/office/powerpoint/2010/main" val="23369387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 xmlns:p14="http://schemas.microsoft.com/office/powerpoint/2010/main" val="16847851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 xmlns:p14="http://schemas.microsoft.com/office/powerpoint/2010/main" val="30789869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Visualization of Research in Occupational Therapy&amp;quot;&quot;/&gt;&lt;property id=&quot;20307&quot; value=&quot;262&quot;/&gt;&lt;/object&gt;&lt;object type=&quot;3&quot; unique_id=&quot;10004&quot;&gt;&lt;property id=&quot;20148&quot; value=&quot;5&quot;/&gt;&lt;property id=&quot;20300&quot; value=&quot;Slide 2 - &amp;quot;Visualization Name&amp;quot;&quot;/&gt;&lt;property id=&quot;20307&quot; value=&quot;257&quot;/&gt;&lt;/object&gt;&lt;object type=&quot;3&quot; unique_id=&quot;10005&quot;&gt;&lt;property id=&quot;20148&quot; value=&quot;5&quot;/&gt;&lt;property id=&quot;20300&quot; value=&quot;Slide 3&quot;/&gt;&lt;property id=&quot;20307&quot; value=&quot;276&quot;/&gt;&lt;/object&gt;&lt;object type=&quot;3&quot; unique_id=&quot;10006&quot;&gt;&lt;property id=&quot;20148&quot; value=&quot;5&quot;/&gt;&lt;property id=&quot;20300&quot; value=&quot;Slide 4&quot;/&gt;&lt;property id=&quot;20307&quot; value=&quot;274&quot;/&gt;&lt;/object&gt;&lt;object type=&quot;3&quot; unique_id=&quot;10007&quot;&gt;&lt;property id=&quot;20148&quot; value=&quot;5&quot;/&gt;&lt;property id=&quot;20300&quot; value=&quot;Slide 5&quot;/&gt;&lt;property id=&quot;20307&quot; value=&quot;275&quot;/&gt;&lt;/object&gt;&lt;object type=&quot;3&quot; unique_id=&quot;10008&quot;&gt;&lt;property id=&quot;20148&quot; value=&quot;5&quot;/&gt;&lt;property id=&quot;20300&quot; value=&quot;Slide 6&quot;/&gt;&lt;property id=&quot;20307&quot; value=&quot;277&quot;/&gt;&lt;/object&gt;&lt;/object&gt;&lt;object type=&quot;8&quot; unique_id=&quot;10016&quot;&gt;&lt;/object&gt;&lt;/object&gt;&lt;/database&gt;"/>
  <p:tag name="SECTOMILLISECCONVERTED" val="1"/>
</p:tagLst>
</file>

<file path=ppt/theme/theme1.xml><?xml version="1.0" encoding="utf-8"?>
<a:theme xmlns:a="http://schemas.openxmlformats.org/drawingml/2006/main" name="Health Fitness 16x9">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EB3BA0-388C-4E58-A08B-951C7A9EBD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320</Words>
  <Application>Microsoft Office PowerPoint</Application>
  <PresentationFormat>Custom</PresentationFormat>
  <Paragraphs>17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Health Fitness 16x9</vt:lpstr>
      <vt:lpstr>Visualization of Research in Occupational Therapy</vt:lpstr>
      <vt:lpstr>Primary investigator vs.diagnosis network</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2016-04-09T19:48:26Z</dcterms:created>
  <dcterms:modified xsi:type="dcterms:W3CDTF">2016-04-12T01:17:06Z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TC029223919991</vt:lpwstr>
  </property>
</Properties>
</file>