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1"/>
  </p:notesMasterIdLst>
  <p:handoutMasterIdLst>
    <p:handoutMasterId r:id="rId12"/>
  </p:handoutMasterIdLst>
  <p:sldIdLst>
    <p:sldId id="262" r:id="rId3"/>
    <p:sldId id="257" r:id="rId4"/>
    <p:sldId id="276" r:id="rId5"/>
    <p:sldId id="274" r:id="rId6"/>
    <p:sldId id="277" r:id="rId7"/>
    <p:sldId id="278" r:id="rId8"/>
    <p:sldId id="279" r:id="rId9"/>
    <p:sldId id="280" r:id="rId10"/>
  </p:sldIdLst>
  <p:sldSz cx="12192000" cy="6858000"/>
  <p:notesSz cx="6858000" cy="9144000"/>
  <p:custDataLst>
    <p:tags r:id="rId1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90" d="100"/>
          <a:sy n="90" d="100"/>
        </p:scale>
        <p:origin x="-444" y="-24"/>
      </p:cViewPr>
      <p:guideLst>
        <p:guide orient="horz" pos="2160"/>
        <p:guide pos="3840"/>
      </p:guideLst>
    </p:cSldViewPr>
  </p:slideViewPr>
  <p:notesTextViewPr>
    <p:cViewPr>
      <p:scale>
        <a:sx n="1" d="1"/>
        <a:sy n="1" d="1"/>
      </p:scale>
      <p:origin x="0" y="0"/>
    </p:cViewPr>
  </p:notesTextViewPr>
  <p:notesViewPr>
    <p:cSldViewPr snapToGrid="0" showGuides="1">
      <p:cViewPr varScale="1">
        <p:scale>
          <a:sx n="63" d="100"/>
          <a:sy n="63" d="100"/>
        </p:scale>
        <p:origin x="2838" y="108"/>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gs" Target="tags/tag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9BCE0C-CD74-4A59-802C-6D2F8C15331A}" type="datetimeFigureOut">
              <a:rPr lang="en-US" smtClean="0"/>
              <a:pPr/>
              <a:t>4/13/2016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98501B-77B5-4365-9881-C6E19A3C1E42}" type="slidenum">
              <a:rPr lang="en-US" smtClean="0"/>
              <a:pPr/>
              <a:t>‹#›</a:t>
            </a:fld>
            <a:endParaRPr lang="en-US"/>
          </a:p>
        </p:txBody>
      </p:sp>
    </p:spTree>
    <p:extLst>
      <p:ext uri="{BB962C8B-B14F-4D97-AF65-F5344CB8AC3E}">
        <p14:creationId xmlns:p14="http://schemas.microsoft.com/office/powerpoint/2010/main" xmlns="" val="28514561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4FDEA8-CBB8-46CC-9562-028963DBC55A}" type="datetimeFigureOut">
              <a:rPr lang="en-US" smtClean="0"/>
              <a:pPr/>
              <a:t>4/13/2016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8BD8E7-1312-41F3-99C4-6DA5AF891969}" type="slidenum">
              <a:rPr lang="en-US" smtClean="0"/>
              <a:pPr/>
              <a:t>‹#›</a:t>
            </a:fld>
            <a:endParaRPr lang="en-US"/>
          </a:p>
        </p:txBody>
      </p:sp>
    </p:spTree>
    <p:extLst>
      <p:ext uri="{BB962C8B-B14F-4D97-AF65-F5344CB8AC3E}">
        <p14:creationId xmlns:p14="http://schemas.microsoft.com/office/powerpoint/2010/main" xmlns="" val="2892084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600200"/>
            <a:ext cx="10515600" cy="2240280"/>
          </a:xfrm>
        </p:spPr>
        <p:txBody>
          <a:bodyPr anchor="b">
            <a:normAutofit/>
          </a:bodyPr>
          <a:lstStyle>
            <a:lvl1pPr algn="ctr">
              <a:defRPr sz="4400">
                <a:solidFill>
                  <a:schemeClr val="bg1"/>
                </a:solidFill>
              </a:defRPr>
            </a:lvl1pPr>
          </a:lstStyle>
          <a:p>
            <a:r>
              <a:rPr lang="en-US" smtClean="0"/>
              <a:t>Click to edit Master title style</a:t>
            </a:r>
            <a:endParaRPr lang="en-US"/>
          </a:p>
        </p:txBody>
      </p:sp>
      <p:sp>
        <p:nvSpPr>
          <p:cNvPr id="3" name="Subtitle 2"/>
          <p:cNvSpPr>
            <a:spLocks noGrp="1"/>
          </p:cNvSpPr>
          <p:nvPr>
            <p:ph type="subTitle" idx="1"/>
          </p:nvPr>
        </p:nvSpPr>
        <p:spPr>
          <a:xfrm>
            <a:off x="838200" y="3854659"/>
            <a:ext cx="10515600" cy="1143000"/>
          </a:xfrm>
        </p:spPr>
        <p:txBody>
          <a:bodyPr>
            <a:normAutofit/>
          </a:bodyPr>
          <a:lstStyle>
            <a:lvl1pPr marL="0" indent="0" algn="ctr">
              <a:buNone/>
              <a:defRPr sz="2000" cap="all"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Rectangle 6"/>
          <p:cNvSpPr/>
          <p:nvPr userDrawn="1"/>
        </p:nvSpPr>
        <p:spPr>
          <a:xfrm>
            <a:off x="304800" y="304800"/>
            <a:ext cx="11582400" cy="6248400"/>
          </a:xfrm>
          <a:prstGeom prst="rect">
            <a:avLst/>
          </a:prstGeom>
          <a:noFill/>
          <a:ln w="508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7988627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8" name="Rectangle 7"/>
          <p:cNvSpPr/>
          <p:nvPr userDrawn="1"/>
        </p:nvSpPr>
        <p:spPr>
          <a:xfrm>
            <a:off x="8153400" y="0"/>
            <a:ext cx="40386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8532813" y="4591761"/>
            <a:ext cx="3125787" cy="1580440"/>
          </a:xfrm>
        </p:spPr>
        <p:txBody>
          <a:bodyPr/>
          <a:lstStyle>
            <a:lvl1pPr marL="0" indent="0">
              <a:spcBef>
                <a:spcPts val="8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 name="Title 1"/>
          <p:cNvSpPr>
            <a:spLocks noGrp="1"/>
          </p:cNvSpPr>
          <p:nvPr>
            <p:ph type="title"/>
          </p:nvPr>
        </p:nvSpPr>
        <p:spPr>
          <a:xfrm>
            <a:off x="8532813" y="1714500"/>
            <a:ext cx="3125787" cy="2877260"/>
          </a:xfrm>
        </p:spPr>
        <p:txBody>
          <a:bodyPr anchor="b">
            <a:normAutofit/>
          </a:bodyPr>
          <a:lstStyle>
            <a:lvl1pPr>
              <a:defRPr sz="3000">
                <a:solidFill>
                  <a:schemeClr val="bg1"/>
                </a:solidFill>
              </a:defRPr>
            </a:lvl1pPr>
          </a:lstStyle>
          <a:p>
            <a:r>
              <a:rPr lang="en-US" smtClean="0"/>
              <a:t>Click to edit Master title style</a:t>
            </a:r>
            <a:endParaRPr lang="en-US"/>
          </a:p>
        </p:txBody>
      </p:sp>
      <p:sp>
        <p:nvSpPr>
          <p:cNvPr id="6" name="Picture Placeholder 2"/>
          <p:cNvSpPr>
            <a:spLocks noGrp="1"/>
          </p:cNvSpPr>
          <p:nvPr>
            <p:ph type="pic" idx="1"/>
          </p:nvPr>
        </p:nvSpPr>
        <p:spPr>
          <a:xfrm>
            <a:off x="0" y="0"/>
            <a:ext cx="8101584" cy="6857999"/>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Tree>
    <p:extLst>
      <p:ext uri="{BB962C8B-B14F-4D97-AF65-F5344CB8AC3E}">
        <p14:creationId xmlns:p14="http://schemas.microsoft.com/office/powerpoint/2010/main" xmlns="" val="297724975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pPr/>
              <a:t>4/13/2016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xmlns="" val="247715422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200"/>
            <a:ext cx="1943100" cy="57197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0" y="457200"/>
            <a:ext cx="7048500" cy="57197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pPr/>
              <a:t>4/13/2016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xmlns="" val="252463502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Pictures">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4800600"/>
            <a:ext cx="12192000" cy="2057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33400" y="5115656"/>
            <a:ext cx="11125200" cy="914400"/>
          </a:xfrm>
        </p:spPr>
        <p:txBody>
          <a:bodyPr anchor="b">
            <a:normAutofit/>
          </a:bodyPr>
          <a:lstStyle>
            <a:lvl1pPr algn="ctr">
              <a:defRPr sz="4400" spc="-50" baseline="0">
                <a:solidFill>
                  <a:schemeClr val="bg1"/>
                </a:solidFill>
              </a:defRPr>
            </a:lvl1pPr>
          </a:lstStyle>
          <a:p>
            <a:r>
              <a:rPr lang="en-US" smtClean="0"/>
              <a:t>Click to edit Master title style</a:t>
            </a:r>
            <a:endParaRPr lang="en-US"/>
          </a:p>
        </p:txBody>
      </p:sp>
      <p:sp>
        <p:nvSpPr>
          <p:cNvPr id="3" name="Subtitle 2"/>
          <p:cNvSpPr>
            <a:spLocks noGrp="1"/>
          </p:cNvSpPr>
          <p:nvPr>
            <p:ph type="subTitle" idx="1"/>
          </p:nvPr>
        </p:nvSpPr>
        <p:spPr>
          <a:xfrm>
            <a:off x="533400" y="6043123"/>
            <a:ext cx="11125200" cy="571500"/>
          </a:xfrm>
        </p:spPr>
        <p:txBody>
          <a:bodyPr>
            <a:normAutofit/>
          </a:bodyPr>
          <a:lstStyle>
            <a:lvl1pPr marL="0" indent="0" algn="ctr">
              <a:spcBef>
                <a:spcPts val="0"/>
              </a:spcBef>
              <a:buNone/>
              <a:defRPr sz="2000" cap="all"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9" name="Picture Placeholder 2"/>
          <p:cNvSpPr>
            <a:spLocks noGrp="1"/>
          </p:cNvSpPr>
          <p:nvPr>
            <p:ph type="pic" idx="10"/>
          </p:nvPr>
        </p:nvSpPr>
        <p:spPr>
          <a:xfrm>
            <a:off x="1"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13" name="Picture Placeholder 2"/>
          <p:cNvSpPr>
            <a:spLocks noGrp="1"/>
          </p:cNvSpPr>
          <p:nvPr>
            <p:ph type="pic" idx="11"/>
          </p:nvPr>
        </p:nvSpPr>
        <p:spPr>
          <a:xfrm>
            <a:off x="4084320"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14" name="Picture Placeholder 2"/>
          <p:cNvSpPr>
            <a:spLocks noGrp="1"/>
          </p:cNvSpPr>
          <p:nvPr>
            <p:ph type="pic" idx="12"/>
          </p:nvPr>
        </p:nvSpPr>
        <p:spPr>
          <a:xfrm>
            <a:off x="8168640"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Tree>
    <p:extLst>
      <p:ext uri="{BB962C8B-B14F-4D97-AF65-F5344CB8AC3E}">
        <p14:creationId xmlns:p14="http://schemas.microsoft.com/office/powerpoint/2010/main" xmlns="" val="14637454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22563" y="457200"/>
            <a:ext cx="10254343" cy="612321"/>
          </a:xfrm>
        </p:spPr>
        <p:txBody>
          <a:bodyPr anchor="t"/>
          <a:lstStyle/>
          <a:p>
            <a:r>
              <a:rPr lang="en-US" dirty="0" smtClean="0"/>
              <a:t>Click to edit Master title style</a:t>
            </a:r>
            <a:endParaRPr lang="en-US" dirty="0"/>
          </a:p>
        </p:txBody>
      </p:sp>
      <p:sp>
        <p:nvSpPr>
          <p:cNvPr id="3" name="Content Placeholder 2"/>
          <p:cNvSpPr>
            <a:spLocks noGrp="1"/>
          </p:cNvSpPr>
          <p:nvPr>
            <p:ph idx="1"/>
          </p:nvPr>
        </p:nvSpPr>
        <p:spPr>
          <a:xfrm>
            <a:off x="922563" y="1191986"/>
            <a:ext cx="10254343" cy="4980214"/>
          </a:xfrm>
        </p:spPr>
        <p:txBody>
          <a:bodyPr/>
          <a:lstStyle>
            <a:lvl1pPr marL="274320" indent="-228600">
              <a:buFont typeface="Arial" panose="020B0604020202020204" pitchFamily="34" charset="0"/>
              <a:buChar char="•"/>
              <a:defRPr/>
            </a:lvl1pPr>
            <a:lvl3pPr marL="914400" indent="-228600">
              <a:buFont typeface="Courier New" panose="02070309020205020404" pitchFamily="49" charset="0"/>
              <a:buChar char="o"/>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pPr/>
              <a:t>4/13/2016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xmlns="" val="311244411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a:xfrm>
            <a:off x="304800" y="304800"/>
            <a:ext cx="11582400" cy="6248400"/>
          </a:xfrm>
          <a:prstGeom prst="rect">
            <a:avLst/>
          </a:prstGeom>
          <a:noFill/>
          <a:ln w="508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1850" y="2514600"/>
            <a:ext cx="10515600" cy="2743200"/>
          </a:xfrm>
        </p:spPr>
        <p:txBody>
          <a:bodyPr anchor="b">
            <a:normAutofit/>
          </a:bodyPr>
          <a:lstStyle>
            <a:lvl1pPr algn="ctr">
              <a:defRPr sz="4400" spc="-50" baseline="0">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1850" y="5257800"/>
            <a:ext cx="10515600" cy="914400"/>
          </a:xfrm>
        </p:spPr>
        <p:txBody>
          <a:bodyPr>
            <a:normAutofit/>
          </a:bodyPr>
          <a:lstStyle>
            <a:lvl1pPr marL="0" indent="0" algn="ctr">
              <a:spcBef>
                <a:spcPts val="0"/>
              </a:spcBef>
              <a:buNone/>
              <a:defRPr sz="2000" cap="all" spc="50"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xmlns="" val="35067780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0" y="1714500"/>
            <a:ext cx="4495800" cy="446227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714500"/>
            <a:ext cx="4495800" cy="446227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7CC0096-1860-4642-9CD2-0079EA5E7CD1}" type="datetimeFigureOut">
              <a:rPr lang="en-US" smtClean="0"/>
              <a:pPr/>
              <a:t>4/13/2016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xmlns="" val="404456794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smtClean="0"/>
              <a:t>Click to edit Master title style</a:t>
            </a:r>
            <a:endParaRPr lang="en-US"/>
          </a:p>
        </p:txBody>
      </p:sp>
      <p:sp>
        <p:nvSpPr>
          <p:cNvPr id="3" name="Text Placeholder 2"/>
          <p:cNvSpPr>
            <a:spLocks noGrp="1"/>
          </p:cNvSpPr>
          <p:nvPr>
            <p:ph type="body" idx="1"/>
          </p:nvPr>
        </p:nvSpPr>
        <p:spPr>
          <a:xfrm>
            <a:off x="1527048" y="1733162"/>
            <a:ext cx="4498848" cy="685800"/>
          </a:xfrm>
        </p:spPr>
        <p:txBody>
          <a:bodyPr anchor="b">
            <a:normAutofit/>
          </a:bodyPr>
          <a:lstStyle>
            <a:lvl1pPr marL="0" indent="0">
              <a:spcBef>
                <a:spcPts val="0"/>
              </a:spcBef>
              <a:buNone/>
              <a:defRPr sz="1800" b="1"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7048" y="2481943"/>
            <a:ext cx="4498848" cy="3690257"/>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733162"/>
            <a:ext cx="4498848" cy="685800"/>
          </a:xfrm>
        </p:spPr>
        <p:txBody>
          <a:bodyPr anchor="b">
            <a:normAutofit/>
          </a:bodyPr>
          <a:lstStyle>
            <a:lvl1pPr marL="0" indent="0">
              <a:spcBef>
                <a:spcPts val="0"/>
              </a:spcBef>
              <a:buNone/>
              <a:defRPr sz="1800" b="1"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481943"/>
            <a:ext cx="4498848" cy="3690257"/>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CC0096-1860-4642-9CD2-0079EA5E7CD1}" type="datetimeFigureOut">
              <a:rPr lang="en-US" smtClean="0"/>
              <a:pPr/>
              <a:t>4/13/2016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xmlns="" val="339790656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pPr/>
              <a:t>4/13/2016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xmlns="" val="323897671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14681722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51812" y="1714498"/>
            <a:ext cx="3506788" cy="2880360"/>
          </a:xfrm>
        </p:spPr>
        <p:txBody>
          <a:bodyPr anchor="b">
            <a:normAutofit/>
          </a:bodyPr>
          <a:lstStyle>
            <a:lvl1pPr>
              <a:defRPr sz="3000"/>
            </a:lvl1pPr>
          </a:lstStyle>
          <a:p>
            <a:r>
              <a:rPr lang="en-US" smtClean="0"/>
              <a:t>Click to edit Master title style</a:t>
            </a:r>
            <a:endParaRPr lang="en-US" dirty="0"/>
          </a:p>
        </p:txBody>
      </p:sp>
      <p:sp>
        <p:nvSpPr>
          <p:cNvPr id="3" name="Content Placeholder 2"/>
          <p:cNvSpPr>
            <a:spLocks noGrp="1"/>
          </p:cNvSpPr>
          <p:nvPr>
            <p:ph idx="1"/>
          </p:nvPr>
        </p:nvSpPr>
        <p:spPr>
          <a:xfrm>
            <a:off x="530352" y="457200"/>
            <a:ext cx="7242111" cy="5715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151812" y="4590288"/>
            <a:ext cx="3514564" cy="1581912"/>
          </a:xfrm>
        </p:spPr>
        <p:txBody>
          <a:bodyPr/>
          <a:lstStyle>
            <a:lvl1pPr marL="0" indent="0">
              <a:spcBef>
                <a:spcPts val="8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pPr/>
              <a:t>4/13/2016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xmlns="" val="166737413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583680"/>
            <a:ext cx="12192000" cy="2743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524000" y="1714500"/>
            <a:ext cx="9144000" cy="44577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187908" y="6601556"/>
            <a:ext cx="1534064" cy="228600"/>
          </a:xfrm>
          <a:prstGeom prst="rect">
            <a:avLst/>
          </a:prstGeom>
        </p:spPr>
        <p:txBody>
          <a:bodyPr vert="horz" lIns="91440" tIns="45720" rIns="91440" bIns="45720" rtlCol="0" anchor="ctr"/>
          <a:lstStyle>
            <a:lvl1pPr algn="r">
              <a:defRPr sz="800">
                <a:solidFill>
                  <a:schemeClr val="bg1"/>
                </a:solidFill>
              </a:defRPr>
            </a:lvl1pPr>
          </a:lstStyle>
          <a:p>
            <a:fld id="{37CC0096-1860-4642-9CD2-0079EA5E7CD1}" type="datetimeFigureOut">
              <a:rPr lang="en-US" smtClean="0"/>
              <a:pPr/>
              <a:t>4/13/2016</a:t>
            </a:fld>
            <a:endParaRPr lang="en-US"/>
          </a:p>
        </p:txBody>
      </p:sp>
      <p:sp>
        <p:nvSpPr>
          <p:cNvPr id="5" name="Footer Placeholder 4"/>
          <p:cNvSpPr>
            <a:spLocks noGrp="1"/>
          </p:cNvSpPr>
          <p:nvPr>
            <p:ph type="ftr" sz="quarter" idx="3"/>
          </p:nvPr>
        </p:nvSpPr>
        <p:spPr>
          <a:xfrm>
            <a:off x="1523999" y="6601556"/>
            <a:ext cx="6491381" cy="228600"/>
          </a:xfrm>
          <a:prstGeom prst="rect">
            <a:avLst/>
          </a:prstGeom>
        </p:spPr>
        <p:txBody>
          <a:bodyPr vert="horz" lIns="91440" tIns="45720" rIns="91440" bIns="45720" rtlCol="0" anchor="ctr"/>
          <a:lstStyle>
            <a:lvl1pPr algn="l">
              <a:defRPr sz="800">
                <a:solidFill>
                  <a:schemeClr val="bg1"/>
                </a:solidFill>
              </a:defRPr>
            </a:lvl1pPr>
          </a:lstStyle>
          <a:p>
            <a:endParaRPr lang="en-US" dirty="0"/>
          </a:p>
        </p:txBody>
      </p:sp>
      <p:sp>
        <p:nvSpPr>
          <p:cNvPr id="6" name="Slide Number Placeholder 5"/>
          <p:cNvSpPr>
            <a:spLocks noGrp="1"/>
          </p:cNvSpPr>
          <p:nvPr>
            <p:ph type="sldNum" sz="quarter" idx="4"/>
          </p:nvPr>
        </p:nvSpPr>
        <p:spPr>
          <a:xfrm>
            <a:off x="9894499" y="6601556"/>
            <a:ext cx="773502" cy="228600"/>
          </a:xfrm>
          <a:prstGeom prst="rect">
            <a:avLst/>
          </a:prstGeom>
        </p:spPr>
        <p:txBody>
          <a:bodyPr vert="horz" lIns="91440" tIns="45720" rIns="91440" bIns="45720" rtlCol="0" anchor="ctr"/>
          <a:lstStyle>
            <a:lvl1pPr algn="r">
              <a:defRPr sz="800">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xmlns="" val="1943259863"/>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400" kern="1200" cap="all" baseline="0">
          <a:solidFill>
            <a:schemeClr val="accent1"/>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Clr>
          <a:schemeClr val="accent1"/>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118872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46304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5pPr>
      <a:lvl6pPr marL="169164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6pPr>
      <a:lvl7pPr marL="192024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7pPr>
      <a:lvl8pPr marL="214884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8pPr>
      <a:lvl9pPr marL="237744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3840">
          <p15:clr>
            <a:srgbClr val="F26B43"/>
          </p15:clr>
        </p15:guide>
        <p15:guide id="4" orient="horz" pos="21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8.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399" y="5115656"/>
            <a:ext cx="11411465" cy="733209"/>
          </a:xfrm>
        </p:spPr>
        <p:txBody>
          <a:bodyPr>
            <a:normAutofit/>
          </a:bodyPr>
          <a:lstStyle/>
          <a:p>
            <a:r>
              <a:rPr lang="en-US" sz="3600" dirty="0" smtClean="0"/>
              <a:t>Visualization of Research in Occupational Therapy</a:t>
            </a:r>
            <a:endParaRPr lang="en-US" sz="3600" dirty="0"/>
          </a:p>
        </p:txBody>
      </p:sp>
      <p:sp>
        <p:nvSpPr>
          <p:cNvPr id="3" name="Subtitle 2"/>
          <p:cNvSpPr>
            <a:spLocks noGrp="1"/>
          </p:cNvSpPr>
          <p:nvPr>
            <p:ph type="subTitle" idx="1"/>
          </p:nvPr>
        </p:nvSpPr>
        <p:spPr/>
        <p:txBody>
          <a:bodyPr/>
          <a:lstStyle/>
          <a:p>
            <a:r>
              <a:rPr lang="en-US" cap="none" dirty="0" smtClean="0"/>
              <a:t>Based on 1982-2016 Data from the American Occupational Therapy Foundation</a:t>
            </a:r>
            <a:endParaRPr lang="en-US" cap="none" dirty="0"/>
          </a:p>
        </p:txBody>
      </p:sp>
      <p:pic>
        <p:nvPicPr>
          <p:cNvPr id="9" name="Picture Placeholder 8" descr="Man and woman running on indoor track"/>
          <p:cNvPicPr>
            <a:picLocks noGrp="1" noChangeAspect="1"/>
          </p:cNvPicPr>
          <p:nvPr>
            <p:ph type="pic" idx="12"/>
          </p:nvPr>
        </p:nvPicPr>
        <p:blipFill rotWithShape="1">
          <a:blip r:embed="rId2" cstate="print">
            <a:extLst>
              <a:ext uri="{28A0092B-C50C-407E-A947-70E740481C1C}">
                <a14:useLocalDpi xmlns:a14="http://schemas.microsoft.com/office/drawing/2010/main" xmlns="" val="0"/>
              </a:ext>
            </a:extLst>
          </a:blip>
          <a:srcRect/>
          <a:stretch/>
        </p:blipFill>
        <p:spPr/>
      </p:pic>
      <p:pic>
        <p:nvPicPr>
          <p:cNvPr id="4" name="Picture 3"/>
          <p:cNvPicPr>
            <a:picLocks noChangeAspect="1"/>
          </p:cNvPicPr>
          <p:nvPr/>
        </p:nvPicPr>
        <p:blipFill>
          <a:blip r:embed="rId3" cstate="print"/>
          <a:stretch>
            <a:fillRect/>
          </a:stretch>
        </p:blipFill>
        <p:spPr>
          <a:xfrm>
            <a:off x="4052887" y="13068"/>
            <a:ext cx="4086225" cy="4745736"/>
          </a:xfrm>
          <a:prstGeom prst="rect">
            <a:avLst/>
          </a:prstGeom>
        </p:spPr>
      </p:pic>
      <p:pic>
        <p:nvPicPr>
          <p:cNvPr id="10" name="Picture 9"/>
          <p:cNvPicPr>
            <a:picLocks noChangeAspect="1"/>
          </p:cNvPicPr>
          <p:nvPr/>
        </p:nvPicPr>
        <p:blipFill>
          <a:blip r:embed="rId4" cstate="print"/>
          <a:stretch>
            <a:fillRect/>
          </a:stretch>
        </p:blipFill>
        <p:spPr>
          <a:xfrm>
            <a:off x="-29527" y="13068"/>
            <a:ext cx="4052886" cy="4745736"/>
          </a:xfrm>
          <a:prstGeom prst="rect">
            <a:avLst/>
          </a:prstGeom>
        </p:spPr>
      </p:pic>
    </p:spTree>
    <p:extLst>
      <p:ext uri="{BB962C8B-B14F-4D97-AF65-F5344CB8AC3E}">
        <p14:creationId xmlns:p14="http://schemas.microsoft.com/office/powerpoint/2010/main" xmlns="" val="303468775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9157" y="457200"/>
            <a:ext cx="9588843" cy="589005"/>
          </a:xfrm>
        </p:spPr>
        <p:txBody>
          <a:bodyPr/>
          <a:lstStyle/>
          <a:p>
            <a:r>
              <a:rPr lang="en-US" dirty="0" smtClean="0"/>
              <a:t>Primary investigator </a:t>
            </a:r>
            <a:r>
              <a:rPr lang="en-US" sz="2000" dirty="0" err="1" smtClean="0"/>
              <a:t>vs</a:t>
            </a:r>
            <a:r>
              <a:rPr lang="en-US" dirty="0" err="1" smtClean="0"/>
              <a:t>.diagnosis</a:t>
            </a:r>
            <a:r>
              <a:rPr lang="en-US" dirty="0" smtClean="0"/>
              <a:t> network</a:t>
            </a:r>
            <a:endParaRPr lang="en-US" dirty="0"/>
          </a:p>
        </p:txBody>
      </p:sp>
      <p:sp>
        <p:nvSpPr>
          <p:cNvPr id="3" name="Content Placeholder 2"/>
          <p:cNvSpPr>
            <a:spLocks noGrp="1"/>
          </p:cNvSpPr>
          <p:nvPr>
            <p:ph idx="1"/>
          </p:nvPr>
        </p:nvSpPr>
        <p:spPr>
          <a:xfrm>
            <a:off x="1079157" y="1318054"/>
            <a:ext cx="9588843" cy="4854146"/>
          </a:xfrm>
        </p:spPr>
        <p:txBody>
          <a:bodyPr>
            <a:normAutofit fontScale="85000" lnSpcReduction="10000"/>
          </a:bodyPr>
          <a:lstStyle/>
          <a:p>
            <a:r>
              <a:rPr lang="en-US" dirty="0" smtClean="0"/>
              <a:t>The dataset was thoroughly cleansed, with duplicate records removed. The referential integrity was enforced on the clean dataset. The Primary Investigator was associated with the Diagnosis Descriptions relative to the respective Research Projects. The extracted dataset was cumulatively sliced by seven years from 1982 to 2016 inclusively.</a:t>
            </a:r>
          </a:p>
          <a:p>
            <a:r>
              <a:rPr lang="en-US" dirty="0" smtClean="0"/>
              <a:t>For every time slice the number of nodes tripled from 18 in 1989 to 221 in 2016.</a:t>
            </a:r>
          </a:p>
          <a:p>
            <a:r>
              <a:rPr lang="en-US" dirty="0" smtClean="0"/>
              <a:t>From 1982 to 1996 the research was concentrated on Amputations or limb loss, Other, and Dementia or Alzheimer's disease Diagnosis with M. </a:t>
            </a:r>
            <a:r>
              <a:rPr lang="en-US" dirty="0" err="1" smtClean="0"/>
              <a:t>Lowler</a:t>
            </a:r>
            <a:r>
              <a:rPr lang="en-US" dirty="0" smtClean="0"/>
              <a:t> and </a:t>
            </a:r>
            <a:r>
              <a:rPr lang="en-US" dirty="0" err="1" smtClean="0"/>
              <a:t>J.Rogers</a:t>
            </a:r>
            <a:r>
              <a:rPr lang="en-US" dirty="0" smtClean="0"/>
              <a:t> consistently leading the research in the respective areas, including on the Other Diagnosis.</a:t>
            </a:r>
          </a:p>
          <a:p>
            <a:r>
              <a:rPr lang="en-US" dirty="0" smtClean="0"/>
              <a:t>From 2003 to 2016 the field of research expanded significantly and started moving to the areas of Autism spectrum disorders, lead by Teresa A. May-Benson, that is strongly connected to Sensory integration/processing disorders research community that was headed by Patricia Davies. The third largest, Stroke research community, is  connected to the Other diagnosis by Kenneth </a:t>
            </a:r>
            <a:r>
              <a:rPr lang="en-US" dirty="0" err="1" smtClean="0"/>
              <a:t>Ottenbacher</a:t>
            </a:r>
            <a:r>
              <a:rPr lang="en-US" dirty="0" smtClean="0"/>
              <a:t> and is engaged in collaborations with Brain injury and disorders and Cerebral Palsy. </a:t>
            </a:r>
          </a:p>
          <a:p>
            <a:r>
              <a:rPr lang="en-US" smtClean="0"/>
              <a:t>Two more </a:t>
            </a:r>
            <a:r>
              <a:rPr lang="en-US" dirty="0" smtClean="0"/>
              <a:t>dispersed communities were identified. The first consisted of the area of diagnosis associated with various body injuries such as Spinal Cord, Upper Extremities and Musculoskeletal injuries with Corey McGee and Mary Jane </a:t>
            </a:r>
            <a:r>
              <a:rPr lang="en-US" dirty="0" err="1" smtClean="0"/>
              <a:t>Mulcahey</a:t>
            </a:r>
            <a:r>
              <a:rPr lang="en-US" dirty="0" smtClean="0"/>
              <a:t> leading the field. The second emerging community consists of Mental illness, Diabetes and Cardiopulmonary conditions field lead by Christine </a:t>
            </a:r>
            <a:r>
              <a:rPr lang="en-US" dirty="0" err="1" smtClean="0"/>
              <a:t>Helfrich</a:t>
            </a:r>
            <a:r>
              <a:rPr lang="en-US" dirty="0" smtClean="0"/>
              <a:t>.  </a:t>
            </a:r>
            <a:endParaRPr lang="en-US" dirty="0"/>
          </a:p>
        </p:txBody>
      </p:sp>
    </p:spTree>
    <p:extLst>
      <p:ext uri="{BB962C8B-B14F-4D97-AF65-F5344CB8AC3E}">
        <p14:creationId xmlns:p14="http://schemas.microsoft.com/office/powerpoint/2010/main" xmlns="" val="283697082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lice82-1996_blondel.png"/>
          <p:cNvPicPr>
            <a:picLocks noChangeAspect="1"/>
          </p:cNvPicPr>
          <p:nvPr/>
        </p:nvPicPr>
        <p:blipFill>
          <a:blip r:embed="rId2" cstate="print"/>
          <a:stretch>
            <a:fillRect/>
          </a:stretch>
        </p:blipFill>
        <p:spPr>
          <a:xfrm>
            <a:off x="1846217" y="1307773"/>
            <a:ext cx="2340750" cy="1923484"/>
          </a:xfrm>
          <a:prstGeom prst="rect">
            <a:avLst/>
          </a:prstGeom>
        </p:spPr>
      </p:pic>
      <p:pic>
        <p:nvPicPr>
          <p:cNvPr id="12" name="Picture 11" descr="slice82-2010_blondel.png"/>
          <p:cNvPicPr>
            <a:picLocks noChangeAspect="1"/>
          </p:cNvPicPr>
          <p:nvPr/>
        </p:nvPicPr>
        <p:blipFill>
          <a:blip r:embed="rId3" cstate="print"/>
          <a:stretch>
            <a:fillRect/>
          </a:stretch>
        </p:blipFill>
        <p:spPr>
          <a:xfrm>
            <a:off x="9899793" y="276460"/>
            <a:ext cx="2014144" cy="2371048"/>
          </a:xfrm>
          <a:prstGeom prst="rect">
            <a:avLst/>
          </a:prstGeom>
        </p:spPr>
      </p:pic>
      <p:pic>
        <p:nvPicPr>
          <p:cNvPr id="3" name="Picture 2" descr="slice82-2017_blondel_2.png"/>
          <p:cNvPicPr>
            <a:picLocks noChangeAspect="1"/>
          </p:cNvPicPr>
          <p:nvPr/>
        </p:nvPicPr>
        <p:blipFill>
          <a:blip r:embed="rId4" cstate="print"/>
          <a:stretch>
            <a:fillRect/>
          </a:stretch>
        </p:blipFill>
        <p:spPr>
          <a:xfrm>
            <a:off x="4307620" y="850352"/>
            <a:ext cx="2962592" cy="2902942"/>
          </a:xfrm>
          <a:prstGeom prst="rect">
            <a:avLst/>
          </a:prstGeom>
        </p:spPr>
      </p:pic>
      <p:pic>
        <p:nvPicPr>
          <p:cNvPr id="4" name="Picture 3" descr="slice82-1989_blondel.png"/>
          <p:cNvPicPr>
            <a:picLocks noChangeAspect="1"/>
          </p:cNvPicPr>
          <p:nvPr/>
        </p:nvPicPr>
        <p:blipFill>
          <a:blip r:embed="rId5" cstate="print"/>
          <a:stretch>
            <a:fillRect/>
          </a:stretch>
        </p:blipFill>
        <p:spPr>
          <a:xfrm>
            <a:off x="0" y="153574"/>
            <a:ext cx="2009550" cy="2137430"/>
          </a:xfrm>
          <a:prstGeom prst="rect">
            <a:avLst/>
          </a:prstGeom>
        </p:spPr>
      </p:pic>
      <p:sp>
        <p:nvSpPr>
          <p:cNvPr id="5" name="TextBox 4"/>
          <p:cNvSpPr txBox="1"/>
          <p:nvPr/>
        </p:nvSpPr>
        <p:spPr>
          <a:xfrm>
            <a:off x="191353" y="0"/>
            <a:ext cx="1662476" cy="461665"/>
          </a:xfrm>
          <a:prstGeom prst="rect">
            <a:avLst/>
          </a:prstGeom>
          <a:noFill/>
        </p:spPr>
        <p:txBody>
          <a:bodyPr wrap="square" rtlCol="0">
            <a:spAutoFit/>
          </a:bodyPr>
          <a:lstStyle/>
          <a:p>
            <a:pPr algn="ctr"/>
            <a:r>
              <a:rPr lang="en-US" sz="2400" dirty="0" smtClean="0">
                <a:solidFill>
                  <a:schemeClr val="tx2"/>
                </a:solidFill>
              </a:rPr>
              <a:t>1982-1989</a:t>
            </a:r>
          </a:p>
        </p:txBody>
      </p:sp>
      <p:sp>
        <p:nvSpPr>
          <p:cNvPr id="6" name="TextBox 5"/>
          <p:cNvSpPr txBox="1"/>
          <p:nvPr/>
        </p:nvSpPr>
        <p:spPr>
          <a:xfrm>
            <a:off x="2339164" y="833881"/>
            <a:ext cx="1556151" cy="461665"/>
          </a:xfrm>
          <a:prstGeom prst="rect">
            <a:avLst/>
          </a:prstGeom>
          <a:noFill/>
        </p:spPr>
        <p:txBody>
          <a:bodyPr wrap="square" rtlCol="0">
            <a:spAutoFit/>
          </a:bodyPr>
          <a:lstStyle/>
          <a:p>
            <a:pPr algn="ctr"/>
            <a:r>
              <a:rPr lang="en-US" sz="2400" dirty="0" smtClean="0">
                <a:solidFill>
                  <a:schemeClr val="tx2"/>
                </a:solidFill>
              </a:rPr>
              <a:t>1982-1996</a:t>
            </a:r>
          </a:p>
        </p:txBody>
      </p:sp>
      <p:sp>
        <p:nvSpPr>
          <p:cNvPr id="8" name="TextBox 7"/>
          <p:cNvSpPr txBox="1"/>
          <p:nvPr/>
        </p:nvSpPr>
        <p:spPr>
          <a:xfrm>
            <a:off x="7517206" y="1043261"/>
            <a:ext cx="1616149" cy="461665"/>
          </a:xfrm>
          <a:prstGeom prst="rect">
            <a:avLst/>
          </a:prstGeom>
          <a:noFill/>
        </p:spPr>
        <p:txBody>
          <a:bodyPr wrap="square" rtlCol="0">
            <a:spAutoFit/>
          </a:bodyPr>
          <a:lstStyle/>
          <a:p>
            <a:pPr algn="ctr"/>
            <a:r>
              <a:rPr lang="en-US" sz="2400" dirty="0" smtClean="0">
                <a:solidFill>
                  <a:schemeClr val="tx2"/>
                </a:solidFill>
              </a:rPr>
              <a:t>1982-2003</a:t>
            </a:r>
          </a:p>
        </p:txBody>
      </p:sp>
      <p:pic>
        <p:nvPicPr>
          <p:cNvPr id="9" name="Picture 8" descr="slice82-2003_blondel.png"/>
          <p:cNvPicPr>
            <a:picLocks noChangeAspect="1"/>
          </p:cNvPicPr>
          <p:nvPr/>
        </p:nvPicPr>
        <p:blipFill>
          <a:blip r:embed="rId6" cstate="print"/>
          <a:stretch>
            <a:fillRect/>
          </a:stretch>
        </p:blipFill>
        <p:spPr>
          <a:xfrm>
            <a:off x="7361436" y="1467250"/>
            <a:ext cx="2078104" cy="1881963"/>
          </a:xfrm>
          <a:prstGeom prst="rect">
            <a:avLst/>
          </a:prstGeom>
        </p:spPr>
      </p:pic>
      <p:sp>
        <p:nvSpPr>
          <p:cNvPr id="10" name="TextBox 9"/>
          <p:cNvSpPr txBox="1"/>
          <p:nvPr/>
        </p:nvSpPr>
        <p:spPr>
          <a:xfrm>
            <a:off x="10026511" y="-7074"/>
            <a:ext cx="1725096" cy="461665"/>
          </a:xfrm>
          <a:prstGeom prst="rect">
            <a:avLst/>
          </a:prstGeom>
          <a:noFill/>
        </p:spPr>
        <p:txBody>
          <a:bodyPr wrap="square" rtlCol="0">
            <a:spAutoFit/>
          </a:bodyPr>
          <a:lstStyle/>
          <a:p>
            <a:pPr algn="ctr"/>
            <a:r>
              <a:rPr lang="en-US" sz="2400" dirty="0" smtClean="0">
                <a:solidFill>
                  <a:schemeClr val="tx2"/>
                </a:solidFill>
              </a:rPr>
              <a:t>1982-2010</a:t>
            </a:r>
          </a:p>
        </p:txBody>
      </p:sp>
      <p:sp>
        <p:nvSpPr>
          <p:cNvPr id="11" name="TextBox 10"/>
          <p:cNvSpPr txBox="1"/>
          <p:nvPr/>
        </p:nvSpPr>
        <p:spPr>
          <a:xfrm>
            <a:off x="2966484" y="0"/>
            <a:ext cx="6113721" cy="954107"/>
          </a:xfrm>
          <a:prstGeom prst="rect">
            <a:avLst/>
          </a:prstGeom>
          <a:noFill/>
        </p:spPr>
        <p:txBody>
          <a:bodyPr wrap="square" rtlCol="0">
            <a:spAutoFit/>
          </a:bodyPr>
          <a:lstStyle/>
          <a:p>
            <a:pPr algn="ctr"/>
            <a:r>
              <a:rPr lang="en-US" sz="2800" dirty="0" smtClean="0">
                <a:solidFill>
                  <a:schemeClr val="tx2"/>
                </a:solidFill>
              </a:rPr>
              <a:t>Cumulative Network of Research Investigators vs. Diagnosis 1982-2016</a:t>
            </a:r>
            <a:endParaRPr lang="en-US" sz="2800" dirty="0">
              <a:solidFill>
                <a:schemeClr val="tx2"/>
              </a:solidFill>
            </a:endParaRPr>
          </a:p>
        </p:txBody>
      </p:sp>
      <p:sp>
        <p:nvSpPr>
          <p:cNvPr id="15" name="TextBox 14"/>
          <p:cNvSpPr txBox="1"/>
          <p:nvPr/>
        </p:nvSpPr>
        <p:spPr>
          <a:xfrm>
            <a:off x="3700139" y="3753291"/>
            <a:ext cx="4040373" cy="707886"/>
          </a:xfrm>
          <a:prstGeom prst="rect">
            <a:avLst/>
          </a:prstGeom>
          <a:noFill/>
        </p:spPr>
        <p:txBody>
          <a:bodyPr wrap="square" rtlCol="0">
            <a:spAutoFit/>
          </a:bodyPr>
          <a:lstStyle/>
          <a:p>
            <a:pPr algn="ctr"/>
            <a:r>
              <a:rPr lang="en-US" sz="1000" dirty="0" smtClean="0"/>
              <a:t>Node  and Edge Color by community</a:t>
            </a:r>
          </a:p>
          <a:p>
            <a:pPr algn="ctr"/>
            <a:r>
              <a:rPr lang="en-US" sz="1000" dirty="0" smtClean="0"/>
              <a:t>Node , Label and Edge Size by number of projects</a:t>
            </a:r>
          </a:p>
          <a:p>
            <a:pPr algn="ctr"/>
            <a:r>
              <a:rPr lang="en-US" sz="1000" dirty="0" smtClean="0"/>
              <a:t>Label depicts PI name or Diagnosis and number of associated projects</a:t>
            </a:r>
          </a:p>
          <a:p>
            <a:pPr algn="ctr"/>
            <a:r>
              <a:rPr lang="en-US" sz="1000" dirty="0" smtClean="0"/>
              <a:t>Top 5 PIs with the most number of research projects colored</a:t>
            </a:r>
            <a:endParaRPr lang="en-US" sz="1000" dirty="0"/>
          </a:p>
        </p:txBody>
      </p:sp>
      <p:pic>
        <p:nvPicPr>
          <p:cNvPr id="13" name="Picture 12" descr="2017.png"/>
          <p:cNvPicPr>
            <a:picLocks noChangeAspect="1"/>
          </p:cNvPicPr>
          <p:nvPr/>
        </p:nvPicPr>
        <p:blipFill>
          <a:blip r:embed="rId7" cstate="print"/>
          <a:stretch>
            <a:fillRect/>
          </a:stretch>
        </p:blipFill>
        <p:spPr>
          <a:xfrm>
            <a:off x="4180639" y="4635793"/>
            <a:ext cx="3350270" cy="2169042"/>
          </a:xfrm>
          <a:prstGeom prst="rect">
            <a:avLst/>
          </a:prstGeom>
        </p:spPr>
      </p:pic>
      <p:pic>
        <p:nvPicPr>
          <p:cNvPr id="14" name="Picture 13" descr="1989.png"/>
          <p:cNvPicPr>
            <a:picLocks noChangeAspect="1"/>
          </p:cNvPicPr>
          <p:nvPr/>
        </p:nvPicPr>
        <p:blipFill>
          <a:blip r:embed="rId8" cstate="print"/>
          <a:stretch>
            <a:fillRect/>
          </a:stretch>
        </p:blipFill>
        <p:spPr>
          <a:xfrm>
            <a:off x="0" y="2523864"/>
            <a:ext cx="2222205" cy="1522119"/>
          </a:xfrm>
          <a:prstGeom prst="rect">
            <a:avLst/>
          </a:prstGeom>
        </p:spPr>
      </p:pic>
      <p:pic>
        <p:nvPicPr>
          <p:cNvPr id="16" name="Picture 15" descr="1996.png"/>
          <p:cNvPicPr>
            <a:picLocks noChangeAspect="1"/>
          </p:cNvPicPr>
          <p:nvPr/>
        </p:nvPicPr>
        <p:blipFill>
          <a:blip r:embed="rId9" cstate="print"/>
          <a:stretch>
            <a:fillRect/>
          </a:stretch>
        </p:blipFill>
        <p:spPr>
          <a:xfrm>
            <a:off x="1391504" y="4104167"/>
            <a:ext cx="2840266" cy="1735419"/>
          </a:xfrm>
          <a:prstGeom prst="rect">
            <a:avLst/>
          </a:prstGeom>
        </p:spPr>
      </p:pic>
      <p:pic>
        <p:nvPicPr>
          <p:cNvPr id="17" name="Picture 16" descr="2003.png"/>
          <p:cNvPicPr>
            <a:picLocks noChangeAspect="1"/>
          </p:cNvPicPr>
          <p:nvPr/>
        </p:nvPicPr>
        <p:blipFill>
          <a:blip r:embed="rId10" cstate="print"/>
          <a:stretch>
            <a:fillRect/>
          </a:stretch>
        </p:blipFill>
        <p:spPr>
          <a:xfrm>
            <a:off x="7617997" y="4146722"/>
            <a:ext cx="2930880" cy="1713867"/>
          </a:xfrm>
          <a:prstGeom prst="rect">
            <a:avLst/>
          </a:prstGeom>
        </p:spPr>
      </p:pic>
      <p:pic>
        <p:nvPicPr>
          <p:cNvPr id="18" name="Picture 17" descr="2010.png"/>
          <p:cNvPicPr>
            <a:picLocks noChangeAspect="1"/>
          </p:cNvPicPr>
          <p:nvPr/>
        </p:nvPicPr>
        <p:blipFill>
          <a:blip r:embed="rId11" cstate="print"/>
          <a:stretch>
            <a:fillRect/>
          </a:stretch>
        </p:blipFill>
        <p:spPr>
          <a:xfrm>
            <a:off x="9400095" y="2456286"/>
            <a:ext cx="2770640" cy="1775472"/>
          </a:xfrm>
          <a:prstGeom prst="rect">
            <a:avLst/>
          </a:prstGeom>
        </p:spPr>
      </p:pic>
    </p:spTree>
    <p:extLst>
      <p:ext uri="{BB962C8B-B14F-4D97-AF65-F5344CB8AC3E}">
        <p14:creationId xmlns:p14="http://schemas.microsoft.com/office/powerpoint/2010/main" xmlns="" val="116904023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slice82-1989_blondel.png"/>
          <p:cNvPicPr>
            <a:picLocks noGrp="1" noChangeAspect="1"/>
          </p:cNvPicPr>
          <p:nvPr>
            <p:ph sz="half" idx="2"/>
          </p:nvPr>
        </p:nvPicPr>
        <p:blipFill>
          <a:blip r:embed="rId2" cstate="print"/>
          <a:stretch>
            <a:fillRect/>
          </a:stretch>
        </p:blipFill>
        <p:spPr>
          <a:xfrm>
            <a:off x="645225" y="732488"/>
            <a:ext cx="5479128" cy="5827800"/>
          </a:xfrm>
        </p:spPr>
      </p:pic>
      <p:sp>
        <p:nvSpPr>
          <p:cNvPr id="2" name="Title 1"/>
          <p:cNvSpPr>
            <a:spLocks noGrp="1"/>
          </p:cNvSpPr>
          <p:nvPr>
            <p:ph type="title"/>
          </p:nvPr>
        </p:nvSpPr>
        <p:spPr/>
        <p:txBody>
          <a:bodyPr/>
          <a:lstStyle/>
          <a:p>
            <a:r>
              <a:rPr lang="en-US" sz="3600" dirty="0" smtClean="0">
                <a:solidFill>
                  <a:schemeClr val="tx2"/>
                </a:solidFill>
              </a:rPr>
              <a:t>Network of </a:t>
            </a:r>
            <a:r>
              <a:rPr lang="en-US" sz="3600" dirty="0" smtClean="0">
                <a:solidFill>
                  <a:schemeClr val="tx2"/>
                </a:solidFill>
              </a:rPr>
              <a:t>diagnosis vs</a:t>
            </a:r>
            <a:r>
              <a:rPr lang="en-US" sz="3600" dirty="0" smtClean="0">
                <a:solidFill>
                  <a:schemeClr val="tx2"/>
                </a:solidFill>
              </a:rPr>
              <a:t>. </a:t>
            </a:r>
            <a:r>
              <a:rPr lang="en-US" sz="3600" dirty="0" smtClean="0">
                <a:solidFill>
                  <a:schemeClr val="tx2"/>
                </a:solidFill>
              </a:rPr>
              <a:t>pi and agenda 1982-1989</a:t>
            </a:r>
            <a:endParaRPr lang="en-US" dirty="0"/>
          </a:p>
        </p:txBody>
      </p:sp>
      <p:sp>
        <p:nvSpPr>
          <p:cNvPr id="3" name="Text Placeholder 2"/>
          <p:cNvSpPr>
            <a:spLocks noGrp="1"/>
          </p:cNvSpPr>
          <p:nvPr>
            <p:ph type="body" idx="1"/>
          </p:nvPr>
        </p:nvSpPr>
        <p:spPr>
          <a:xfrm>
            <a:off x="1856656" y="5901071"/>
            <a:ext cx="3789231" cy="388142"/>
          </a:xfrm>
        </p:spPr>
        <p:txBody>
          <a:bodyPr>
            <a:normAutofit/>
          </a:bodyPr>
          <a:lstStyle/>
          <a:p>
            <a:pPr algn="ctr"/>
            <a:r>
              <a:rPr lang="en-US" dirty="0" smtClean="0"/>
              <a:t>Primary investigator -diagnosis</a:t>
            </a:r>
            <a:endParaRPr lang="en-US" dirty="0"/>
          </a:p>
        </p:txBody>
      </p:sp>
      <p:sp>
        <p:nvSpPr>
          <p:cNvPr id="5" name="Text Placeholder 4"/>
          <p:cNvSpPr>
            <a:spLocks noGrp="1"/>
          </p:cNvSpPr>
          <p:nvPr>
            <p:ph type="body" sz="quarter" idx="3"/>
          </p:nvPr>
        </p:nvSpPr>
        <p:spPr>
          <a:xfrm>
            <a:off x="7464053" y="5890436"/>
            <a:ext cx="2838893" cy="430674"/>
          </a:xfrm>
        </p:spPr>
        <p:txBody>
          <a:bodyPr>
            <a:normAutofit/>
          </a:bodyPr>
          <a:lstStyle/>
          <a:p>
            <a:pPr algn="ctr"/>
            <a:r>
              <a:rPr lang="en-US" dirty="0" smtClean="0"/>
              <a:t>Agenda-diagnosis</a:t>
            </a:r>
            <a:endParaRPr lang="en-US" dirty="0"/>
          </a:p>
        </p:txBody>
      </p:sp>
      <p:pic>
        <p:nvPicPr>
          <p:cNvPr id="9" name="Picture 8" descr="1989.png"/>
          <p:cNvPicPr>
            <a:picLocks noChangeAspect="1"/>
          </p:cNvPicPr>
          <p:nvPr/>
        </p:nvPicPr>
        <p:blipFill>
          <a:blip r:embed="rId3" cstate="print"/>
          <a:stretch>
            <a:fillRect/>
          </a:stretch>
        </p:blipFill>
        <p:spPr>
          <a:xfrm>
            <a:off x="6400800" y="1828800"/>
            <a:ext cx="5486400" cy="3757961"/>
          </a:xfrm>
          <a:prstGeom prst="rect">
            <a:avLst/>
          </a:prstGeom>
        </p:spPr>
      </p:pic>
    </p:spTree>
    <p:extLst>
      <p:ext uri="{BB962C8B-B14F-4D97-AF65-F5344CB8AC3E}">
        <p14:creationId xmlns:p14="http://schemas.microsoft.com/office/powerpoint/2010/main" xmlns="" val="233693873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slice82-1996_blondel.png"/>
          <p:cNvPicPr>
            <a:picLocks noGrp="1" noChangeAspect="1"/>
          </p:cNvPicPr>
          <p:nvPr>
            <p:ph sz="half" idx="2"/>
          </p:nvPr>
        </p:nvPicPr>
        <p:blipFill>
          <a:blip r:embed="rId2" cstate="print"/>
          <a:stretch>
            <a:fillRect/>
          </a:stretch>
        </p:blipFill>
        <p:spPr>
          <a:xfrm>
            <a:off x="227991" y="1528035"/>
            <a:ext cx="5960160" cy="4495325"/>
          </a:xfrm>
        </p:spPr>
      </p:pic>
      <p:sp>
        <p:nvSpPr>
          <p:cNvPr id="2" name="Title 1"/>
          <p:cNvSpPr>
            <a:spLocks noGrp="1"/>
          </p:cNvSpPr>
          <p:nvPr>
            <p:ph type="title"/>
          </p:nvPr>
        </p:nvSpPr>
        <p:spPr/>
        <p:txBody>
          <a:bodyPr/>
          <a:lstStyle/>
          <a:p>
            <a:r>
              <a:rPr lang="en-US" sz="3600" dirty="0" smtClean="0">
                <a:solidFill>
                  <a:schemeClr val="tx2"/>
                </a:solidFill>
              </a:rPr>
              <a:t>Network of </a:t>
            </a:r>
            <a:r>
              <a:rPr lang="en-US" sz="3600" dirty="0" smtClean="0">
                <a:solidFill>
                  <a:schemeClr val="tx2"/>
                </a:solidFill>
              </a:rPr>
              <a:t>diagnosis vs</a:t>
            </a:r>
            <a:r>
              <a:rPr lang="en-US" sz="3600" dirty="0" smtClean="0">
                <a:solidFill>
                  <a:schemeClr val="tx2"/>
                </a:solidFill>
              </a:rPr>
              <a:t>. </a:t>
            </a:r>
            <a:r>
              <a:rPr lang="en-US" sz="3600" dirty="0" smtClean="0">
                <a:solidFill>
                  <a:schemeClr val="tx2"/>
                </a:solidFill>
              </a:rPr>
              <a:t>pi and agenda 1982-1996</a:t>
            </a:r>
            <a:endParaRPr lang="en-US" dirty="0"/>
          </a:p>
        </p:txBody>
      </p:sp>
      <p:sp>
        <p:nvSpPr>
          <p:cNvPr id="3" name="Text Placeholder 2"/>
          <p:cNvSpPr>
            <a:spLocks noGrp="1"/>
          </p:cNvSpPr>
          <p:nvPr>
            <p:ph type="body" idx="1"/>
          </p:nvPr>
        </p:nvSpPr>
        <p:spPr>
          <a:xfrm>
            <a:off x="1856656" y="5901071"/>
            <a:ext cx="3789231" cy="388142"/>
          </a:xfrm>
        </p:spPr>
        <p:txBody>
          <a:bodyPr>
            <a:normAutofit/>
          </a:bodyPr>
          <a:lstStyle/>
          <a:p>
            <a:pPr algn="ctr"/>
            <a:r>
              <a:rPr lang="en-US" dirty="0" smtClean="0"/>
              <a:t>Primary investigator -diagnosis</a:t>
            </a:r>
            <a:endParaRPr lang="en-US" dirty="0"/>
          </a:p>
        </p:txBody>
      </p:sp>
      <p:sp>
        <p:nvSpPr>
          <p:cNvPr id="5" name="Text Placeholder 4"/>
          <p:cNvSpPr>
            <a:spLocks noGrp="1"/>
          </p:cNvSpPr>
          <p:nvPr>
            <p:ph type="body" sz="quarter" idx="3"/>
          </p:nvPr>
        </p:nvSpPr>
        <p:spPr>
          <a:xfrm>
            <a:off x="7464053" y="5890436"/>
            <a:ext cx="2838893" cy="430674"/>
          </a:xfrm>
        </p:spPr>
        <p:txBody>
          <a:bodyPr>
            <a:normAutofit/>
          </a:bodyPr>
          <a:lstStyle/>
          <a:p>
            <a:pPr algn="ctr"/>
            <a:r>
              <a:rPr lang="en-US" dirty="0" smtClean="0"/>
              <a:t>Agenda-diagnosis</a:t>
            </a:r>
            <a:endParaRPr lang="en-US" dirty="0"/>
          </a:p>
        </p:txBody>
      </p:sp>
      <p:pic>
        <p:nvPicPr>
          <p:cNvPr id="12" name="Picture 11" descr="1996.png"/>
          <p:cNvPicPr>
            <a:picLocks noChangeAspect="1"/>
          </p:cNvPicPr>
          <p:nvPr/>
        </p:nvPicPr>
        <p:blipFill>
          <a:blip r:embed="rId3" cstate="print"/>
          <a:stretch>
            <a:fillRect/>
          </a:stretch>
        </p:blipFill>
        <p:spPr>
          <a:xfrm>
            <a:off x="6400800" y="1828801"/>
            <a:ext cx="5486400" cy="3352221"/>
          </a:xfrm>
          <a:prstGeom prst="rect">
            <a:avLst/>
          </a:prstGeom>
        </p:spPr>
      </p:pic>
    </p:spTree>
    <p:extLst>
      <p:ext uri="{BB962C8B-B14F-4D97-AF65-F5344CB8AC3E}">
        <p14:creationId xmlns:p14="http://schemas.microsoft.com/office/powerpoint/2010/main" xmlns="" val="233693873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chemeClr val="tx2"/>
                </a:solidFill>
              </a:rPr>
              <a:t>Network of </a:t>
            </a:r>
            <a:r>
              <a:rPr lang="en-US" sz="3600" dirty="0" smtClean="0">
                <a:solidFill>
                  <a:schemeClr val="tx2"/>
                </a:solidFill>
              </a:rPr>
              <a:t>diagnosis vs</a:t>
            </a:r>
            <a:r>
              <a:rPr lang="en-US" sz="3600" dirty="0" smtClean="0">
                <a:solidFill>
                  <a:schemeClr val="tx2"/>
                </a:solidFill>
              </a:rPr>
              <a:t>. </a:t>
            </a:r>
            <a:r>
              <a:rPr lang="en-US" sz="3600" dirty="0" smtClean="0">
                <a:solidFill>
                  <a:schemeClr val="tx2"/>
                </a:solidFill>
              </a:rPr>
              <a:t>pi and agenda 1982-2003</a:t>
            </a:r>
            <a:endParaRPr lang="en-US" dirty="0"/>
          </a:p>
        </p:txBody>
      </p:sp>
      <p:sp>
        <p:nvSpPr>
          <p:cNvPr id="3" name="Text Placeholder 2"/>
          <p:cNvSpPr>
            <a:spLocks noGrp="1"/>
          </p:cNvSpPr>
          <p:nvPr>
            <p:ph type="body" idx="1"/>
          </p:nvPr>
        </p:nvSpPr>
        <p:spPr>
          <a:xfrm>
            <a:off x="1856656" y="5901071"/>
            <a:ext cx="3789231" cy="388142"/>
          </a:xfrm>
        </p:spPr>
        <p:txBody>
          <a:bodyPr>
            <a:normAutofit/>
          </a:bodyPr>
          <a:lstStyle/>
          <a:p>
            <a:pPr algn="ctr"/>
            <a:r>
              <a:rPr lang="en-US" dirty="0" smtClean="0"/>
              <a:t>Primary investigator -diagnosis</a:t>
            </a:r>
            <a:endParaRPr lang="en-US" dirty="0"/>
          </a:p>
        </p:txBody>
      </p:sp>
      <p:sp>
        <p:nvSpPr>
          <p:cNvPr id="5" name="Text Placeholder 4"/>
          <p:cNvSpPr>
            <a:spLocks noGrp="1"/>
          </p:cNvSpPr>
          <p:nvPr>
            <p:ph type="body" sz="quarter" idx="3"/>
          </p:nvPr>
        </p:nvSpPr>
        <p:spPr>
          <a:xfrm>
            <a:off x="7464053" y="5890436"/>
            <a:ext cx="2838893" cy="430674"/>
          </a:xfrm>
        </p:spPr>
        <p:txBody>
          <a:bodyPr>
            <a:normAutofit/>
          </a:bodyPr>
          <a:lstStyle/>
          <a:p>
            <a:pPr algn="ctr"/>
            <a:r>
              <a:rPr lang="en-US" dirty="0" smtClean="0"/>
              <a:t>Agenda-diagnosis</a:t>
            </a:r>
            <a:endParaRPr lang="en-US" dirty="0"/>
          </a:p>
        </p:txBody>
      </p:sp>
      <p:pic>
        <p:nvPicPr>
          <p:cNvPr id="7" name="Picture 6" descr="2003.png"/>
          <p:cNvPicPr>
            <a:picLocks noChangeAspect="1"/>
          </p:cNvPicPr>
          <p:nvPr/>
        </p:nvPicPr>
        <p:blipFill>
          <a:blip r:embed="rId2" cstate="print"/>
          <a:stretch>
            <a:fillRect/>
          </a:stretch>
        </p:blipFill>
        <p:spPr>
          <a:xfrm>
            <a:off x="6400800" y="1969049"/>
            <a:ext cx="5486400" cy="3208238"/>
          </a:xfrm>
          <a:prstGeom prst="rect">
            <a:avLst/>
          </a:prstGeom>
        </p:spPr>
      </p:pic>
      <p:pic>
        <p:nvPicPr>
          <p:cNvPr id="8" name="Picture 7" descr="slice82-2003_blondel.png"/>
          <p:cNvPicPr>
            <a:picLocks noChangeAspect="1"/>
          </p:cNvPicPr>
          <p:nvPr/>
        </p:nvPicPr>
        <p:blipFill>
          <a:blip r:embed="rId3" cstate="print"/>
          <a:stretch>
            <a:fillRect/>
          </a:stretch>
        </p:blipFill>
        <p:spPr>
          <a:xfrm>
            <a:off x="1033726" y="1477925"/>
            <a:ext cx="4907613" cy="4444409"/>
          </a:xfrm>
          <a:prstGeom prst="rect">
            <a:avLst/>
          </a:prstGeom>
        </p:spPr>
      </p:pic>
    </p:spTree>
    <p:extLst>
      <p:ext uri="{BB962C8B-B14F-4D97-AF65-F5344CB8AC3E}">
        <p14:creationId xmlns:p14="http://schemas.microsoft.com/office/powerpoint/2010/main" xmlns="" val="233693873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slice82-2010_blondel.png"/>
          <p:cNvPicPr>
            <a:picLocks noChangeAspect="1"/>
          </p:cNvPicPr>
          <p:nvPr/>
        </p:nvPicPr>
        <p:blipFill>
          <a:blip r:embed="rId2" cstate="print"/>
          <a:stretch>
            <a:fillRect/>
          </a:stretch>
        </p:blipFill>
        <p:spPr>
          <a:xfrm>
            <a:off x="1067919" y="571484"/>
            <a:ext cx="4731574" cy="6010069"/>
          </a:xfrm>
          <a:prstGeom prst="rect">
            <a:avLst/>
          </a:prstGeom>
        </p:spPr>
      </p:pic>
      <p:sp>
        <p:nvSpPr>
          <p:cNvPr id="2" name="Title 1"/>
          <p:cNvSpPr>
            <a:spLocks noGrp="1"/>
          </p:cNvSpPr>
          <p:nvPr>
            <p:ph type="title"/>
          </p:nvPr>
        </p:nvSpPr>
        <p:spPr/>
        <p:txBody>
          <a:bodyPr/>
          <a:lstStyle/>
          <a:p>
            <a:r>
              <a:rPr lang="en-US" sz="3600" dirty="0" smtClean="0">
                <a:solidFill>
                  <a:schemeClr val="tx2"/>
                </a:solidFill>
              </a:rPr>
              <a:t>Network of </a:t>
            </a:r>
            <a:r>
              <a:rPr lang="en-US" sz="3600" dirty="0" smtClean="0">
                <a:solidFill>
                  <a:schemeClr val="tx2"/>
                </a:solidFill>
              </a:rPr>
              <a:t>diagnosis vs</a:t>
            </a:r>
            <a:r>
              <a:rPr lang="en-US" sz="3600" dirty="0" smtClean="0">
                <a:solidFill>
                  <a:schemeClr val="tx2"/>
                </a:solidFill>
              </a:rPr>
              <a:t>. </a:t>
            </a:r>
            <a:r>
              <a:rPr lang="en-US" sz="3600" dirty="0" smtClean="0">
                <a:solidFill>
                  <a:schemeClr val="tx2"/>
                </a:solidFill>
              </a:rPr>
              <a:t>pi and agenda 1982-2010</a:t>
            </a:r>
            <a:endParaRPr lang="en-US" dirty="0"/>
          </a:p>
        </p:txBody>
      </p:sp>
      <p:sp>
        <p:nvSpPr>
          <p:cNvPr id="3" name="Text Placeholder 2"/>
          <p:cNvSpPr>
            <a:spLocks noGrp="1"/>
          </p:cNvSpPr>
          <p:nvPr>
            <p:ph type="body" idx="1"/>
          </p:nvPr>
        </p:nvSpPr>
        <p:spPr>
          <a:xfrm>
            <a:off x="1856656" y="5901071"/>
            <a:ext cx="3789231" cy="388142"/>
          </a:xfrm>
        </p:spPr>
        <p:txBody>
          <a:bodyPr>
            <a:normAutofit fontScale="70000" lnSpcReduction="20000"/>
          </a:bodyPr>
          <a:lstStyle/>
          <a:p>
            <a:pPr algn="ctr"/>
            <a:r>
              <a:rPr lang="en-US" dirty="0" smtClean="0"/>
              <a:t>Primary investigator –diagnosis</a:t>
            </a:r>
          </a:p>
          <a:p>
            <a:pPr algn="ctr"/>
            <a:r>
              <a:rPr lang="en-US" dirty="0" smtClean="0">
                <a:solidFill>
                  <a:schemeClr val="tx2"/>
                </a:solidFill>
              </a:rPr>
              <a:t>(2 and more </a:t>
            </a:r>
            <a:r>
              <a:rPr lang="en-US" dirty="0" smtClean="0">
                <a:solidFill>
                  <a:schemeClr val="tx2"/>
                </a:solidFill>
              </a:rPr>
              <a:t>projects only)</a:t>
            </a:r>
            <a:endParaRPr lang="en-US" dirty="0"/>
          </a:p>
        </p:txBody>
      </p:sp>
      <p:sp>
        <p:nvSpPr>
          <p:cNvPr id="5" name="Text Placeholder 4"/>
          <p:cNvSpPr>
            <a:spLocks noGrp="1"/>
          </p:cNvSpPr>
          <p:nvPr>
            <p:ph type="body" sz="quarter" idx="3"/>
          </p:nvPr>
        </p:nvSpPr>
        <p:spPr>
          <a:xfrm>
            <a:off x="7464053" y="5890436"/>
            <a:ext cx="2838893" cy="430674"/>
          </a:xfrm>
        </p:spPr>
        <p:txBody>
          <a:bodyPr>
            <a:normAutofit/>
          </a:bodyPr>
          <a:lstStyle/>
          <a:p>
            <a:pPr algn="ctr"/>
            <a:r>
              <a:rPr lang="en-US" dirty="0" smtClean="0"/>
              <a:t>Agenda-diagnosis</a:t>
            </a:r>
            <a:endParaRPr lang="en-US" dirty="0"/>
          </a:p>
        </p:txBody>
      </p:sp>
      <p:pic>
        <p:nvPicPr>
          <p:cNvPr id="10" name="Picture 9" descr="2010.png"/>
          <p:cNvPicPr>
            <a:picLocks noChangeAspect="1"/>
          </p:cNvPicPr>
          <p:nvPr/>
        </p:nvPicPr>
        <p:blipFill>
          <a:blip r:embed="rId3" cstate="print"/>
          <a:stretch>
            <a:fillRect/>
          </a:stretch>
        </p:blipFill>
        <p:spPr>
          <a:xfrm>
            <a:off x="6400800" y="1825102"/>
            <a:ext cx="5486400" cy="3515775"/>
          </a:xfrm>
          <a:prstGeom prst="rect">
            <a:avLst/>
          </a:prstGeom>
        </p:spPr>
      </p:pic>
    </p:spTree>
    <p:extLst>
      <p:ext uri="{BB962C8B-B14F-4D97-AF65-F5344CB8AC3E}">
        <p14:creationId xmlns:p14="http://schemas.microsoft.com/office/powerpoint/2010/main" xmlns="" val="233693873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slice82-2017_blondel_2.png"/>
          <p:cNvPicPr>
            <a:picLocks noChangeAspect="1"/>
          </p:cNvPicPr>
          <p:nvPr/>
        </p:nvPicPr>
        <p:blipFill>
          <a:blip r:embed="rId2" cstate="print"/>
          <a:stretch>
            <a:fillRect/>
          </a:stretch>
        </p:blipFill>
        <p:spPr>
          <a:xfrm>
            <a:off x="1129248" y="1490710"/>
            <a:ext cx="4750557" cy="4654908"/>
          </a:xfrm>
          <a:prstGeom prst="rect">
            <a:avLst/>
          </a:prstGeom>
        </p:spPr>
      </p:pic>
      <p:sp>
        <p:nvSpPr>
          <p:cNvPr id="2" name="Title 1"/>
          <p:cNvSpPr>
            <a:spLocks noGrp="1"/>
          </p:cNvSpPr>
          <p:nvPr>
            <p:ph type="title"/>
          </p:nvPr>
        </p:nvSpPr>
        <p:spPr/>
        <p:txBody>
          <a:bodyPr/>
          <a:lstStyle/>
          <a:p>
            <a:r>
              <a:rPr lang="en-US" sz="3600" dirty="0" smtClean="0">
                <a:solidFill>
                  <a:schemeClr val="tx2"/>
                </a:solidFill>
              </a:rPr>
              <a:t>Network of </a:t>
            </a:r>
            <a:r>
              <a:rPr lang="en-US" sz="3600" dirty="0" smtClean="0">
                <a:solidFill>
                  <a:schemeClr val="tx2"/>
                </a:solidFill>
              </a:rPr>
              <a:t>diagnosis vs</a:t>
            </a:r>
            <a:r>
              <a:rPr lang="en-US" sz="3600" dirty="0" smtClean="0">
                <a:solidFill>
                  <a:schemeClr val="tx2"/>
                </a:solidFill>
              </a:rPr>
              <a:t>. </a:t>
            </a:r>
            <a:r>
              <a:rPr lang="en-US" sz="3600" dirty="0" smtClean="0">
                <a:solidFill>
                  <a:schemeClr val="tx2"/>
                </a:solidFill>
              </a:rPr>
              <a:t>pi and agenda 1982-2017</a:t>
            </a:r>
            <a:endParaRPr lang="en-US" dirty="0"/>
          </a:p>
        </p:txBody>
      </p:sp>
      <p:sp>
        <p:nvSpPr>
          <p:cNvPr id="3" name="Text Placeholder 2"/>
          <p:cNvSpPr>
            <a:spLocks noGrp="1"/>
          </p:cNvSpPr>
          <p:nvPr>
            <p:ph type="body" idx="1"/>
          </p:nvPr>
        </p:nvSpPr>
        <p:spPr>
          <a:xfrm>
            <a:off x="1739693" y="6134997"/>
            <a:ext cx="3789231" cy="388142"/>
          </a:xfrm>
        </p:spPr>
        <p:txBody>
          <a:bodyPr>
            <a:normAutofit fontScale="70000" lnSpcReduction="20000"/>
          </a:bodyPr>
          <a:lstStyle/>
          <a:p>
            <a:pPr algn="ctr"/>
            <a:r>
              <a:rPr lang="en-US" dirty="0" smtClean="0"/>
              <a:t>Primary investigator –diagnosis</a:t>
            </a:r>
          </a:p>
          <a:p>
            <a:pPr algn="ctr"/>
            <a:r>
              <a:rPr lang="en-US" dirty="0" smtClean="0">
                <a:solidFill>
                  <a:schemeClr val="tx2"/>
                </a:solidFill>
              </a:rPr>
              <a:t>(2 and more </a:t>
            </a:r>
            <a:r>
              <a:rPr lang="en-US" dirty="0" smtClean="0">
                <a:solidFill>
                  <a:schemeClr val="tx2"/>
                </a:solidFill>
              </a:rPr>
              <a:t>projects only)</a:t>
            </a:r>
            <a:endParaRPr lang="en-US" dirty="0"/>
          </a:p>
        </p:txBody>
      </p:sp>
      <p:sp>
        <p:nvSpPr>
          <p:cNvPr id="5" name="Text Placeholder 4"/>
          <p:cNvSpPr>
            <a:spLocks noGrp="1"/>
          </p:cNvSpPr>
          <p:nvPr>
            <p:ph type="body" sz="quarter" idx="3"/>
          </p:nvPr>
        </p:nvSpPr>
        <p:spPr>
          <a:xfrm>
            <a:off x="7485319" y="6039298"/>
            <a:ext cx="2838893" cy="430674"/>
          </a:xfrm>
        </p:spPr>
        <p:txBody>
          <a:bodyPr>
            <a:normAutofit/>
          </a:bodyPr>
          <a:lstStyle/>
          <a:p>
            <a:pPr algn="ctr"/>
            <a:r>
              <a:rPr lang="en-US" dirty="0" smtClean="0"/>
              <a:t>Agenda-diagnosis</a:t>
            </a:r>
            <a:endParaRPr lang="en-US" dirty="0"/>
          </a:p>
        </p:txBody>
      </p:sp>
      <p:pic>
        <p:nvPicPr>
          <p:cNvPr id="7" name="Picture 6" descr="2017.png"/>
          <p:cNvPicPr>
            <a:picLocks noChangeAspect="1"/>
          </p:cNvPicPr>
          <p:nvPr/>
        </p:nvPicPr>
        <p:blipFill>
          <a:blip r:embed="rId3" cstate="print"/>
          <a:stretch>
            <a:fillRect/>
          </a:stretch>
        </p:blipFill>
        <p:spPr>
          <a:xfrm>
            <a:off x="6155609" y="1828799"/>
            <a:ext cx="5731592" cy="3710763"/>
          </a:xfrm>
          <a:prstGeom prst="rect">
            <a:avLst/>
          </a:prstGeom>
        </p:spPr>
      </p:pic>
    </p:spTree>
    <p:extLst>
      <p:ext uri="{BB962C8B-B14F-4D97-AF65-F5344CB8AC3E}">
        <p14:creationId xmlns:p14="http://schemas.microsoft.com/office/powerpoint/2010/main" xmlns="" val="233693873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UIDATA" val="&lt;database version=&quot;8.0&quot;&gt;&lt;object type=&quot;1&quot; unique_id=&quot;10001&quot;&gt;&lt;object type=&quot;2&quot; unique_id=&quot;10002&quot;&gt;&lt;object type=&quot;3&quot; unique_id=&quot;10003&quot;&gt;&lt;property id=&quot;20148&quot; value=&quot;5&quot;/&gt;&lt;property id=&quot;20300&quot; value=&quot;Slide 1 - &amp;quot;Visualization of Research in Occupational Therapy&amp;quot;&quot;/&gt;&lt;property id=&quot;20307&quot; value=&quot;262&quot;/&gt;&lt;/object&gt;&lt;object type=&quot;3&quot; unique_id=&quot;10004&quot;&gt;&lt;property id=&quot;20148&quot; value=&quot;5&quot;/&gt;&lt;property id=&quot;20300&quot; value=&quot;Slide 2 - &amp;quot;Visualization Name&amp;quot;&quot;/&gt;&lt;property id=&quot;20307&quot; value=&quot;257&quot;/&gt;&lt;/object&gt;&lt;object type=&quot;3&quot; unique_id=&quot;10005&quot;&gt;&lt;property id=&quot;20148&quot; value=&quot;5&quot;/&gt;&lt;property id=&quot;20300&quot; value=&quot;Slide 3&quot;/&gt;&lt;property id=&quot;20307&quot; value=&quot;276&quot;/&gt;&lt;/object&gt;&lt;object type=&quot;3&quot; unique_id=&quot;10006&quot;&gt;&lt;property id=&quot;20148&quot; value=&quot;5&quot;/&gt;&lt;property id=&quot;20300&quot; value=&quot;Slide 4&quot;/&gt;&lt;property id=&quot;20307&quot; value=&quot;274&quot;/&gt;&lt;/object&gt;&lt;object type=&quot;3&quot; unique_id=&quot;10007&quot;&gt;&lt;property id=&quot;20148&quot; value=&quot;5&quot;/&gt;&lt;property id=&quot;20300&quot; value=&quot;Slide 5&quot;/&gt;&lt;property id=&quot;20307&quot; value=&quot;275&quot;/&gt;&lt;/object&gt;&lt;object type=&quot;3&quot; unique_id=&quot;10008&quot;&gt;&lt;property id=&quot;20148&quot; value=&quot;5&quot;/&gt;&lt;property id=&quot;20300&quot; value=&quot;Slide 6&quot;/&gt;&lt;property id=&quot;20307&quot; value=&quot;277&quot;/&gt;&lt;/object&gt;&lt;/object&gt;&lt;object type=&quot;8&quot; unique_id=&quot;10016&quot;&gt;&lt;/object&gt;&lt;/object&gt;&lt;/database&gt;"/>
  <p:tag name="SECTOMILLISECCONVERTED" val="1"/>
</p:tagLst>
</file>

<file path=ppt/theme/theme1.xml><?xml version="1.0" encoding="utf-8"?>
<a:theme xmlns:a="http://schemas.openxmlformats.org/drawingml/2006/main" name="Health Fitness 16x9">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15_4109default" id="{E728D685-11FC-4812-BA85-57AC6F9C9F40}" vid="{BC4E008B-95FF-4815-904E-143A8EDFC1D4}"/>
    </a:ext>
  </a:extLst>
</a:theme>
</file>

<file path=ppt/theme/theme2.xml><?xml version="1.0" encoding="utf-8"?>
<a:theme xmlns:a="http://schemas.openxmlformats.org/drawingml/2006/main" name="Office Theme">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0EB3BA0-388C-4E58-A08B-951C7A9EBDB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Slice</Template>
  <TotalTime>0</TotalTime>
  <Words>404</Words>
  <Application>Microsoft Office PowerPoint</Application>
  <PresentationFormat>Custom</PresentationFormat>
  <Paragraphs>34</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Health Fitness 16x9</vt:lpstr>
      <vt:lpstr>Visualization of Research in Occupational Therapy</vt:lpstr>
      <vt:lpstr>Primary investigator vs.diagnosis network</vt:lpstr>
      <vt:lpstr>Slide 3</vt:lpstr>
      <vt:lpstr>Network of diagnosis vs. pi and agenda 1982-1989</vt:lpstr>
      <vt:lpstr>Network of diagnosis vs. pi and agenda 1982-1996</vt:lpstr>
      <vt:lpstr>Network of diagnosis vs. pi and agenda 1982-2003</vt:lpstr>
      <vt:lpstr>Network of diagnosis vs. pi and agenda 1982-2010</vt:lpstr>
      <vt:lpstr>Network of diagnosis vs. pi and agenda 1982-2017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2016-04-09T19:48:26Z</dcterms:created>
  <dcterms:modified xsi:type="dcterms:W3CDTF">2016-04-13T17:44:51Z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TC029223919991</vt:lpwstr>
  </property>
</Properties>
</file>