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2" r:id="rId3"/>
    <p:sldId id="257" r:id="rId4"/>
    <p:sldId id="276" r:id="rId5"/>
    <p:sldId id="282" r:id="rId6"/>
    <p:sldId id="281" r:id="rId7"/>
    <p:sldId id="274" r:id="rId8"/>
    <p:sldId id="277" r:id="rId9"/>
    <p:sldId id="278" r:id="rId10"/>
    <p:sldId id="279" r:id="rId11"/>
    <p:sldId id="280"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444"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4/16/2016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4/16/2016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 xmlns:p14="http://schemas.microsoft.com/office/powerpoint/2010/main" val="2977249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477154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5246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112444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404456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397906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23897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4681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4/16/2016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5115656"/>
            <a:ext cx="11411465" cy="733209"/>
          </a:xfrm>
        </p:spPr>
        <p:txBody>
          <a:bodyPr>
            <a:normAutofit/>
          </a:bodyPr>
          <a:lstStyle/>
          <a:p>
            <a:r>
              <a:rPr lang="en-US" sz="3600" dirty="0" smtClean="0"/>
              <a:t>Visualization of Research in Occupational Therapy</a:t>
            </a:r>
            <a:endParaRPr lang="en-US" sz="3600" dirty="0"/>
          </a:p>
        </p:txBody>
      </p:sp>
      <p:sp>
        <p:nvSpPr>
          <p:cNvPr id="3" name="Subtitle 2"/>
          <p:cNvSpPr>
            <a:spLocks noGrp="1"/>
          </p:cNvSpPr>
          <p:nvPr>
            <p:ph type="subTitle" idx="1"/>
          </p:nvPr>
        </p:nvSpPr>
        <p:spPr/>
        <p:txBody>
          <a:bodyPr/>
          <a:lstStyle/>
          <a:p>
            <a:r>
              <a:rPr lang="en-US" cap="none" dirty="0" smtClean="0"/>
              <a:t>Based on 1982-2016 Data from the American Occupational Therapy Foundation</a:t>
            </a:r>
            <a:endParaRPr lang="en-US" cap="none" dirty="0"/>
          </a:p>
        </p:txBody>
      </p:sp>
      <p:pic>
        <p:nvPicPr>
          <p:cNvPr id="9" name="Picture Placeholder 8" descr="Man and woman running on indoor track"/>
          <p:cNvPicPr>
            <a:picLocks noGrp="1" noChangeAspect="1"/>
          </p:cNvPicPr>
          <p:nvPr>
            <p:ph type="pic" idx="12"/>
          </p:nvPr>
        </p:nvPicPr>
        <p:blipFill rotWithShape="1">
          <a:blip r:embed="rId2" cstate="print">
            <a:extLst>
              <a:ext uri="{28A0092B-C50C-407E-A947-70E740481C1C}">
                <a14:useLocalDpi xmlns="" xmlns:a14="http://schemas.microsoft.com/office/drawing/2010/main" val="0"/>
              </a:ext>
            </a:extLst>
          </a:blip>
          <a:srcRect/>
          <a:stretch/>
        </p:blipFill>
        <p:spPr/>
      </p:pic>
      <p:pic>
        <p:nvPicPr>
          <p:cNvPr id="4" name="Picture 3"/>
          <p:cNvPicPr>
            <a:picLocks noChangeAspect="1"/>
          </p:cNvPicPr>
          <p:nvPr/>
        </p:nvPicPr>
        <p:blipFill>
          <a:blip r:embed="rId3" cstate="print"/>
          <a:stretch>
            <a:fillRect/>
          </a:stretch>
        </p:blipFill>
        <p:spPr>
          <a:xfrm>
            <a:off x="4052887" y="13068"/>
            <a:ext cx="4086225" cy="4745736"/>
          </a:xfrm>
          <a:prstGeom prst="rect">
            <a:avLst/>
          </a:prstGeom>
        </p:spPr>
      </p:pic>
      <p:pic>
        <p:nvPicPr>
          <p:cNvPr id="10" name="Picture 9"/>
          <p:cNvPicPr>
            <a:picLocks noChangeAspect="1"/>
          </p:cNvPicPr>
          <p:nvPr/>
        </p:nvPicPr>
        <p:blipFill>
          <a:blip r:embed="rId4" cstate="print"/>
          <a:stretch>
            <a:fillRect/>
          </a:stretch>
        </p:blipFill>
        <p:spPr>
          <a:xfrm>
            <a:off x="-29527" y="13068"/>
            <a:ext cx="4052886" cy="4745736"/>
          </a:xfrm>
          <a:prstGeom prst="rect">
            <a:avLst/>
          </a:prstGeom>
        </p:spPr>
      </p:pic>
    </p:spTree>
    <p:extLst>
      <p:ext uri="{BB962C8B-B14F-4D97-AF65-F5344CB8AC3E}">
        <p14:creationId xmlns="" xmlns:p14="http://schemas.microsoft.com/office/powerpoint/2010/main" val="30346877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ce82-2017_blondel_2.png"/>
          <p:cNvPicPr>
            <a:picLocks noChangeAspect="1"/>
          </p:cNvPicPr>
          <p:nvPr/>
        </p:nvPicPr>
        <p:blipFill>
          <a:blip r:embed="rId2" cstate="print"/>
          <a:stretch>
            <a:fillRect/>
          </a:stretch>
        </p:blipFill>
        <p:spPr>
          <a:xfrm>
            <a:off x="1129248" y="1490710"/>
            <a:ext cx="4750557" cy="4654908"/>
          </a:xfrm>
          <a:prstGeom prst="rect">
            <a:avLst/>
          </a:prstGeom>
        </p:spPr>
      </p:pic>
      <p:sp>
        <p:nvSpPr>
          <p:cNvPr id="3" name="Text Placeholder 2"/>
          <p:cNvSpPr>
            <a:spLocks noGrp="1"/>
          </p:cNvSpPr>
          <p:nvPr>
            <p:ph type="body" idx="1"/>
          </p:nvPr>
        </p:nvSpPr>
        <p:spPr>
          <a:xfrm>
            <a:off x="1739693" y="6134997"/>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85319" y="6039298"/>
            <a:ext cx="2838893" cy="430674"/>
          </a:xfrm>
        </p:spPr>
        <p:txBody>
          <a:bodyPr>
            <a:normAutofit/>
          </a:bodyPr>
          <a:lstStyle/>
          <a:p>
            <a:pPr algn="ctr"/>
            <a:r>
              <a:rPr lang="en-US" dirty="0" smtClean="0"/>
              <a:t>Agenda-diagnosis</a:t>
            </a:r>
            <a:endParaRPr lang="en-US" dirty="0"/>
          </a:p>
        </p:txBody>
      </p:sp>
      <p:pic>
        <p:nvPicPr>
          <p:cNvPr id="7" name="Picture 6" descr="2017.png"/>
          <p:cNvPicPr>
            <a:picLocks noChangeAspect="1"/>
          </p:cNvPicPr>
          <p:nvPr/>
        </p:nvPicPr>
        <p:blipFill>
          <a:blip r:embed="rId3" cstate="print"/>
          <a:stretch>
            <a:fillRect/>
          </a:stretch>
        </p:blipFill>
        <p:spPr>
          <a:xfrm>
            <a:off x="6155609" y="1828799"/>
            <a:ext cx="5731592" cy="3710763"/>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a:t>
            </a:r>
            <a:r>
              <a:rPr lang="en-US" sz="2800" dirty="0" smtClean="0">
                <a:solidFill>
                  <a:schemeClr val="tx2"/>
                </a:solidFill>
              </a:rPr>
              <a:t>Time Slice </a:t>
            </a:r>
          </a:p>
          <a:p>
            <a:pPr algn="ctr"/>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fontScale="85000" lnSpcReduction="10000"/>
          </a:bodyPr>
          <a:lstStyle/>
          <a:p>
            <a:r>
              <a:rPr lang="en-US" dirty="0" smtClean="0"/>
              <a:t>The dataset was thoroughly cleansed, with duplicate records removed. The referential integrity was enforced on the clean dataset. The Primary Investigator was associated with the Diagnosis Descriptions relative to the respective Research Projects. The extracted dataset was cumulatively sliced by seven years from 1982 to </a:t>
            </a:r>
            <a:r>
              <a:rPr lang="en-US" dirty="0" smtClean="0"/>
              <a:t>2017 </a:t>
            </a:r>
            <a:r>
              <a:rPr lang="en-US" dirty="0" smtClean="0"/>
              <a:t>inclusively.</a:t>
            </a:r>
          </a:p>
          <a:p>
            <a:r>
              <a:rPr lang="en-US" dirty="0" smtClean="0"/>
              <a:t>For every time slice the number of nodes tripled from 18 in 1989 to 221 in </a:t>
            </a:r>
            <a:r>
              <a:rPr lang="en-US" dirty="0" smtClean="0"/>
              <a:t>2017.</a:t>
            </a:r>
            <a:endParaRPr lang="en-US" dirty="0" smtClean="0"/>
          </a:p>
          <a:p>
            <a:r>
              <a:rPr lang="en-US" dirty="0" smtClean="0"/>
              <a:t>From 1982 to 1996 the research was concentrated on Amputations or limb loss, Other, and Dementia or Alzheimer's disease Diagnosis with M. </a:t>
            </a:r>
            <a:r>
              <a:rPr lang="en-US" dirty="0" err="1" smtClean="0"/>
              <a:t>Lowler</a:t>
            </a:r>
            <a:r>
              <a:rPr lang="en-US" dirty="0" smtClean="0"/>
              <a:t> and </a:t>
            </a:r>
            <a:r>
              <a:rPr lang="en-US" dirty="0" err="1" smtClean="0"/>
              <a:t>J.Rogers</a:t>
            </a:r>
            <a:r>
              <a:rPr lang="en-US" dirty="0" smtClean="0"/>
              <a:t> consistently leading the research in the respective areas, including on the Other Diagnosis.</a:t>
            </a:r>
          </a:p>
          <a:p>
            <a:r>
              <a:rPr lang="en-US" dirty="0" smtClean="0"/>
              <a:t>From 2003 to </a:t>
            </a:r>
            <a:r>
              <a:rPr lang="en-US" dirty="0" smtClean="0"/>
              <a:t>2017 </a:t>
            </a:r>
            <a:r>
              <a:rPr lang="en-US" dirty="0" smtClean="0"/>
              <a:t>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smtClean="0"/>
              <a:t>Ottenbacher</a:t>
            </a:r>
            <a:r>
              <a:rPr lang="en-US" dirty="0" smtClean="0"/>
              <a:t> and is engaged in collaborations with Brain injury and disorders and Cerebral Palsy. </a:t>
            </a:r>
          </a:p>
          <a:p>
            <a:r>
              <a:rPr lang="en-US" dirty="0" smtClean="0"/>
              <a:t>Two more dispersed communities were identified. The first consisted of the area of diagnosis associated with various body injuries such as Spinal Cord, Upper Extremities and Musculoskeletal injuries with Corey McGee and Mary Jane </a:t>
            </a:r>
            <a:r>
              <a:rPr lang="en-US" dirty="0" err="1" smtClean="0"/>
              <a:t>Mulcahey</a:t>
            </a:r>
            <a:r>
              <a:rPr lang="en-US" dirty="0" smtClean="0"/>
              <a:t> leading the field. The second emerging community consists of Mental illness, Diabetes and Cardiopulmonary conditions field lead by Christine </a:t>
            </a:r>
            <a:r>
              <a:rPr lang="en-US" dirty="0" err="1" smtClean="0"/>
              <a:t>Helfrich</a:t>
            </a:r>
            <a:r>
              <a:rPr lang="en-US" dirty="0" smtClean="0"/>
              <a:t>.  </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a:t>
            </a:r>
            <a:r>
              <a:rPr lang="en-US" sz="2800" dirty="0" smtClean="0">
                <a:solidFill>
                  <a:schemeClr val="tx2"/>
                </a:solidFill>
              </a:rPr>
              <a:t>Diagnosis vs. Primary Investigators</a:t>
            </a:r>
          </a:p>
          <a:p>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 xmlns:p14="http://schemas.microsoft.com/office/powerpoint/2010/main" val="28369708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lice82-1996_blondel.png"/>
          <p:cNvPicPr>
            <a:picLocks noChangeAspect="1"/>
          </p:cNvPicPr>
          <p:nvPr/>
        </p:nvPicPr>
        <p:blipFill>
          <a:blip r:embed="rId2" cstate="print"/>
          <a:stretch>
            <a:fillRect/>
          </a:stretch>
        </p:blipFill>
        <p:spPr>
          <a:xfrm>
            <a:off x="-1" y="3721395"/>
            <a:ext cx="3817037" cy="3136605"/>
          </a:xfrm>
          <a:prstGeom prst="rect">
            <a:avLst/>
          </a:prstGeom>
        </p:spPr>
      </p:pic>
      <p:pic>
        <p:nvPicPr>
          <p:cNvPr id="12" name="Picture 11" descr="slice82-2010_blondel.png"/>
          <p:cNvPicPr>
            <a:picLocks noChangeAspect="1"/>
          </p:cNvPicPr>
          <p:nvPr/>
        </p:nvPicPr>
        <p:blipFill>
          <a:blip r:embed="rId3" cstate="print"/>
          <a:stretch>
            <a:fillRect/>
          </a:stretch>
        </p:blipFill>
        <p:spPr>
          <a:xfrm>
            <a:off x="8771860" y="-21265"/>
            <a:ext cx="3142077" cy="3698849"/>
          </a:xfrm>
          <a:prstGeom prst="rect">
            <a:avLst/>
          </a:prstGeom>
        </p:spPr>
      </p:pic>
      <p:pic>
        <p:nvPicPr>
          <p:cNvPr id="3" name="Picture 2" descr="slice82-2017_blondel_2.png"/>
          <p:cNvPicPr>
            <a:picLocks noChangeAspect="1"/>
          </p:cNvPicPr>
          <p:nvPr/>
        </p:nvPicPr>
        <p:blipFill>
          <a:blip r:embed="rId4" cstate="print"/>
          <a:stretch>
            <a:fillRect/>
          </a:stretch>
        </p:blipFill>
        <p:spPr>
          <a:xfrm>
            <a:off x="3775969" y="1446657"/>
            <a:ext cx="4708805" cy="4613997"/>
          </a:xfrm>
          <a:prstGeom prst="rect">
            <a:avLst/>
          </a:prstGeom>
        </p:spPr>
      </p:pic>
      <p:pic>
        <p:nvPicPr>
          <p:cNvPr id="4" name="Picture 3" descr="slice82-1989_blondel.png"/>
          <p:cNvPicPr>
            <a:picLocks noChangeAspect="1"/>
          </p:cNvPicPr>
          <p:nvPr/>
        </p:nvPicPr>
        <p:blipFill>
          <a:blip r:embed="rId5" cstate="print"/>
          <a:stretch>
            <a:fillRect/>
          </a:stretch>
        </p:blipFill>
        <p:spPr>
          <a:xfrm>
            <a:off x="0" y="-133506"/>
            <a:ext cx="3583172" cy="3811191"/>
          </a:xfrm>
          <a:prstGeom prst="rect">
            <a:avLst/>
          </a:prstGeom>
        </p:spPr>
      </p:pic>
      <p:sp>
        <p:nvSpPr>
          <p:cNvPr id="5" name="TextBox 4"/>
          <p:cNvSpPr txBox="1"/>
          <p:nvPr/>
        </p:nvSpPr>
        <p:spPr>
          <a:xfrm>
            <a:off x="882498" y="-31899"/>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130911" y="3269773"/>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9621088" y="3318665"/>
            <a:ext cx="1616149" cy="461665"/>
          </a:xfrm>
          <a:prstGeom prst="rect">
            <a:avLst/>
          </a:prstGeom>
          <a:noFill/>
        </p:spPr>
        <p:txBody>
          <a:bodyPr wrap="square" rtlCol="0">
            <a:spAutoFit/>
          </a:bodyPr>
          <a:lstStyle/>
          <a:p>
            <a:pPr algn="ctr"/>
            <a:r>
              <a:rPr lang="en-US" sz="2400" dirty="0" smtClean="0">
                <a:solidFill>
                  <a:schemeClr val="tx2"/>
                </a:solidFill>
              </a:rPr>
              <a:t>1982-2003</a:t>
            </a:r>
          </a:p>
        </p:txBody>
      </p:sp>
      <p:pic>
        <p:nvPicPr>
          <p:cNvPr id="9" name="Picture 8" descr="slice82-2003_blondel.png"/>
          <p:cNvPicPr>
            <a:picLocks noChangeAspect="1"/>
          </p:cNvPicPr>
          <p:nvPr/>
        </p:nvPicPr>
        <p:blipFill>
          <a:blip r:embed="rId6" cstate="print"/>
          <a:stretch>
            <a:fillRect/>
          </a:stretch>
        </p:blipFill>
        <p:spPr>
          <a:xfrm>
            <a:off x="8846288" y="3828073"/>
            <a:ext cx="3345712" cy="3029928"/>
          </a:xfrm>
          <a:prstGeom prst="rect">
            <a:avLst/>
          </a:prstGeom>
        </p:spPr>
      </p:pic>
      <p:sp>
        <p:nvSpPr>
          <p:cNvPr id="10" name="TextBox 9"/>
          <p:cNvSpPr txBox="1"/>
          <p:nvPr/>
        </p:nvSpPr>
        <p:spPr>
          <a:xfrm>
            <a:off x="9516127" y="-7074"/>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384995"/>
          </a:xfrm>
          <a:prstGeom prst="rect">
            <a:avLst/>
          </a:prstGeom>
          <a:noFill/>
        </p:spPr>
        <p:txBody>
          <a:bodyPr wrap="square" rtlCol="0">
            <a:spAutoFit/>
          </a:bodyPr>
          <a:lstStyle/>
          <a:p>
            <a:pPr algn="ctr"/>
            <a:r>
              <a:rPr lang="en-US" sz="2800" dirty="0" smtClean="0">
                <a:solidFill>
                  <a:schemeClr val="tx2"/>
                </a:solidFill>
              </a:rPr>
              <a:t>Cumulative Network of </a:t>
            </a:r>
            <a:endParaRPr lang="en-US" sz="2800" dirty="0" smtClean="0">
              <a:solidFill>
                <a:schemeClr val="tx2"/>
              </a:solidFill>
            </a:endParaRPr>
          </a:p>
          <a:p>
            <a:pPr algn="ctr"/>
            <a:r>
              <a:rPr lang="en-US" sz="2800" dirty="0" smtClean="0">
                <a:solidFill>
                  <a:schemeClr val="tx2"/>
                </a:solidFill>
              </a:rPr>
              <a:t>Diagnosis vs. Primary Investigators</a:t>
            </a:r>
          </a:p>
          <a:p>
            <a:pPr algn="ctr"/>
            <a:r>
              <a:rPr lang="en-US" sz="2800" dirty="0" smtClean="0">
                <a:solidFill>
                  <a:schemeClr val="tx2"/>
                </a:solidFill>
              </a:rPr>
              <a:t>1982-2017</a:t>
            </a:r>
            <a:endParaRPr lang="en-US" sz="2800" dirty="0">
              <a:solidFill>
                <a:schemeClr val="tx2"/>
              </a:solidFill>
            </a:endParaRPr>
          </a:p>
        </p:txBody>
      </p:sp>
      <p:sp>
        <p:nvSpPr>
          <p:cNvPr id="15" name="TextBox 14"/>
          <p:cNvSpPr txBox="1"/>
          <p:nvPr/>
        </p:nvSpPr>
        <p:spPr>
          <a:xfrm>
            <a:off x="3987230" y="6135083"/>
            <a:ext cx="4040373" cy="707886"/>
          </a:xfrm>
          <a:prstGeom prst="rect">
            <a:avLst/>
          </a:prstGeom>
          <a:noFill/>
        </p:spPr>
        <p:txBody>
          <a:bodyPr wrap="square" rtlCol="0">
            <a:spAutoFit/>
          </a:bodyPr>
          <a:lstStyle/>
          <a:p>
            <a:pPr algn="ctr"/>
            <a:r>
              <a:rPr lang="en-US" sz="1000" dirty="0" smtClean="0"/>
              <a:t>Nodes  </a:t>
            </a:r>
            <a:r>
              <a:rPr lang="en-US" sz="1000" dirty="0" smtClean="0"/>
              <a:t>and </a:t>
            </a:r>
            <a:r>
              <a:rPr lang="en-US" sz="1000" dirty="0" smtClean="0"/>
              <a:t>Edges </a:t>
            </a:r>
            <a:r>
              <a:rPr lang="en-US" sz="1000" dirty="0" smtClean="0"/>
              <a:t>c</a:t>
            </a:r>
            <a:r>
              <a:rPr lang="en-US" sz="1000" dirty="0" smtClean="0"/>
              <a:t>olorized </a:t>
            </a:r>
            <a:r>
              <a:rPr lang="en-US" sz="1000" dirty="0" smtClean="0"/>
              <a:t>by </a:t>
            </a:r>
            <a:r>
              <a:rPr lang="en-US" sz="1000" dirty="0" smtClean="0"/>
              <a:t>communities</a:t>
            </a:r>
            <a:endParaRPr lang="en-US" sz="1000" dirty="0" smtClean="0"/>
          </a:p>
          <a:p>
            <a:pPr algn="ctr"/>
            <a:r>
              <a:rPr lang="en-US" sz="1000" dirty="0" smtClean="0"/>
              <a:t>Nodes </a:t>
            </a:r>
            <a:r>
              <a:rPr lang="en-US" sz="1000" dirty="0" smtClean="0"/>
              <a:t>, </a:t>
            </a:r>
            <a:r>
              <a:rPr lang="en-US" sz="1000" dirty="0" smtClean="0"/>
              <a:t>Node Labels </a:t>
            </a:r>
            <a:r>
              <a:rPr lang="en-US" sz="1000" dirty="0" smtClean="0"/>
              <a:t>and </a:t>
            </a:r>
            <a:r>
              <a:rPr lang="en-US" sz="1000" dirty="0" smtClean="0"/>
              <a:t>Edges </a:t>
            </a:r>
            <a:r>
              <a:rPr lang="en-US" sz="1000" dirty="0" smtClean="0"/>
              <a:t>s</a:t>
            </a:r>
            <a:r>
              <a:rPr lang="en-US" sz="1000" dirty="0" smtClean="0"/>
              <a:t>ized </a:t>
            </a:r>
            <a:r>
              <a:rPr lang="en-US" sz="1000" dirty="0" smtClean="0"/>
              <a:t>by number of projects</a:t>
            </a:r>
          </a:p>
          <a:p>
            <a:pPr algn="ctr"/>
            <a:r>
              <a:rPr lang="en-US" sz="1000" dirty="0" smtClean="0"/>
              <a:t>Labels depict PI </a:t>
            </a:r>
            <a:r>
              <a:rPr lang="en-US" sz="1000" dirty="0" smtClean="0"/>
              <a:t>name or Diagnosis and </a:t>
            </a:r>
            <a:r>
              <a:rPr lang="en-US" sz="1000" dirty="0" smtClean="0"/>
              <a:t>a number </a:t>
            </a:r>
            <a:r>
              <a:rPr lang="en-US" sz="1000" dirty="0" smtClean="0"/>
              <a:t>of associated projects</a:t>
            </a:r>
          </a:p>
          <a:p>
            <a:pPr algn="ctr"/>
            <a:r>
              <a:rPr lang="en-US" sz="1000" dirty="0" smtClean="0"/>
              <a:t>Top 5 PIs with the most number of research projects colored</a:t>
            </a:r>
            <a:endParaRPr lang="en-US" sz="1000" dirty="0"/>
          </a:p>
        </p:txBody>
      </p:sp>
    </p:spTree>
    <p:extLst>
      <p:ext uri="{BB962C8B-B14F-4D97-AF65-F5344CB8AC3E}">
        <p14:creationId xmlns="" xmlns:p14="http://schemas.microsoft.com/office/powerpoint/2010/main" val="1169040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a:bodyPr>
          <a:lstStyle/>
          <a:p>
            <a:r>
              <a:rPr lang="en-US" dirty="0" smtClean="0"/>
              <a:t>The Agenda vs. Diagnosis dataset </a:t>
            </a:r>
            <a:r>
              <a:rPr lang="en-US" dirty="0" smtClean="0"/>
              <a:t>was cumulatively sliced by seven years from 1982 to </a:t>
            </a:r>
            <a:r>
              <a:rPr lang="en-US" dirty="0" smtClean="0"/>
              <a:t>2017 </a:t>
            </a:r>
            <a:r>
              <a:rPr lang="en-US" dirty="0" smtClean="0"/>
              <a:t>inclusively.</a:t>
            </a:r>
          </a:p>
          <a:p>
            <a:r>
              <a:rPr lang="en-US" dirty="0" smtClean="0"/>
              <a:t>Number of projects steadily grew from 7 in the period </a:t>
            </a:r>
            <a:r>
              <a:rPr lang="en-US" dirty="0" smtClean="0"/>
              <a:t>of 1982-1989</a:t>
            </a:r>
            <a:r>
              <a:rPr lang="en-US" dirty="0" smtClean="0"/>
              <a:t> (to 22, to 75, to 148) to 278 in the period of 1982-2017. Started with only eight Diagnoses, the field significantly expended to 29 Diagnoses by 2017.</a:t>
            </a:r>
            <a:endParaRPr lang="en-US" dirty="0" smtClean="0"/>
          </a:p>
          <a:p>
            <a:r>
              <a:rPr lang="en-US" dirty="0" smtClean="0"/>
              <a:t>Basic Research, Assessment/measurement and Intervention-preventive Agendas were strongly represented by majority of the associated research projects</a:t>
            </a:r>
          </a:p>
          <a:p>
            <a:r>
              <a:rPr lang="en-US" dirty="0" smtClean="0"/>
              <a:t>After 1996 a new agenda item (Research Training) was introduced.</a:t>
            </a:r>
          </a:p>
          <a:p>
            <a:r>
              <a:rPr lang="en-US" dirty="0" smtClean="0"/>
              <a:t>Initially, </a:t>
            </a:r>
            <a:r>
              <a:rPr lang="en-US" dirty="0" smtClean="0"/>
              <a:t>Basic Research, Assessment/measurement </a:t>
            </a:r>
            <a:r>
              <a:rPr lang="en-US" dirty="0" smtClean="0"/>
              <a:t> agendas were strongly linked with Amputations </a:t>
            </a:r>
            <a:r>
              <a:rPr lang="en-US" dirty="0" smtClean="0"/>
              <a:t>or limb loss, Other, and Dementia or Alzheimer's disease </a:t>
            </a:r>
            <a:r>
              <a:rPr lang="en-US" dirty="0" smtClean="0"/>
              <a:t>Diagnoses .</a:t>
            </a:r>
          </a:p>
          <a:p>
            <a:r>
              <a:rPr lang="en-US" dirty="0" smtClean="0"/>
              <a:t>After 1996 Autism </a:t>
            </a:r>
            <a:r>
              <a:rPr lang="en-US" dirty="0" smtClean="0"/>
              <a:t>spectrum </a:t>
            </a:r>
            <a:r>
              <a:rPr lang="en-US" dirty="0" smtClean="0"/>
              <a:t>disorders,</a:t>
            </a:r>
            <a:r>
              <a:rPr lang="en-US" dirty="0" smtClean="0"/>
              <a:t> </a:t>
            </a:r>
            <a:r>
              <a:rPr lang="en-US" dirty="0" smtClean="0"/>
              <a:t>Sensory </a:t>
            </a:r>
            <a:r>
              <a:rPr lang="en-US" dirty="0" smtClean="0"/>
              <a:t>integration/processing disorders </a:t>
            </a:r>
            <a:r>
              <a:rPr lang="en-US" dirty="0" smtClean="0"/>
              <a:t> and Stroke Diagnoses associated with </a:t>
            </a:r>
            <a:r>
              <a:rPr lang="en-US" dirty="0" smtClean="0"/>
              <a:t>Intervention-preventive </a:t>
            </a:r>
            <a:r>
              <a:rPr lang="en-US" dirty="0" smtClean="0"/>
              <a:t>Agenda started playing prominent role in the OT community</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a:t>
            </a:r>
            <a:r>
              <a:rPr lang="en-US" sz="2800" dirty="0" smtClean="0">
                <a:solidFill>
                  <a:schemeClr val="tx2"/>
                </a:solidFill>
              </a:rPr>
              <a:t>Diagnosis vs. Agenda</a:t>
            </a:r>
          </a:p>
          <a:p>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 xmlns:p14="http://schemas.microsoft.com/office/powerpoint/2010/main" val="28369708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9333" y="0"/>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031370" y="3779089"/>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8995123" y="3914057"/>
            <a:ext cx="1616149" cy="461665"/>
          </a:xfrm>
          <a:prstGeom prst="rect">
            <a:avLst/>
          </a:prstGeom>
          <a:noFill/>
        </p:spPr>
        <p:txBody>
          <a:bodyPr wrap="square" rtlCol="0">
            <a:spAutoFit/>
          </a:bodyPr>
          <a:lstStyle/>
          <a:p>
            <a:pPr algn="ctr"/>
            <a:r>
              <a:rPr lang="en-US" sz="2400" dirty="0" smtClean="0">
                <a:solidFill>
                  <a:schemeClr val="tx2"/>
                </a:solidFill>
              </a:rPr>
              <a:t>1982-2003</a:t>
            </a:r>
          </a:p>
        </p:txBody>
      </p:sp>
      <p:sp>
        <p:nvSpPr>
          <p:cNvPr id="10" name="TextBox 9"/>
          <p:cNvSpPr txBox="1"/>
          <p:nvPr/>
        </p:nvSpPr>
        <p:spPr>
          <a:xfrm>
            <a:off x="8910087" y="0"/>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815882"/>
          </a:xfrm>
          <a:prstGeom prst="rect">
            <a:avLst/>
          </a:prstGeom>
          <a:noFill/>
        </p:spPr>
        <p:txBody>
          <a:bodyPr wrap="square" rtlCol="0">
            <a:spAutoFit/>
          </a:bodyPr>
          <a:lstStyle/>
          <a:p>
            <a:pPr algn="ctr"/>
            <a:r>
              <a:rPr lang="en-US" sz="2800" dirty="0" smtClean="0">
                <a:solidFill>
                  <a:schemeClr val="tx2"/>
                </a:solidFill>
              </a:rPr>
              <a:t>Cumulative Network of </a:t>
            </a:r>
            <a:endParaRPr lang="en-US" sz="2800" dirty="0" smtClean="0">
              <a:solidFill>
                <a:schemeClr val="tx2"/>
              </a:solidFill>
            </a:endParaRPr>
          </a:p>
          <a:p>
            <a:pPr algn="ctr"/>
            <a:r>
              <a:rPr lang="en-US" sz="2800" dirty="0" smtClean="0">
                <a:solidFill>
                  <a:schemeClr val="tx2"/>
                </a:solidFill>
              </a:rPr>
              <a:t>Agenda vs. Diagnosis </a:t>
            </a:r>
          </a:p>
          <a:p>
            <a:pPr algn="ctr"/>
            <a:endParaRPr lang="en-US" sz="2800" dirty="0" smtClean="0">
              <a:solidFill>
                <a:schemeClr val="tx2"/>
              </a:solidFill>
            </a:endParaRPr>
          </a:p>
          <a:p>
            <a:pPr algn="ctr"/>
            <a:r>
              <a:rPr lang="en-US" sz="2800" dirty="0" smtClean="0">
                <a:solidFill>
                  <a:schemeClr val="tx2"/>
                </a:solidFill>
              </a:rPr>
              <a:t>1982-2017</a:t>
            </a:r>
            <a:endParaRPr lang="en-US" sz="2800" dirty="0">
              <a:solidFill>
                <a:schemeClr val="tx2"/>
              </a:solidFill>
            </a:endParaRPr>
          </a:p>
        </p:txBody>
      </p:sp>
      <p:pic>
        <p:nvPicPr>
          <p:cNvPr id="13" name="Picture 12" descr="2017.png"/>
          <p:cNvPicPr>
            <a:picLocks noChangeAspect="1"/>
          </p:cNvPicPr>
          <p:nvPr/>
        </p:nvPicPr>
        <p:blipFill>
          <a:blip r:embed="rId2" cstate="print"/>
          <a:stretch>
            <a:fillRect/>
          </a:stretch>
        </p:blipFill>
        <p:spPr>
          <a:xfrm>
            <a:off x="3393821" y="2232853"/>
            <a:ext cx="5435979" cy="3519378"/>
          </a:xfrm>
          <a:prstGeom prst="rect">
            <a:avLst/>
          </a:prstGeom>
        </p:spPr>
      </p:pic>
      <p:pic>
        <p:nvPicPr>
          <p:cNvPr id="14" name="Picture 13" descr="1989.png"/>
          <p:cNvPicPr>
            <a:picLocks noChangeAspect="1"/>
          </p:cNvPicPr>
          <p:nvPr/>
        </p:nvPicPr>
        <p:blipFill>
          <a:blip r:embed="rId3" cstate="print"/>
          <a:stretch>
            <a:fillRect/>
          </a:stretch>
        </p:blipFill>
        <p:spPr>
          <a:xfrm>
            <a:off x="127596" y="503679"/>
            <a:ext cx="3548984" cy="2430908"/>
          </a:xfrm>
          <a:prstGeom prst="rect">
            <a:avLst/>
          </a:prstGeom>
        </p:spPr>
      </p:pic>
      <p:pic>
        <p:nvPicPr>
          <p:cNvPr id="16" name="Picture 15" descr="1996.png"/>
          <p:cNvPicPr>
            <a:picLocks noChangeAspect="1"/>
          </p:cNvPicPr>
          <p:nvPr/>
        </p:nvPicPr>
        <p:blipFill>
          <a:blip r:embed="rId4" cstate="print"/>
          <a:stretch>
            <a:fillRect/>
          </a:stretch>
        </p:blipFill>
        <p:spPr>
          <a:xfrm>
            <a:off x="21266" y="4284921"/>
            <a:ext cx="3988837" cy="2437202"/>
          </a:xfrm>
          <a:prstGeom prst="rect">
            <a:avLst/>
          </a:prstGeom>
        </p:spPr>
      </p:pic>
      <p:pic>
        <p:nvPicPr>
          <p:cNvPr id="17" name="Picture 16" descr="2003.png"/>
          <p:cNvPicPr>
            <a:picLocks noChangeAspect="1"/>
          </p:cNvPicPr>
          <p:nvPr/>
        </p:nvPicPr>
        <p:blipFill>
          <a:blip r:embed="rId5" cstate="print"/>
          <a:stretch>
            <a:fillRect/>
          </a:stretch>
        </p:blipFill>
        <p:spPr>
          <a:xfrm>
            <a:off x="8047722" y="4380617"/>
            <a:ext cx="4091114" cy="2392327"/>
          </a:xfrm>
          <a:prstGeom prst="rect">
            <a:avLst/>
          </a:prstGeom>
        </p:spPr>
      </p:pic>
      <p:pic>
        <p:nvPicPr>
          <p:cNvPr id="18" name="Picture 17" descr="2010.png"/>
          <p:cNvPicPr>
            <a:picLocks noChangeAspect="1"/>
          </p:cNvPicPr>
          <p:nvPr/>
        </p:nvPicPr>
        <p:blipFill>
          <a:blip r:embed="rId6" cstate="print"/>
          <a:stretch>
            <a:fillRect/>
          </a:stretch>
        </p:blipFill>
        <p:spPr>
          <a:xfrm>
            <a:off x="7913226" y="531792"/>
            <a:ext cx="4098021" cy="2626080"/>
          </a:xfrm>
          <a:prstGeom prst="rect">
            <a:avLst/>
          </a:prstGeom>
        </p:spPr>
      </p:pic>
      <p:sp>
        <p:nvSpPr>
          <p:cNvPr id="19" name="TextBox 18"/>
          <p:cNvSpPr txBox="1"/>
          <p:nvPr/>
        </p:nvSpPr>
        <p:spPr>
          <a:xfrm>
            <a:off x="4348716" y="1796902"/>
            <a:ext cx="3423684" cy="369332"/>
          </a:xfrm>
          <a:prstGeom prst="rect">
            <a:avLst/>
          </a:prstGeom>
          <a:noFill/>
        </p:spPr>
        <p:txBody>
          <a:bodyPr wrap="square" rtlCol="0">
            <a:spAutoFit/>
          </a:bodyPr>
          <a:lstStyle/>
          <a:p>
            <a:r>
              <a:rPr lang="en-US" dirty="0" smtClean="0"/>
              <a:t>Agenda		        Diagnosis</a:t>
            </a:r>
            <a:endParaRPr lang="en-US" dirty="0"/>
          </a:p>
        </p:txBody>
      </p:sp>
    </p:spTree>
    <p:extLst>
      <p:ext uri="{BB962C8B-B14F-4D97-AF65-F5344CB8AC3E}">
        <p14:creationId xmlns="" xmlns:p14="http://schemas.microsoft.com/office/powerpoint/2010/main" val="1169040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lice82-1989_blondel.png"/>
          <p:cNvPicPr>
            <a:picLocks noGrp="1" noChangeAspect="1"/>
          </p:cNvPicPr>
          <p:nvPr>
            <p:ph sz="half" idx="2"/>
          </p:nvPr>
        </p:nvPicPr>
        <p:blipFill>
          <a:blip r:embed="rId2" cstate="print"/>
          <a:stretch>
            <a:fillRect/>
          </a:stretch>
        </p:blipFill>
        <p:spPr>
          <a:xfrm>
            <a:off x="645225" y="732488"/>
            <a:ext cx="5479128" cy="5827800"/>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9" name="Picture 8" descr="1989.png"/>
          <p:cNvPicPr>
            <a:picLocks noChangeAspect="1"/>
          </p:cNvPicPr>
          <p:nvPr/>
        </p:nvPicPr>
        <p:blipFill>
          <a:blip r:embed="rId3" cstate="print"/>
          <a:stretch>
            <a:fillRect/>
          </a:stretch>
        </p:blipFill>
        <p:spPr>
          <a:xfrm>
            <a:off x="6400800" y="1828800"/>
            <a:ext cx="5486400" cy="3757961"/>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a:t>
            </a:r>
            <a:r>
              <a:rPr lang="en-US" sz="2800" dirty="0" smtClean="0">
                <a:solidFill>
                  <a:schemeClr val="tx2"/>
                </a:solidFill>
              </a:rPr>
              <a:t>Time Slice </a:t>
            </a:r>
          </a:p>
          <a:p>
            <a:pPr algn="ctr"/>
            <a:r>
              <a:rPr lang="en-US" sz="2800" dirty="0" smtClean="0">
                <a:solidFill>
                  <a:schemeClr val="tx2"/>
                </a:solidFill>
              </a:rPr>
              <a:t>1982-1989</a:t>
            </a:r>
            <a:endParaRPr lang="en-US" sz="2800" dirty="0">
              <a:solidFill>
                <a:schemeClr val="tx2"/>
              </a:solidFill>
            </a:endParaRPr>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lice82-1996_blondel.png"/>
          <p:cNvPicPr>
            <a:picLocks noGrp="1" noChangeAspect="1"/>
          </p:cNvPicPr>
          <p:nvPr>
            <p:ph sz="half" idx="2"/>
          </p:nvPr>
        </p:nvPicPr>
        <p:blipFill>
          <a:blip r:embed="rId2" cstate="print"/>
          <a:stretch>
            <a:fillRect/>
          </a:stretch>
        </p:blipFill>
        <p:spPr>
          <a:xfrm>
            <a:off x="227991" y="1528035"/>
            <a:ext cx="5960160" cy="4495325"/>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2" name="Picture 11" descr="1996.png"/>
          <p:cNvPicPr>
            <a:picLocks noChangeAspect="1"/>
          </p:cNvPicPr>
          <p:nvPr/>
        </p:nvPicPr>
        <p:blipFill>
          <a:blip r:embed="rId3" cstate="print"/>
          <a:stretch>
            <a:fillRect/>
          </a:stretch>
        </p:blipFill>
        <p:spPr>
          <a:xfrm>
            <a:off x="6400800" y="1828801"/>
            <a:ext cx="5486400" cy="3352221"/>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a:t>
            </a:r>
            <a:r>
              <a:rPr lang="en-US" sz="2800" dirty="0" smtClean="0">
                <a:solidFill>
                  <a:schemeClr val="tx2"/>
                </a:solidFill>
              </a:rPr>
              <a:t>Time Slice </a:t>
            </a:r>
          </a:p>
          <a:p>
            <a:pPr algn="ctr"/>
            <a:r>
              <a:rPr lang="en-US" sz="2800" dirty="0" smtClean="0">
                <a:solidFill>
                  <a:schemeClr val="tx2"/>
                </a:solidFill>
              </a:rPr>
              <a:t>1982-1996</a:t>
            </a:r>
            <a:endParaRPr lang="en-US" sz="2800" dirty="0">
              <a:solidFill>
                <a:schemeClr val="tx2"/>
              </a:solidFill>
            </a:endParaRPr>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7" name="Picture 6" descr="2003.png"/>
          <p:cNvPicPr>
            <a:picLocks noChangeAspect="1"/>
          </p:cNvPicPr>
          <p:nvPr/>
        </p:nvPicPr>
        <p:blipFill>
          <a:blip r:embed="rId2" cstate="print"/>
          <a:stretch>
            <a:fillRect/>
          </a:stretch>
        </p:blipFill>
        <p:spPr>
          <a:xfrm>
            <a:off x="6400800" y="1969049"/>
            <a:ext cx="5486400" cy="3208238"/>
          </a:xfrm>
          <a:prstGeom prst="rect">
            <a:avLst/>
          </a:prstGeom>
        </p:spPr>
      </p:pic>
      <p:pic>
        <p:nvPicPr>
          <p:cNvPr id="8" name="Picture 7" descr="slice82-2003_blondel.png"/>
          <p:cNvPicPr>
            <a:picLocks noChangeAspect="1"/>
          </p:cNvPicPr>
          <p:nvPr/>
        </p:nvPicPr>
        <p:blipFill>
          <a:blip r:embed="rId3" cstate="print"/>
          <a:stretch>
            <a:fillRect/>
          </a:stretch>
        </p:blipFill>
        <p:spPr>
          <a:xfrm>
            <a:off x="1033726" y="1477925"/>
            <a:ext cx="4907613" cy="4444409"/>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a:t>
            </a:r>
            <a:r>
              <a:rPr lang="en-US" sz="2800" dirty="0" smtClean="0">
                <a:solidFill>
                  <a:schemeClr val="tx2"/>
                </a:solidFill>
              </a:rPr>
              <a:t>Time Slice </a:t>
            </a:r>
          </a:p>
          <a:p>
            <a:pPr algn="ctr"/>
            <a:r>
              <a:rPr lang="en-US" sz="2800" dirty="0" smtClean="0">
                <a:solidFill>
                  <a:schemeClr val="tx2"/>
                </a:solidFill>
              </a:rPr>
              <a:t>1982-2003</a:t>
            </a:r>
            <a:endParaRPr lang="en-US" sz="2800" dirty="0">
              <a:solidFill>
                <a:schemeClr val="tx2"/>
              </a:solidFill>
            </a:endParaRPr>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ce82-2010_blondel.png"/>
          <p:cNvPicPr>
            <a:picLocks noChangeAspect="1"/>
          </p:cNvPicPr>
          <p:nvPr/>
        </p:nvPicPr>
        <p:blipFill>
          <a:blip r:embed="rId2" cstate="print"/>
          <a:stretch>
            <a:fillRect/>
          </a:stretch>
        </p:blipFill>
        <p:spPr>
          <a:xfrm>
            <a:off x="1067919" y="571484"/>
            <a:ext cx="4731574" cy="6010069"/>
          </a:xfrm>
          <a:prstGeom prst="rect">
            <a:avLst/>
          </a:prstGeom>
        </p:spPr>
      </p:pic>
      <p:sp>
        <p:nvSpPr>
          <p:cNvPr id="3" name="Text Placeholder 2"/>
          <p:cNvSpPr>
            <a:spLocks noGrp="1"/>
          </p:cNvSpPr>
          <p:nvPr>
            <p:ph type="body" idx="1"/>
          </p:nvPr>
        </p:nvSpPr>
        <p:spPr>
          <a:xfrm>
            <a:off x="1856656" y="5901071"/>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0" name="Picture 9" descr="2010.png"/>
          <p:cNvPicPr>
            <a:picLocks noChangeAspect="1"/>
          </p:cNvPicPr>
          <p:nvPr/>
        </p:nvPicPr>
        <p:blipFill>
          <a:blip r:embed="rId3" cstate="print"/>
          <a:stretch>
            <a:fillRect/>
          </a:stretch>
        </p:blipFill>
        <p:spPr>
          <a:xfrm>
            <a:off x="6400800" y="1825102"/>
            <a:ext cx="5486400" cy="3515775"/>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a:t>
            </a:r>
            <a:r>
              <a:rPr lang="en-US" sz="2800" dirty="0" smtClean="0">
                <a:solidFill>
                  <a:schemeClr val="tx2"/>
                </a:solidFill>
              </a:rPr>
              <a:t>Time Slice </a:t>
            </a:r>
          </a:p>
          <a:p>
            <a:pPr algn="ctr"/>
            <a:r>
              <a:rPr lang="en-US" sz="2800" dirty="0" smtClean="0">
                <a:solidFill>
                  <a:schemeClr val="tx2"/>
                </a:solidFill>
              </a:rPr>
              <a:t>1982-2010</a:t>
            </a:r>
            <a:endParaRPr lang="en-US" sz="2800" dirty="0">
              <a:solidFill>
                <a:schemeClr val="tx2"/>
              </a:solidFill>
            </a:endParaRPr>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04&quot;&gt;&lt;property id=&quot;20148&quot; value=&quot;5&quot;/&gt;&lt;property id=&quot;20300&quot; value=&quot;Slide 2&quot;/&gt;&lt;property id=&quot;20307&quot; value=&quot;257&quot;/&gt;&lt;/object&gt;&lt;object type=&quot;3&quot; unique_id=&quot;10005&quot;&gt;&lt;property id=&quot;20148&quot; value=&quot;5&quot;/&gt;&lt;property id=&quot;20300&quot; value=&quot;Slide 3&quot;/&gt;&lt;property id=&quot;20307&quot; value=&quot;276&quot;/&gt;&lt;/object&gt;&lt;object type=&quot;3&quot; unique_id=&quot;10006&quot;&gt;&lt;property id=&quot;20148&quot; value=&quot;5&quot;/&gt;&lt;property id=&quot;20300&quot; value=&quot;Slide 6&quot;/&gt;&lt;property id=&quot;20307&quot; value=&quot;274&quot;/&gt;&lt;/object&gt;&lt;object type=&quot;3&quot; unique_id=&quot;10008&quot;&gt;&lt;property id=&quot;20148&quot; value=&quot;5&quot;/&gt;&lt;property id=&quot;20300&quot; value=&quot;Slide 7&quot;/&gt;&lt;property id=&quot;20307&quot; value=&quot;277&quot;/&gt;&lt;/object&gt;&lt;object type=&quot;3&quot; unique_id=&quot;10017&quot;&gt;&lt;property id=&quot;20148&quot; value=&quot;5&quot;/&gt;&lt;property id=&quot;20300&quot; value=&quot;Slide 8&quot;/&gt;&lt;property id=&quot;20307&quot; value=&quot;278&quot;/&gt;&lt;/object&gt;&lt;object type=&quot;3&quot; unique_id=&quot;10018&quot;&gt;&lt;property id=&quot;20148&quot; value=&quot;5&quot;/&gt;&lt;property id=&quot;20300&quot; value=&quot;Slide 9&quot;/&gt;&lt;property id=&quot;20307&quot; value=&quot;279&quot;/&gt;&lt;/object&gt;&lt;object type=&quot;3&quot; unique_id=&quot;10019&quot;&gt;&lt;property id=&quot;20148&quot; value=&quot;5&quot;/&gt;&lt;property id=&quot;20300&quot; value=&quot;Slide 10&quot;/&gt;&lt;property id=&quot;20307&quot; value=&quot;280&quot;/&gt;&lt;/object&gt;&lt;object type=&quot;3&quot; unique_id=&quot;10111&quot;&gt;&lt;property id=&quot;20148&quot; value=&quot;5&quot;/&gt;&lt;property id=&quot;20300&quot; value=&quot;Slide 5&quot;/&gt;&lt;property id=&quot;20307&quot; value=&quot;281&quot;/&gt;&lt;/object&gt;&lt;object type=&quot;3&quot; unique_id=&quot;10211&quot;&gt;&lt;property id=&quot;20148&quot; value=&quot;5&quot;/&gt;&lt;property id=&quot;20300&quot; value=&quot;Slide 4&quot;/&gt;&lt;property id=&quot;20307&quot; value=&quot;282&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550</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Health Fitness 16x9</vt:lpstr>
      <vt:lpstr>Visualization of Research in Occupational Therapy</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2016-04-17T01:25:25Z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