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Lst>
  <p:notesMasterIdLst>
    <p:notesMasterId r:id="rId14"/>
  </p:notesMasterIdLst>
  <p:sldIdLst>
    <p:sldId id="259" r:id="rId3"/>
    <p:sldId id="311" r:id="rId4"/>
    <p:sldId id="303" r:id="rId5"/>
    <p:sldId id="304" r:id="rId6"/>
    <p:sldId id="305" r:id="rId7"/>
    <p:sldId id="309" r:id="rId8"/>
    <p:sldId id="310" r:id="rId9"/>
    <p:sldId id="308" r:id="rId10"/>
    <p:sldId id="306" r:id="rId11"/>
    <p:sldId id="307" r:id="rId12"/>
    <p:sldId id="3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9D623-E55A-4653-AF22-D85266DEDC3C}"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B8B28-8619-40DB-962A-F9F2A6C51631}" type="slidenum">
              <a:rPr lang="en-US" smtClean="0"/>
              <a:t>‹#›</a:t>
            </a:fld>
            <a:endParaRPr lang="en-US"/>
          </a:p>
        </p:txBody>
      </p:sp>
    </p:spTree>
    <p:extLst>
      <p:ext uri="{BB962C8B-B14F-4D97-AF65-F5344CB8AC3E}">
        <p14:creationId xmlns:p14="http://schemas.microsoft.com/office/powerpoint/2010/main" val="1578209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f46d8a80a_1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f46d8a80a_1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Minda go through agenda, “housekeeping” </a:t>
            </a:r>
            <a:br>
              <a:rPr lang="en" dirty="0"/>
            </a:br>
            <a:br>
              <a:rPr lang="en" dirty="0"/>
            </a:br>
            <a:r>
              <a:rPr lang="en" dirty="0">
                <a:solidFill>
                  <a:schemeClr val="dk1"/>
                </a:solidFill>
              </a:rPr>
              <a:t>There is a lot to learn when you begin a graduate program in a new school. We don’t want to overwhelm you with EVERYTHING you need to know to succeed here. Instead we are going to “chunk it up” in (somewhat) easily digestible bites. We anticipate you will still have questions about a variety of things at the end of this session and that is ok. We have a plan for some of those questions, maybe not all of them, but it is in no one’s best interest to keep you in the dark. We ask that you be patient when we tell you that information is coming and if we don’t know the answer, we will tell you that and do our best to find out as soon as we can and get back to you.</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A little “housekeeping” - please stay on mute during the session. We will pause at certain points and ask if there are questions. If you are comfortable unmuting yourself to ask your question, do that. You can also raise your hand and post in the chat. There will be time at the end for Q&amp;A as well.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We will take a 5 minute “bio” break as close to 11 as possible. And, we will record this for those who couldn’t be here today or if you need to leave the session for some reason.</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013f5abf9_0_9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g9013f5abf9_0_9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Need to stress the importance of staying in touch this semester, especially the importance of reading your emails.</a:t>
            </a:r>
            <a:endParaRPr dirty="0"/>
          </a:p>
          <a:p>
            <a:pPr marL="0" lvl="0" indent="0" algn="l" rtl="0">
              <a:spcBef>
                <a:spcPts val="0"/>
              </a:spcBef>
              <a:spcAft>
                <a:spcPts val="0"/>
              </a:spcAft>
              <a:buNone/>
            </a:pPr>
            <a:endParaRPr dirty="0"/>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JSM</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How we communicate with you and how we expect you to communicate with us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Office hours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Slack</a:t>
            </a:r>
            <a:endParaRPr dirty="0"/>
          </a:p>
        </p:txBody>
      </p:sp>
      <p:sp>
        <p:nvSpPr>
          <p:cNvPr id="385" name="Google Shape;385;g9013f5abf9_0_9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54919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013f5abf9_0_9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g9013f5abf9_0_9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Need to stress the importance of staying in touch this semester, especially the importance of reading your emails.</a:t>
            </a:r>
            <a:endParaRPr dirty="0"/>
          </a:p>
          <a:p>
            <a:pPr marL="0" lvl="0" indent="0" algn="l" rtl="0">
              <a:spcBef>
                <a:spcPts val="0"/>
              </a:spcBef>
              <a:spcAft>
                <a:spcPts val="0"/>
              </a:spcAft>
              <a:buNone/>
            </a:pPr>
            <a:endParaRPr dirty="0"/>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JSM</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How we communicate with you and how we expect you to communicate with us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Office hours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Slack</a:t>
            </a:r>
            <a:endParaRPr dirty="0"/>
          </a:p>
        </p:txBody>
      </p:sp>
      <p:sp>
        <p:nvSpPr>
          <p:cNvPr id="385" name="Google Shape;385;g9013f5abf9_0_9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7344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013f5abf9_0_9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g9013f5abf9_0_9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Need to stress the importance of staying in touch this semester, especially the importance of reading your emails.</a:t>
            </a:r>
            <a:endParaRPr dirty="0"/>
          </a:p>
          <a:p>
            <a:pPr marL="0" lvl="0" indent="0" algn="l" rtl="0">
              <a:spcBef>
                <a:spcPts val="0"/>
              </a:spcBef>
              <a:spcAft>
                <a:spcPts val="0"/>
              </a:spcAft>
              <a:buNone/>
            </a:pPr>
            <a:endParaRPr dirty="0"/>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JSM</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How we communicate with you and how we expect you to communicate with us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Office hours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Slack</a:t>
            </a:r>
            <a:endParaRPr dirty="0"/>
          </a:p>
        </p:txBody>
      </p:sp>
      <p:sp>
        <p:nvSpPr>
          <p:cNvPr id="385" name="Google Shape;385;g9013f5abf9_0_9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7433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013f5abf9_0_9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g9013f5abf9_0_9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Need to stress the importance of staying in touch this semester, especially the importance of reading your emails.</a:t>
            </a:r>
            <a:endParaRPr dirty="0"/>
          </a:p>
          <a:p>
            <a:pPr marL="0" lvl="0" indent="0" algn="l" rtl="0">
              <a:spcBef>
                <a:spcPts val="0"/>
              </a:spcBef>
              <a:spcAft>
                <a:spcPts val="0"/>
              </a:spcAft>
              <a:buNone/>
            </a:pPr>
            <a:endParaRPr dirty="0"/>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JSM</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How we communicate with you and how we expect you to communicate with us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Office hours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Slack</a:t>
            </a:r>
            <a:endParaRPr dirty="0"/>
          </a:p>
        </p:txBody>
      </p:sp>
      <p:sp>
        <p:nvSpPr>
          <p:cNvPr id="385" name="Google Shape;385;g9013f5abf9_0_9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74330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013f5abf9_0_9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g9013f5abf9_0_9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Need to stress the importance of staying in touch this semester, especially the importance of reading your emails.</a:t>
            </a:r>
            <a:endParaRPr dirty="0"/>
          </a:p>
          <a:p>
            <a:pPr marL="0" lvl="0" indent="0" algn="l" rtl="0">
              <a:spcBef>
                <a:spcPts val="0"/>
              </a:spcBef>
              <a:spcAft>
                <a:spcPts val="0"/>
              </a:spcAft>
              <a:buNone/>
            </a:pPr>
            <a:endParaRPr dirty="0"/>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JSM</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How we communicate with you and how we expect you to communicate with us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Office hours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Slack</a:t>
            </a:r>
            <a:endParaRPr dirty="0"/>
          </a:p>
        </p:txBody>
      </p:sp>
      <p:sp>
        <p:nvSpPr>
          <p:cNvPr id="385" name="Google Shape;385;g9013f5abf9_0_9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86986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9013f5abf9_0_9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g9013f5abf9_0_9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Need to stress the importance of staying in touch this semester, especially the importance of reading your emails.</a:t>
            </a:r>
            <a:endParaRPr dirty="0"/>
          </a:p>
          <a:p>
            <a:pPr marL="0" lvl="0" indent="0" algn="l" rtl="0">
              <a:spcBef>
                <a:spcPts val="0"/>
              </a:spcBef>
              <a:spcAft>
                <a:spcPts val="0"/>
              </a:spcAft>
              <a:buNone/>
            </a:pPr>
            <a:endParaRPr dirty="0"/>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JSM</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How we communicate with you and how we expect you to communicate with us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Office hours</a:t>
            </a:r>
            <a:endParaRPr dirty="0">
              <a:solidFill>
                <a:schemeClr val="dk1"/>
              </a:solidFill>
            </a:endParaRPr>
          </a:p>
          <a:p>
            <a:pPr marL="457200" lvl="0" indent="-298450" algn="l" rtl="0">
              <a:lnSpc>
                <a:spcPct val="115000"/>
              </a:lnSpc>
              <a:spcBef>
                <a:spcPts val="0"/>
              </a:spcBef>
              <a:spcAft>
                <a:spcPts val="0"/>
              </a:spcAft>
              <a:buClr>
                <a:schemeClr val="dk1"/>
              </a:buClr>
              <a:buSzPts val="1100"/>
              <a:buAutoNum type="alphaUcPeriod"/>
            </a:pPr>
            <a:r>
              <a:rPr lang="en" dirty="0">
                <a:solidFill>
                  <a:schemeClr val="dk1"/>
                </a:solidFill>
              </a:rPr>
              <a:t>Slack</a:t>
            </a:r>
            <a:endParaRPr dirty="0"/>
          </a:p>
        </p:txBody>
      </p:sp>
      <p:sp>
        <p:nvSpPr>
          <p:cNvPr id="385" name="Google Shape;385;g9013f5abf9_0_9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5428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609796-1A23-4E3D-AEB6-1241506A67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460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CD17500-E895-483E-AED7-63A13B69A10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66438-7C40-4DF3-8D94-A39B72966209}" type="slidenum">
              <a:rPr lang="en-US" smtClean="0"/>
              <a:t>‹#›</a:t>
            </a:fld>
            <a:endParaRPr lang="en-US"/>
          </a:p>
        </p:txBody>
      </p:sp>
    </p:spTree>
    <p:extLst>
      <p:ext uri="{BB962C8B-B14F-4D97-AF65-F5344CB8AC3E}">
        <p14:creationId xmlns:p14="http://schemas.microsoft.com/office/powerpoint/2010/main" val="2632269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17500-E895-483E-AED7-63A13B69A10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66438-7C40-4DF3-8D94-A39B72966209}" type="slidenum">
              <a:rPr lang="en-US" smtClean="0"/>
              <a:t>‹#›</a:t>
            </a:fld>
            <a:endParaRPr lang="en-US"/>
          </a:p>
        </p:txBody>
      </p:sp>
    </p:spTree>
    <p:extLst>
      <p:ext uri="{BB962C8B-B14F-4D97-AF65-F5344CB8AC3E}">
        <p14:creationId xmlns:p14="http://schemas.microsoft.com/office/powerpoint/2010/main" val="351747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17500-E895-483E-AED7-63A13B69A10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66438-7C40-4DF3-8D94-A39B72966209}" type="slidenum">
              <a:rPr lang="en-US" smtClean="0"/>
              <a:t>‹#›</a:t>
            </a:fld>
            <a:endParaRPr lang="en-US"/>
          </a:p>
        </p:txBody>
      </p:sp>
    </p:spTree>
    <p:extLst>
      <p:ext uri="{BB962C8B-B14F-4D97-AF65-F5344CB8AC3E}">
        <p14:creationId xmlns:p14="http://schemas.microsoft.com/office/powerpoint/2010/main" val="766639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C8FF-88FA-4571-D7F8-6951B0EA2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4635A1-42DB-3518-DF85-97155844F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F4BD19-4D7D-5EE7-F8AA-BC00AC94C999}"/>
              </a:ext>
            </a:extLst>
          </p:cNvPr>
          <p:cNvSpPr>
            <a:spLocks noGrp="1"/>
          </p:cNvSpPr>
          <p:nvPr>
            <p:ph type="dt" sz="half" idx="10"/>
          </p:nvPr>
        </p:nvSpPr>
        <p:spPr/>
        <p:txBody>
          <a:bodyPr/>
          <a:lstStyle/>
          <a:p>
            <a:fld id="{A648E3F1-1CBF-4BE1-A27E-BBB665CF6B76}" type="datetimeFigureOut">
              <a:rPr lang="en-US" smtClean="0"/>
              <a:t>11/28/2022</a:t>
            </a:fld>
            <a:endParaRPr lang="en-US"/>
          </a:p>
        </p:txBody>
      </p:sp>
      <p:sp>
        <p:nvSpPr>
          <p:cNvPr id="5" name="Footer Placeholder 4">
            <a:extLst>
              <a:ext uri="{FF2B5EF4-FFF2-40B4-BE49-F238E27FC236}">
                <a16:creationId xmlns:a16="http://schemas.microsoft.com/office/drawing/2014/main" id="{8D4B83B2-0A22-536F-92A6-F562D3C86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A144F-C2B4-025F-9EF7-D970276607A6}"/>
              </a:ext>
            </a:extLst>
          </p:cNvPr>
          <p:cNvSpPr>
            <a:spLocks noGrp="1"/>
          </p:cNvSpPr>
          <p:nvPr>
            <p:ph type="sldNum" sz="quarter" idx="12"/>
          </p:nvPr>
        </p:nvSpPr>
        <p:spPr/>
        <p:txBody>
          <a:bodyPr/>
          <a:lstStyle/>
          <a:p>
            <a:fld id="{D0CB2B6A-A179-4E2F-8F13-039C527C4ED7}" type="slidenum">
              <a:rPr lang="en-US" smtClean="0"/>
              <a:t>‹#›</a:t>
            </a:fld>
            <a:endParaRPr lang="en-US"/>
          </a:p>
        </p:txBody>
      </p:sp>
    </p:spTree>
    <p:extLst>
      <p:ext uri="{BB962C8B-B14F-4D97-AF65-F5344CB8AC3E}">
        <p14:creationId xmlns:p14="http://schemas.microsoft.com/office/powerpoint/2010/main" val="3304806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44BE-8A1C-474F-F137-637FB7C8CD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9F7759-97CB-349C-1CDD-81CF50E49D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D9EFD-404A-747B-4327-BF9568140AEF}"/>
              </a:ext>
            </a:extLst>
          </p:cNvPr>
          <p:cNvSpPr>
            <a:spLocks noGrp="1"/>
          </p:cNvSpPr>
          <p:nvPr>
            <p:ph type="dt" sz="half" idx="10"/>
          </p:nvPr>
        </p:nvSpPr>
        <p:spPr/>
        <p:txBody>
          <a:bodyPr/>
          <a:lstStyle/>
          <a:p>
            <a:fld id="{A648E3F1-1CBF-4BE1-A27E-BBB665CF6B76}" type="datetimeFigureOut">
              <a:rPr lang="en-US" smtClean="0"/>
              <a:t>11/28/2022</a:t>
            </a:fld>
            <a:endParaRPr lang="en-US"/>
          </a:p>
        </p:txBody>
      </p:sp>
      <p:sp>
        <p:nvSpPr>
          <p:cNvPr id="5" name="Footer Placeholder 4">
            <a:extLst>
              <a:ext uri="{FF2B5EF4-FFF2-40B4-BE49-F238E27FC236}">
                <a16:creationId xmlns:a16="http://schemas.microsoft.com/office/drawing/2014/main" id="{3C8C42BC-7435-8C52-B742-2683A12EC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5AB3D-1A7E-0C1C-C4BC-7C4AD4788EAC}"/>
              </a:ext>
            </a:extLst>
          </p:cNvPr>
          <p:cNvSpPr>
            <a:spLocks noGrp="1"/>
          </p:cNvSpPr>
          <p:nvPr>
            <p:ph type="sldNum" sz="quarter" idx="12"/>
          </p:nvPr>
        </p:nvSpPr>
        <p:spPr/>
        <p:txBody>
          <a:bodyPr/>
          <a:lstStyle/>
          <a:p>
            <a:fld id="{D0CB2B6A-A179-4E2F-8F13-039C527C4ED7}" type="slidenum">
              <a:rPr lang="en-US" smtClean="0"/>
              <a:t>‹#›</a:t>
            </a:fld>
            <a:endParaRPr lang="en-US"/>
          </a:p>
        </p:txBody>
      </p:sp>
    </p:spTree>
    <p:extLst>
      <p:ext uri="{BB962C8B-B14F-4D97-AF65-F5344CB8AC3E}">
        <p14:creationId xmlns:p14="http://schemas.microsoft.com/office/powerpoint/2010/main" val="3131496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3735-5234-4A2C-C125-D2C77A302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40740-C992-EDFB-1C2E-E310D60142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CCF5B-8679-EB69-748B-3FB8F2DCC908}"/>
              </a:ext>
            </a:extLst>
          </p:cNvPr>
          <p:cNvSpPr>
            <a:spLocks noGrp="1"/>
          </p:cNvSpPr>
          <p:nvPr>
            <p:ph type="dt" sz="half" idx="10"/>
          </p:nvPr>
        </p:nvSpPr>
        <p:spPr/>
        <p:txBody>
          <a:bodyPr/>
          <a:lstStyle/>
          <a:p>
            <a:fld id="{A648E3F1-1CBF-4BE1-A27E-BBB665CF6B76}" type="datetimeFigureOut">
              <a:rPr lang="en-US" smtClean="0"/>
              <a:t>11/28/2022</a:t>
            </a:fld>
            <a:endParaRPr lang="en-US"/>
          </a:p>
        </p:txBody>
      </p:sp>
      <p:sp>
        <p:nvSpPr>
          <p:cNvPr id="5" name="Footer Placeholder 4">
            <a:extLst>
              <a:ext uri="{FF2B5EF4-FFF2-40B4-BE49-F238E27FC236}">
                <a16:creationId xmlns:a16="http://schemas.microsoft.com/office/drawing/2014/main" id="{BFA53C13-5B0B-DD9D-289A-F6D5CBB40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07022-F02A-69FB-826B-4FFDD4178351}"/>
              </a:ext>
            </a:extLst>
          </p:cNvPr>
          <p:cNvSpPr>
            <a:spLocks noGrp="1"/>
          </p:cNvSpPr>
          <p:nvPr>
            <p:ph type="sldNum" sz="quarter" idx="12"/>
          </p:nvPr>
        </p:nvSpPr>
        <p:spPr/>
        <p:txBody>
          <a:bodyPr/>
          <a:lstStyle/>
          <a:p>
            <a:fld id="{D0CB2B6A-A179-4E2F-8F13-039C527C4ED7}" type="slidenum">
              <a:rPr lang="en-US" smtClean="0"/>
              <a:t>‹#›</a:t>
            </a:fld>
            <a:endParaRPr lang="en-US"/>
          </a:p>
        </p:txBody>
      </p:sp>
    </p:spTree>
    <p:extLst>
      <p:ext uri="{BB962C8B-B14F-4D97-AF65-F5344CB8AC3E}">
        <p14:creationId xmlns:p14="http://schemas.microsoft.com/office/powerpoint/2010/main" val="1762054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0433-27E9-A06C-8735-2756560195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5A355A-0FC0-8CD3-59E9-FE9777304D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9F0D4B-D603-58EE-7C59-B1E5011BB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225996-41E0-D8D1-D2FF-F3476BCCF3F9}"/>
              </a:ext>
            </a:extLst>
          </p:cNvPr>
          <p:cNvSpPr>
            <a:spLocks noGrp="1"/>
          </p:cNvSpPr>
          <p:nvPr>
            <p:ph type="dt" sz="half" idx="10"/>
          </p:nvPr>
        </p:nvSpPr>
        <p:spPr/>
        <p:txBody>
          <a:bodyPr/>
          <a:lstStyle/>
          <a:p>
            <a:fld id="{A648E3F1-1CBF-4BE1-A27E-BBB665CF6B76}" type="datetimeFigureOut">
              <a:rPr lang="en-US" smtClean="0"/>
              <a:t>11/28/2022</a:t>
            </a:fld>
            <a:endParaRPr lang="en-US"/>
          </a:p>
        </p:txBody>
      </p:sp>
      <p:sp>
        <p:nvSpPr>
          <p:cNvPr id="6" name="Footer Placeholder 5">
            <a:extLst>
              <a:ext uri="{FF2B5EF4-FFF2-40B4-BE49-F238E27FC236}">
                <a16:creationId xmlns:a16="http://schemas.microsoft.com/office/drawing/2014/main" id="{5DEE85B5-D17C-3F2E-CD64-074464432C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D2100-CF6B-EEBF-8738-7A3C3DBFAEC9}"/>
              </a:ext>
            </a:extLst>
          </p:cNvPr>
          <p:cNvSpPr>
            <a:spLocks noGrp="1"/>
          </p:cNvSpPr>
          <p:nvPr>
            <p:ph type="sldNum" sz="quarter" idx="12"/>
          </p:nvPr>
        </p:nvSpPr>
        <p:spPr/>
        <p:txBody>
          <a:bodyPr/>
          <a:lstStyle/>
          <a:p>
            <a:fld id="{D0CB2B6A-A179-4E2F-8F13-039C527C4ED7}" type="slidenum">
              <a:rPr lang="en-US" smtClean="0"/>
              <a:t>‹#›</a:t>
            </a:fld>
            <a:endParaRPr lang="en-US"/>
          </a:p>
        </p:txBody>
      </p:sp>
    </p:spTree>
    <p:extLst>
      <p:ext uri="{BB962C8B-B14F-4D97-AF65-F5344CB8AC3E}">
        <p14:creationId xmlns:p14="http://schemas.microsoft.com/office/powerpoint/2010/main" val="669807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3E71-5A0E-D4BB-F748-B93331EAD9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3D197A-ACF0-FA1F-DFD5-F0F6AA4FF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1A0E2D-6238-980E-46D5-0C2396269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2D0951-C834-3280-F16E-2AC191458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42464A-C323-3D77-5894-EB954039E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FC660A-79C5-E157-395A-0F86D456753A}"/>
              </a:ext>
            </a:extLst>
          </p:cNvPr>
          <p:cNvSpPr>
            <a:spLocks noGrp="1"/>
          </p:cNvSpPr>
          <p:nvPr>
            <p:ph type="dt" sz="half" idx="10"/>
          </p:nvPr>
        </p:nvSpPr>
        <p:spPr/>
        <p:txBody>
          <a:bodyPr/>
          <a:lstStyle/>
          <a:p>
            <a:fld id="{A648E3F1-1CBF-4BE1-A27E-BBB665CF6B76}" type="datetimeFigureOut">
              <a:rPr lang="en-US" smtClean="0"/>
              <a:t>11/28/2022</a:t>
            </a:fld>
            <a:endParaRPr lang="en-US"/>
          </a:p>
        </p:txBody>
      </p:sp>
      <p:sp>
        <p:nvSpPr>
          <p:cNvPr id="8" name="Footer Placeholder 7">
            <a:extLst>
              <a:ext uri="{FF2B5EF4-FFF2-40B4-BE49-F238E27FC236}">
                <a16:creationId xmlns:a16="http://schemas.microsoft.com/office/drawing/2014/main" id="{AA476039-1ED8-C434-14A5-9E08F25FA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8E5FDA-23C0-B5E7-5EB6-98FEE190AFE1}"/>
              </a:ext>
            </a:extLst>
          </p:cNvPr>
          <p:cNvSpPr>
            <a:spLocks noGrp="1"/>
          </p:cNvSpPr>
          <p:nvPr>
            <p:ph type="sldNum" sz="quarter" idx="12"/>
          </p:nvPr>
        </p:nvSpPr>
        <p:spPr/>
        <p:txBody>
          <a:bodyPr/>
          <a:lstStyle/>
          <a:p>
            <a:fld id="{D0CB2B6A-A179-4E2F-8F13-039C527C4ED7}" type="slidenum">
              <a:rPr lang="en-US" smtClean="0"/>
              <a:t>‹#›</a:t>
            </a:fld>
            <a:endParaRPr lang="en-US"/>
          </a:p>
        </p:txBody>
      </p:sp>
    </p:spTree>
    <p:extLst>
      <p:ext uri="{BB962C8B-B14F-4D97-AF65-F5344CB8AC3E}">
        <p14:creationId xmlns:p14="http://schemas.microsoft.com/office/powerpoint/2010/main" val="672022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F795-8235-D413-AC67-6CF10C3CF5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0B0EA3-6F76-2176-BA75-D0EC553CE899}"/>
              </a:ext>
            </a:extLst>
          </p:cNvPr>
          <p:cNvSpPr>
            <a:spLocks noGrp="1"/>
          </p:cNvSpPr>
          <p:nvPr>
            <p:ph type="dt" sz="half" idx="10"/>
          </p:nvPr>
        </p:nvSpPr>
        <p:spPr/>
        <p:txBody>
          <a:bodyPr/>
          <a:lstStyle/>
          <a:p>
            <a:fld id="{A648E3F1-1CBF-4BE1-A27E-BBB665CF6B76}" type="datetimeFigureOut">
              <a:rPr lang="en-US" smtClean="0"/>
              <a:t>11/28/2022</a:t>
            </a:fld>
            <a:endParaRPr lang="en-US"/>
          </a:p>
        </p:txBody>
      </p:sp>
      <p:sp>
        <p:nvSpPr>
          <p:cNvPr id="4" name="Footer Placeholder 3">
            <a:extLst>
              <a:ext uri="{FF2B5EF4-FFF2-40B4-BE49-F238E27FC236}">
                <a16:creationId xmlns:a16="http://schemas.microsoft.com/office/drawing/2014/main" id="{8193BE5D-E066-0865-BE82-AACC5E0328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46D23-8CF4-5ED8-4E37-B35A9EF176C9}"/>
              </a:ext>
            </a:extLst>
          </p:cNvPr>
          <p:cNvSpPr>
            <a:spLocks noGrp="1"/>
          </p:cNvSpPr>
          <p:nvPr>
            <p:ph type="sldNum" sz="quarter" idx="12"/>
          </p:nvPr>
        </p:nvSpPr>
        <p:spPr/>
        <p:txBody>
          <a:bodyPr/>
          <a:lstStyle/>
          <a:p>
            <a:fld id="{D0CB2B6A-A179-4E2F-8F13-039C527C4ED7}" type="slidenum">
              <a:rPr lang="en-US" smtClean="0"/>
              <a:t>‹#›</a:t>
            </a:fld>
            <a:endParaRPr lang="en-US"/>
          </a:p>
        </p:txBody>
      </p:sp>
    </p:spTree>
    <p:extLst>
      <p:ext uri="{BB962C8B-B14F-4D97-AF65-F5344CB8AC3E}">
        <p14:creationId xmlns:p14="http://schemas.microsoft.com/office/powerpoint/2010/main" val="3333906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64BD3-7317-4C18-36F4-0E7016287CA5}"/>
              </a:ext>
            </a:extLst>
          </p:cNvPr>
          <p:cNvSpPr>
            <a:spLocks noGrp="1"/>
          </p:cNvSpPr>
          <p:nvPr>
            <p:ph type="dt" sz="half" idx="10"/>
          </p:nvPr>
        </p:nvSpPr>
        <p:spPr/>
        <p:txBody>
          <a:bodyPr/>
          <a:lstStyle/>
          <a:p>
            <a:fld id="{A648E3F1-1CBF-4BE1-A27E-BBB665CF6B76}" type="datetimeFigureOut">
              <a:rPr lang="en-US" smtClean="0"/>
              <a:t>11/28/2022</a:t>
            </a:fld>
            <a:endParaRPr lang="en-US"/>
          </a:p>
        </p:txBody>
      </p:sp>
      <p:sp>
        <p:nvSpPr>
          <p:cNvPr id="3" name="Footer Placeholder 2">
            <a:extLst>
              <a:ext uri="{FF2B5EF4-FFF2-40B4-BE49-F238E27FC236}">
                <a16:creationId xmlns:a16="http://schemas.microsoft.com/office/drawing/2014/main" id="{59A84D30-4689-8AB9-F828-6CEE683EFF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C0DF1C-D69B-028C-ED28-5EAD81A1BC98}"/>
              </a:ext>
            </a:extLst>
          </p:cNvPr>
          <p:cNvSpPr>
            <a:spLocks noGrp="1"/>
          </p:cNvSpPr>
          <p:nvPr>
            <p:ph type="sldNum" sz="quarter" idx="12"/>
          </p:nvPr>
        </p:nvSpPr>
        <p:spPr/>
        <p:txBody>
          <a:bodyPr/>
          <a:lstStyle/>
          <a:p>
            <a:fld id="{D0CB2B6A-A179-4E2F-8F13-039C527C4ED7}" type="slidenum">
              <a:rPr lang="en-US" smtClean="0"/>
              <a:t>‹#›</a:t>
            </a:fld>
            <a:endParaRPr lang="en-US"/>
          </a:p>
        </p:txBody>
      </p:sp>
    </p:spTree>
    <p:extLst>
      <p:ext uri="{BB962C8B-B14F-4D97-AF65-F5344CB8AC3E}">
        <p14:creationId xmlns:p14="http://schemas.microsoft.com/office/powerpoint/2010/main" val="1604337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B161-7DC4-C0B1-562C-F3B45D702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3F330D-FB09-4437-776B-E8D3E2A47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70A8AE-478E-1A0E-C213-5232075C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E7AE5-5160-8399-7CB3-33496565DB4C}"/>
              </a:ext>
            </a:extLst>
          </p:cNvPr>
          <p:cNvSpPr>
            <a:spLocks noGrp="1"/>
          </p:cNvSpPr>
          <p:nvPr>
            <p:ph type="dt" sz="half" idx="10"/>
          </p:nvPr>
        </p:nvSpPr>
        <p:spPr/>
        <p:txBody>
          <a:bodyPr/>
          <a:lstStyle/>
          <a:p>
            <a:fld id="{A648E3F1-1CBF-4BE1-A27E-BBB665CF6B76}" type="datetimeFigureOut">
              <a:rPr lang="en-US" smtClean="0"/>
              <a:t>11/28/2022</a:t>
            </a:fld>
            <a:endParaRPr lang="en-US"/>
          </a:p>
        </p:txBody>
      </p:sp>
      <p:sp>
        <p:nvSpPr>
          <p:cNvPr id="6" name="Footer Placeholder 5">
            <a:extLst>
              <a:ext uri="{FF2B5EF4-FFF2-40B4-BE49-F238E27FC236}">
                <a16:creationId xmlns:a16="http://schemas.microsoft.com/office/drawing/2014/main" id="{522F9367-08EA-D13F-9B67-4424EDE21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4C91F-BC6D-4633-5F96-4A44B42F7854}"/>
              </a:ext>
            </a:extLst>
          </p:cNvPr>
          <p:cNvSpPr>
            <a:spLocks noGrp="1"/>
          </p:cNvSpPr>
          <p:nvPr>
            <p:ph type="sldNum" sz="quarter" idx="12"/>
          </p:nvPr>
        </p:nvSpPr>
        <p:spPr/>
        <p:txBody>
          <a:bodyPr/>
          <a:lstStyle/>
          <a:p>
            <a:fld id="{D0CB2B6A-A179-4E2F-8F13-039C527C4ED7}" type="slidenum">
              <a:rPr lang="en-US" smtClean="0"/>
              <a:t>‹#›</a:t>
            </a:fld>
            <a:endParaRPr lang="en-US"/>
          </a:p>
        </p:txBody>
      </p:sp>
    </p:spTree>
    <p:extLst>
      <p:ext uri="{BB962C8B-B14F-4D97-AF65-F5344CB8AC3E}">
        <p14:creationId xmlns:p14="http://schemas.microsoft.com/office/powerpoint/2010/main" val="315540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17500-E895-483E-AED7-63A13B69A10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66438-7C40-4DF3-8D94-A39B72966209}" type="slidenum">
              <a:rPr lang="en-US" smtClean="0"/>
              <a:t>‹#›</a:t>
            </a:fld>
            <a:endParaRPr lang="en-US"/>
          </a:p>
        </p:txBody>
      </p:sp>
    </p:spTree>
    <p:extLst>
      <p:ext uri="{BB962C8B-B14F-4D97-AF65-F5344CB8AC3E}">
        <p14:creationId xmlns:p14="http://schemas.microsoft.com/office/powerpoint/2010/main" val="27459180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837A-616D-DFE3-168E-9DD5C956E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D05F4D-3B13-D5BC-1BF5-662D2F7D6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91316-F9AB-5552-C17E-03F02FFC5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26CD2-8156-2256-0099-F138B0D9E766}"/>
              </a:ext>
            </a:extLst>
          </p:cNvPr>
          <p:cNvSpPr>
            <a:spLocks noGrp="1"/>
          </p:cNvSpPr>
          <p:nvPr>
            <p:ph type="dt" sz="half" idx="10"/>
          </p:nvPr>
        </p:nvSpPr>
        <p:spPr/>
        <p:txBody>
          <a:bodyPr/>
          <a:lstStyle/>
          <a:p>
            <a:fld id="{A648E3F1-1CBF-4BE1-A27E-BBB665CF6B76}" type="datetimeFigureOut">
              <a:rPr lang="en-US" smtClean="0"/>
              <a:t>11/28/2022</a:t>
            </a:fld>
            <a:endParaRPr lang="en-US"/>
          </a:p>
        </p:txBody>
      </p:sp>
      <p:sp>
        <p:nvSpPr>
          <p:cNvPr id="6" name="Footer Placeholder 5">
            <a:extLst>
              <a:ext uri="{FF2B5EF4-FFF2-40B4-BE49-F238E27FC236}">
                <a16:creationId xmlns:a16="http://schemas.microsoft.com/office/drawing/2014/main" id="{C0878C2C-4007-98C5-744A-3C19D5E1F3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0F735-5F06-3938-532F-2C48EBD52360}"/>
              </a:ext>
            </a:extLst>
          </p:cNvPr>
          <p:cNvSpPr>
            <a:spLocks noGrp="1"/>
          </p:cNvSpPr>
          <p:nvPr>
            <p:ph type="sldNum" sz="quarter" idx="12"/>
          </p:nvPr>
        </p:nvSpPr>
        <p:spPr/>
        <p:txBody>
          <a:bodyPr/>
          <a:lstStyle/>
          <a:p>
            <a:fld id="{D0CB2B6A-A179-4E2F-8F13-039C527C4ED7}" type="slidenum">
              <a:rPr lang="en-US" smtClean="0"/>
              <a:t>‹#›</a:t>
            </a:fld>
            <a:endParaRPr lang="en-US"/>
          </a:p>
        </p:txBody>
      </p:sp>
    </p:spTree>
    <p:extLst>
      <p:ext uri="{BB962C8B-B14F-4D97-AF65-F5344CB8AC3E}">
        <p14:creationId xmlns:p14="http://schemas.microsoft.com/office/powerpoint/2010/main" val="3669638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A208-995C-FDC0-9FAF-CC3BB9CCE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C19F48-97F9-D6E5-14C0-9AEB044CE9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35CA9-38F4-C494-1148-DD19F5535C4E}"/>
              </a:ext>
            </a:extLst>
          </p:cNvPr>
          <p:cNvSpPr>
            <a:spLocks noGrp="1"/>
          </p:cNvSpPr>
          <p:nvPr>
            <p:ph type="dt" sz="half" idx="10"/>
          </p:nvPr>
        </p:nvSpPr>
        <p:spPr/>
        <p:txBody>
          <a:bodyPr/>
          <a:lstStyle/>
          <a:p>
            <a:fld id="{A648E3F1-1CBF-4BE1-A27E-BBB665CF6B76}" type="datetimeFigureOut">
              <a:rPr lang="en-US" smtClean="0"/>
              <a:t>11/28/2022</a:t>
            </a:fld>
            <a:endParaRPr lang="en-US"/>
          </a:p>
        </p:txBody>
      </p:sp>
      <p:sp>
        <p:nvSpPr>
          <p:cNvPr id="5" name="Footer Placeholder 4">
            <a:extLst>
              <a:ext uri="{FF2B5EF4-FFF2-40B4-BE49-F238E27FC236}">
                <a16:creationId xmlns:a16="http://schemas.microsoft.com/office/drawing/2014/main" id="{83D310AB-BF8D-CEA9-9F27-0C539C015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0430A-B9C9-35A5-57F4-BE2754D82B3B}"/>
              </a:ext>
            </a:extLst>
          </p:cNvPr>
          <p:cNvSpPr>
            <a:spLocks noGrp="1"/>
          </p:cNvSpPr>
          <p:nvPr>
            <p:ph type="sldNum" sz="quarter" idx="12"/>
          </p:nvPr>
        </p:nvSpPr>
        <p:spPr/>
        <p:txBody>
          <a:bodyPr/>
          <a:lstStyle/>
          <a:p>
            <a:fld id="{D0CB2B6A-A179-4E2F-8F13-039C527C4ED7}" type="slidenum">
              <a:rPr lang="en-US" smtClean="0"/>
              <a:t>‹#›</a:t>
            </a:fld>
            <a:endParaRPr lang="en-US"/>
          </a:p>
        </p:txBody>
      </p:sp>
    </p:spTree>
    <p:extLst>
      <p:ext uri="{BB962C8B-B14F-4D97-AF65-F5344CB8AC3E}">
        <p14:creationId xmlns:p14="http://schemas.microsoft.com/office/powerpoint/2010/main" val="2078978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7BD6E4-7658-5348-B946-A2998C7601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D4C33A-53A9-44FF-8CA2-E779AE87C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D759D-F1E9-2111-A798-E5CE0E5D554C}"/>
              </a:ext>
            </a:extLst>
          </p:cNvPr>
          <p:cNvSpPr>
            <a:spLocks noGrp="1"/>
          </p:cNvSpPr>
          <p:nvPr>
            <p:ph type="dt" sz="half" idx="10"/>
          </p:nvPr>
        </p:nvSpPr>
        <p:spPr/>
        <p:txBody>
          <a:bodyPr/>
          <a:lstStyle/>
          <a:p>
            <a:fld id="{A648E3F1-1CBF-4BE1-A27E-BBB665CF6B76}" type="datetimeFigureOut">
              <a:rPr lang="en-US" smtClean="0"/>
              <a:t>11/28/2022</a:t>
            </a:fld>
            <a:endParaRPr lang="en-US"/>
          </a:p>
        </p:txBody>
      </p:sp>
      <p:sp>
        <p:nvSpPr>
          <p:cNvPr id="5" name="Footer Placeholder 4">
            <a:extLst>
              <a:ext uri="{FF2B5EF4-FFF2-40B4-BE49-F238E27FC236}">
                <a16:creationId xmlns:a16="http://schemas.microsoft.com/office/drawing/2014/main" id="{59AC8B6C-7BCC-2155-AFB2-B12131A17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78719-7D3C-DC41-AD09-740CC4D2F19B}"/>
              </a:ext>
            </a:extLst>
          </p:cNvPr>
          <p:cNvSpPr>
            <a:spLocks noGrp="1"/>
          </p:cNvSpPr>
          <p:nvPr>
            <p:ph type="sldNum" sz="quarter" idx="12"/>
          </p:nvPr>
        </p:nvSpPr>
        <p:spPr/>
        <p:txBody>
          <a:bodyPr/>
          <a:lstStyle/>
          <a:p>
            <a:fld id="{D0CB2B6A-A179-4E2F-8F13-039C527C4ED7}" type="slidenum">
              <a:rPr lang="en-US" smtClean="0"/>
              <a:t>‹#›</a:t>
            </a:fld>
            <a:endParaRPr lang="en-US"/>
          </a:p>
        </p:txBody>
      </p:sp>
    </p:spTree>
    <p:extLst>
      <p:ext uri="{BB962C8B-B14F-4D97-AF65-F5344CB8AC3E}">
        <p14:creationId xmlns:p14="http://schemas.microsoft.com/office/powerpoint/2010/main" val="369347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12192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14"/>
          <p:cNvSpPr/>
          <p:nvPr/>
        </p:nvSpPr>
        <p:spPr>
          <a:xfrm>
            <a:off x="-33" y="0"/>
            <a:ext cx="12192000" cy="2322000"/>
          </a:xfrm>
          <a:prstGeom prst="rect">
            <a:avLst/>
          </a:prstGeom>
          <a:solidFill>
            <a:srgbClr val="4285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14"/>
          <p:cNvSpPr/>
          <p:nvPr/>
        </p:nvSpPr>
        <p:spPr>
          <a:xfrm>
            <a:off x="8735567" y="0"/>
            <a:ext cx="3456400" cy="2322000"/>
          </a:xfrm>
          <a:prstGeom prst="rect">
            <a:avLst/>
          </a:prstGeom>
          <a:solidFill>
            <a:srgbClr val="FFFFFF">
              <a:alpha val="25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14"/>
          <p:cNvSpPr/>
          <p:nvPr/>
        </p:nvSpPr>
        <p:spPr>
          <a:xfrm rot="10800000">
            <a:off x="5321637" y="0"/>
            <a:ext cx="2302800" cy="2322000"/>
          </a:xfrm>
          <a:prstGeom prst="flowChartDelay">
            <a:avLst/>
          </a:prstGeom>
          <a:solidFill>
            <a:srgbClr val="4285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14"/>
          <p:cNvSpPr/>
          <p:nvPr/>
        </p:nvSpPr>
        <p:spPr>
          <a:xfrm rot="10800000">
            <a:off x="5321637" y="0"/>
            <a:ext cx="2302800" cy="2322000"/>
          </a:xfrm>
          <a:prstGeom prst="flowChartDelay">
            <a:avLst/>
          </a:pr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14"/>
          <p:cNvSpPr/>
          <p:nvPr/>
        </p:nvSpPr>
        <p:spPr>
          <a:xfrm rot="10800000">
            <a:off x="5909116" y="0"/>
            <a:ext cx="2302800" cy="2322000"/>
          </a:xfrm>
          <a:prstGeom prst="flowChartDelay">
            <a:avLst/>
          </a:prstGeom>
          <a:solidFill>
            <a:srgbClr val="4285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14"/>
          <p:cNvSpPr/>
          <p:nvPr/>
        </p:nvSpPr>
        <p:spPr>
          <a:xfrm rot="10800000">
            <a:off x="5909116" y="0"/>
            <a:ext cx="2302800" cy="2322000"/>
          </a:xfrm>
          <a:prstGeom prst="flowChartDelay">
            <a:avLst/>
          </a:pr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4"/>
          <p:cNvSpPr/>
          <p:nvPr/>
        </p:nvSpPr>
        <p:spPr>
          <a:xfrm rot="10800000">
            <a:off x="6475348" y="0"/>
            <a:ext cx="2302800" cy="2322000"/>
          </a:xfrm>
          <a:prstGeom prst="flowChartDelay">
            <a:avLst/>
          </a:prstGeom>
          <a:solidFill>
            <a:srgbClr val="4285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4"/>
          <p:cNvSpPr/>
          <p:nvPr/>
        </p:nvSpPr>
        <p:spPr>
          <a:xfrm rot="10800000">
            <a:off x="6475348" y="0"/>
            <a:ext cx="2302800" cy="2322000"/>
          </a:xfrm>
          <a:prstGeom prst="flowChartDelay">
            <a:avLst/>
          </a:prstGeom>
          <a:solidFill>
            <a:srgbClr val="FFFFFF">
              <a:alpha val="250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4"/>
          <p:cNvSpPr txBox="1">
            <a:spLocks noGrp="1"/>
          </p:cNvSpPr>
          <p:nvPr>
            <p:ph type="title"/>
          </p:nvPr>
        </p:nvSpPr>
        <p:spPr>
          <a:xfrm>
            <a:off x="432633" y="197633"/>
            <a:ext cx="4746000" cy="18316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None/>
              <a:defRPr sz="3733" b="1">
                <a:solidFill>
                  <a:schemeClr val="lt1"/>
                </a:solidFill>
              </a:defRPr>
            </a:lvl1pPr>
            <a:lvl2pPr lvl="1" algn="l">
              <a:lnSpc>
                <a:spcPct val="100000"/>
              </a:lnSpc>
              <a:spcBef>
                <a:spcPts val="0"/>
              </a:spcBef>
              <a:spcAft>
                <a:spcPts val="0"/>
              </a:spcAft>
              <a:buNone/>
              <a:defRPr sz="3733" b="1">
                <a:solidFill>
                  <a:schemeClr val="lt1"/>
                </a:solidFill>
              </a:defRPr>
            </a:lvl2pPr>
            <a:lvl3pPr lvl="2" algn="l">
              <a:lnSpc>
                <a:spcPct val="100000"/>
              </a:lnSpc>
              <a:spcBef>
                <a:spcPts val="0"/>
              </a:spcBef>
              <a:spcAft>
                <a:spcPts val="0"/>
              </a:spcAft>
              <a:buNone/>
              <a:defRPr sz="3733" b="1">
                <a:solidFill>
                  <a:schemeClr val="lt1"/>
                </a:solidFill>
              </a:defRPr>
            </a:lvl3pPr>
            <a:lvl4pPr lvl="3" algn="l">
              <a:lnSpc>
                <a:spcPct val="100000"/>
              </a:lnSpc>
              <a:spcBef>
                <a:spcPts val="0"/>
              </a:spcBef>
              <a:spcAft>
                <a:spcPts val="0"/>
              </a:spcAft>
              <a:buNone/>
              <a:defRPr sz="3733" b="1">
                <a:solidFill>
                  <a:schemeClr val="lt1"/>
                </a:solidFill>
              </a:defRPr>
            </a:lvl4pPr>
            <a:lvl5pPr lvl="4" algn="l">
              <a:lnSpc>
                <a:spcPct val="100000"/>
              </a:lnSpc>
              <a:spcBef>
                <a:spcPts val="0"/>
              </a:spcBef>
              <a:spcAft>
                <a:spcPts val="0"/>
              </a:spcAft>
              <a:buNone/>
              <a:defRPr sz="3733" b="1">
                <a:solidFill>
                  <a:schemeClr val="lt1"/>
                </a:solidFill>
              </a:defRPr>
            </a:lvl5pPr>
            <a:lvl6pPr lvl="5" algn="l">
              <a:lnSpc>
                <a:spcPct val="100000"/>
              </a:lnSpc>
              <a:spcBef>
                <a:spcPts val="0"/>
              </a:spcBef>
              <a:spcAft>
                <a:spcPts val="0"/>
              </a:spcAft>
              <a:buNone/>
              <a:defRPr sz="3733" b="1">
                <a:solidFill>
                  <a:schemeClr val="lt1"/>
                </a:solidFill>
              </a:defRPr>
            </a:lvl6pPr>
            <a:lvl7pPr lvl="6" algn="l">
              <a:lnSpc>
                <a:spcPct val="100000"/>
              </a:lnSpc>
              <a:spcBef>
                <a:spcPts val="0"/>
              </a:spcBef>
              <a:spcAft>
                <a:spcPts val="0"/>
              </a:spcAft>
              <a:buNone/>
              <a:defRPr sz="3733" b="1">
                <a:solidFill>
                  <a:schemeClr val="lt1"/>
                </a:solidFill>
              </a:defRPr>
            </a:lvl7pPr>
            <a:lvl8pPr lvl="7" algn="l">
              <a:lnSpc>
                <a:spcPct val="100000"/>
              </a:lnSpc>
              <a:spcBef>
                <a:spcPts val="0"/>
              </a:spcBef>
              <a:spcAft>
                <a:spcPts val="0"/>
              </a:spcAft>
              <a:buNone/>
              <a:defRPr sz="3733" b="1">
                <a:solidFill>
                  <a:schemeClr val="lt1"/>
                </a:solidFill>
              </a:defRPr>
            </a:lvl8pPr>
            <a:lvl9pPr lvl="8" algn="l">
              <a:lnSpc>
                <a:spcPct val="100000"/>
              </a:lnSpc>
              <a:spcBef>
                <a:spcPts val="0"/>
              </a:spcBef>
              <a:spcAft>
                <a:spcPts val="0"/>
              </a:spcAft>
              <a:buNone/>
              <a:defRPr sz="3733" b="1">
                <a:solidFill>
                  <a:schemeClr val="lt1"/>
                </a:solidFill>
              </a:defRPr>
            </a:lvl9pPr>
          </a:lstStyle>
          <a:p>
            <a:endParaRPr/>
          </a:p>
        </p:txBody>
      </p:sp>
      <p:sp>
        <p:nvSpPr>
          <p:cNvPr id="67" name="Google Shape;67;p14"/>
          <p:cNvSpPr txBox="1">
            <a:spLocks noGrp="1"/>
          </p:cNvSpPr>
          <p:nvPr>
            <p:ph type="body" idx="1"/>
          </p:nvPr>
        </p:nvSpPr>
        <p:spPr>
          <a:xfrm>
            <a:off x="432633" y="2560600"/>
            <a:ext cx="11326400" cy="3605600"/>
          </a:xfrm>
          <a:prstGeom prst="rect">
            <a:avLst/>
          </a:prstGeom>
          <a:noFill/>
        </p:spPr>
        <p:txBody>
          <a:bodyPr spcFirstLastPara="1" wrap="square" lIns="91425" tIns="91425" rIns="91425" bIns="91425" anchor="t" anchorCtr="0">
            <a:noAutofit/>
          </a:bodyPr>
          <a:lstStyle>
            <a:lvl1pPr marL="609585" lvl="0" indent="-457189" algn="l">
              <a:lnSpc>
                <a:spcPct val="115000"/>
              </a:lnSpc>
              <a:spcBef>
                <a:spcPts val="0"/>
              </a:spcBef>
              <a:spcAft>
                <a:spcPts val="0"/>
              </a:spcAft>
              <a:buClr>
                <a:schemeClr val="dk2"/>
              </a:buClr>
              <a:buSzPts val="1800"/>
              <a:buChar char="●"/>
              <a:defRPr sz="2400">
                <a:solidFill>
                  <a:schemeClr val="dk2"/>
                </a:solidFill>
              </a:defRPr>
            </a:lvl1pPr>
            <a:lvl2pPr marL="1219170" lvl="1" indent="-423323" algn="l">
              <a:lnSpc>
                <a:spcPct val="115000"/>
              </a:lnSpc>
              <a:spcBef>
                <a:spcPts val="2133"/>
              </a:spcBef>
              <a:spcAft>
                <a:spcPts val="0"/>
              </a:spcAft>
              <a:buClr>
                <a:schemeClr val="dk2"/>
              </a:buClr>
              <a:buSzPts val="1400"/>
              <a:buChar char="○"/>
              <a:defRPr sz="1867">
                <a:solidFill>
                  <a:schemeClr val="dk2"/>
                </a:solidFill>
              </a:defRPr>
            </a:lvl2pPr>
            <a:lvl3pPr marL="1828754" lvl="2" indent="-423323" algn="l">
              <a:lnSpc>
                <a:spcPct val="115000"/>
              </a:lnSpc>
              <a:spcBef>
                <a:spcPts val="2133"/>
              </a:spcBef>
              <a:spcAft>
                <a:spcPts val="0"/>
              </a:spcAft>
              <a:buClr>
                <a:schemeClr val="dk2"/>
              </a:buClr>
              <a:buSzPts val="1400"/>
              <a:buChar char="■"/>
              <a:defRPr sz="1867">
                <a:solidFill>
                  <a:schemeClr val="dk2"/>
                </a:solidFill>
              </a:defRPr>
            </a:lvl3pPr>
            <a:lvl4pPr marL="2438339" lvl="3" indent="-423323" algn="l">
              <a:lnSpc>
                <a:spcPct val="115000"/>
              </a:lnSpc>
              <a:spcBef>
                <a:spcPts val="2133"/>
              </a:spcBef>
              <a:spcAft>
                <a:spcPts val="0"/>
              </a:spcAft>
              <a:buClr>
                <a:schemeClr val="dk2"/>
              </a:buClr>
              <a:buSzPts val="1400"/>
              <a:buChar char="●"/>
              <a:defRPr sz="1867">
                <a:solidFill>
                  <a:schemeClr val="dk2"/>
                </a:solidFill>
              </a:defRPr>
            </a:lvl4pPr>
            <a:lvl5pPr marL="3047924" lvl="4" indent="-423323" algn="l">
              <a:lnSpc>
                <a:spcPct val="115000"/>
              </a:lnSpc>
              <a:spcBef>
                <a:spcPts val="2133"/>
              </a:spcBef>
              <a:spcAft>
                <a:spcPts val="0"/>
              </a:spcAft>
              <a:buClr>
                <a:schemeClr val="dk2"/>
              </a:buClr>
              <a:buSzPts val="1400"/>
              <a:buChar char="○"/>
              <a:defRPr sz="1867">
                <a:solidFill>
                  <a:schemeClr val="dk2"/>
                </a:solidFill>
              </a:defRPr>
            </a:lvl5pPr>
            <a:lvl6pPr marL="3657509" lvl="5" indent="-423323" algn="l">
              <a:lnSpc>
                <a:spcPct val="115000"/>
              </a:lnSpc>
              <a:spcBef>
                <a:spcPts val="2133"/>
              </a:spcBef>
              <a:spcAft>
                <a:spcPts val="0"/>
              </a:spcAft>
              <a:buClr>
                <a:schemeClr val="dk2"/>
              </a:buClr>
              <a:buSzPts val="1400"/>
              <a:buChar char="■"/>
              <a:defRPr sz="1867">
                <a:solidFill>
                  <a:schemeClr val="dk2"/>
                </a:solidFill>
              </a:defRPr>
            </a:lvl6pPr>
            <a:lvl7pPr marL="4267093" lvl="6" indent="-423323" algn="l">
              <a:lnSpc>
                <a:spcPct val="115000"/>
              </a:lnSpc>
              <a:spcBef>
                <a:spcPts val="2133"/>
              </a:spcBef>
              <a:spcAft>
                <a:spcPts val="0"/>
              </a:spcAft>
              <a:buClr>
                <a:schemeClr val="dk2"/>
              </a:buClr>
              <a:buSzPts val="1400"/>
              <a:buChar char="●"/>
              <a:defRPr sz="1867">
                <a:solidFill>
                  <a:schemeClr val="dk2"/>
                </a:solidFill>
              </a:defRPr>
            </a:lvl7pPr>
            <a:lvl8pPr marL="4876678" lvl="7" indent="-423323" algn="l">
              <a:lnSpc>
                <a:spcPct val="115000"/>
              </a:lnSpc>
              <a:spcBef>
                <a:spcPts val="2133"/>
              </a:spcBef>
              <a:spcAft>
                <a:spcPts val="0"/>
              </a:spcAft>
              <a:buClr>
                <a:schemeClr val="dk2"/>
              </a:buClr>
              <a:buSzPts val="1400"/>
              <a:buChar char="○"/>
              <a:defRPr sz="1867">
                <a:solidFill>
                  <a:schemeClr val="dk2"/>
                </a:solidFill>
              </a:defRPr>
            </a:lvl8pPr>
            <a:lvl9pPr marL="5486263" lvl="8" indent="-423323" algn="l">
              <a:lnSpc>
                <a:spcPct val="115000"/>
              </a:lnSpc>
              <a:spcBef>
                <a:spcPts val="2133"/>
              </a:spcBef>
              <a:spcAft>
                <a:spcPts val="2133"/>
              </a:spcAft>
              <a:buClr>
                <a:schemeClr val="dk2"/>
              </a:buClr>
              <a:buSzPts val="1400"/>
              <a:buChar char="■"/>
              <a:defRPr sz="1867">
                <a:solidFill>
                  <a:schemeClr val="dk2"/>
                </a:solidFill>
              </a:defRPr>
            </a:lvl9pPr>
          </a:lstStyle>
          <a:p>
            <a:endParaRPr/>
          </a:p>
        </p:txBody>
      </p:sp>
      <p:sp>
        <p:nvSpPr>
          <p:cNvPr id="68" name="Google Shape;68;p14"/>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333">
                <a:solidFill>
                  <a:schemeClr val="dk2"/>
                </a:solidFill>
              </a:defRPr>
            </a:lvl1pPr>
            <a:lvl2pPr lvl="1" algn="r">
              <a:lnSpc>
                <a:spcPct val="100000"/>
              </a:lnSpc>
              <a:spcAft>
                <a:spcPts val="0"/>
              </a:spcAft>
              <a:buNone/>
              <a:defRPr sz="1333">
                <a:solidFill>
                  <a:schemeClr val="dk2"/>
                </a:solidFill>
              </a:defRPr>
            </a:lvl2pPr>
            <a:lvl3pPr lvl="2" algn="r">
              <a:lnSpc>
                <a:spcPct val="100000"/>
              </a:lnSpc>
              <a:spcAft>
                <a:spcPts val="0"/>
              </a:spcAft>
              <a:buNone/>
              <a:defRPr sz="1333">
                <a:solidFill>
                  <a:schemeClr val="dk2"/>
                </a:solidFill>
              </a:defRPr>
            </a:lvl3pPr>
            <a:lvl4pPr lvl="3" algn="r">
              <a:lnSpc>
                <a:spcPct val="100000"/>
              </a:lnSpc>
              <a:spcAft>
                <a:spcPts val="0"/>
              </a:spcAft>
              <a:buNone/>
              <a:defRPr sz="1333">
                <a:solidFill>
                  <a:schemeClr val="dk2"/>
                </a:solidFill>
              </a:defRPr>
            </a:lvl4pPr>
            <a:lvl5pPr lvl="4" algn="r">
              <a:lnSpc>
                <a:spcPct val="100000"/>
              </a:lnSpc>
              <a:spcAft>
                <a:spcPts val="0"/>
              </a:spcAft>
              <a:buNone/>
              <a:defRPr sz="1333">
                <a:solidFill>
                  <a:schemeClr val="dk2"/>
                </a:solidFill>
              </a:defRPr>
            </a:lvl5pPr>
            <a:lvl6pPr lvl="5" algn="r">
              <a:lnSpc>
                <a:spcPct val="100000"/>
              </a:lnSpc>
              <a:spcAft>
                <a:spcPts val="0"/>
              </a:spcAft>
              <a:buNone/>
              <a:defRPr sz="1333">
                <a:solidFill>
                  <a:schemeClr val="dk2"/>
                </a:solidFill>
              </a:defRPr>
            </a:lvl6pPr>
            <a:lvl7pPr lvl="6" algn="r">
              <a:lnSpc>
                <a:spcPct val="100000"/>
              </a:lnSpc>
              <a:spcAft>
                <a:spcPts val="0"/>
              </a:spcAft>
              <a:buNone/>
              <a:defRPr sz="1333">
                <a:solidFill>
                  <a:schemeClr val="dk2"/>
                </a:solidFill>
              </a:defRPr>
            </a:lvl7pPr>
            <a:lvl8pPr lvl="7" algn="r">
              <a:lnSpc>
                <a:spcPct val="100000"/>
              </a:lnSpc>
              <a:spcAft>
                <a:spcPts val="0"/>
              </a:spcAft>
              <a:buNone/>
              <a:defRPr sz="1333">
                <a:solidFill>
                  <a:schemeClr val="dk2"/>
                </a:solidFill>
              </a:defRPr>
            </a:lvl8pPr>
            <a:lvl9pPr lvl="8" algn="r">
              <a:lnSpc>
                <a:spcPct val="100000"/>
              </a:lnSpc>
              <a:spcAft>
                <a:spcPts val="0"/>
              </a:spcAft>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27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D17500-E895-483E-AED7-63A13B69A107}"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66438-7C40-4DF3-8D94-A39B72966209}" type="slidenum">
              <a:rPr lang="en-US" smtClean="0"/>
              <a:t>‹#›</a:t>
            </a:fld>
            <a:endParaRPr lang="en-US"/>
          </a:p>
        </p:txBody>
      </p:sp>
    </p:spTree>
    <p:extLst>
      <p:ext uri="{BB962C8B-B14F-4D97-AF65-F5344CB8AC3E}">
        <p14:creationId xmlns:p14="http://schemas.microsoft.com/office/powerpoint/2010/main" val="423537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D17500-E895-483E-AED7-63A13B69A107}"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66438-7C40-4DF3-8D94-A39B72966209}" type="slidenum">
              <a:rPr lang="en-US" smtClean="0"/>
              <a:t>‹#›</a:t>
            </a:fld>
            <a:endParaRPr lang="en-US"/>
          </a:p>
        </p:txBody>
      </p:sp>
    </p:spTree>
    <p:extLst>
      <p:ext uri="{BB962C8B-B14F-4D97-AF65-F5344CB8AC3E}">
        <p14:creationId xmlns:p14="http://schemas.microsoft.com/office/powerpoint/2010/main" val="284806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D17500-E895-483E-AED7-63A13B69A107}"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A66438-7C40-4DF3-8D94-A39B72966209}" type="slidenum">
              <a:rPr lang="en-US" smtClean="0"/>
              <a:t>‹#›</a:t>
            </a:fld>
            <a:endParaRPr lang="en-US"/>
          </a:p>
        </p:txBody>
      </p:sp>
    </p:spTree>
    <p:extLst>
      <p:ext uri="{BB962C8B-B14F-4D97-AF65-F5344CB8AC3E}">
        <p14:creationId xmlns:p14="http://schemas.microsoft.com/office/powerpoint/2010/main" val="119818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D17500-E895-483E-AED7-63A13B69A107}"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A66438-7C40-4DF3-8D94-A39B72966209}" type="slidenum">
              <a:rPr lang="en-US" smtClean="0"/>
              <a:t>‹#›</a:t>
            </a:fld>
            <a:endParaRPr lang="en-US"/>
          </a:p>
        </p:txBody>
      </p:sp>
    </p:spTree>
    <p:extLst>
      <p:ext uri="{BB962C8B-B14F-4D97-AF65-F5344CB8AC3E}">
        <p14:creationId xmlns:p14="http://schemas.microsoft.com/office/powerpoint/2010/main" val="274574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17500-E895-483E-AED7-63A13B69A107}"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A66438-7C40-4DF3-8D94-A39B72966209}" type="slidenum">
              <a:rPr lang="en-US" smtClean="0"/>
              <a:t>‹#›</a:t>
            </a:fld>
            <a:endParaRPr lang="en-US"/>
          </a:p>
        </p:txBody>
      </p:sp>
    </p:spTree>
    <p:extLst>
      <p:ext uri="{BB962C8B-B14F-4D97-AF65-F5344CB8AC3E}">
        <p14:creationId xmlns:p14="http://schemas.microsoft.com/office/powerpoint/2010/main" val="426226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17500-E895-483E-AED7-63A13B69A107}"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66438-7C40-4DF3-8D94-A39B72966209}" type="slidenum">
              <a:rPr lang="en-US" smtClean="0"/>
              <a:t>‹#›</a:t>
            </a:fld>
            <a:endParaRPr lang="en-US"/>
          </a:p>
        </p:txBody>
      </p:sp>
    </p:spTree>
    <p:extLst>
      <p:ext uri="{BB962C8B-B14F-4D97-AF65-F5344CB8AC3E}">
        <p14:creationId xmlns:p14="http://schemas.microsoft.com/office/powerpoint/2010/main" val="377914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17500-E895-483E-AED7-63A13B69A107}"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66438-7C40-4DF3-8D94-A39B72966209}" type="slidenum">
              <a:rPr lang="en-US" smtClean="0"/>
              <a:t>‹#›</a:t>
            </a:fld>
            <a:endParaRPr lang="en-US"/>
          </a:p>
        </p:txBody>
      </p:sp>
    </p:spTree>
    <p:extLst>
      <p:ext uri="{BB962C8B-B14F-4D97-AF65-F5344CB8AC3E}">
        <p14:creationId xmlns:p14="http://schemas.microsoft.com/office/powerpoint/2010/main" val="192512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17500-E895-483E-AED7-63A13B69A107}" type="datetimeFigureOut">
              <a:rPr lang="en-US" smtClean="0"/>
              <a:t>11/28/2022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66438-7C40-4DF3-8D94-A39B72966209}" type="slidenum">
              <a:rPr lang="en-US" smtClean="0"/>
              <a:t>‹#›</a:t>
            </a:fld>
            <a:endParaRPr lang="en-US"/>
          </a:p>
        </p:txBody>
      </p:sp>
    </p:spTree>
    <p:extLst>
      <p:ext uri="{BB962C8B-B14F-4D97-AF65-F5344CB8AC3E}">
        <p14:creationId xmlns:p14="http://schemas.microsoft.com/office/powerpoint/2010/main" val="3797754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F1E04-E3DD-CCFF-8187-B77DDD9892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68D2A6-5395-74AC-5A41-C104934A2F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BD4AC-4D84-9195-F1DF-9167456B15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8E3F1-1CBF-4BE1-A27E-BBB665CF6B76}" type="datetimeFigureOut">
              <a:rPr lang="en-US" smtClean="0"/>
              <a:t>11/28/2022</a:t>
            </a:fld>
            <a:endParaRPr lang="en-US"/>
          </a:p>
        </p:txBody>
      </p:sp>
      <p:sp>
        <p:nvSpPr>
          <p:cNvPr id="5" name="Footer Placeholder 4">
            <a:extLst>
              <a:ext uri="{FF2B5EF4-FFF2-40B4-BE49-F238E27FC236}">
                <a16:creationId xmlns:a16="http://schemas.microsoft.com/office/drawing/2014/main" id="{FE179E7A-BA26-08B6-67A9-A43EE1464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4F390-CEA4-400C-9FBB-9A820C158D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B2B6A-A179-4E2F-8F13-039C527C4ED7}" type="slidenum">
              <a:rPr lang="en-US" smtClean="0"/>
              <a:t>‹#›</a:t>
            </a:fld>
            <a:endParaRPr lang="en-US"/>
          </a:p>
        </p:txBody>
      </p:sp>
    </p:spTree>
    <p:extLst>
      <p:ext uri="{BB962C8B-B14F-4D97-AF65-F5344CB8AC3E}">
        <p14:creationId xmlns:p14="http://schemas.microsoft.com/office/powerpoint/2010/main" val="300838653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4337" y="5251021"/>
            <a:ext cx="8703326" cy="954107"/>
          </a:xfrm>
          <a:prstGeom prst="rect">
            <a:avLst/>
          </a:prstGeom>
          <a:noFill/>
        </p:spPr>
        <p:txBody>
          <a:bodyPr wrap="square" rtlCol="0">
            <a:spAutoFit/>
          </a:bodyPr>
          <a:lstStyle/>
          <a:p>
            <a:pPr algn="ctr"/>
            <a:r>
              <a:rPr lang="en-US" sz="3200" dirty="0">
                <a:solidFill>
                  <a:srgbClr val="00529B"/>
                </a:solidFill>
              </a:rPr>
              <a:t>Grey Team</a:t>
            </a:r>
          </a:p>
          <a:p>
            <a:pPr algn="ctr"/>
            <a:r>
              <a:rPr lang="en-US" sz="2400" dirty="0">
                <a:solidFill>
                  <a:srgbClr val="00529B"/>
                </a:solidFill>
              </a:rPr>
              <a:t>(Nick Carroll, </a:t>
            </a:r>
            <a:r>
              <a:rPr lang="en-US" sz="2400" dirty="0" err="1">
                <a:solidFill>
                  <a:srgbClr val="00529B"/>
                </a:solidFill>
              </a:rPr>
              <a:t>Jiaxin</a:t>
            </a:r>
            <a:r>
              <a:rPr lang="en-US" sz="2400" dirty="0">
                <a:solidFill>
                  <a:srgbClr val="00529B"/>
                </a:solidFill>
              </a:rPr>
              <a:t> Ying, Emmanuel </a:t>
            </a:r>
            <a:r>
              <a:rPr lang="en-US" sz="2400" dirty="0" err="1">
                <a:solidFill>
                  <a:srgbClr val="00529B"/>
                </a:solidFill>
              </a:rPr>
              <a:t>Ruhamyankaka</a:t>
            </a:r>
            <a:r>
              <a:rPr lang="en-US" sz="2400" dirty="0">
                <a:solidFill>
                  <a:srgbClr val="00529B"/>
                </a:solidFill>
              </a:rPr>
              <a:t>, Song Young Oh)</a:t>
            </a:r>
          </a:p>
        </p:txBody>
      </p:sp>
      <p:sp>
        <p:nvSpPr>
          <p:cNvPr id="2" name="TextBox 1">
            <a:extLst>
              <a:ext uri="{FF2B5EF4-FFF2-40B4-BE49-F238E27FC236}">
                <a16:creationId xmlns:a16="http://schemas.microsoft.com/office/drawing/2014/main" id="{1C42EE2F-A633-F5A2-6958-42A5F7EB4ED8}"/>
              </a:ext>
            </a:extLst>
          </p:cNvPr>
          <p:cNvSpPr txBox="1"/>
          <p:nvPr/>
        </p:nvSpPr>
        <p:spPr>
          <a:xfrm>
            <a:off x="1744337" y="607429"/>
            <a:ext cx="8703326" cy="830997"/>
          </a:xfrm>
          <a:prstGeom prst="rect">
            <a:avLst/>
          </a:prstGeom>
          <a:noFill/>
        </p:spPr>
        <p:txBody>
          <a:bodyPr wrap="square" rtlCol="0">
            <a:spAutoFit/>
          </a:bodyPr>
          <a:lstStyle/>
          <a:p>
            <a:pPr algn="ctr"/>
            <a:r>
              <a:rPr lang="en-US" sz="4800" dirty="0">
                <a:solidFill>
                  <a:schemeClr val="accent2"/>
                </a:solidFill>
              </a:rPr>
              <a:t>IDS 702 </a:t>
            </a:r>
            <a:r>
              <a:rPr lang="en-US" sz="4800" dirty="0">
                <a:solidFill>
                  <a:srgbClr val="00529B"/>
                </a:solidFill>
              </a:rPr>
              <a:t>Team Project</a:t>
            </a:r>
          </a:p>
        </p:txBody>
      </p:sp>
      <p:pic>
        <p:nvPicPr>
          <p:cNvPr id="4" name="Picture 3">
            <a:extLst>
              <a:ext uri="{FF2B5EF4-FFF2-40B4-BE49-F238E27FC236}">
                <a16:creationId xmlns:a16="http://schemas.microsoft.com/office/drawing/2014/main" id="{F263E181-380A-35DE-AF9E-81DBB9C414C5}"/>
              </a:ext>
            </a:extLst>
          </p:cNvPr>
          <p:cNvPicPr>
            <a:picLocks noChangeAspect="1"/>
          </p:cNvPicPr>
          <p:nvPr/>
        </p:nvPicPr>
        <p:blipFill>
          <a:blip r:embed="rId2"/>
          <a:stretch>
            <a:fillRect/>
          </a:stretch>
        </p:blipFill>
        <p:spPr>
          <a:xfrm>
            <a:off x="2569028" y="1582185"/>
            <a:ext cx="6836229" cy="3584769"/>
          </a:xfrm>
          <a:prstGeom prst="rect">
            <a:avLst/>
          </a:prstGeom>
        </p:spPr>
      </p:pic>
    </p:spTree>
    <p:extLst>
      <p:ext uri="{BB962C8B-B14F-4D97-AF65-F5344CB8AC3E}">
        <p14:creationId xmlns:p14="http://schemas.microsoft.com/office/powerpoint/2010/main" val="315109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D731C-1719-BAF1-F8E6-6711FE3917A9}"/>
              </a:ext>
            </a:extLst>
          </p:cNvPr>
          <p:cNvSpPr>
            <a:spLocks noGrp="1"/>
          </p:cNvSpPr>
          <p:nvPr>
            <p:ph idx="1"/>
          </p:nvPr>
        </p:nvSpPr>
        <p:spPr>
          <a:xfrm>
            <a:off x="448541" y="553508"/>
            <a:ext cx="11294917" cy="5750983"/>
          </a:xfrm>
        </p:spPr>
        <p:txBody>
          <a:bodyPr>
            <a:normAutofit fontScale="92500" lnSpcReduction="20000"/>
          </a:bodyPr>
          <a:lstStyle/>
          <a:p>
            <a:pPr marL="0" indent="0" algn="just">
              <a:lnSpc>
                <a:spcPct val="150000"/>
              </a:lnSpc>
              <a:buNone/>
            </a:pPr>
            <a:r>
              <a:rPr lang="en-US" sz="2400" b="1" kern="0" dirty="0">
                <a:solidFill>
                  <a:srgbClr val="FF0000"/>
                </a:solidFill>
                <a:latin typeface="Times" pitchFamily="2" charset="0"/>
                <a:ea typeface="Calibri"/>
                <a:cs typeface="Calibri"/>
                <a:sym typeface="Calibri"/>
              </a:rPr>
              <a:t>After analyzing the factors that impact the likelihood of an upset for players, tournament type, match surface, and player ages are all strong indicators for predicting the likelihood of an upset. </a:t>
            </a:r>
          </a:p>
          <a:p>
            <a:pPr marL="0" indent="0" algn="just">
              <a:lnSpc>
                <a:spcPct val="150000"/>
              </a:lnSpc>
              <a:buNone/>
            </a:pPr>
            <a:r>
              <a:rPr lang="en-US" sz="2400" b="1" kern="0" dirty="0">
                <a:latin typeface="Times" pitchFamily="2" charset="0"/>
                <a:ea typeface="Calibri"/>
                <a:cs typeface="Calibri"/>
                <a:sym typeface="Calibri"/>
              </a:rPr>
              <a:t>Limitations:</a:t>
            </a:r>
            <a:endParaRPr lang="en-US" sz="2400" kern="0" dirty="0">
              <a:latin typeface="Times" pitchFamily="2" charset="0"/>
              <a:ea typeface="Calibri"/>
              <a:cs typeface="Calibri"/>
              <a:sym typeface="Calibri"/>
            </a:endParaRPr>
          </a:p>
          <a:p>
            <a:pPr marL="0" indent="0" algn="just">
              <a:lnSpc>
                <a:spcPct val="150000"/>
              </a:lnSpc>
              <a:buNone/>
            </a:pPr>
            <a:r>
              <a:rPr lang="en-US" sz="2400" kern="0" dirty="0">
                <a:latin typeface="Times" pitchFamily="2" charset="0"/>
                <a:ea typeface="Calibri"/>
                <a:cs typeface="Calibri"/>
                <a:sym typeface="Calibri"/>
              </a:rPr>
              <a:t>Underlying confounding variables which impact the likelihood of an upset:  </a:t>
            </a:r>
          </a:p>
          <a:p>
            <a:pPr marL="0" indent="0" algn="just">
              <a:lnSpc>
                <a:spcPct val="150000"/>
              </a:lnSpc>
              <a:buNone/>
            </a:pPr>
            <a:r>
              <a:rPr lang="en-US" sz="2000" kern="0" dirty="0">
                <a:latin typeface="Times" pitchFamily="2" charset="0"/>
                <a:ea typeface="Calibri"/>
                <a:cs typeface="Calibri"/>
                <a:sym typeface="Calibri"/>
              </a:rPr>
              <a:t>1. While age can be an indicator of maturity, it would be reasonable to believe that there is a mental component to an upset that is not accurately captured in our dataset</a:t>
            </a:r>
          </a:p>
          <a:p>
            <a:pPr marL="0" indent="0" algn="just">
              <a:lnSpc>
                <a:spcPct val="150000"/>
              </a:lnSpc>
              <a:buNone/>
            </a:pPr>
            <a:r>
              <a:rPr lang="en-US" sz="2000" kern="0" dirty="0">
                <a:latin typeface="Times" pitchFamily="2" charset="0"/>
                <a:ea typeface="Calibri"/>
                <a:cs typeface="Calibri"/>
                <a:sym typeface="Calibri"/>
              </a:rPr>
              <a:t>2. Tournament type and match surface are both external variables, so this analysis indicates that players have little ability to impact the likelihood of an upset on their own. </a:t>
            </a:r>
            <a:r>
              <a:rPr lang="en-US" sz="2000" dirty="0">
                <a:effectLst/>
                <a:latin typeface="Times" pitchFamily="2" charset="0"/>
              </a:rPr>
              <a:t>This is one-sided, because in fact other internal factors of the player should also be taken into account.</a:t>
            </a:r>
            <a:endParaRPr lang="en-US" sz="2000" kern="0" dirty="0">
              <a:latin typeface="Times" pitchFamily="2" charset="0"/>
              <a:ea typeface="Calibri"/>
              <a:cs typeface="Calibri"/>
              <a:sym typeface="Calibri"/>
            </a:endParaRPr>
          </a:p>
          <a:p>
            <a:pPr marL="0" indent="0" algn="just">
              <a:lnSpc>
                <a:spcPct val="150000"/>
              </a:lnSpc>
              <a:buNone/>
            </a:pPr>
            <a:r>
              <a:rPr lang="en-US" sz="2400" b="1" kern="0" dirty="0">
                <a:latin typeface="Times" pitchFamily="2" charset="0"/>
                <a:ea typeface="Calibri"/>
                <a:cs typeface="Calibri"/>
                <a:sym typeface="Calibri"/>
              </a:rPr>
              <a:t>Further research:</a:t>
            </a:r>
          </a:p>
          <a:p>
            <a:pPr marL="0" indent="0" algn="just">
              <a:lnSpc>
                <a:spcPct val="150000"/>
              </a:lnSpc>
              <a:buNone/>
            </a:pPr>
            <a:r>
              <a:rPr lang="en-US" sz="2000" kern="0" dirty="0">
                <a:latin typeface="Times" pitchFamily="2" charset="0"/>
                <a:ea typeface="Calibri"/>
                <a:cs typeface="Calibri"/>
                <a:sym typeface="Calibri"/>
              </a:rPr>
              <a:t>Exploring how a player's skills, </a:t>
            </a:r>
            <a:r>
              <a:rPr lang="en-US" sz="2000" dirty="0">
                <a:effectLst/>
                <a:latin typeface="Times" pitchFamily="2" charset="0"/>
              </a:rPr>
              <a:t>psychological status,</a:t>
            </a:r>
            <a:r>
              <a:rPr lang="en-US" sz="2000" kern="0" dirty="0">
                <a:latin typeface="Times" pitchFamily="2" charset="0"/>
                <a:ea typeface="Calibri"/>
                <a:cs typeface="Calibri"/>
                <a:sym typeface="Calibri"/>
              </a:rPr>
              <a:t> or recent performance can impact the likelihood of an upset.</a:t>
            </a:r>
          </a:p>
          <a:p>
            <a:endParaRPr lang="en-US" dirty="0"/>
          </a:p>
        </p:txBody>
      </p:sp>
    </p:spTree>
    <p:extLst>
      <p:ext uri="{BB962C8B-B14F-4D97-AF65-F5344CB8AC3E}">
        <p14:creationId xmlns:p14="http://schemas.microsoft.com/office/powerpoint/2010/main" val="267274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529B"/>
        </a:solidFill>
        <a:effectLst/>
      </p:bgPr>
    </p:bg>
    <p:spTree>
      <p:nvGrpSpPr>
        <p:cNvPr id="1" name=""/>
        <p:cNvGrpSpPr/>
        <p:nvPr/>
      </p:nvGrpSpPr>
      <p:grpSpPr>
        <a:xfrm>
          <a:off x="0" y="0"/>
          <a:ext cx="0" cy="0"/>
          <a:chOff x="0" y="0"/>
          <a:chExt cx="0" cy="0"/>
        </a:xfrm>
      </p:grpSpPr>
      <p:sp>
        <p:nvSpPr>
          <p:cNvPr id="4" name="TextBox 3"/>
          <p:cNvSpPr txBox="1"/>
          <p:nvPr/>
        </p:nvSpPr>
        <p:spPr>
          <a:xfrm>
            <a:off x="4233080" y="3044279"/>
            <a:ext cx="3725839"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Thank You!</a:t>
            </a:r>
          </a:p>
        </p:txBody>
      </p:sp>
    </p:spTree>
    <p:extLst>
      <p:ext uri="{BB962C8B-B14F-4D97-AF65-F5344CB8AC3E}">
        <p14:creationId xmlns:p14="http://schemas.microsoft.com/office/powerpoint/2010/main" val="381078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6"/>
          <p:cNvSpPr txBox="1">
            <a:spLocks noGrp="1"/>
          </p:cNvSpPr>
          <p:nvPr>
            <p:ph type="title"/>
          </p:nvPr>
        </p:nvSpPr>
        <p:spPr>
          <a:xfrm>
            <a:off x="432633" y="197633"/>
            <a:ext cx="4746000" cy="1831600"/>
          </a:xfrm>
          <a:prstGeom prst="rect">
            <a:avLst/>
          </a:prstGeom>
        </p:spPr>
        <p:txBody>
          <a:bodyPr spcFirstLastPara="1" wrap="square" lIns="121900" tIns="121900" rIns="121900" bIns="121900" anchor="b" anchorCtr="0">
            <a:noAutofit/>
          </a:bodyPr>
          <a:lstStyle/>
          <a:p>
            <a:r>
              <a:rPr lang="en" dirty="0"/>
              <a:t>Agenda</a:t>
            </a:r>
            <a:endParaRPr dirty="0"/>
          </a:p>
        </p:txBody>
      </p:sp>
      <p:sp>
        <p:nvSpPr>
          <p:cNvPr id="326" name="Google Shape;326;p56"/>
          <p:cNvSpPr txBox="1">
            <a:spLocks noGrp="1"/>
          </p:cNvSpPr>
          <p:nvPr>
            <p:ph type="body" idx="1"/>
          </p:nvPr>
        </p:nvSpPr>
        <p:spPr>
          <a:xfrm>
            <a:off x="432633" y="2560600"/>
            <a:ext cx="11326400" cy="3605600"/>
          </a:xfrm>
          <a:prstGeom prst="rect">
            <a:avLst/>
          </a:prstGeom>
        </p:spPr>
        <p:txBody>
          <a:bodyPr spcFirstLastPara="1" wrap="square" lIns="121900" tIns="121900" rIns="121900" bIns="121900" anchor="t" anchorCtr="0">
            <a:noAutofit/>
          </a:bodyPr>
          <a:lstStyle/>
          <a:p>
            <a:pPr>
              <a:buAutoNum type="romanUcPeriod"/>
            </a:pPr>
            <a:r>
              <a:rPr lang="en-US" dirty="0"/>
              <a:t>Background</a:t>
            </a:r>
          </a:p>
          <a:p>
            <a:pPr>
              <a:buAutoNum type="romanUcPeriod"/>
            </a:pPr>
            <a:r>
              <a:rPr lang="en-US" dirty="0"/>
              <a:t>Methods</a:t>
            </a:r>
          </a:p>
          <a:p>
            <a:pPr>
              <a:buAutoNum type="romanUcPeriod"/>
            </a:pPr>
            <a:r>
              <a:rPr lang="en-US" dirty="0"/>
              <a:t>Results</a:t>
            </a:r>
            <a:endParaRPr dirty="0"/>
          </a:p>
          <a:p>
            <a:pPr>
              <a:buAutoNum type="romanUcPeriod"/>
            </a:pPr>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65"/>
          <p:cNvSpPr txBox="1"/>
          <p:nvPr/>
        </p:nvSpPr>
        <p:spPr>
          <a:xfrm>
            <a:off x="2610826" y="359083"/>
            <a:ext cx="6907600" cy="708000"/>
          </a:xfrm>
          <a:prstGeom prst="rect">
            <a:avLst/>
          </a:prstGeom>
          <a:noFill/>
          <a:ln>
            <a:noFill/>
          </a:ln>
        </p:spPr>
        <p:txBody>
          <a:bodyPr spcFirstLastPara="1" wrap="square" lIns="91433" tIns="45700" rIns="91433" bIns="45700" anchor="t" anchorCtr="0">
            <a:noAutofit/>
          </a:bodyPr>
          <a:lstStyle/>
          <a:p>
            <a:pPr algn="ctr" defTabSz="1219170">
              <a:buClr>
                <a:srgbClr val="000000"/>
              </a:buClr>
            </a:pPr>
            <a:r>
              <a:rPr lang="en-US" sz="4000" kern="0" dirty="0">
                <a:solidFill>
                  <a:srgbClr val="0070C0"/>
                </a:solidFill>
                <a:latin typeface="Calibri"/>
                <a:cs typeface="Calibri"/>
                <a:sym typeface="Calibri"/>
              </a:rPr>
              <a:t>Background</a:t>
            </a:r>
            <a:endParaRPr sz="1467" kern="0" dirty="0">
              <a:solidFill>
                <a:srgbClr val="000000"/>
              </a:solidFill>
              <a:latin typeface="Arial"/>
              <a:cs typeface="Arial"/>
              <a:sym typeface="Arial"/>
            </a:endParaRPr>
          </a:p>
        </p:txBody>
      </p:sp>
      <p:sp>
        <p:nvSpPr>
          <p:cNvPr id="2" name="TextBox 1">
            <a:extLst>
              <a:ext uri="{FF2B5EF4-FFF2-40B4-BE49-F238E27FC236}">
                <a16:creationId xmlns:a16="http://schemas.microsoft.com/office/drawing/2014/main" id="{499D1F06-51CC-1625-E502-5D5B7735C487}"/>
              </a:ext>
            </a:extLst>
          </p:cNvPr>
          <p:cNvSpPr txBox="1"/>
          <p:nvPr/>
        </p:nvSpPr>
        <p:spPr>
          <a:xfrm>
            <a:off x="858501" y="1102241"/>
            <a:ext cx="10412250" cy="967957"/>
          </a:xfrm>
          <a:prstGeom prst="rect">
            <a:avLst/>
          </a:prstGeom>
          <a:noFill/>
        </p:spPr>
        <p:txBody>
          <a:bodyPr wrap="square" rtlCol="0">
            <a:spAutoFit/>
          </a:bodyPr>
          <a:lstStyle/>
          <a:p>
            <a:pPr marL="609585" indent="-465655" defTabSz="1219170">
              <a:lnSpc>
                <a:spcPct val="150000"/>
              </a:lnSpc>
              <a:buClr>
                <a:srgbClr val="000000"/>
              </a:buClr>
              <a:buSzPts val="1900"/>
              <a:buFont typeface="Calibri"/>
              <a:buChar char="●"/>
            </a:pPr>
            <a:r>
              <a:rPr lang="en-US" sz="2000" kern="0" dirty="0">
                <a:latin typeface="Calibri"/>
                <a:ea typeface="Calibri"/>
                <a:cs typeface="Calibri"/>
                <a:sym typeface="Calibri"/>
              </a:rPr>
              <a:t>Text</a:t>
            </a:r>
          </a:p>
          <a:p>
            <a:pPr marL="609585" indent="-465655" defTabSz="1219170">
              <a:lnSpc>
                <a:spcPct val="150000"/>
              </a:lnSpc>
              <a:buClr>
                <a:srgbClr val="000000"/>
              </a:buClr>
              <a:buSzPts val="1900"/>
              <a:buFont typeface="Calibri"/>
              <a:buChar char="●"/>
            </a:pPr>
            <a:r>
              <a:rPr lang="en-US" sz="2000" kern="0" dirty="0">
                <a:latin typeface="Calibri"/>
                <a:ea typeface="Calibri"/>
                <a:cs typeface="Calibri"/>
                <a:sym typeface="Calibri"/>
              </a:rPr>
              <a:t>Text</a:t>
            </a:r>
          </a:p>
        </p:txBody>
      </p:sp>
    </p:spTree>
    <p:extLst>
      <p:ext uri="{BB962C8B-B14F-4D97-AF65-F5344CB8AC3E}">
        <p14:creationId xmlns:p14="http://schemas.microsoft.com/office/powerpoint/2010/main" val="215731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65"/>
          <p:cNvSpPr txBox="1"/>
          <p:nvPr/>
        </p:nvSpPr>
        <p:spPr>
          <a:xfrm>
            <a:off x="2610826" y="359083"/>
            <a:ext cx="6907600" cy="708000"/>
          </a:xfrm>
          <a:prstGeom prst="rect">
            <a:avLst/>
          </a:prstGeom>
          <a:noFill/>
          <a:ln>
            <a:noFill/>
          </a:ln>
        </p:spPr>
        <p:txBody>
          <a:bodyPr spcFirstLastPara="1" wrap="square" lIns="91433" tIns="45700" rIns="91433" bIns="45700" anchor="t" anchorCtr="0">
            <a:noAutofit/>
          </a:bodyPr>
          <a:lstStyle/>
          <a:p>
            <a:pPr algn="ctr" defTabSz="1219170">
              <a:buClr>
                <a:srgbClr val="000000"/>
              </a:buClr>
            </a:pPr>
            <a:r>
              <a:rPr lang="en-US" sz="4000" kern="0" dirty="0">
                <a:solidFill>
                  <a:srgbClr val="0070C0"/>
                </a:solidFill>
                <a:latin typeface="Calibri"/>
                <a:cs typeface="Calibri"/>
                <a:sym typeface="Calibri"/>
              </a:rPr>
              <a:t>Methods</a:t>
            </a:r>
            <a:endParaRPr sz="1467" kern="0" dirty="0">
              <a:solidFill>
                <a:srgbClr val="000000"/>
              </a:solidFill>
              <a:latin typeface="Arial"/>
              <a:cs typeface="Arial"/>
              <a:sym typeface="Arial"/>
            </a:endParaRPr>
          </a:p>
        </p:txBody>
      </p:sp>
      <p:sp>
        <p:nvSpPr>
          <p:cNvPr id="2" name="TextBox 1">
            <a:extLst>
              <a:ext uri="{FF2B5EF4-FFF2-40B4-BE49-F238E27FC236}">
                <a16:creationId xmlns:a16="http://schemas.microsoft.com/office/drawing/2014/main" id="{499D1F06-51CC-1625-E502-5D5B7735C487}"/>
              </a:ext>
            </a:extLst>
          </p:cNvPr>
          <p:cNvSpPr txBox="1"/>
          <p:nvPr/>
        </p:nvSpPr>
        <p:spPr>
          <a:xfrm>
            <a:off x="858501" y="1102241"/>
            <a:ext cx="10412250" cy="967957"/>
          </a:xfrm>
          <a:prstGeom prst="rect">
            <a:avLst/>
          </a:prstGeom>
          <a:noFill/>
        </p:spPr>
        <p:txBody>
          <a:bodyPr wrap="square" rtlCol="0">
            <a:spAutoFit/>
          </a:bodyPr>
          <a:lstStyle/>
          <a:p>
            <a:pPr marL="609585" indent="-465655" defTabSz="1219170">
              <a:lnSpc>
                <a:spcPct val="150000"/>
              </a:lnSpc>
              <a:buClr>
                <a:srgbClr val="000000"/>
              </a:buClr>
              <a:buSzPts val="1900"/>
              <a:buFont typeface="Calibri"/>
              <a:buChar char="●"/>
            </a:pPr>
            <a:r>
              <a:rPr lang="en-US" sz="2000" kern="0" dirty="0">
                <a:latin typeface="Calibri"/>
                <a:ea typeface="Calibri"/>
                <a:cs typeface="Calibri"/>
                <a:sym typeface="Calibri"/>
              </a:rPr>
              <a:t>Text</a:t>
            </a:r>
          </a:p>
          <a:p>
            <a:pPr marL="609585" indent="-465655" defTabSz="1219170">
              <a:lnSpc>
                <a:spcPct val="150000"/>
              </a:lnSpc>
              <a:buClr>
                <a:srgbClr val="000000"/>
              </a:buClr>
              <a:buSzPts val="1900"/>
              <a:buFont typeface="Calibri"/>
              <a:buChar char="●"/>
            </a:pPr>
            <a:r>
              <a:rPr lang="en-US" sz="2000" kern="0" dirty="0">
                <a:latin typeface="Calibri"/>
                <a:ea typeface="Calibri"/>
                <a:cs typeface="Calibri"/>
                <a:sym typeface="Calibri"/>
              </a:rPr>
              <a:t>Text</a:t>
            </a:r>
          </a:p>
        </p:txBody>
      </p:sp>
    </p:spTree>
    <p:extLst>
      <p:ext uri="{BB962C8B-B14F-4D97-AF65-F5344CB8AC3E}">
        <p14:creationId xmlns:p14="http://schemas.microsoft.com/office/powerpoint/2010/main" val="75528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65"/>
          <p:cNvSpPr txBox="1"/>
          <p:nvPr/>
        </p:nvSpPr>
        <p:spPr>
          <a:xfrm>
            <a:off x="2610826" y="359083"/>
            <a:ext cx="6907600" cy="708000"/>
          </a:xfrm>
          <a:prstGeom prst="rect">
            <a:avLst/>
          </a:prstGeom>
          <a:noFill/>
          <a:ln>
            <a:noFill/>
          </a:ln>
        </p:spPr>
        <p:txBody>
          <a:bodyPr spcFirstLastPara="1" wrap="square" lIns="91433" tIns="45700" rIns="91433" bIns="45700" anchor="t" anchorCtr="0">
            <a:noAutofit/>
          </a:bodyPr>
          <a:lstStyle/>
          <a:p>
            <a:pPr algn="ctr" defTabSz="1219170">
              <a:buClr>
                <a:srgbClr val="000000"/>
              </a:buClr>
            </a:pPr>
            <a:r>
              <a:rPr lang="en-US" sz="4000" kern="0" dirty="0">
                <a:solidFill>
                  <a:srgbClr val="0070C0"/>
                </a:solidFill>
                <a:latin typeface="Calibri"/>
                <a:cs typeface="Calibri"/>
                <a:sym typeface="Calibri"/>
              </a:rPr>
              <a:t>Results</a:t>
            </a:r>
            <a:endParaRPr sz="1467" kern="0" dirty="0">
              <a:solidFill>
                <a:srgbClr val="000000"/>
              </a:solidFill>
              <a:latin typeface="Arial"/>
              <a:cs typeface="Arial"/>
              <a:sym typeface="Arial"/>
            </a:endParaRPr>
          </a:p>
        </p:txBody>
      </p:sp>
      <p:sp>
        <p:nvSpPr>
          <p:cNvPr id="2" name="TextBox 1">
            <a:extLst>
              <a:ext uri="{FF2B5EF4-FFF2-40B4-BE49-F238E27FC236}">
                <a16:creationId xmlns:a16="http://schemas.microsoft.com/office/drawing/2014/main" id="{499D1F06-51CC-1625-E502-5D5B7735C487}"/>
              </a:ext>
            </a:extLst>
          </p:cNvPr>
          <p:cNvSpPr txBox="1"/>
          <p:nvPr/>
        </p:nvSpPr>
        <p:spPr>
          <a:xfrm>
            <a:off x="858501" y="1102241"/>
            <a:ext cx="10412250" cy="967957"/>
          </a:xfrm>
          <a:prstGeom prst="rect">
            <a:avLst/>
          </a:prstGeom>
          <a:noFill/>
        </p:spPr>
        <p:txBody>
          <a:bodyPr wrap="square" rtlCol="0">
            <a:spAutoFit/>
          </a:bodyPr>
          <a:lstStyle/>
          <a:p>
            <a:pPr marL="609585" indent="-465655" defTabSz="1219170">
              <a:lnSpc>
                <a:spcPct val="150000"/>
              </a:lnSpc>
              <a:buClr>
                <a:srgbClr val="000000"/>
              </a:buClr>
              <a:buSzPts val="1900"/>
              <a:buFont typeface="Calibri"/>
              <a:buChar char="●"/>
            </a:pPr>
            <a:r>
              <a:rPr lang="en-US" sz="2000" kern="0" dirty="0">
                <a:latin typeface="Calibri"/>
                <a:ea typeface="Calibri"/>
                <a:cs typeface="Calibri"/>
                <a:sym typeface="Calibri"/>
              </a:rPr>
              <a:t>Text</a:t>
            </a:r>
          </a:p>
          <a:p>
            <a:pPr marL="609585" indent="-465655" defTabSz="1219170">
              <a:lnSpc>
                <a:spcPct val="150000"/>
              </a:lnSpc>
              <a:buClr>
                <a:srgbClr val="000000"/>
              </a:buClr>
              <a:buSzPts val="1900"/>
              <a:buFont typeface="Calibri"/>
              <a:buChar char="●"/>
            </a:pPr>
            <a:r>
              <a:rPr lang="en-US" sz="2000" kern="0" dirty="0">
                <a:latin typeface="Calibri"/>
                <a:ea typeface="Calibri"/>
                <a:cs typeface="Calibri"/>
                <a:sym typeface="Calibri"/>
              </a:rPr>
              <a:t>Text</a:t>
            </a:r>
          </a:p>
        </p:txBody>
      </p:sp>
    </p:spTree>
    <p:extLst>
      <p:ext uri="{BB962C8B-B14F-4D97-AF65-F5344CB8AC3E}">
        <p14:creationId xmlns:p14="http://schemas.microsoft.com/office/powerpoint/2010/main" val="154621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65"/>
          <p:cNvSpPr txBox="1"/>
          <p:nvPr/>
        </p:nvSpPr>
        <p:spPr>
          <a:xfrm>
            <a:off x="2610826" y="359083"/>
            <a:ext cx="6907600" cy="708000"/>
          </a:xfrm>
          <a:prstGeom prst="rect">
            <a:avLst/>
          </a:prstGeom>
          <a:noFill/>
          <a:ln>
            <a:noFill/>
          </a:ln>
        </p:spPr>
        <p:txBody>
          <a:bodyPr spcFirstLastPara="1" wrap="square" lIns="91433" tIns="45700" rIns="91433" bIns="45700" anchor="t" anchorCtr="0">
            <a:noAutofit/>
          </a:bodyPr>
          <a:lstStyle/>
          <a:p>
            <a:pPr algn="ctr" defTabSz="1219170">
              <a:buClr>
                <a:srgbClr val="000000"/>
              </a:buClr>
            </a:pPr>
            <a:r>
              <a:rPr lang="en-US" sz="4000" kern="0" dirty="0">
                <a:solidFill>
                  <a:srgbClr val="0070C0"/>
                </a:solidFill>
                <a:latin typeface="Calibri"/>
                <a:cs typeface="Calibri"/>
                <a:sym typeface="Calibri"/>
              </a:rPr>
              <a:t>Results</a:t>
            </a:r>
            <a:endParaRPr sz="1467" kern="0" dirty="0">
              <a:solidFill>
                <a:srgbClr val="000000"/>
              </a:solidFill>
              <a:latin typeface="Arial"/>
              <a:cs typeface="Arial"/>
              <a:sym typeface="Arial"/>
            </a:endParaRPr>
          </a:p>
        </p:txBody>
      </p:sp>
      <p:graphicFrame>
        <p:nvGraphicFramePr>
          <p:cNvPr id="3" name="Table 2">
            <a:extLst>
              <a:ext uri="{FF2B5EF4-FFF2-40B4-BE49-F238E27FC236}">
                <a16:creationId xmlns:a16="http://schemas.microsoft.com/office/drawing/2014/main" id="{E69A3609-74B4-F7E7-1596-C5346B4BA681}"/>
              </a:ext>
            </a:extLst>
          </p:cNvPr>
          <p:cNvGraphicFramePr>
            <a:graphicFrameLocks noGrp="1"/>
          </p:cNvGraphicFramePr>
          <p:nvPr/>
        </p:nvGraphicFramePr>
        <p:xfrm>
          <a:off x="323542" y="1586219"/>
          <a:ext cx="5144116" cy="4396383"/>
        </p:xfrm>
        <a:graphic>
          <a:graphicData uri="http://schemas.openxmlformats.org/drawingml/2006/table">
            <a:tbl>
              <a:tblPr firstRow="1" firstCol="1" bandRow="1">
                <a:tableStyleId>{5C22544A-7EE6-4342-B048-85BDC9FD1C3A}</a:tableStyleId>
              </a:tblPr>
              <a:tblGrid>
                <a:gridCol w="978157">
                  <a:extLst>
                    <a:ext uri="{9D8B030D-6E8A-4147-A177-3AD203B41FA5}">
                      <a16:colId xmlns:a16="http://schemas.microsoft.com/office/drawing/2014/main" val="328297826"/>
                    </a:ext>
                  </a:extLst>
                </a:gridCol>
                <a:gridCol w="959480">
                  <a:extLst>
                    <a:ext uri="{9D8B030D-6E8A-4147-A177-3AD203B41FA5}">
                      <a16:colId xmlns:a16="http://schemas.microsoft.com/office/drawing/2014/main" val="793881390"/>
                    </a:ext>
                  </a:extLst>
                </a:gridCol>
                <a:gridCol w="1287519">
                  <a:extLst>
                    <a:ext uri="{9D8B030D-6E8A-4147-A177-3AD203B41FA5}">
                      <a16:colId xmlns:a16="http://schemas.microsoft.com/office/drawing/2014/main" val="3142419058"/>
                    </a:ext>
                  </a:extLst>
                </a:gridCol>
                <a:gridCol w="959480">
                  <a:extLst>
                    <a:ext uri="{9D8B030D-6E8A-4147-A177-3AD203B41FA5}">
                      <a16:colId xmlns:a16="http://schemas.microsoft.com/office/drawing/2014/main" val="1333900455"/>
                    </a:ext>
                  </a:extLst>
                </a:gridCol>
                <a:gridCol w="959480">
                  <a:extLst>
                    <a:ext uri="{9D8B030D-6E8A-4147-A177-3AD203B41FA5}">
                      <a16:colId xmlns:a16="http://schemas.microsoft.com/office/drawing/2014/main" val="479526662"/>
                    </a:ext>
                  </a:extLst>
                </a:gridCol>
              </a:tblGrid>
              <a:tr h="295653">
                <a:tc>
                  <a:txBody>
                    <a:bodyPr/>
                    <a:lstStyle/>
                    <a:p>
                      <a:pPr marL="0" marR="0">
                        <a:lnSpc>
                          <a:spcPct val="107000"/>
                        </a:lnSpc>
                        <a:spcBef>
                          <a:spcPts val="0"/>
                        </a:spcBef>
                        <a:spcAft>
                          <a:spcPts val="1500"/>
                        </a:spcAft>
                      </a:pPr>
                      <a:r>
                        <a:rPr lang="en-US" sz="1000">
                          <a:effectLst/>
                        </a:rPr>
                        <a:t>Term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nchor="b"/>
                </a:tc>
                <a:tc>
                  <a:txBody>
                    <a:bodyPr/>
                    <a:lstStyle/>
                    <a:p>
                      <a:pPr marL="0" marR="0" algn="r">
                        <a:lnSpc>
                          <a:spcPct val="107000"/>
                        </a:lnSpc>
                        <a:spcBef>
                          <a:spcPts val="0"/>
                        </a:spcBef>
                        <a:spcAft>
                          <a:spcPts val="1500"/>
                        </a:spcAft>
                      </a:pPr>
                      <a:r>
                        <a:rPr lang="en-US" sz="1000" dirty="0">
                          <a:effectLst/>
                        </a:rPr>
                        <a:t>Estimate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nchor="b"/>
                </a:tc>
                <a:tc>
                  <a:txBody>
                    <a:bodyPr/>
                    <a:lstStyle/>
                    <a:p>
                      <a:pPr marL="0" marR="0" algn="r">
                        <a:lnSpc>
                          <a:spcPct val="107000"/>
                        </a:lnSpc>
                        <a:spcBef>
                          <a:spcPts val="0"/>
                        </a:spcBef>
                        <a:spcAft>
                          <a:spcPts val="1500"/>
                        </a:spcAft>
                      </a:pPr>
                      <a:r>
                        <a:rPr lang="en-US" sz="1000" dirty="0">
                          <a:effectLst/>
                        </a:rPr>
                        <a:t>Standard Error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nchor="b"/>
                </a:tc>
                <a:tc>
                  <a:txBody>
                    <a:bodyPr/>
                    <a:lstStyle/>
                    <a:p>
                      <a:pPr marL="0" marR="0" algn="r">
                        <a:lnSpc>
                          <a:spcPct val="107000"/>
                        </a:lnSpc>
                        <a:spcBef>
                          <a:spcPts val="0"/>
                        </a:spcBef>
                        <a:spcAft>
                          <a:spcPts val="1500"/>
                        </a:spcAft>
                      </a:pPr>
                      <a:r>
                        <a:rPr lang="en-US" sz="1000">
                          <a:effectLst/>
                        </a:rPr>
                        <a:t>Statistic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nchor="b"/>
                </a:tc>
                <a:tc>
                  <a:txBody>
                    <a:bodyPr/>
                    <a:lstStyle/>
                    <a:p>
                      <a:pPr marL="0" marR="0" algn="r">
                        <a:lnSpc>
                          <a:spcPct val="107000"/>
                        </a:lnSpc>
                        <a:spcBef>
                          <a:spcPts val="0"/>
                        </a:spcBef>
                        <a:spcAft>
                          <a:spcPts val="1500"/>
                        </a:spcAft>
                      </a:pPr>
                      <a:r>
                        <a:rPr lang="en-US" sz="1000">
                          <a:effectLst/>
                        </a:rPr>
                        <a:t>p-value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nchor="b"/>
                </a:tc>
                <a:extLst>
                  <a:ext uri="{0D108BD9-81ED-4DB2-BD59-A6C34878D82A}">
                    <a16:rowId xmlns:a16="http://schemas.microsoft.com/office/drawing/2014/main" val="437444075"/>
                  </a:ext>
                </a:extLst>
              </a:tr>
              <a:tr h="295653">
                <a:tc>
                  <a:txBody>
                    <a:bodyPr/>
                    <a:lstStyle/>
                    <a:p>
                      <a:pPr marL="0" marR="0">
                        <a:lnSpc>
                          <a:spcPct val="107000"/>
                        </a:lnSpc>
                        <a:spcBef>
                          <a:spcPts val="0"/>
                        </a:spcBef>
                        <a:spcAft>
                          <a:spcPts val="1500"/>
                        </a:spcAft>
                      </a:pPr>
                      <a:r>
                        <a:rPr lang="en-US" sz="1000">
                          <a:effectLst/>
                        </a:rPr>
                        <a:t>Height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-3.8556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1.9081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-2.0207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0.0442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extLst>
                  <a:ext uri="{0D108BD9-81ED-4DB2-BD59-A6C34878D82A}">
                    <a16:rowId xmlns:a16="http://schemas.microsoft.com/office/drawing/2014/main" val="269062813"/>
                  </a:ext>
                </a:extLst>
              </a:tr>
              <a:tr h="295653">
                <a:tc>
                  <a:txBody>
                    <a:bodyPr/>
                    <a:lstStyle/>
                    <a:p>
                      <a:pPr marL="0" marR="0">
                        <a:lnSpc>
                          <a:spcPct val="107000"/>
                        </a:lnSpc>
                        <a:spcBef>
                          <a:spcPts val="0"/>
                        </a:spcBef>
                        <a:spcAft>
                          <a:spcPts val="1500"/>
                        </a:spcAft>
                      </a:pPr>
                      <a:r>
                        <a:rPr lang="en-US" sz="1000">
                          <a:effectLst/>
                        </a:rPr>
                        <a:t>Age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-11.3301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2.5613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-4.4237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0.0000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extLst>
                  <a:ext uri="{0D108BD9-81ED-4DB2-BD59-A6C34878D82A}">
                    <a16:rowId xmlns:a16="http://schemas.microsoft.com/office/drawing/2014/main" val="3428675829"/>
                  </a:ext>
                </a:extLst>
              </a:tr>
              <a:tr h="295653">
                <a:tc>
                  <a:txBody>
                    <a:bodyPr/>
                    <a:lstStyle/>
                    <a:p>
                      <a:pPr marL="0" marR="0">
                        <a:lnSpc>
                          <a:spcPct val="107000"/>
                        </a:lnSpc>
                        <a:spcBef>
                          <a:spcPts val="0"/>
                        </a:spcBef>
                        <a:spcAft>
                          <a:spcPts val="1500"/>
                        </a:spcAft>
                      </a:pPr>
                      <a:r>
                        <a:rPr lang="en-US" sz="1000">
                          <a:effectLst/>
                        </a:rPr>
                        <a:t>Hand: Right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extLst>
                  <a:ext uri="{0D108BD9-81ED-4DB2-BD59-A6C34878D82A}">
                    <a16:rowId xmlns:a16="http://schemas.microsoft.com/office/drawing/2014/main" val="3688562814"/>
                  </a:ext>
                </a:extLst>
              </a:tr>
              <a:tr h="295653">
                <a:tc>
                  <a:txBody>
                    <a:bodyPr/>
                    <a:lstStyle/>
                    <a:p>
                      <a:pPr marL="0" marR="0">
                        <a:lnSpc>
                          <a:spcPct val="107000"/>
                        </a:lnSpc>
                        <a:spcBef>
                          <a:spcPts val="0"/>
                        </a:spcBef>
                        <a:spcAft>
                          <a:spcPts val="1500"/>
                        </a:spcAft>
                      </a:pPr>
                      <a:r>
                        <a:rPr lang="en-US" sz="1000">
                          <a:effectLst/>
                        </a:rPr>
                        <a:t>Hand: Left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-37.9741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34.7338</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-1.0933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0.2751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extLst>
                  <a:ext uri="{0D108BD9-81ED-4DB2-BD59-A6C34878D82A}">
                    <a16:rowId xmlns:a16="http://schemas.microsoft.com/office/drawing/2014/main" val="603990352"/>
                  </a:ext>
                </a:extLst>
              </a:tr>
              <a:tr h="456354">
                <a:tc>
                  <a:txBody>
                    <a:bodyPr/>
                    <a:lstStyle/>
                    <a:p>
                      <a:pPr marL="0" marR="0">
                        <a:lnSpc>
                          <a:spcPct val="107000"/>
                        </a:lnSpc>
                        <a:spcBef>
                          <a:spcPts val="0"/>
                        </a:spcBef>
                        <a:spcAft>
                          <a:spcPts val="1500"/>
                        </a:spcAft>
                      </a:pPr>
                      <a:r>
                        <a:rPr lang="en-US" sz="1000">
                          <a:effectLst/>
                        </a:rPr>
                        <a:t>Region: North America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extLst>
                  <a:ext uri="{0D108BD9-81ED-4DB2-BD59-A6C34878D82A}">
                    <a16:rowId xmlns:a16="http://schemas.microsoft.com/office/drawing/2014/main" val="2976089671"/>
                  </a:ext>
                </a:extLst>
              </a:tr>
              <a:tr h="295653">
                <a:tc>
                  <a:txBody>
                    <a:bodyPr/>
                    <a:lstStyle/>
                    <a:p>
                      <a:pPr marL="0" marR="0">
                        <a:lnSpc>
                          <a:spcPct val="107000"/>
                        </a:lnSpc>
                        <a:spcBef>
                          <a:spcPts val="0"/>
                        </a:spcBef>
                        <a:spcAft>
                          <a:spcPts val="1500"/>
                        </a:spcAft>
                      </a:pPr>
                      <a:r>
                        <a:rPr lang="en-US" sz="1000">
                          <a:effectLst/>
                        </a:rPr>
                        <a:t>Region: Africa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211.1458</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85.2622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2.4764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0.0138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extLst>
                  <a:ext uri="{0D108BD9-81ED-4DB2-BD59-A6C34878D82A}">
                    <a16:rowId xmlns:a16="http://schemas.microsoft.com/office/drawing/2014/main" val="3106996515"/>
                  </a:ext>
                </a:extLst>
              </a:tr>
              <a:tr h="295653">
                <a:tc>
                  <a:txBody>
                    <a:bodyPr/>
                    <a:lstStyle/>
                    <a:p>
                      <a:pPr marL="0" marR="0">
                        <a:lnSpc>
                          <a:spcPct val="107000"/>
                        </a:lnSpc>
                        <a:spcBef>
                          <a:spcPts val="0"/>
                        </a:spcBef>
                        <a:spcAft>
                          <a:spcPts val="1500"/>
                        </a:spcAft>
                      </a:pPr>
                      <a:r>
                        <a:rPr lang="en-US" sz="1000">
                          <a:effectLst/>
                        </a:rPr>
                        <a:t>Region: Asia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-3.7804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58.0921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-0.0651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0.9482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extLst>
                  <a:ext uri="{0D108BD9-81ED-4DB2-BD59-A6C34878D82A}">
                    <a16:rowId xmlns:a16="http://schemas.microsoft.com/office/drawing/2014/main" val="3103167786"/>
                  </a:ext>
                </a:extLst>
              </a:tr>
              <a:tr h="456354">
                <a:tc>
                  <a:txBody>
                    <a:bodyPr/>
                    <a:lstStyle/>
                    <a:p>
                      <a:pPr marL="0" marR="0">
                        <a:lnSpc>
                          <a:spcPct val="107000"/>
                        </a:lnSpc>
                        <a:spcBef>
                          <a:spcPts val="0"/>
                        </a:spcBef>
                        <a:spcAft>
                          <a:spcPts val="1500"/>
                        </a:spcAft>
                      </a:pPr>
                      <a:r>
                        <a:rPr lang="en-US" sz="1000">
                          <a:effectLst/>
                        </a:rPr>
                        <a:t>Region: Australia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16.7798</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58.0895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0.2889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0.7729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extLst>
                  <a:ext uri="{0D108BD9-81ED-4DB2-BD59-A6C34878D82A}">
                    <a16:rowId xmlns:a16="http://schemas.microsoft.com/office/drawing/2014/main" val="3493911753"/>
                  </a:ext>
                </a:extLst>
              </a:tr>
              <a:tr h="456354">
                <a:tc>
                  <a:txBody>
                    <a:bodyPr/>
                    <a:lstStyle/>
                    <a:p>
                      <a:pPr marL="0" marR="0">
                        <a:lnSpc>
                          <a:spcPct val="107000"/>
                        </a:lnSpc>
                        <a:spcBef>
                          <a:spcPts val="0"/>
                        </a:spcBef>
                        <a:spcAft>
                          <a:spcPts val="1500"/>
                        </a:spcAft>
                      </a:pPr>
                      <a:r>
                        <a:rPr lang="en-US" sz="1000">
                          <a:effectLst/>
                        </a:rPr>
                        <a:t>Region: Europe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-28.9559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38.3149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-0.7557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0.4504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extLst>
                  <a:ext uri="{0D108BD9-81ED-4DB2-BD59-A6C34878D82A}">
                    <a16:rowId xmlns:a16="http://schemas.microsoft.com/office/drawing/2014/main" val="1945867609"/>
                  </a:ext>
                </a:extLst>
              </a:tr>
              <a:tr h="456354">
                <a:tc>
                  <a:txBody>
                    <a:bodyPr/>
                    <a:lstStyle/>
                    <a:p>
                      <a:pPr marL="0" marR="0">
                        <a:lnSpc>
                          <a:spcPct val="107000"/>
                        </a:lnSpc>
                        <a:spcBef>
                          <a:spcPts val="0"/>
                        </a:spcBef>
                        <a:spcAft>
                          <a:spcPts val="1500"/>
                        </a:spcAft>
                      </a:pPr>
                      <a:r>
                        <a:rPr lang="en-US" sz="1000">
                          <a:effectLst/>
                        </a:rPr>
                        <a:t>Region: Middle East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139.1449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115.1752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1.2081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0.2279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extLst>
                  <a:ext uri="{0D108BD9-81ED-4DB2-BD59-A6C34878D82A}">
                    <a16:rowId xmlns:a16="http://schemas.microsoft.com/office/drawing/2014/main" val="2885813769"/>
                  </a:ext>
                </a:extLst>
              </a:tr>
              <a:tr h="456354">
                <a:tc>
                  <a:txBody>
                    <a:bodyPr/>
                    <a:lstStyle/>
                    <a:p>
                      <a:pPr marL="0" marR="0">
                        <a:lnSpc>
                          <a:spcPct val="107000"/>
                        </a:lnSpc>
                        <a:spcBef>
                          <a:spcPts val="0"/>
                        </a:spcBef>
                        <a:spcAft>
                          <a:spcPts val="1500"/>
                        </a:spcAft>
                      </a:pPr>
                      <a:r>
                        <a:rPr lang="en-US" sz="1000">
                          <a:effectLst/>
                        </a:rPr>
                        <a:t>Region: South America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-3.2483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49.5387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a:effectLst/>
                        </a:rPr>
                        <a:t>-0.0656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tc>
                  <a:txBody>
                    <a:bodyPr/>
                    <a:lstStyle/>
                    <a:p>
                      <a:pPr marL="0" marR="0" algn="r">
                        <a:lnSpc>
                          <a:spcPct val="107000"/>
                        </a:lnSpc>
                        <a:spcBef>
                          <a:spcPts val="0"/>
                        </a:spcBef>
                        <a:spcAft>
                          <a:spcPts val="1500"/>
                        </a:spcAft>
                      </a:pPr>
                      <a:r>
                        <a:rPr lang="en-US" sz="1000" dirty="0">
                          <a:effectLst/>
                        </a:rPr>
                        <a:t>0.9478</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1529" marR="71529" marT="71529" marB="71529"/>
                </a:tc>
                <a:extLst>
                  <a:ext uri="{0D108BD9-81ED-4DB2-BD59-A6C34878D82A}">
                    <a16:rowId xmlns:a16="http://schemas.microsoft.com/office/drawing/2014/main" val="922039166"/>
                  </a:ext>
                </a:extLst>
              </a:tr>
            </a:tbl>
          </a:graphicData>
        </a:graphic>
      </p:graphicFrame>
      <p:sp>
        <p:nvSpPr>
          <p:cNvPr id="4" name="TextBox 3">
            <a:extLst>
              <a:ext uri="{FF2B5EF4-FFF2-40B4-BE49-F238E27FC236}">
                <a16:creationId xmlns:a16="http://schemas.microsoft.com/office/drawing/2014/main" id="{2288D6AA-3673-E19D-D1CD-097927F89C10}"/>
              </a:ext>
            </a:extLst>
          </p:cNvPr>
          <p:cNvSpPr txBox="1"/>
          <p:nvPr/>
        </p:nvSpPr>
        <p:spPr>
          <a:xfrm>
            <a:off x="6634065" y="1617636"/>
            <a:ext cx="4394718"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Significant Predictors: Height, Age, African Nationality</a:t>
            </a:r>
          </a:p>
          <a:p>
            <a:pPr marL="285750" indent="-285750">
              <a:buFont typeface="Arial" panose="020B0604020202020204" pitchFamily="34" charset="0"/>
              <a:buChar char="•"/>
            </a:pPr>
            <a:r>
              <a:rPr lang="en-US" dirty="0"/>
              <a:t>R-Squared: less than 15%</a:t>
            </a:r>
          </a:p>
        </p:txBody>
      </p:sp>
      <p:pic>
        <p:nvPicPr>
          <p:cNvPr id="6" name="Picture 5">
            <a:extLst>
              <a:ext uri="{FF2B5EF4-FFF2-40B4-BE49-F238E27FC236}">
                <a16:creationId xmlns:a16="http://schemas.microsoft.com/office/drawing/2014/main" id="{F74F0444-D884-30C8-AF2D-654435D6E132}"/>
              </a:ext>
            </a:extLst>
          </p:cNvPr>
          <p:cNvPicPr>
            <a:picLocks noChangeAspect="1"/>
          </p:cNvPicPr>
          <p:nvPr/>
        </p:nvPicPr>
        <p:blipFill>
          <a:blip r:embed="rId3"/>
          <a:stretch>
            <a:fillRect/>
          </a:stretch>
        </p:blipFill>
        <p:spPr>
          <a:xfrm>
            <a:off x="6236289" y="3306181"/>
            <a:ext cx="5352842" cy="2676421"/>
          </a:xfrm>
          <a:prstGeom prst="rect">
            <a:avLst/>
          </a:prstGeom>
        </p:spPr>
      </p:pic>
      <p:sp>
        <p:nvSpPr>
          <p:cNvPr id="7" name="TextBox 6">
            <a:extLst>
              <a:ext uri="{FF2B5EF4-FFF2-40B4-BE49-F238E27FC236}">
                <a16:creationId xmlns:a16="http://schemas.microsoft.com/office/drawing/2014/main" id="{C99FFFC5-5610-1BF5-7197-A627E97FE5D9}"/>
              </a:ext>
            </a:extLst>
          </p:cNvPr>
          <p:cNvSpPr txBox="1"/>
          <p:nvPr/>
        </p:nvSpPr>
        <p:spPr>
          <a:xfrm>
            <a:off x="6896909" y="3433864"/>
            <a:ext cx="4474724" cy="369332"/>
          </a:xfrm>
          <a:prstGeom prst="rect">
            <a:avLst/>
          </a:prstGeom>
          <a:noFill/>
        </p:spPr>
        <p:txBody>
          <a:bodyPr wrap="square" rtlCol="0">
            <a:spAutoFit/>
          </a:bodyPr>
          <a:lstStyle/>
          <a:p>
            <a:r>
              <a:rPr lang="en-US" dirty="0"/>
              <a:t>Average Rank vs. Age (predictions vs. actual)</a:t>
            </a:r>
          </a:p>
        </p:txBody>
      </p:sp>
    </p:spTree>
    <p:extLst>
      <p:ext uri="{BB962C8B-B14F-4D97-AF65-F5344CB8AC3E}">
        <p14:creationId xmlns:p14="http://schemas.microsoft.com/office/powerpoint/2010/main" val="135353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65"/>
          <p:cNvSpPr txBox="1"/>
          <p:nvPr/>
        </p:nvSpPr>
        <p:spPr>
          <a:xfrm>
            <a:off x="2610826" y="359083"/>
            <a:ext cx="6907600" cy="708000"/>
          </a:xfrm>
          <a:prstGeom prst="rect">
            <a:avLst/>
          </a:prstGeom>
          <a:noFill/>
          <a:ln>
            <a:noFill/>
          </a:ln>
        </p:spPr>
        <p:txBody>
          <a:bodyPr spcFirstLastPara="1" wrap="square" lIns="91433" tIns="45700" rIns="91433" bIns="45700" anchor="t" anchorCtr="0">
            <a:noAutofit/>
          </a:bodyPr>
          <a:lstStyle/>
          <a:p>
            <a:pPr algn="ctr" defTabSz="1219170">
              <a:buClr>
                <a:srgbClr val="000000"/>
              </a:buClr>
            </a:pPr>
            <a:r>
              <a:rPr lang="en-US" sz="4000" kern="0" dirty="0">
                <a:solidFill>
                  <a:srgbClr val="0070C0"/>
                </a:solidFill>
                <a:latin typeface="Calibri"/>
                <a:cs typeface="Calibri"/>
                <a:sym typeface="Calibri"/>
              </a:rPr>
              <a:t>Results</a:t>
            </a:r>
            <a:endParaRPr sz="1467" kern="0" dirty="0">
              <a:solidFill>
                <a:srgbClr val="000000"/>
              </a:solidFill>
              <a:latin typeface="Arial"/>
              <a:cs typeface="Arial"/>
              <a:sym typeface="Arial"/>
            </a:endParaRPr>
          </a:p>
        </p:txBody>
      </p:sp>
      <p:sp>
        <p:nvSpPr>
          <p:cNvPr id="2" name="TextBox 1">
            <a:extLst>
              <a:ext uri="{FF2B5EF4-FFF2-40B4-BE49-F238E27FC236}">
                <a16:creationId xmlns:a16="http://schemas.microsoft.com/office/drawing/2014/main" id="{499D1F06-51CC-1625-E502-5D5B7735C487}"/>
              </a:ext>
            </a:extLst>
          </p:cNvPr>
          <p:cNvSpPr txBox="1"/>
          <p:nvPr/>
        </p:nvSpPr>
        <p:spPr>
          <a:xfrm>
            <a:off x="6095999" y="1102241"/>
            <a:ext cx="5174751" cy="1891287"/>
          </a:xfrm>
          <a:prstGeom prst="rect">
            <a:avLst/>
          </a:prstGeom>
          <a:noFill/>
        </p:spPr>
        <p:txBody>
          <a:bodyPr wrap="square" rtlCol="0">
            <a:spAutoFit/>
          </a:bodyPr>
          <a:lstStyle/>
          <a:p>
            <a:pPr marL="609585" indent="-465655" defTabSz="1219170">
              <a:lnSpc>
                <a:spcPct val="150000"/>
              </a:lnSpc>
              <a:buClr>
                <a:srgbClr val="000000"/>
              </a:buClr>
              <a:buSzPts val="1900"/>
              <a:buFont typeface="Calibri"/>
              <a:buChar char="●"/>
            </a:pPr>
            <a:r>
              <a:rPr lang="en-US" sz="2000" kern="0" dirty="0">
                <a:latin typeface="Calibri"/>
                <a:ea typeface="Calibri"/>
                <a:cs typeface="Calibri"/>
                <a:sym typeface="Calibri"/>
              </a:rPr>
              <a:t>Significant Predictors: Master’s Tournament, Grass Surface, Age (Lower Rank)</a:t>
            </a:r>
          </a:p>
          <a:p>
            <a:pPr marL="609585" indent="-465655" defTabSz="1219170">
              <a:lnSpc>
                <a:spcPct val="150000"/>
              </a:lnSpc>
              <a:buClr>
                <a:srgbClr val="000000"/>
              </a:buClr>
              <a:buSzPts val="1900"/>
              <a:buFont typeface="Calibri"/>
              <a:buChar char="●"/>
            </a:pPr>
            <a:r>
              <a:rPr lang="en-US" sz="2000" kern="0" dirty="0">
                <a:latin typeface="Calibri"/>
                <a:ea typeface="Calibri"/>
                <a:cs typeface="Calibri"/>
                <a:sym typeface="Calibri"/>
              </a:rPr>
              <a:t>95% Accuracy</a:t>
            </a:r>
          </a:p>
        </p:txBody>
      </p:sp>
      <p:graphicFrame>
        <p:nvGraphicFramePr>
          <p:cNvPr id="4" name="Table 3">
            <a:extLst>
              <a:ext uri="{FF2B5EF4-FFF2-40B4-BE49-F238E27FC236}">
                <a16:creationId xmlns:a16="http://schemas.microsoft.com/office/drawing/2014/main" id="{EAAEF654-ECF1-1AA0-6D97-2D5902EB41D4}"/>
              </a:ext>
            </a:extLst>
          </p:cNvPr>
          <p:cNvGraphicFramePr>
            <a:graphicFrameLocks noGrp="1"/>
          </p:cNvGraphicFramePr>
          <p:nvPr>
            <p:extLst>
              <p:ext uri="{D42A27DB-BD31-4B8C-83A1-F6EECF244321}">
                <p14:modId xmlns:p14="http://schemas.microsoft.com/office/powerpoint/2010/main" val="1276349242"/>
              </p:ext>
            </p:extLst>
          </p:nvPr>
        </p:nvGraphicFramePr>
        <p:xfrm>
          <a:off x="522513" y="359083"/>
          <a:ext cx="4394719" cy="6351524"/>
        </p:xfrm>
        <a:graphic>
          <a:graphicData uri="http://schemas.openxmlformats.org/drawingml/2006/table">
            <a:tbl>
              <a:tblPr firstRow="1" firstCol="1" bandRow="1">
                <a:tableStyleId>{5C22544A-7EE6-4342-B048-85BDC9FD1C3A}</a:tableStyleId>
              </a:tblPr>
              <a:tblGrid>
                <a:gridCol w="1086767">
                  <a:extLst>
                    <a:ext uri="{9D8B030D-6E8A-4147-A177-3AD203B41FA5}">
                      <a16:colId xmlns:a16="http://schemas.microsoft.com/office/drawing/2014/main" val="2172904024"/>
                    </a:ext>
                  </a:extLst>
                </a:gridCol>
                <a:gridCol w="826988">
                  <a:extLst>
                    <a:ext uri="{9D8B030D-6E8A-4147-A177-3AD203B41FA5}">
                      <a16:colId xmlns:a16="http://schemas.microsoft.com/office/drawing/2014/main" val="3371645705"/>
                    </a:ext>
                  </a:extLst>
                </a:gridCol>
                <a:gridCol w="826988">
                  <a:extLst>
                    <a:ext uri="{9D8B030D-6E8A-4147-A177-3AD203B41FA5}">
                      <a16:colId xmlns:a16="http://schemas.microsoft.com/office/drawing/2014/main" val="2516498765"/>
                    </a:ext>
                  </a:extLst>
                </a:gridCol>
                <a:gridCol w="826988">
                  <a:extLst>
                    <a:ext uri="{9D8B030D-6E8A-4147-A177-3AD203B41FA5}">
                      <a16:colId xmlns:a16="http://schemas.microsoft.com/office/drawing/2014/main" val="3234890200"/>
                    </a:ext>
                  </a:extLst>
                </a:gridCol>
                <a:gridCol w="826988">
                  <a:extLst>
                    <a:ext uri="{9D8B030D-6E8A-4147-A177-3AD203B41FA5}">
                      <a16:colId xmlns:a16="http://schemas.microsoft.com/office/drawing/2014/main" val="2820242949"/>
                    </a:ext>
                  </a:extLst>
                </a:gridCol>
              </a:tblGrid>
              <a:tr h="213241">
                <a:tc>
                  <a:txBody>
                    <a:bodyPr/>
                    <a:lstStyle/>
                    <a:p>
                      <a:pPr marL="0" marR="0">
                        <a:lnSpc>
                          <a:spcPct val="107000"/>
                        </a:lnSpc>
                        <a:spcBef>
                          <a:spcPts val="0"/>
                        </a:spcBef>
                        <a:spcAft>
                          <a:spcPts val="1500"/>
                        </a:spcAft>
                      </a:pPr>
                      <a:r>
                        <a:rPr lang="en-US" sz="800">
                          <a:effectLst/>
                        </a:rPr>
                        <a:t>Term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nchor="b"/>
                </a:tc>
                <a:tc>
                  <a:txBody>
                    <a:bodyPr/>
                    <a:lstStyle/>
                    <a:p>
                      <a:pPr marL="0" marR="0" algn="r">
                        <a:lnSpc>
                          <a:spcPct val="107000"/>
                        </a:lnSpc>
                        <a:spcBef>
                          <a:spcPts val="0"/>
                        </a:spcBef>
                        <a:spcAft>
                          <a:spcPts val="1500"/>
                        </a:spcAft>
                      </a:pPr>
                      <a:r>
                        <a:rPr lang="en-US" sz="800" dirty="0">
                          <a:effectLst/>
                        </a:rPr>
                        <a:t>Odds Estimate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nchor="b"/>
                </a:tc>
                <a:tc>
                  <a:txBody>
                    <a:bodyPr/>
                    <a:lstStyle/>
                    <a:p>
                      <a:pPr marL="0" marR="0" algn="r">
                        <a:lnSpc>
                          <a:spcPct val="107000"/>
                        </a:lnSpc>
                        <a:spcBef>
                          <a:spcPts val="0"/>
                        </a:spcBef>
                        <a:spcAft>
                          <a:spcPts val="1500"/>
                        </a:spcAft>
                      </a:pPr>
                      <a:r>
                        <a:rPr lang="en-US" sz="800" dirty="0">
                          <a:effectLst/>
                        </a:rPr>
                        <a:t>Log Odds Estimate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nchor="b"/>
                </a:tc>
                <a:tc>
                  <a:txBody>
                    <a:bodyPr/>
                    <a:lstStyle/>
                    <a:p>
                      <a:pPr marL="0" marR="0" algn="r">
                        <a:lnSpc>
                          <a:spcPct val="107000"/>
                        </a:lnSpc>
                        <a:spcBef>
                          <a:spcPts val="0"/>
                        </a:spcBef>
                        <a:spcAft>
                          <a:spcPts val="1500"/>
                        </a:spcAft>
                      </a:pPr>
                      <a:r>
                        <a:rPr lang="en-US" sz="800">
                          <a:effectLst/>
                        </a:rPr>
                        <a:t>Statistic</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nchor="b"/>
                </a:tc>
                <a:tc>
                  <a:txBody>
                    <a:bodyPr/>
                    <a:lstStyle/>
                    <a:p>
                      <a:pPr marL="0" marR="0" algn="r">
                        <a:lnSpc>
                          <a:spcPct val="107000"/>
                        </a:lnSpc>
                        <a:spcBef>
                          <a:spcPts val="0"/>
                        </a:spcBef>
                        <a:spcAft>
                          <a:spcPts val="1500"/>
                        </a:spcAft>
                      </a:pPr>
                      <a:r>
                        <a:rPr lang="en-US" sz="800">
                          <a:effectLst/>
                        </a:rPr>
                        <a:t>p-value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nchor="b"/>
                </a:tc>
                <a:extLst>
                  <a:ext uri="{0D108BD9-81ED-4DB2-BD59-A6C34878D82A}">
                    <a16:rowId xmlns:a16="http://schemas.microsoft.com/office/drawing/2014/main" val="3939793594"/>
                  </a:ext>
                </a:extLst>
              </a:tr>
              <a:tr h="213241">
                <a:tc>
                  <a:txBody>
                    <a:bodyPr/>
                    <a:lstStyle/>
                    <a:p>
                      <a:pPr marL="0" marR="0">
                        <a:lnSpc>
                          <a:spcPct val="107000"/>
                        </a:lnSpc>
                        <a:spcBef>
                          <a:spcPts val="0"/>
                        </a:spcBef>
                        <a:spcAft>
                          <a:spcPts val="1500"/>
                        </a:spcAft>
                      </a:pPr>
                      <a:r>
                        <a:rPr lang="en-US" sz="800">
                          <a:effectLst/>
                        </a:rPr>
                        <a:t>Height (Lower Rank)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0.866</a:t>
                      </a:r>
                    </a:p>
                  </a:txBody>
                  <a:tcPr marL="7620" marR="7620" marT="7620" marB="0" anchor="ctr"/>
                </a:tc>
                <a:tc>
                  <a:txBody>
                    <a:bodyPr/>
                    <a:lstStyle/>
                    <a:p>
                      <a:pPr marL="0" marR="0" algn="r">
                        <a:lnSpc>
                          <a:spcPct val="107000"/>
                        </a:lnSpc>
                        <a:spcBef>
                          <a:spcPts val="0"/>
                        </a:spcBef>
                        <a:spcAft>
                          <a:spcPts val="1500"/>
                        </a:spcAft>
                      </a:pPr>
                      <a:r>
                        <a:rPr lang="en-US" sz="800" dirty="0">
                          <a:effectLst/>
                        </a:rPr>
                        <a:t>-0.1437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-1.1285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0.2591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844228102"/>
                  </a:ext>
                </a:extLst>
              </a:tr>
              <a:tr h="213241">
                <a:tc>
                  <a:txBody>
                    <a:bodyPr/>
                    <a:lstStyle/>
                    <a:p>
                      <a:pPr marL="0" marR="0">
                        <a:lnSpc>
                          <a:spcPct val="107000"/>
                        </a:lnSpc>
                        <a:spcBef>
                          <a:spcPts val="0"/>
                        </a:spcBef>
                        <a:spcAft>
                          <a:spcPts val="1500"/>
                        </a:spcAft>
                      </a:pPr>
                      <a:r>
                        <a:rPr lang="en-US" sz="800">
                          <a:effectLst/>
                        </a:rPr>
                        <a:t>Age (Lower Rank)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1.524</a:t>
                      </a:r>
                    </a:p>
                  </a:txBody>
                  <a:tcPr marL="7620" marR="7620" marT="7620" marB="0" anchor="ctr"/>
                </a:tc>
                <a:tc>
                  <a:txBody>
                    <a:bodyPr/>
                    <a:lstStyle/>
                    <a:p>
                      <a:pPr marL="0" marR="0" algn="r">
                        <a:lnSpc>
                          <a:spcPct val="107000"/>
                        </a:lnSpc>
                        <a:spcBef>
                          <a:spcPts val="0"/>
                        </a:spcBef>
                        <a:spcAft>
                          <a:spcPts val="1500"/>
                        </a:spcAft>
                      </a:pPr>
                      <a:r>
                        <a:rPr lang="en-US" sz="800" dirty="0">
                          <a:effectLst/>
                        </a:rPr>
                        <a:t>0.4216</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2.2236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0.0262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2756995384"/>
                  </a:ext>
                </a:extLst>
              </a:tr>
              <a:tr h="213241">
                <a:tc>
                  <a:txBody>
                    <a:bodyPr/>
                    <a:lstStyle/>
                    <a:p>
                      <a:pPr marL="0" marR="0">
                        <a:lnSpc>
                          <a:spcPct val="107000"/>
                        </a:lnSpc>
                        <a:spcBef>
                          <a:spcPts val="0"/>
                        </a:spcBef>
                        <a:spcAft>
                          <a:spcPts val="1500"/>
                        </a:spcAft>
                      </a:pPr>
                      <a:r>
                        <a:rPr lang="en-US" sz="800">
                          <a:effectLst/>
                        </a:rPr>
                        <a:t>Tournamnet: Standard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a:t>
                      </a:r>
                    </a:p>
                  </a:txBody>
                  <a:tcPr marL="7620" marR="7620" marT="7620" marB="0" anchor="ctr"/>
                </a:tc>
                <a:tc>
                  <a:txBody>
                    <a:bodyPr/>
                    <a:lstStyle/>
                    <a:p>
                      <a:pPr marL="0" marR="0" algn="r">
                        <a:lnSpc>
                          <a:spcPct val="107000"/>
                        </a:lnSpc>
                        <a:spcBef>
                          <a:spcPts val="0"/>
                        </a:spcBef>
                        <a:spcAft>
                          <a:spcPts val="1500"/>
                        </a:spcAft>
                      </a:pPr>
                      <a:r>
                        <a:rPr lang="en-US" sz="8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1283485928"/>
                  </a:ext>
                </a:extLst>
              </a:tr>
              <a:tr h="213241">
                <a:tc>
                  <a:txBody>
                    <a:bodyPr/>
                    <a:lstStyle/>
                    <a:p>
                      <a:pPr marL="0" marR="0">
                        <a:lnSpc>
                          <a:spcPct val="107000"/>
                        </a:lnSpc>
                        <a:spcBef>
                          <a:spcPts val="0"/>
                        </a:spcBef>
                        <a:spcAft>
                          <a:spcPts val="1500"/>
                        </a:spcAft>
                      </a:pPr>
                      <a:r>
                        <a:rPr lang="en-US" sz="800">
                          <a:effectLst/>
                        </a:rPr>
                        <a:t>Tournament: Finals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a:solidFill>
                            <a:schemeClr val="dk1"/>
                          </a:solidFill>
                          <a:effectLst/>
                          <a:latin typeface="+mn-lt"/>
                          <a:ea typeface="+mn-ea"/>
                          <a:cs typeface="+mn-cs"/>
                        </a:rPr>
                        <a:t>0.139</a:t>
                      </a:r>
                    </a:p>
                  </a:txBody>
                  <a:tcPr marL="7620" marR="7620" marT="7620" marB="0" anchor="ctr"/>
                </a:tc>
                <a:tc>
                  <a:txBody>
                    <a:bodyPr/>
                    <a:lstStyle/>
                    <a:p>
                      <a:pPr marL="0" marR="0" algn="r">
                        <a:lnSpc>
                          <a:spcPct val="107000"/>
                        </a:lnSpc>
                        <a:spcBef>
                          <a:spcPts val="0"/>
                        </a:spcBef>
                        <a:spcAft>
                          <a:spcPts val="1500"/>
                        </a:spcAft>
                      </a:pPr>
                      <a:r>
                        <a:rPr lang="en-US" sz="800" dirty="0">
                          <a:effectLst/>
                        </a:rPr>
                        <a:t>-1.9744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-0.0008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0.9993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1664844681"/>
                  </a:ext>
                </a:extLst>
              </a:tr>
              <a:tr h="329251">
                <a:tc>
                  <a:txBody>
                    <a:bodyPr/>
                    <a:lstStyle/>
                    <a:p>
                      <a:pPr marL="0" marR="0">
                        <a:lnSpc>
                          <a:spcPct val="107000"/>
                        </a:lnSpc>
                        <a:spcBef>
                          <a:spcPts val="0"/>
                        </a:spcBef>
                        <a:spcAft>
                          <a:spcPts val="1500"/>
                        </a:spcAft>
                      </a:pPr>
                      <a:r>
                        <a:rPr lang="en-US" sz="800">
                          <a:effectLst/>
                        </a:rPr>
                        <a:t>Tournament: Grand Slam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0.006</a:t>
                      </a:r>
                    </a:p>
                  </a:txBody>
                  <a:tcPr marL="7620" marR="7620" marT="7620" marB="0" anchor="ctr"/>
                </a:tc>
                <a:tc>
                  <a:txBody>
                    <a:bodyPr/>
                    <a:lstStyle/>
                    <a:p>
                      <a:pPr marL="0" marR="0" algn="r">
                        <a:lnSpc>
                          <a:spcPct val="107000"/>
                        </a:lnSpc>
                        <a:spcBef>
                          <a:spcPts val="0"/>
                        </a:spcBef>
                        <a:spcAft>
                          <a:spcPts val="1500"/>
                        </a:spcAft>
                      </a:pPr>
                      <a:r>
                        <a:rPr lang="en-US" sz="800" dirty="0">
                          <a:effectLst/>
                        </a:rPr>
                        <a:t>-5.1621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-0.8645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0.3873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1724959739"/>
                  </a:ext>
                </a:extLst>
              </a:tr>
              <a:tr h="213241">
                <a:tc>
                  <a:txBody>
                    <a:bodyPr/>
                    <a:lstStyle/>
                    <a:p>
                      <a:pPr marL="0" marR="0">
                        <a:lnSpc>
                          <a:spcPct val="107000"/>
                        </a:lnSpc>
                        <a:spcBef>
                          <a:spcPts val="0"/>
                        </a:spcBef>
                        <a:spcAft>
                          <a:spcPts val="1500"/>
                        </a:spcAft>
                      </a:pPr>
                      <a:r>
                        <a:rPr lang="en-US" sz="800">
                          <a:effectLst/>
                        </a:rPr>
                        <a:t>Tournament: Master’s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0.000</a:t>
                      </a:r>
                    </a:p>
                  </a:txBody>
                  <a:tcPr marL="7620" marR="7620" marT="7620" marB="0" anchor="ctr"/>
                </a:tc>
                <a:tc>
                  <a:txBody>
                    <a:bodyPr/>
                    <a:lstStyle/>
                    <a:p>
                      <a:pPr marL="0" marR="0" algn="r">
                        <a:lnSpc>
                          <a:spcPct val="107000"/>
                        </a:lnSpc>
                        <a:spcBef>
                          <a:spcPts val="0"/>
                        </a:spcBef>
                        <a:spcAft>
                          <a:spcPts val="1500"/>
                        </a:spcAft>
                      </a:pPr>
                      <a:r>
                        <a:rPr lang="en-US" sz="800" dirty="0">
                          <a:effectLst/>
                        </a:rPr>
                        <a:t>-8.8214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-2.2213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0.0263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1110987335"/>
                  </a:ext>
                </a:extLst>
              </a:tr>
              <a:tr h="213241">
                <a:tc>
                  <a:txBody>
                    <a:bodyPr/>
                    <a:lstStyle/>
                    <a:p>
                      <a:pPr marL="0" marR="0">
                        <a:lnSpc>
                          <a:spcPct val="107000"/>
                        </a:lnSpc>
                        <a:spcBef>
                          <a:spcPts val="0"/>
                        </a:spcBef>
                        <a:spcAft>
                          <a:spcPts val="1500"/>
                        </a:spcAft>
                      </a:pPr>
                      <a:r>
                        <a:rPr lang="en-US" sz="800">
                          <a:effectLst/>
                        </a:rPr>
                        <a:t>Tournament Size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1.065</a:t>
                      </a:r>
                    </a:p>
                  </a:txBody>
                  <a:tcPr marL="7620" marR="7620" marT="7620" marB="0" anchor="ctr"/>
                </a:tc>
                <a:tc>
                  <a:txBody>
                    <a:bodyPr/>
                    <a:lstStyle/>
                    <a:p>
                      <a:pPr marL="0" marR="0" algn="r">
                        <a:lnSpc>
                          <a:spcPct val="107000"/>
                        </a:lnSpc>
                        <a:spcBef>
                          <a:spcPts val="0"/>
                        </a:spcBef>
                        <a:spcAft>
                          <a:spcPts val="1500"/>
                        </a:spcAft>
                      </a:pPr>
                      <a:r>
                        <a:rPr lang="en-US" sz="800" dirty="0">
                          <a:effectLst/>
                        </a:rPr>
                        <a:t>0.0633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1.2796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0.2007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394313348"/>
                  </a:ext>
                </a:extLst>
              </a:tr>
              <a:tr h="213241">
                <a:tc>
                  <a:txBody>
                    <a:bodyPr/>
                    <a:lstStyle/>
                    <a:p>
                      <a:pPr marL="0" marR="0">
                        <a:lnSpc>
                          <a:spcPct val="107000"/>
                        </a:lnSpc>
                        <a:spcBef>
                          <a:spcPts val="0"/>
                        </a:spcBef>
                        <a:spcAft>
                          <a:spcPts val="1500"/>
                        </a:spcAft>
                      </a:pPr>
                      <a:r>
                        <a:rPr lang="en-US" sz="800">
                          <a:effectLst/>
                        </a:rPr>
                        <a:t>Match Surface: Hard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endParaRPr lang="en-US" sz="800" kern="1200">
                        <a:solidFill>
                          <a:schemeClr val="dk1"/>
                        </a:solidFill>
                        <a:effectLst/>
                        <a:latin typeface="+mn-lt"/>
                        <a:ea typeface="+mn-ea"/>
                        <a:cs typeface="+mn-cs"/>
                      </a:endParaRPr>
                    </a:p>
                  </a:txBody>
                  <a:tcPr marL="7620" marR="7620" marT="7620" marB="0" anchor="ctr"/>
                </a:tc>
                <a:tc>
                  <a:txBody>
                    <a:bodyPr/>
                    <a:lstStyle/>
                    <a:p>
                      <a:pPr marL="0" marR="0" algn="r">
                        <a:lnSpc>
                          <a:spcPct val="107000"/>
                        </a:lnSpc>
                        <a:spcBef>
                          <a:spcPts val="0"/>
                        </a:spcBef>
                        <a:spcAft>
                          <a:spcPts val="1500"/>
                        </a:spcAft>
                      </a:pPr>
                      <a:r>
                        <a:rPr lang="en-US" sz="8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3969117977"/>
                  </a:ext>
                </a:extLst>
              </a:tr>
              <a:tr h="213241">
                <a:tc>
                  <a:txBody>
                    <a:bodyPr/>
                    <a:lstStyle/>
                    <a:p>
                      <a:pPr marL="0" marR="0">
                        <a:lnSpc>
                          <a:spcPct val="107000"/>
                        </a:lnSpc>
                        <a:spcBef>
                          <a:spcPts val="0"/>
                        </a:spcBef>
                        <a:spcAft>
                          <a:spcPts val="1500"/>
                        </a:spcAft>
                      </a:pPr>
                      <a:r>
                        <a:rPr lang="en-US" sz="800">
                          <a:effectLst/>
                        </a:rPr>
                        <a:t>Match Surface: Clay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11.837</a:t>
                      </a:r>
                    </a:p>
                  </a:txBody>
                  <a:tcPr marL="7620" marR="7620" marT="7620" marB="0" anchor="ctr"/>
                </a:tc>
                <a:tc>
                  <a:txBody>
                    <a:bodyPr/>
                    <a:lstStyle/>
                    <a:p>
                      <a:pPr marL="0" marR="0" algn="r">
                        <a:lnSpc>
                          <a:spcPct val="107000"/>
                        </a:lnSpc>
                        <a:spcBef>
                          <a:spcPts val="0"/>
                        </a:spcBef>
                        <a:spcAft>
                          <a:spcPts val="1500"/>
                        </a:spcAft>
                      </a:pPr>
                      <a:r>
                        <a:rPr lang="en-US" sz="800" dirty="0">
                          <a:effectLst/>
                        </a:rPr>
                        <a:t>2.4712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1.2379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0.2158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3074209718"/>
                  </a:ext>
                </a:extLst>
              </a:tr>
              <a:tr h="213241">
                <a:tc>
                  <a:txBody>
                    <a:bodyPr/>
                    <a:lstStyle/>
                    <a:p>
                      <a:pPr marL="0" marR="0">
                        <a:lnSpc>
                          <a:spcPct val="107000"/>
                        </a:lnSpc>
                        <a:spcBef>
                          <a:spcPts val="0"/>
                        </a:spcBef>
                        <a:spcAft>
                          <a:spcPts val="1500"/>
                        </a:spcAft>
                      </a:pPr>
                      <a:r>
                        <a:rPr lang="en-US" sz="800">
                          <a:effectLst/>
                        </a:rPr>
                        <a:t>Match Surface: Grass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0.559</a:t>
                      </a:r>
                    </a:p>
                  </a:txBody>
                  <a:tcPr marL="7620" marR="7620" marT="7620" marB="0" anchor="ctr"/>
                </a:tc>
                <a:tc>
                  <a:txBody>
                    <a:bodyPr/>
                    <a:lstStyle/>
                    <a:p>
                      <a:pPr marL="0" marR="0" algn="r">
                        <a:lnSpc>
                          <a:spcPct val="107000"/>
                        </a:lnSpc>
                        <a:spcBef>
                          <a:spcPts val="0"/>
                        </a:spcBef>
                        <a:spcAft>
                          <a:spcPts val="1500"/>
                        </a:spcAft>
                      </a:pPr>
                      <a:r>
                        <a:rPr lang="en-US" sz="800" dirty="0">
                          <a:effectLst/>
                        </a:rPr>
                        <a:t>-0.5811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-0.1283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0.8979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4056436031"/>
                  </a:ext>
                </a:extLst>
              </a:tr>
              <a:tr h="213241">
                <a:tc>
                  <a:txBody>
                    <a:bodyPr/>
                    <a:lstStyle/>
                    <a:p>
                      <a:pPr marL="0" marR="0">
                        <a:lnSpc>
                          <a:spcPct val="107000"/>
                        </a:lnSpc>
                        <a:spcBef>
                          <a:spcPts val="0"/>
                        </a:spcBef>
                        <a:spcAft>
                          <a:spcPts val="1500"/>
                        </a:spcAft>
                      </a:pPr>
                      <a:r>
                        <a:rPr lang="en-US" sz="800">
                          <a:effectLst/>
                        </a:rPr>
                        <a:t>Tournament Date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a:solidFill>
                            <a:schemeClr val="dk1"/>
                          </a:solidFill>
                          <a:effectLst/>
                          <a:latin typeface="+mn-lt"/>
                          <a:ea typeface="+mn-ea"/>
                          <a:cs typeface="+mn-cs"/>
                        </a:rPr>
                        <a:t>1.002</a:t>
                      </a:r>
                    </a:p>
                  </a:txBody>
                  <a:tcPr marL="7620" marR="7620" marT="7620" marB="0" anchor="ctr"/>
                </a:tc>
                <a:tc>
                  <a:txBody>
                    <a:bodyPr/>
                    <a:lstStyle/>
                    <a:p>
                      <a:pPr marL="0" marR="0" algn="r">
                        <a:lnSpc>
                          <a:spcPct val="107000"/>
                        </a:lnSpc>
                        <a:spcBef>
                          <a:spcPts val="0"/>
                        </a:spcBef>
                        <a:spcAft>
                          <a:spcPts val="1500"/>
                        </a:spcAft>
                      </a:pPr>
                      <a:r>
                        <a:rPr lang="en-US" sz="800" dirty="0">
                          <a:effectLst/>
                        </a:rPr>
                        <a:t>0.0024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0.8496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0.3956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143696891"/>
                  </a:ext>
                </a:extLst>
              </a:tr>
              <a:tr h="329251">
                <a:tc>
                  <a:txBody>
                    <a:bodyPr/>
                    <a:lstStyle/>
                    <a:p>
                      <a:pPr marL="0" marR="0">
                        <a:lnSpc>
                          <a:spcPct val="107000"/>
                        </a:lnSpc>
                        <a:spcBef>
                          <a:spcPts val="0"/>
                        </a:spcBef>
                        <a:spcAft>
                          <a:spcPts val="1500"/>
                        </a:spcAft>
                      </a:pPr>
                      <a:r>
                        <a:rPr lang="en-US" sz="800">
                          <a:effectLst/>
                        </a:rPr>
                        <a:t>Tournament Seed (Lower Rank)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2.056</a:t>
                      </a:r>
                    </a:p>
                  </a:txBody>
                  <a:tcPr marL="7620" marR="7620" marT="7620" marB="0" anchor="ctr"/>
                </a:tc>
                <a:tc>
                  <a:txBody>
                    <a:bodyPr/>
                    <a:lstStyle/>
                    <a:p>
                      <a:pPr marL="0" marR="0" algn="r">
                        <a:lnSpc>
                          <a:spcPct val="107000"/>
                        </a:lnSpc>
                        <a:spcBef>
                          <a:spcPts val="0"/>
                        </a:spcBef>
                        <a:spcAft>
                          <a:spcPts val="1500"/>
                        </a:spcAft>
                      </a:pPr>
                      <a:r>
                        <a:rPr lang="en-US" sz="800" dirty="0">
                          <a:effectLst/>
                        </a:rPr>
                        <a:t>0.7209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2.7221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0.0065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2211124528"/>
                  </a:ext>
                </a:extLst>
              </a:tr>
              <a:tr h="329251">
                <a:tc>
                  <a:txBody>
                    <a:bodyPr/>
                    <a:lstStyle/>
                    <a:p>
                      <a:pPr marL="0" marR="0">
                        <a:lnSpc>
                          <a:spcPct val="107000"/>
                        </a:lnSpc>
                        <a:spcBef>
                          <a:spcPts val="0"/>
                        </a:spcBef>
                        <a:spcAft>
                          <a:spcPts val="1500"/>
                        </a:spcAft>
                      </a:pPr>
                      <a:r>
                        <a:rPr lang="en-US" sz="800">
                          <a:effectLst/>
                        </a:rPr>
                        <a:t>Hand: Right (Lower Rank)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a:t>
                      </a:r>
                    </a:p>
                  </a:txBody>
                  <a:tcPr marL="7620" marR="7620" marT="7620" marB="0" anchor="ctr"/>
                </a:tc>
                <a:tc>
                  <a:txBody>
                    <a:bodyPr/>
                    <a:lstStyle/>
                    <a:p>
                      <a:pPr marL="0" marR="0" algn="r">
                        <a:lnSpc>
                          <a:spcPct val="107000"/>
                        </a:lnSpc>
                        <a:spcBef>
                          <a:spcPts val="0"/>
                        </a:spcBef>
                        <a:spcAft>
                          <a:spcPts val="1500"/>
                        </a:spcAft>
                      </a:pPr>
                      <a:r>
                        <a:rPr lang="en-US" sz="8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3582348536"/>
                  </a:ext>
                </a:extLst>
              </a:tr>
              <a:tr h="326593">
                <a:tc>
                  <a:txBody>
                    <a:bodyPr/>
                    <a:lstStyle/>
                    <a:p>
                      <a:pPr marL="0" marR="0">
                        <a:lnSpc>
                          <a:spcPct val="107000"/>
                        </a:lnSpc>
                        <a:spcBef>
                          <a:spcPts val="0"/>
                        </a:spcBef>
                        <a:spcAft>
                          <a:spcPts val="1500"/>
                        </a:spcAft>
                      </a:pPr>
                      <a:r>
                        <a:rPr lang="en-US" sz="800">
                          <a:effectLst/>
                        </a:rPr>
                        <a:t>Hand: Left (Lower Rank)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0.080</a:t>
                      </a:r>
                    </a:p>
                  </a:txBody>
                  <a:tcPr marL="7620" marR="7620" marT="7620" marB="0" anchor="ctr"/>
                </a:tc>
                <a:tc>
                  <a:txBody>
                    <a:bodyPr/>
                    <a:lstStyle/>
                    <a:p>
                      <a:pPr marL="0" marR="0" algn="r">
                        <a:lnSpc>
                          <a:spcPct val="107000"/>
                        </a:lnSpc>
                        <a:spcBef>
                          <a:spcPts val="0"/>
                        </a:spcBef>
                        <a:spcAft>
                          <a:spcPts val="1500"/>
                        </a:spcAft>
                      </a:pPr>
                      <a:r>
                        <a:rPr lang="en-US" sz="800" dirty="0">
                          <a:effectLst/>
                        </a:rPr>
                        <a:t>-2.5274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-1.1016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0.2706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3958686927"/>
                  </a:ext>
                </a:extLst>
              </a:tr>
              <a:tr h="329251">
                <a:tc>
                  <a:txBody>
                    <a:bodyPr/>
                    <a:lstStyle/>
                    <a:p>
                      <a:pPr marL="0" marR="0">
                        <a:lnSpc>
                          <a:spcPct val="107000"/>
                        </a:lnSpc>
                        <a:spcBef>
                          <a:spcPts val="0"/>
                        </a:spcBef>
                        <a:spcAft>
                          <a:spcPts val="1500"/>
                        </a:spcAft>
                      </a:pPr>
                      <a:r>
                        <a:rPr lang="en-US" sz="800">
                          <a:effectLst/>
                        </a:rPr>
                        <a:t>Hand: Right (Higher Rank)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a:t>
                      </a:r>
                    </a:p>
                  </a:txBody>
                  <a:tcPr marL="7620" marR="7620" marT="7620" marB="0" anchor="ctr"/>
                </a:tc>
                <a:tc>
                  <a:txBody>
                    <a:bodyPr/>
                    <a:lstStyle/>
                    <a:p>
                      <a:pPr marL="0" marR="0" algn="r">
                        <a:lnSpc>
                          <a:spcPct val="107000"/>
                        </a:lnSpc>
                        <a:spcBef>
                          <a:spcPts val="0"/>
                        </a:spcBef>
                        <a:spcAft>
                          <a:spcPts val="1500"/>
                        </a:spcAft>
                      </a:pPr>
                      <a:r>
                        <a:rPr lang="en-US" sz="8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2280812286"/>
                  </a:ext>
                </a:extLst>
              </a:tr>
              <a:tr h="329251">
                <a:tc>
                  <a:txBody>
                    <a:bodyPr/>
                    <a:lstStyle/>
                    <a:p>
                      <a:pPr marL="0" marR="0">
                        <a:lnSpc>
                          <a:spcPct val="107000"/>
                        </a:lnSpc>
                        <a:spcBef>
                          <a:spcPts val="0"/>
                        </a:spcBef>
                        <a:spcAft>
                          <a:spcPts val="1500"/>
                        </a:spcAft>
                      </a:pPr>
                      <a:r>
                        <a:rPr lang="en-US" sz="800">
                          <a:effectLst/>
                        </a:rPr>
                        <a:t>Hand: Right (Higher Rank)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0.220</a:t>
                      </a:r>
                    </a:p>
                  </a:txBody>
                  <a:tcPr marL="7620" marR="7620" marT="7620" marB="0" anchor="ctr"/>
                </a:tc>
                <a:tc>
                  <a:txBody>
                    <a:bodyPr/>
                    <a:lstStyle/>
                    <a:p>
                      <a:pPr marL="0" marR="0" algn="r">
                        <a:lnSpc>
                          <a:spcPct val="107000"/>
                        </a:lnSpc>
                        <a:spcBef>
                          <a:spcPts val="0"/>
                        </a:spcBef>
                        <a:spcAft>
                          <a:spcPts val="1500"/>
                        </a:spcAft>
                      </a:pPr>
                      <a:r>
                        <a:rPr lang="en-US" sz="800" dirty="0">
                          <a:effectLst/>
                        </a:rPr>
                        <a:t>-1.5162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0.5115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0.6090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2404046513"/>
                  </a:ext>
                </a:extLst>
              </a:tr>
              <a:tr h="213241">
                <a:tc>
                  <a:txBody>
                    <a:bodyPr/>
                    <a:lstStyle/>
                    <a:p>
                      <a:pPr marL="0" marR="0">
                        <a:lnSpc>
                          <a:spcPct val="107000"/>
                        </a:lnSpc>
                        <a:spcBef>
                          <a:spcPts val="0"/>
                        </a:spcBef>
                        <a:spcAft>
                          <a:spcPts val="1500"/>
                        </a:spcAft>
                      </a:pPr>
                      <a:r>
                        <a:rPr lang="en-US" sz="800">
                          <a:effectLst/>
                        </a:rPr>
                        <a:t>Height (Higher Rank)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1.184</a:t>
                      </a:r>
                    </a:p>
                  </a:txBody>
                  <a:tcPr marL="7620" marR="7620" marT="7620" marB="0" anchor="ctr"/>
                </a:tc>
                <a:tc>
                  <a:txBody>
                    <a:bodyPr/>
                    <a:lstStyle/>
                    <a:p>
                      <a:pPr marL="0" marR="0" algn="r">
                        <a:lnSpc>
                          <a:spcPct val="107000"/>
                        </a:lnSpc>
                        <a:spcBef>
                          <a:spcPts val="0"/>
                        </a:spcBef>
                        <a:spcAft>
                          <a:spcPts val="1500"/>
                        </a:spcAft>
                      </a:pPr>
                      <a:r>
                        <a:rPr lang="en-US" sz="800" dirty="0">
                          <a:effectLst/>
                        </a:rPr>
                        <a:t>0.1687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1.3920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0.1639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1339589391"/>
                  </a:ext>
                </a:extLst>
              </a:tr>
              <a:tr h="213241">
                <a:tc>
                  <a:txBody>
                    <a:bodyPr/>
                    <a:lstStyle/>
                    <a:p>
                      <a:pPr marL="0" marR="0">
                        <a:lnSpc>
                          <a:spcPct val="107000"/>
                        </a:lnSpc>
                        <a:spcBef>
                          <a:spcPts val="0"/>
                        </a:spcBef>
                        <a:spcAft>
                          <a:spcPts val="1500"/>
                        </a:spcAft>
                      </a:pPr>
                      <a:r>
                        <a:rPr lang="en-US" sz="800">
                          <a:effectLst/>
                        </a:rPr>
                        <a:t>Age (Higher Rank)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1.075</a:t>
                      </a:r>
                    </a:p>
                  </a:txBody>
                  <a:tcPr marL="7620" marR="7620" marT="7620" marB="0" anchor="ctr"/>
                </a:tc>
                <a:tc>
                  <a:txBody>
                    <a:bodyPr/>
                    <a:lstStyle/>
                    <a:p>
                      <a:pPr marL="0" marR="0" algn="r">
                        <a:lnSpc>
                          <a:spcPct val="107000"/>
                        </a:lnSpc>
                        <a:spcBef>
                          <a:spcPts val="0"/>
                        </a:spcBef>
                        <a:spcAft>
                          <a:spcPts val="1500"/>
                        </a:spcAft>
                      </a:pPr>
                      <a:r>
                        <a:rPr lang="en-US" sz="800" dirty="0">
                          <a:effectLst/>
                        </a:rPr>
                        <a:t>0.0722</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0.5482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0.5836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3459991218"/>
                  </a:ext>
                </a:extLst>
              </a:tr>
              <a:tr h="213241">
                <a:tc>
                  <a:txBody>
                    <a:bodyPr/>
                    <a:lstStyle/>
                    <a:p>
                      <a:pPr marL="0" marR="0">
                        <a:lnSpc>
                          <a:spcPct val="107000"/>
                        </a:lnSpc>
                        <a:spcBef>
                          <a:spcPts val="0"/>
                        </a:spcBef>
                        <a:spcAft>
                          <a:spcPts val="1500"/>
                        </a:spcAft>
                      </a:pPr>
                      <a:r>
                        <a:rPr lang="en-US" sz="800">
                          <a:effectLst/>
                        </a:rPr>
                        <a:t>Round: of 64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a:t>
                      </a:r>
                    </a:p>
                  </a:txBody>
                  <a:tcPr marL="7620" marR="7620" marT="7620" marB="0" anchor="ctr"/>
                </a:tc>
                <a:tc>
                  <a:txBody>
                    <a:bodyPr/>
                    <a:lstStyle/>
                    <a:p>
                      <a:pPr marL="0" marR="0" algn="r">
                        <a:lnSpc>
                          <a:spcPct val="107000"/>
                        </a:lnSpc>
                        <a:spcBef>
                          <a:spcPts val="0"/>
                        </a:spcBef>
                        <a:spcAft>
                          <a:spcPts val="1500"/>
                        </a:spcAft>
                      </a:pPr>
                      <a:r>
                        <a:rPr lang="en-US" sz="8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2781763040"/>
                  </a:ext>
                </a:extLst>
              </a:tr>
              <a:tr h="213241">
                <a:tc>
                  <a:txBody>
                    <a:bodyPr/>
                    <a:lstStyle/>
                    <a:p>
                      <a:pPr marL="0" marR="0">
                        <a:lnSpc>
                          <a:spcPct val="107000"/>
                        </a:lnSpc>
                        <a:spcBef>
                          <a:spcPts val="0"/>
                        </a:spcBef>
                        <a:spcAft>
                          <a:spcPts val="1500"/>
                        </a:spcAft>
                      </a:pPr>
                      <a:r>
                        <a:rPr lang="en-US" sz="800">
                          <a:effectLst/>
                        </a:rPr>
                        <a:t>Round: Quarter Final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190.281</a:t>
                      </a:r>
                    </a:p>
                  </a:txBody>
                  <a:tcPr marL="7620" marR="7620" marT="7620" marB="0" anchor="ctr"/>
                </a:tc>
                <a:tc>
                  <a:txBody>
                    <a:bodyPr/>
                    <a:lstStyle/>
                    <a:p>
                      <a:pPr marL="0" marR="0" algn="r">
                        <a:lnSpc>
                          <a:spcPct val="107000"/>
                        </a:lnSpc>
                        <a:spcBef>
                          <a:spcPts val="0"/>
                        </a:spcBef>
                        <a:spcAft>
                          <a:spcPts val="1500"/>
                        </a:spcAft>
                      </a:pPr>
                      <a:r>
                        <a:rPr lang="en-US" sz="800" dirty="0">
                          <a:effectLst/>
                        </a:rPr>
                        <a:t>5.2485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dirty="0">
                          <a:effectLst/>
                        </a:rPr>
                        <a:t>1.8691</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0.0616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3748769929"/>
                  </a:ext>
                </a:extLst>
              </a:tr>
              <a:tr h="213241">
                <a:tc>
                  <a:txBody>
                    <a:bodyPr/>
                    <a:lstStyle/>
                    <a:p>
                      <a:pPr marL="0" marR="0">
                        <a:lnSpc>
                          <a:spcPct val="107000"/>
                        </a:lnSpc>
                        <a:spcBef>
                          <a:spcPts val="0"/>
                        </a:spcBef>
                        <a:spcAft>
                          <a:spcPts val="1500"/>
                        </a:spcAft>
                      </a:pPr>
                      <a:r>
                        <a:rPr lang="en-US" sz="800">
                          <a:effectLst/>
                        </a:rPr>
                        <a:t>Round: of 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51.403</a:t>
                      </a:r>
                    </a:p>
                  </a:txBody>
                  <a:tcPr marL="7620" marR="7620" marT="7620" marB="0" anchor="ctr"/>
                </a:tc>
                <a:tc>
                  <a:txBody>
                    <a:bodyPr/>
                    <a:lstStyle/>
                    <a:p>
                      <a:pPr marL="0" marR="0" algn="r">
                        <a:lnSpc>
                          <a:spcPct val="107000"/>
                        </a:lnSpc>
                        <a:spcBef>
                          <a:spcPts val="0"/>
                        </a:spcBef>
                        <a:spcAft>
                          <a:spcPts val="1500"/>
                        </a:spcAft>
                      </a:pPr>
                      <a:r>
                        <a:rPr lang="en-US" sz="800" dirty="0">
                          <a:effectLst/>
                        </a:rPr>
                        <a:t>3.9397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dirty="0">
                          <a:effectLst/>
                        </a:rPr>
                        <a:t>1.4485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0.1475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3687975023"/>
                  </a:ext>
                </a:extLst>
              </a:tr>
              <a:tr h="213241">
                <a:tc>
                  <a:txBody>
                    <a:bodyPr/>
                    <a:lstStyle/>
                    <a:p>
                      <a:pPr marL="0" marR="0">
                        <a:lnSpc>
                          <a:spcPct val="107000"/>
                        </a:lnSpc>
                        <a:spcBef>
                          <a:spcPts val="0"/>
                        </a:spcBef>
                        <a:spcAft>
                          <a:spcPts val="1500"/>
                        </a:spcAft>
                      </a:pPr>
                      <a:r>
                        <a:rPr lang="en-US" sz="800">
                          <a:effectLst/>
                        </a:rPr>
                        <a:t>Round: of 32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29.415</a:t>
                      </a:r>
                    </a:p>
                  </a:txBody>
                  <a:tcPr marL="7620" marR="7620" marT="7620" marB="0" anchor="ctr"/>
                </a:tc>
                <a:tc>
                  <a:txBody>
                    <a:bodyPr/>
                    <a:lstStyle/>
                    <a:p>
                      <a:pPr marL="0" marR="0" algn="r">
                        <a:lnSpc>
                          <a:spcPct val="107000"/>
                        </a:lnSpc>
                        <a:spcBef>
                          <a:spcPts val="0"/>
                        </a:spcBef>
                        <a:spcAft>
                          <a:spcPts val="1500"/>
                        </a:spcAft>
                      </a:pPr>
                      <a:r>
                        <a:rPr lang="en-US" sz="800" dirty="0">
                          <a:effectLst/>
                        </a:rPr>
                        <a:t>3.3815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dirty="0">
                          <a:effectLst/>
                        </a:rPr>
                        <a:t>0.8164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0.4143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1111195111"/>
                  </a:ext>
                </a:extLst>
              </a:tr>
              <a:tr h="213241">
                <a:tc>
                  <a:txBody>
                    <a:bodyPr/>
                    <a:lstStyle/>
                    <a:p>
                      <a:pPr marL="0" marR="0">
                        <a:lnSpc>
                          <a:spcPct val="107000"/>
                        </a:lnSpc>
                        <a:spcBef>
                          <a:spcPts val="0"/>
                        </a:spcBef>
                        <a:spcAft>
                          <a:spcPts val="1500"/>
                        </a:spcAft>
                      </a:pPr>
                      <a:r>
                        <a:rPr lang="en-US" sz="800">
                          <a:effectLst/>
                        </a:rPr>
                        <a:t>Round: Round Robin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0.715</a:t>
                      </a:r>
                    </a:p>
                  </a:txBody>
                  <a:tcPr marL="7620" marR="7620" marT="7620" marB="0" anchor="ctr"/>
                </a:tc>
                <a:tc>
                  <a:txBody>
                    <a:bodyPr/>
                    <a:lstStyle/>
                    <a:p>
                      <a:pPr marL="0" marR="0" algn="r">
                        <a:lnSpc>
                          <a:spcPct val="107000"/>
                        </a:lnSpc>
                        <a:spcBef>
                          <a:spcPts val="0"/>
                        </a:spcBef>
                        <a:spcAft>
                          <a:spcPts val="1500"/>
                        </a:spcAft>
                      </a:pPr>
                      <a:r>
                        <a:rPr lang="en-US" sz="800" dirty="0">
                          <a:effectLst/>
                        </a:rPr>
                        <a:t>-0.3350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dirty="0">
                          <a:effectLst/>
                        </a:rPr>
                        <a:t>-0.0425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0.9661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2595046887"/>
                  </a:ext>
                </a:extLst>
              </a:tr>
              <a:tr h="213241">
                <a:tc>
                  <a:txBody>
                    <a:bodyPr/>
                    <a:lstStyle/>
                    <a:p>
                      <a:pPr marL="0" marR="0">
                        <a:lnSpc>
                          <a:spcPct val="107000"/>
                        </a:lnSpc>
                        <a:spcBef>
                          <a:spcPts val="0"/>
                        </a:spcBef>
                        <a:spcAft>
                          <a:spcPts val="1500"/>
                        </a:spcAft>
                      </a:pPr>
                      <a:r>
                        <a:rPr lang="en-US" sz="800">
                          <a:effectLst/>
                        </a:rPr>
                        <a:t>Round: Semi-Final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1903.977</a:t>
                      </a:r>
                    </a:p>
                  </a:txBody>
                  <a:tcPr marL="7620" marR="7620" marT="7620" marB="0" anchor="ctr"/>
                </a:tc>
                <a:tc>
                  <a:txBody>
                    <a:bodyPr/>
                    <a:lstStyle/>
                    <a:p>
                      <a:pPr marL="0" marR="0" algn="r">
                        <a:lnSpc>
                          <a:spcPct val="107000"/>
                        </a:lnSpc>
                        <a:spcBef>
                          <a:spcPts val="0"/>
                        </a:spcBef>
                        <a:spcAft>
                          <a:spcPts val="1500"/>
                        </a:spcAft>
                      </a:pPr>
                      <a:r>
                        <a:rPr lang="en-US" sz="800" dirty="0">
                          <a:effectLst/>
                        </a:rPr>
                        <a:t>7.5517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dirty="0">
                          <a:effectLst/>
                        </a:rPr>
                        <a:t>2.1583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dirty="0">
                          <a:effectLst/>
                        </a:rPr>
                        <a:t>0.0309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1905237604"/>
                  </a:ext>
                </a:extLst>
              </a:tr>
              <a:tr h="213241">
                <a:tc>
                  <a:txBody>
                    <a:bodyPr/>
                    <a:lstStyle/>
                    <a:p>
                      <a:pPr marL="0" marR="0">
                        <a:lnSpc>
                          <a:spcPct val="107000"/>
                        </a:lnSpc>
                        <a:spcBef>
                          <a:spcPts val="0"/>
                        </a:spcBef>
                        <a:spcAft>
                          <a:spcPts val="1500"/>
                        </a:spcAft>
                      </a:pPr>
                      <a:r>
                        <a:rPr lang="en-US" sz="800">
                          <a:effectLst/>
                        </a:rPr>
                        <a:t>Rank (Lower Rank)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defTabSz="914400" rtl="0" eaLnBrk="1" fontAlgn="b" latinLnBrk="0" hangingPunct="1">
                        <a:lnSpc>
                          <a:spcPct val="107000"/>
                        </a:lnSpc>
                        <a:spcBef>
                          <a:spcPts val="0"/>
                        </a:spcBef>
                        <a:spcAft>
                          <a:spcPts val="1500"/>
                        </a:spcAft>
                      </a:pPr>
                      <a:r>
                        <a:rPr lang="en-US" sz="800" kern="1200" dirty="0">
                          <a:solidFill>
                            <a:schemeClr val="dk1"/>
                          </a:solidFill>
                          <a:effectLst/>
                          <a:latin typeface="+mn-lt"/>
                          <a:ea typeface="+mn-ea"/>
                          <a:cs typeface="+mn-cs"/>
                        </a:rPr>
                        <a:t>1.232</a:t>
                      </a:r>
                    </a:p>
                  </a:txBody>
                  <a:tcPr marL="7620" marR="7620" marT="7620" marB="0" anchor="ctr"/>
                </a:tc>
                <a:tc>
                  <a:txBody>
                    <a:bodyPr/>
                    <a:lstStyle/>
                    <a:p>
                      <a:pPr marL="0" marR="0" algn="r">
                        <a:lnSpc>
                          <a:spcPct val="107000"/>
                        </a:lnSpc>
                        <a:spcBef>
                          <a:spcPts val="0"/>
                        </a:spcBef>
                        <a:spcAft>
                          <a:spcPts val="1500"/>
                        </a:spcAft>
                      </a:pPr>
                      <a:r>
                        <a:rPr lang="en-US" sz="800" dirty="0">
                          <a:effectLst/>
                        </a:rPr>
                        <a:t>0.2089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a:effectLst/>
                        </a:rPr>
                        <a:t>2.5872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tc>
                  <a:txBody>
                    <a:bodyPr/>
                    <a:lstStyle/>
                    <a:p>
                      <a:pPr marL="0" marR="0" algn="r">
                        <a:lnSpc>
                          <a:spcPct val="107000"/>
                        </a:lnSpc>
                        <a:spcBef>
                          <a:spcPts val="0"/>
                        </a:spcBef>
                        <a:spcAft>
                          <a:spcPts val="1500"/>
                        </a:spcAft>
                      </a:pPr>
                      <a:r>
                        <a:rPr lang="en-US" sz="800" dirty="0">
                          <a:effectLst/>
                        </a:rPr>
                        <a:t>0.0097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5977" marR="35977" marT="35977" marB="35977"/>
                </a:tc>
                <a:extLst>
                  <a:ext uri="{0D108BD9-81ED-4DB2-BD59-A6C34878D82A}">
                    <a16:rowId xmlns:a16="http://schemas.microsoft.com/office/drawing/2014/main" val="3283890977"/>
                  </a:ext>
                </a:extLst>
              </a:tr>
            </a:tbl>
          </a:graphicData>
        </a:graphic>
      </p:graphicFrame>
      <p:graphicFrame>
        <p:nvGraphicFramePr>
          <p:cNvPr id="3" name="Table 2">
            <a:extLst>
              <a:ext uri="{FF2B5EF4-FFF2-40B4-BE49-F238E27FC236}">
                <a16:creationId xmlns:a16="http://schemas.microsoft.com/office/drawing/2014/main" id="{9A088956-0D6B-1B7C-DF37-7C46E08D2AB3}"/>
              </a:ext>
            </a:extLst>
          </p:cNvPr>
          <p:cNvGraphicFramePr>
            <a:graphicFrameLocks noGrp="1"/>
          </p:cNvGraphicFramePr>
          <p:nvPr>
            <p:extLst>
              <p:ext uri="{D42A27DB-BD31-4B8C-83A1-F6EECF244321}">
                <p14:modId xmlns:p14="http://schemas.microsoft.com/office/powerpoint/2010/main" val="739956617"/>
              </p:ext>
            </p:extLst>
          </p:nvPr>
        </p:nvGraphicFramePr>
        <p:xfrm>
          <a:off x="5888922" y="4153721"/>
          <a:ext cx="5780565" cy="1192719"/>
        </p:xfrm>
        <a:graphic>
          <a:graphicData uri="http://schemas.openxmlformats.org/drawingml/2006/table">
            <a:tbl>
              <a:tblPr firstRow="1" firstCol="1" bandRow="1">
                <a:tableStyleId>{5C22544A-7EE6-4342-B048-85BDC9FD1C3A}</a:tableStyleId>
              </a:tblPr>
              <a:tblGrid>
                <a:gridCol w="1926443">
                  <a:extLst>
                    <a:ext uri="{9D8B030D-6E8A-4147-A177-3AD203B41FA5}">
                      <a16:colId xmlns:a16="http://schemas.microsoft.com/office/drawing/2014/main" val="2731289688"/>
                    </a:ext>
                  </a:extLst>
                </a:gridCol>
                <a:gridCol w="1927061">
                  <a:extLst>
                    <a:ext uri="{9D8B030D-6E8A-4147-A177-3AD203B41FA5}">
                      <a16:colId xmlns:a16="http://schemas.microsoft.com/office/drawing/2014/main" val="3735569517"/>
                    </a:ext>
                  </a:extLst>
                </a:gridCol>
                <a:gridCol w="1927061">
                  <a:extLst>
                    <a:ext uri="{9D8B030D-6E8A-4147-A177-3AD203B41FA5}">
                      <a16:colId xmlns:a16="http://schemas.microsoft.com/office/drawing/2014/main" val="3999317286"/>
                    </a:ext>
                  </a:extLst>
                </a:gridCol>
              </a:tblGrid>
              <a:tr h="397573">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1889558"/>
                  </a:ext>
                </a:extLst>
              </a:tr>
              <a:tr h="397573">
                <a:tc>
                  <a:txBody>
                    <a:bodyPr/>
                    <a:lstStyle/>
                    <a:p>
                      <a:pPr marL="0" marR="0">
                        <a:lnSpc>
                          <a:spcPct val="107000"/>
                        </a:lnSpc>
                        <a:spcBef>
                          <a:spcPts val="0"/>
                        </a:spcBef>
                        <a:spcAft>
                          <a:spcPts val="0"/>
                        </a:spcAft>
                      </a:pPr>
                      <a:r>
                        <a:rPr lang="en-US" sz="1100">
                          <a:effectLst/>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7447337"/>
                  </a:ext>
                </a:extLst>
              </a:tr>
              <a:tr h="397573">
                <a:tc>
                  <a:txBody>
                    <a:bodyPr/>
                    <a:lstStyle/>
                    <a:p>
                      <a:pPr marL="0" marR="0">
                        <a:lnSpc>
                          <a:spcPct val="107000"/>
                        </a:lnSpc>
                        <a:spcBef>
                          <a:spcPts val="0"/>
                        </a:spcBef>
                        <a:spcAft>
                          <a:spcPts val="0"/>
                        </a:spcAft>
                      </a:pPr>
                      <a:r>
                        <a:rPr lang="en-US" sz="1100">
                          <a:effectLst/>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6225135"/>
                  </a:ext>
                </a:extLst>
              </a:tr>
            </a:tbl>
          </a:graphicData>
        </a:graphic>
      </p:graphicFrame>
    </p:spTree>
    <p:extLst>
      <p:ext uri="{BB962C8B-B14F-4D97-AF65-F5344CB8AC3E}">
        <p14:creationId xmlns:p14="http://schemas.microsoft.com/office/powerpoint/2010/main" val="3588215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88;p65">
            <a:extLst>
              <a:ext uri="{FF2B5EF4-FFF2-40B4-BE49-F238E27FC236}">
                <a16:creationId xmlns:a16="http://schemas.microsoft.com/office/drawing/2014/main" id="{6D39F220-7F7E-2FEA-7F0E-67A92832D7F7}"/>
              </a:ext>
            </a:extLst>
          </p:cNvPr>
          <p:cNvSpPr txBox="1"/>
          <p:nvPr/>
        </p:nvSpPr>
        <p:spPr>
          <a:xfrm>
            <a:off x="2445972" y="798682"/>
            <a:ext cx="6907600" cy="708000"/>
          </a:xfrm>
          <a:prstGeom prst="rect">
            <a:avLst/>
          </a:prstGeom>
          <a:noFill/>
          <a:ln>
            <a:noFill/>
          </a:ln>
        </p:spPr>
        <p:txBody>
          <a:bodyPr spcFirstLastPara="1" wrap="square" lIns="91433" tIns="45700" rIns="91433" bIns="45700" anchor="t" anchorCtr="0">
            <a:noAutofit/>
          </a:bodyPr>
          <a:lstStyle/>
          <a:p>
            <a:pPr algn="ctr" defTabSz="1219170">
              <a:buClr>
                <a:srgbClr val="000000"/>
              </a:buClr>
            </a:pPr>
            <a:r>
              <a:rPr lang="en-US" sz="9600" b="1" kern="0" dirty="0">
                <a:solidFill>
                  <a:srgbClr val="0070C0"/>
                </a:solidFill>
                <a:latin typeface="Calibri"/>
                <a:cs typeface="Calibri"/>
                <a:sym typeface="Calibri"/>
              </a:rPr>
              <a:t>Conclusion</a:t>
            </a:r>
            <a:endParaRPr sz="9600" b="1" kern="0" dirty="0">
              <a:solidFill>
                <a:srgbClr val="000000"/>
              </a:solidFill>
              <a:latin typeface="Arial"/>
              <a:cs typeface="Arial"/>
              <a:sym typeface="Arial"/>
            </a:endParaRPr>
          </a:p>
        </p:txBody>
      </p:sp>
      <p:sp>
        <p:nvSpPr>
          <p:cNvPr id="5" name="TextBox 4">
            <a:extLst>
              <a:ext uri="{FF2B5EF4-FFF2-40B4-BE49-F238E27FC236}">
                <a16:creationId xmlns:a16="http://schemas.microsoft.com/office/drawing/2014/main" id="{40C3A73B-7A9F-70F8-32C7-B7A679F3C9B7}"/>
              </a:ext>
            </a:extLst>
          </p:cNvPr>
          <p:cNvSpPr txBox="1"/>
          <p:nvPr/>
        </p:nvSpPr>
        <p:spPr>
          <a:xfrm>
            <a:off x="1062631" y="3106882"/>
            <a:ext cx="10066737" cy="1384995"/>
          </a:xfrm>
          <a:prstGeom prst="rect">
            <a:avLst/>
          </a:prstGeom>
          <a:noFill/>
        </p:spPr>
        <p:txBody>
          <a:bodyPr wrap="square" rtlCol="0">
            <a:spAutoFit/>
          </a:bodyPr>
          <a:lstStyle/>
          <a:p>
            <a:pPr algn="just"/>
            <a:r>
              <a:rPr lang="en-US" sz="2800" b="1" kern="0" dirty="0">
                <a:latin typeface="Times" pitchFamily="2" charset="0"/>
                <a:ea typeface="Calibri"/>
                <a:cs typeface="Calibri"/>
                <a:sym typeface="Calibri"/>
              </a:rPr>
              <a:t>The variables from our data are effective to understand the factors that impact an upset, but insufficient to predict a player's average rank for a season based on player's attributes.</a:t>
            </a:r>
            <a:endParaRPr lang="en-US" sz="2800" b="1" dirty="0">
              <a:latin typeface="Times" pitchFamily="2" charset="0"/>
            </a:endParaRPr>
          </a:p>
        </p:txBody>
      </p:sp>
    </p:spTree>
    <p:extLst>
      <p:ext uri="{BB962C8B-B14F-4D97-AF65-F5344CB8AC3E}">
        <p14:creationId xmlns:p14="http://schemas.microsoft.com/office/powerpoint/2010/main" val="787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2" name="TextBox 1">
            <a:extLst>
              <a:ext uri="{FF2B5EF4-FFF2-40B4-BE49-F238E27FC236}">
                <a16:creationId xmlns:a16="http://schemas.microsoft.com/office/drawing/2014/main" id="{499D1F06-51CC-1625-E502-5D5B7735C487}"/>
              </a:ext>
            </a:extLst>
          </p:cNvPr>
          <p:cNvSpPr txBox="1"/>
          <p:nvPr/>
        </p:nvSpPr>
        <p:spPr>
          <a:xfrm>
            <a:off x="317325" y="170415"/>
            <a:ext cx="11557350" cy="5593839"/>
          </a:xfrm>
          <a:prstGeom prst="rect">
            <a:avLst/>
          </a:prstGeom>
          <a:noFill/>
        </p:spPr>
        <p:txBody>
          <a:bodyPr wrap="square" rtlCol="0">
            <a:spAutoFit/>
          </a:bodyPr>
          <a:lstStyle/>
          <a:p>
            <a:pPr marL="143930" defTabSz="1219170">
              <a:lnSpc>
                <a:spcPct val="150000"/>
              </a:lnSpc>
              <a:buClr>
                <a:srgbClr val="000000"/>
              </a:buClr>
              <a:buSzPts val="1900"/>
            </a:pPr>
            <a:r>
              <a:rPr lang="en-US" sz="2400" b="1" kern="0" dirty="0">
                <a:latin typeface="Times" pitchFamily="2" charset="0"/>
                <a:ea typeface="Calibri"/>
                <a:cs typeface="Calibri"/>
                <a:sym typeface="Calibri"/>
              </a:rPr>
              <a:t>Reason: </a:t>
            </a:r>
            <a:r>
              <a:rPr lang="en-US" sz="2000" kern="0" dirty="0">
                <a:latin typeface="Times" pitchFamily="2" charset="0"/>
                <a:ea typeface="Calibri"/>
                <a:cs typeface="Calibri"/>
                <a:sym typeface="Calibri"/>
              </a:rPr>
              <a:t>There is substantial variability in a player’s average rank , it cannot be explained by the player's attributes alone.  </a:t>
            </a:r>
          </a:p>
          <a:p>
            <a:pPr marL="143930" defTabSz="1219170">
              <a:lnSpc>
                <a:spcPct val="150000"/>
              </a:lnSpc>
              <a:buClr>
                <a:srgbClr val="000000"/>
              </a:buClr>
              <a:buSzPts val="1900"/>
            </a:pPr>
            <a:r>
              <a:rPr lang="en-US" sz="2400" b="1" kern="0" dirty="0">
                <a:latin typeface="Times" pitchFamily="2" charset="0"/>
                <a:ea typeface="Calibri"/>
                <a:cs typeface="Calibri"/>
                <a:sym typeface="Calibri"/>
              </a:rPr>
              <a:t>Limitations: </a:t>
            </a:r>
            <a:r>
              <a:rPr lang="en-US" sz="2000" kern="0" dirty="0">
                <a:latin typeface="Times" pitchFamily="2" charset="0"/>
                <a:ea typeface="Calibri"/>
                <a:cs typeface="Calibri"/>
                <a:sym typeface="Calibri"/>
              </a:rPr>
              <a:t>We did not consider two key points for predicting a player's rank:</a:t>
            </a:r>
          </a:p>
          <a:p>
            <a:pPr marL="143930" defTabSz="1219170">
              <a:lnSpc>
                <a:spcPct val="150000"/>
              </a:lnSpc>
              <a:buClr>
                <a:srgbClr val="000000"/>
              </a:buClr>
              <a:buSzPts val="1900"/>
            </a:pPr>
            <a:r>
              <a:rPr lang="en-US" sz="2000" kern="0" dirty="0">
                <a:latin typeface="Times" pitchFamily="2" charset="0"/>
                <a:ea typeface="Calibri"/>
                <a:cs typeface="Calibri"/>
                <a:sym typeface="Calibri"/>
              </a:rPr>
              <a:t>1. Our analysis is based on a player's average rank for the season, but a season lasts several months and can have unexpected events such as injuries that are not included in dataset.  </a:t>
            </a:r>
          </a:p>
          <a:p>
            <a:pPr marL="143930" defTabSz="1219170">
              <a:lnSpc>
                <a:spcPct val="150000"/>
              </a:lnSpc>
              <a:buClr>
                <a:srgbClr val="000000"/>
              </a:buClr>
              <a:buSzPts val="1900"/>
            </a:pPr>
            <a:r>
              <a:rPr lang="en-US" sz="2000" kern="0" dirty="0">
                <a:latin typeface="Times" pitchFamily="2" charset="0"/>
                <a:ea typeface="Calibri"/>
                <a:cs typeface="Calibri"/>
                <a:sym typeface="Calibri"/>
              </a:rPr>
              <a:t>2. This analysis has only regressed a player’s average rank based on the player’s attributes, we did not consider the player's skills.</a:t>
            </a:r>
          </a:p>
          <a:p>
            <a:pPr marL="143930" defTabSz="1219170">
              <a:lnSpc>
                <a:spcPct val="150000"/>
              </a:lnSpc>
              <a:buClr>
                <a:srgbClr val="000000"/>
              </a:buClr>
              <a:buSzPts val="1900"/>
            </a:pPr>
            <a:r>
              <a:rPr lang="en-US" sz="2400" b="1" kern="0" dirty="0">
                <a:solidFill>
                  <a:srgbClr val="FF0000"/>
                </a:solidFill>
                <a:latin typeface="Times" pitchFamily="2" charset="0"/>
                <a:ea typeface="Calibri"/>
                <a:cs typeface="Calibri"/>
                <a:sym typeface="Calibri"/>
              </a:rPr>
              <a:t>A player's skills are more impactful than their height and age on their game performance</a:t>
            </a:r>
          </a:p>
          <a:p>
            <a:pPr marL="143930" defTabSz="1219170">
              <a:lnSpc>
                <a:spcPct val="150000"/>
              </a:lnSpc>
              <a:buClr>
                <a:srgbClr val="000000"/>
              </a:buClr>
              <a:buSzPts val="1900"/>
            </a:pPr>
            <a:r>
              <a:rPr lang="en-US" sz="2400" b="1" kern="0" dirty="0">
                <a:latin typeface="Times" pitchFamily="2" charset="0"/>
                <a:ea typeface="Calibri"/>
                <a:cs typeface="Calibri"/>
                <a:sym typeface="Calibri"/>
              </a:rPr>
              <a:t>Potential factors of performance which are not captured in dataset:</a:t>
            </a:r>
          </a:p>
          <a:p>
            <a:pPr marL="143930" defTabSz="1219170">
              <a:lnSpc>
                <a:spcPct val="150000"/>
              </a:lnSpc>
              <a:buClr>
                <a:srgbClr val="000000"/>
              </a:buClr>
              <a:buSzPts val="1900"/>
            </a:pPr>
            <a:r>
              <a:rPr lang="en-US" sz="2000" kern="0" dirty="0">
                <a:latin typeface="Times" pitchFamily="2" charset="0"/>
                <a:ea typeface="Calibri"/>
                <a:cs typeface="Calibri"/>
                <a:sym typeface="Calibri"/>
              </a:rPr>
              <a:t>1. serve speed                2. lateral speed                 3. reaction time</a:t>
            </a:r>
          </a:p>
        </p:txBody>
      </p:sp>
    </p:spTree>
    <p:extLst>
      <p:ext uri="{BB962C8B-B14F-4D97-AF65-F5344CB8AC3E}">
        <p14:creationId xmlns:p14="http://schemas.microsoft.com/office/powerpoint/2010/main" val="22277634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7537</TotalTime>
  <Words>1248</Words>
  <Application>Microsoft Office PowerPoint</Application>
  <PresentationFormat>Widescreen</PresentationFormat>
  <Paragraphs>287</Paragraphs>
  <Slides>11</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Times</vt:lpstr>
      <vt:lpstr>1_Office Theme</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Jillian Sinelli-Murphy, M.Ed.</dc:creator>
  <cp:lastModifiedBy>Nick</cp:lastModifiedBy>
  <cp:revision>35</cp:revision>
  <dcterms:created xsi:type="dcterms:W3CDTF">2022-08-17T18:34:00Z</dcterms:created>
  <dcterms:modified xsi:type="dcterms:W3CDTF">2022-11-28T23:14:02Z</dcterms:modified>
</cp:coreProperties>
</file>