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58" r:id="rId4"/>
    <p:sldId id="259" r:id="rId5"/>
    <p:sldId id="26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5" initials="7" lastIdx="1" clrIdx="0">
    <p:extLst>
      <p:ext uri="{19B8F6BF-5375-455C-9EA6-DF929625EA0E}">
        <p15:presenceInfo xmlns:p15="http://schemas.microsoft.com/office/powerpoint/2012/main" userId="7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9T14:41:31.38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76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1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149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09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985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265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24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505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8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87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69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26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38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0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83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0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95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983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7C315-1387-4051-8543-6C702089C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4677" y="1928219"/>
            <a:ext cx="2592873" cy="1500781"/>
          </a:xfrm>
        </p:spPr>
        <p:txBody>
          <a:bodyPr/>
          <a:lstStyle/>
          <a:p>
            <a:r>
              <a:rPr lang="fr-FR" dirty="0"/>
              <a:t>PHP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A2CC1-6BB0-4BD2-80E2-4A80C3143FF3}"/>
              </a:ext>
            </a:extLst>
          </p:cNvPr>
          <p:cNvSpPr/>
          <p:nvPr/>
        </p:nvSpPr>
        <p:spPr>
          <a:xfrm>
            <a:off x="0" y="6267635"/>
            <a:ext cx="12192000" cy="5903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444E2B-21C3-4C62-ABFD-505381379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87" y="6400245"/>
            <a:ext cx="1905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1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1" y="319190"/>
            <a:ext cx="1434435" cy="93238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134DF7-484D-49DB-914B-96B35389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711800"/>
            <a:ext cx="12117353" cy="4146200"/>
          </a:xfrm>
        </p:spPr>
        <p:txBody>
          <a:bodyPr>
            <a:normAutofit/>
          </a:bodyPr>
          <a:lstStyle/>
          <a:p>
            <a:r>
              <a:rPr lang="fr-FR"/>
              <a:t>Le </a:t>
            </a:r>
            <a:r>
              <a:rPr lang="fr-FR" dirty="0"/>
              <a:t>langage PHP a été créé en </a:t>
            </a:r>
            <a:r>
              <a:rPr lang="fr-FR" b="1" dirty="0"/>
              <a:t>1994</a:t>
            </a:r>
            <a:r>
              <a:rPr lang="fr-FR" dirty="0"/>
              <a:t> par </a:t>
            </a:r>
            <a:r>
              <a:rPr lang="fr-FR" b="1" dirty="0" err="1"/>
              <a:t>Rasmus</a:t>
            </a:r>
            <a:r>
              <a:rPr lang="fr-FR" b="1" dirty="0"/>
              <a:t> </a:t>
            </a:r>
            <a:r>
              <a:rPr lang="fr-FR" b="1" dirty="0" err="1"/>
              <a:t>Lerdorf</a:t>
            </a:r>
            <a:r>
              <a:rPr lang="fr-FR" b="1" dirty="0"/>
              <a:t> </a:t>
            </a:r>
            <a:r>
              <a:rPr lang="fr-FR" dirty="0"/>
              <a:t>pour son site web.</a:t>
            </a:r>
          </a:p>
          <a:p>
            <a:endParaRPr lang="fr-FR" dirty="0"/>
          </a:p>
          <a:p>
            <a:r>
              <a:rPr lang="fr-FR" dirty="0"/>
              <a:t>En 2013, plus de 244 millions site web repose sur ce langage.</a:t>
            </a:r>
          </a:p>
          <a:p>
            <a:endParaRPr lang="fr-FR" dirty="0"/>
          </a:p>
          <a:p>
            <a:r>
              <a:rPr lang="fr-FR" dirty="0"/>
              <a:t>PHP est devenu le langage de programmation web côté serveur le plus utilisé.</a:t>
            </a:r>
          </a:p>
          <a:p>
            <a:endParaRPr lang="fr-FR" dirty="0"/>
          </a:p>
          <a:p>
            <a:r>
              <a:rPr lang="fr-FR" dirty="0"/>
              <a:t>Le PHP (</a:t>
            </a:r>
            <a:r>
              <a:rPr lang="fr-FR" b="1" dirty="0" err="1"/>
              <a:t>H</a:t>
            </a:r>
            <a:r>
              <a:rPr lang="fr-FR" dirty="0" err="1"/>
              <a:t>ypertext</a:t>
            </a:r>
            <a:r>
              <a:rPr lang="fr-FR" dirty="0"/>
              <a:t> </a:t>
            </a:r>
            <a:r>
              <a:rPr lang="fr-FR" b="1" dirty="0" err="1"/>
              <a:t>P</a:t>
            </a:r>
            <a:r>
              <a:rPr lang="fr-FR" dirty="0" err="1"/>
              <a:t>reprocessor</a:t>
            </a:r>
            <a:r>
              <a:rPr lang="fr-FR" dirty="0"/>
              <a:t>) est un langage de programmation (fonctionnel) à l'inverse des langages Html et </a:t>
            </a:r>
            <a:r>
              <a:rPr lang="fr-FR" dirty="0" err="1"/>
              <a:t>Css</a:t>
            </a:r>
            <a:r>
              <a:rPr lang="fr-FR" dirty="0"/>
              <a:t> qui sont des langages de conception (structure et mise en forme de page web).</a:t>
            </a:r>
          </a:p>
          <a:p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1200479" y="1201443"/>
            <a:ext cx="9144000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500" i="1" dirty="0">
                <a:solidFill>
                  <a:schemeClr val="bg1"/>
                </a:solidFill>
              </a:rPr>
              <a:t>L’histoire de PHP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3FC1AB9-B4BB-47BB-9044-3CA23E62CE45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2B4AB7B-FF9B-4C8C-8A18-09042BC391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2" r="5107"/>
          <a:stretch/>
        </p:blipFill>
        <p:spPr>
          <a:xfrm>
            <a:off x="10170749" y="2632081"/>
            <a:ext cx="2021251" cy="2071726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3428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994" y="197860"/>
            <a:ext cx="5409456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Traitements PHP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805344" y="1280878"/>
            <a:ext cx="9144000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500" i="1" dirty="0">
                <a:solidFill>
                  <a:schemeClr val="bg1"/>
                </a:solidFill>
              </a:rPr>
              <a:t>Comment ce passe le traitement des données d’un formulaire ?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3FC1AB9-B4BB-47BB-9044-3CA23E62CE45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2</a:t>
            </a:r>
          </a:p>
        </p:txBody>
      </p:sp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5159BD3A-D2D9-41E5-9FC3-5458FEAF1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32" y="2311147"/>
            <a:ext cx="8519980" cy="3486942"/>
          </a:xfr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54A124A2-84B7-4961-9247-7EF60BB6FD52}"/>
              </a:ext>
            </a:extLst>
          </p:cNvPr>
          <p:cNvSpPr txBox="1">
            <a:spLocks/>
          </p:cNvSpPr>
          <p:nvPr/>
        </p:nvSpPr>
        <p:spPr>
          <a:xfrm>
            <a:off x="474597" y="5948330"/>
            <a:ext cx="11474747" cy="680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400" dirty="0">
                <a:solidFill>
                  <a:schemeClr val="tx1"/>
                </a:solidFill>
              </a:rPr>
              <a:t>Conception : Html/</a:t>
            </a:r>
            <a:r>
              <a:rPr lang="fr-FR" sz="1400" dirty="0" err="1">
                <a:solidFill>
                  <a:schemeClr val="tx1"/>
                </a:solidFill>
              </a:rPr>
              <a:t>Css</a:t>
            </a:r>
            <a:r>
              <a:rPr lang="fr-FR" sz="1400" dirty="0">
                <a:solidFill>
                  <a:schemeClr val="tx1"/>
                </a:solidFill>
              </a:rPr>
              <a:t> 	&gt;&gt; 	Contrôles : JavaScript 	&gt;&gt; 	Traitements : </a:t>
            </a:r>
            <a:r>
              <a:rPr lang="fr-FR" sz="1400" dirty="0" err="1">
                <a:solidFill>
                  <a:schemeClr val="tx1"/>
                </a:solidFill>
              </a:rPr>
              <a:t>Sql</a:t>
            </a:r>
            <a:r>
              <a:rPr lang="fr-FR" sz="1400" dirty="0">
                <a:solidFill>
                  <a:schemeClr val="tx1"/>
                </a:solidFill>
              </a:rPr>
              <a:t> / </a:t>
            </a:r>
            <a:r>
              <a:rPr lang="fr-FR" sz="1400" dirty="0" err="1">
                <a:solidFill>
                  <a:schemeClr val="tx1"/>
                </a:solidFill>
              </a:rPr>
              <a:t>Php</a:t>
            </a:r>
            <a:r>
              <a:rPr lang="fr-FR" sz="1400" dirty="0">
                <a:solidFill>
                  <a:schemeClr val="tx1"/>
                </a:solidFill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Enregistrement dans une base de données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Envoi d’un email</a:t>
            </a:r>
          </a:p>
        </p:txBody>
      </p:sp>
    </p:spTree>
    <p:extLst>
      <p:ext uri="{BB962C8B-B14F-4D97-AF65-F5344CB8AC3E}">
        <p14:creationId xmlns:p14="http://schemas.microsoft.com/office/powerpoint/2010/main" val="1203044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90789"/>
            <a:ext cx="5990253" cy="1023377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Front &amp; Back Office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544147" y="1271633"/>
            <a:ext cx="7506341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500" i="1" dirty="0">
                <a:solidFill>
                  <a:schemeClr val="bg1"/>
                </a:solidFill>
              </a:rPr>
              <a:t>Fonctionnement d’un site web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1DC423F-D331-40FA-BB71-871D0ED23880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B19A9C3-0264-4E9F-8FE2-FE5BA20D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4125" y="2535987"/>
            <a:ext cx="3603192" cy="41954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r-FR" u="sng" dirty="0"/>
              <a:t>Site dynamique VS site statique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1 site dynamique est 1 site dont les informations proviennent d'une base de données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2 interfaces :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sz="1800" dirty="0"/>
              <a:t>  Site FRONT (affichage)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sz="1800" dirty="0"/>
              <a:t>  Site BACK (gestion et réglages).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94C15B5-3CB7-4680-A32B-35C8CE63B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7" y="2351913"/>
            <a:ext cx="7443787" cy="39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05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674" y="210619"/>
            <a:ext cx="6576179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Architecture Serveur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141512" y="1323140"/>
            <a:ext cx="7506341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500" i="1" dirty="0">
                <a:solidFill>
                  <a:schemeClr val="bg1"/>
                </a:solidFill>
              </a:rPr>
              <a:t>Mécanisme sur un serveur web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DBD1094-1F97-44B8-B9FB-1C452E0C39A7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4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DF58DD-D3FB-4891-9ACD-A287CD737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577013"/>
            <a:ext cx="10839450" cy="36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47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592" y="225939"/>
            <a:ext cx="6576179" cy="140053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PLAN DE COURS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141512" y="1323140"/>
            <a:ext cx="7506341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500" i="1" dirty="0" err="1">
                <a:solidFill>
                  <a:schemeClr val="bg1"/>
                </a:solidFill>
              </a:rPr>
              <a:t>Voici</a:t>
            </a:r>
            <a:r>
              <a:rPr lang="en-US" sz="1500" i="1" dirty="0">
                <a:solidFill>
                  <a:schemeClr val="bg1"/>
                </a:solidFill>
              </a:rPr>
              <a:t> le plan de </a:t>
            </a:r>
            <a:r>
              <a:rPr lang="en-US" sz="1500" i="1" dirty="0" err="1">
                <a:solidFill>
                  <a:schemeClr val="bg1"/>
                </a:solidFill>
              </a:rPr>
              <a:t>cours</a:t>
            </a:r>
            <a:r>
              <a:rPr lang="en-US" sz="1500" i="1" dirty="0">
                <a:solidFill>
                  <a:schemeClr val="bg1"/>
                </a:solidFill>
              </a:rPr>
              <a:t> sous reserve du temps necessaire…</a:t>
            </a:r>
            <a:endParaRPr lang="fr-FR" sz="1500" i="1" dirty="0">
              <a:solidFill>
                <a:schemeClr val="bg1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3735C842-CF01-4E57-9413-E3B761F04680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500" dirty="0">
                <a:solidFill>
                  <a:srgbClr val="FFFFFF"/>
                </a:solidFill>
              </a:rPr>
              <a:t>5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3E065E8-B71B-415C-ACB6-F08319C1C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47" y="5564560"/>
            <a:ext cx="18290" cy="182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2847273-913B-44D1-9D45-3D1D6BDE4D5C}"/>
              </a:ext>
            </a:extLst>
          </p:cNvPr>
          <p:cNvSpPr/>
          <p:nvPr/>
        </p:nvSpPr>
        <p:spPr>
          <a:xfrm>
            <a:off x="512487" y="2421760"/>
            <a:ext cx="4280920" cy="4436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000" i="1" dirty="0">
                <a:solidFill>
                  <a:schemeClr val="tx1"/>
                </a:solidFill>
              </a:rPr>
              <a:t>Installation d’un serveur web local et configuration.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Explications de PHP (langage exécuté coté serveur).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Syntaxe du code (guillemets, </a:t>
            </a:r>
            <a:r>
              <a:rPr lang="fr-FR" sz="1000" i="1" dirty="0" err="1">
                <a:solidFill>
                  <a:schemeClr val="tx1"/>
                </a:solidFill>
              </a:rPr>
              <a:t>quotes</a:t>
            </a:r>
            <a:r>
              <a:rPr lang="fr-FR" sz="1000" i="1" dirty="0">
                <a:solidFill>
                  <a:schemeClr val="tx1"/>
                </a:solidFill>
              </a:rPr>
              <a:t>, concaténation, commentaires, </a:t>
            </a:r>
            <a:r>
              <a:rPr lang="fr-FR" sz="1000" i="1" dirty="0" err="1">
                <a:solidFill>
                  <a:schemeClr val="tx1"/>
                </a:solidFill>
              </a:rPr>
              <a:t>etc</a:t>
            </a:r>
            <a:r>
              <a:rPr lang="fr-FR" sz="1000" i="1" dirty="0">
                <a:solidFill>
                  <a:schemeClr val="tx1"/>
                </a:solidFill>
              </a:rPr>
              <a:t>). 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Instruction de bases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Intégration dans une page web (Utilisation de PHP avec d’autres langages).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Variables : Déclaration, affectation et types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Constantes. 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Expressions. 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Traitements des chaines de caractères.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Opérateurs (comparaisons, arithmétiques, logiques). 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Structures conditionnelles.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Structures itératives, système de boucle et de boucle imbriqués.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Code Algorithmique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Tableaux et tableaux multidimensionnels.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Manipulation de fichiers et inclusions.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Déclaration et exécution de fonctions utilisateur avec et sans arguments.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Présentation de la documentation officielle de PHP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Exécution de fonctions prédéfinies et analyse des valeurs de retour.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Présentation des </a:t>
            </a:r>
            <a:r>
              <a:rPr lang="fr-FR" sz="1000" i="1" dirty="0" err="1">
                <a:solidFill>
                  <a:schemeClr val="tx1"/>
                </a:solidFill>
              </a:rPr>
              <a:t>SuperGlobales</a:t>
            </a:r>
            <a:r>
              <a:rPr lang="fr-FR" sz="1000" i="1" dirty="0">
                <a:solidFill>
                  <a:schemeClr val="tx1"/>
                </a:solidFill>
              </a:rPr>
              <a:t>.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Passage d’informations via des liens « hypertexte ». GET.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Création de formulaire avec récupération des données, contrôles des saisies, tests de cohérences et interactions utilisateurs. POST. 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Formulaire de contact avec envoi d’email.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972EA0-F74B-4824-AAAF-46AC366847A3}"/>
              </a:ext>
            </a:extLst>
          </p:cNvPr>
          <p:cNvSpPr/>
          <p:nvPr/>
        </p:nvSpPr>
        <p:spPr>
          <a:xfrm>
            <a:off x="6914767" y="2235918"/>
            <a:ext cx="4280920" cy="4436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000" i="1" dirty="0">
                <a:solidFill>
                  <a:schemeClr val="tx1"/>
                </a:solidFill>
              </a:rPr>
              <a:t>Sauvegarde de données en l’absence d’une base de données, grâce à un fichier texte créé dynamiquement.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Découverte des cookies (définition, création, modification, suppression, durée de vie).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Utilisation des sessions pour les authentifications.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Etablir une connexion afin de pouvoir travailler avec la base de données en PHP.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Exécution de requêtes SQL via PDO et MYSQLI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Exploiter et traiter les résultats dans une page web suite aux requêtes.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Failles de sécurité : XSS, injection SQL, etc. (études : détection, risques, moyen de contre, etc.)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Sécurité : Protection de dossiers, cryptage de mot de passes</a:t>
            </a:r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Approche MVC</a:t>
            </a:r>
          </a:p>
          <a:p>
            <a:pPr lvl="0"/>
            <a:endParaRPr lang="fr-FR" sz="1000" dirty="0">
              <a:solidFill>
                <a:schemeClr val="tx1"/>
              </a:solidFill>
            </a:endParaRPr>
          </a:p>
          <a:p>
            <a:pPr lvl="0"/>
            <a:r>
              <a:rPr lang="fr-FR" sz="1000" i="1" dirty="0">
                <a:solidFill>
                  <a:schemeClr val="tx1"/>
                </a:solidFill>
              </a:rPr>
              <a:t>Mode Projet - </a:t>
            </a:r>
            <a:r>
              <a:rPr lang="fr-FR" sz="1000" dirty="0">
                <a:solidFill>
                  <a:schemeClr val="tx1"/>
                </a:solidFill>
              </a:rPr>
              <a:t>Création d’un site web dynamique comprenant :</a:t>
            </a:r>
          </a:p>
          <a:p>
            <a:pPr lvl="1"/>
            <a:r>
              <a:rPr lang="fr-FR" sz="1000" dirty="0">
                <a:solidFill>
                  <a:schemeClr val="tx1"/>
                </a:solidFill>
              </a:rPr>
              <a:t>Un espace membre (inscription-connexion-profil)</a:t>
            </a:r>
          </a:p>
          <a:p>
            <a:pPr lvl="1"/>
            <a:r>
              <a:rPr lang="fr-FR" sz="1000" dirty="0">
                <a:solidFill>
                  <a:schemeClr val="tx1"/>
                </a:solidFill>
              </a:rPr>
              <a:t>Une partie d’administration « backoffice» avec notamment la gestion des articles, la gestion des membres et aussi la gestion des commandes</a:t>
            </a:r>
          </a:p>
          <a:p>
            <a:pPr lvl="1"/>
            <a:r>
              <a:rPr lang="fr-FR" sz="1000" dirty="0">
                <a:solidFill>
                  <a:schemeClr val="tx1"/>
                </a:solidFill>
              </a:rPr>
              <a:t>Création d’une boutique, d’articles, ou autre (sujet libre) coté « FrontOffice » pour les prospects avec affichage et fiche détaillée de chaque entité.</a:t>
            </a:r>
          </a:p>
          <a:p>
            <a:pPr lvl="1"/>
            <a:r>
              <a:rPr lang="fr-FR" sz="1000" dirty="0">
                <a:solidFill>
                  <a:schemeClr val="tx1"/>
                </a:solidFill>
              </a:rPr>
              <a:t>Moteur de recherche interne.</a:t>
            </a:r>
            <a:r>
              <a:rPr lang="fr-FR" sz="1000" b="1" dirty="0">
                <a:solidFill>
                  <a:schemeClr val="tx1"/>
                </a:solidFill>
              </a:rPr>
              <a:t> 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b="1" dirty="0">
                <a:solidFill>
                  <a:schemeClr val="tx1"/>
                </a:solidFill>
              </a:rPr>
              <a:t> 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032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290</Words>
  <Application>Microsoft Office PowerPoint</Application>
  <PresentationFormat>Grand écran</PresentationFormat>
  <Paragraphs>73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PHP</vt:lpstr>
      <vt:lpstr>PHP</vt:lpstr>
      <vt:lpstr>Traitements PHP</vt:lpstr>
      <vt:lpstr>Front &amp; Back Office</vt:lpstr>
      <vt:lpstr>Architecture Serveur</vt:lpstr>
      <vt:lpstr>PLAN DE COURS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/ CSS</dc:title>
  <dc:creator>75</dc:creator>
  <cp:lastModifiedBy>75</cp:lastModifiedBy>
  <cp:revision>82</cp:revision>
  <dcterms:created xsi:type="dcterms:W3CDTF">2018-11-07T21:52:28Z</dcterms:created>
  <dcterms:modified xsi:type="dcterms:W3CDTF">2018-11-09T14:05:57Z</dcterms:modified>
</cp:coreProperties>
</file>