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29" name="PlaceHolder 2"/>
          <p:cNvSpPr>
            <a:spLocks noGrp="1"/>
          </p:cNvSpPr>
          <p:nvPr>
            <p:ph/>
          </p:nvPr>
        </p:nvSpPr>
        <p:spPr>
          <a:xfrm>
            <a:off x="729360" y="2079000"/>
            <a:ext cx="76885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30" name="PlaceHolder 3"/>
          <p:cNvSpPr>
            <a:spLocks noGrp="1"/>
          </p:cNvSpPr>
          <p:nvPr>
            <p:ph/>
          </p:nvPr>
        </p:nvSpPr>
        <p:spPr>
          <a:xfrm>
            <a:off x="729360" y="3260160"/>
            <a:ext cx="76885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32" name="PlaceHolder 2"/>
          <p:cNvSpPr>
            <a:spLocks noGrp="1"/>
          </p:cNvSpPr>
          <p:nvPr>
            <p:ph/>
          </p:nvPr>
        </p:nvSpPr>
        <p:spPr>
          <a:xfrm>
            <a:off x="729360" y="207900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33" name="PlaceHolder 3"/>
          <p:cNvSpPr>
            <a:spLocks noGrp="1"/>
          </p:cNvSpPr>
          <p:nvPr>
            <p:ph/>
          </p:nvPr>
        </p:nvSpPr>
        <p:spPr>
          <a:xfrm>
            <a:off x="4669200" y="207900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34" name="PlaceHolder 4"/>
          <p:cNvSpPr>
            <a:spLocks noGrp="1"/>
          </p:cNvSpPr>
          <p:nvPr>
            <p:ph/>
          </p:nvPr>
        </p:nvSpPr>
        <p:spPr>
          <a:xfrm>
            <a:off x="729360" y="326016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35" name="PlaceHolder 5"/>
          <p:cNvSpPr>
            <a:spLocks noGrp="1"/>
          </p:cNvSpPr>
          <p:nvPr>
            <p:ph/>
          </p:nvPr>
        </p:nvSpPr>
        <p:spPr>
          <a:xfrm>
            <a:off x="4669200" y="326016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37" name="PlaceHolder 2"/>
          <p:cNvSpPr>
            <a:spLocks noGrp="1"/>
          </p:cNvSpPr>
          <p:nvPr>
            <p:ph/>
          </p:nvPr>
        </p:nvSpPr>
        <p:spPr>
          <a:xfrm>
            <a:off x="729360" y="2079000"/>
            <a:ext cx="247536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38" name="PlaceHolder 3"/>
          <p:cNvSpPr>
            <a:spLocks noGrp="1"/>
          </p:cNvSpPr>
          <p:nvPr>
            <p:ph/>
          </p:nvPr>
        </p:nvSpPr>
        <p:spPr>
          <a:xfrm>
            <a:off x="3328920" y="2079000"/>
            <a:ext cx="247536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39" name="PlaceHolder 4"/>
          <p:cNvSpPr>
            <a:spLocks noGrp="1"/>
          </p:cNvSpPr>
          <p:nvPr>
            <p:ph/>
          </p:nvPr>
        </p:nvSpPr>
        <p:spPr>
          <a:xfrm>
            <a:off x="5928480" y="2079000"/>
            <a:ext cx="247536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40" name="PlaceHolder 5"/>
          <p:cNvSpPr>
            <a:spLocks noGrp="1"/>
          </p:cNvSpPr>
          <p:nvPr>
            <p:ph/>
          </p:nvPr>
        </p:nvSpPr>
        <p:spPr>
          <a:xfrm>
            <a:off x="729360" y="3260160"/>
            <a:ext cx="247536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41" name="PlaceHolder 6"/>
          <p:cNvSpPr>
            <a:spLocks noGrp="1"/>
          </p:cNvSpPr>
          <p:nvPr>
            <p:ph/>
          </p:nvPr>
        </p:nvSpPr>
        <p:spPr>
          <a:xfrm>
            <a:off x="3328920" y="3260160"/>
            <a:ext cx="247536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42" name="PlaceHolder 7"/>
          <p:cNvSpPr>
            <a:spLocks noGrp="1"/>
          </p:cNvSpPr>
          <p:nvPr>
            <p:ph/>
          </p:nvPr>
        </p:nvSpPr>
        <p:spPr>
          <a:xfrm>
            <a:off x="5928480" y="3260160"/>
            <a:ext cx="247536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51" name="PlaceHolder 2"/>
          <p:cNvSpPr>
            <a:spLocks noGrp="1"/>
          </p:cNvSpPr>
          <p:nvPr>
            <p:ph type="subTitle"/>
          </p:nvPr>
        </p:nvSpPr>
        <p:spPr>
          <a:xfrm>
            <a:off x="729360" y="2079000"/>
            <a:ext cx="7688520" cy="2260800"/>
          </a:xfrm>
          <a:prstGeom prst="rect">
            <a:avLst/>
          </a:prstGeom>
          <a:noFill/>
          <a:ln w="0">
            <a:noFill/>
          </a:ln>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53" name="PlaceHolder 2"/>
          <p:cNvSpPr>
            <a:spLocks noGrp="1"/>
          </p:cNvSpPr>
          <p:nvPr>
            <p:ph/>
          </p:nvPr>
        </p:nvSpPr>
        <p:spPr>
          <a:xfrm>
            <a:off x="729360" y="2079000"/>
            <a:ext cx="7688520" cy="22608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55" name="PlaceHolder 2"/>
          <p:cNvSpPr>
            <a:spLocks noGrp="1"/>
          </p:cNvSpPr>
          <p:nvPr>
            <p:ph/>
          </p:nvPr>
        </p:nvSpPr>
        <p:spPr>
          <a:xfrm>
            <a:off x="729360" y="2079000"/>
            <a:ext cx="3751920" cy="22608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56" name="PlaceHolder 3"/>
          <p:cNvSpPr>
            <a:spLocks noGrp="1"/>
          </p:cNvSpPr>
          <p:nvPr>
            <p:ph/>
          </p:nvPr>
        </p:nvSpPr>
        <p:spPr>
          <a:xfrm>
            <a:off x="4669200" y="2079000"/>
            <a:ext cx="3751920" cy="22608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729360" y="1318680"/>
            <a:ext cx="7688520" cy="2481120"/>
          </a:xfrm>
          <a:prstGeom prst="rect">
            <a:avLst/>
          </a:prstGeom>
          <a:noFill/>
          <a:ln w="0">
            <a:noFill/>
          </a:ln>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60" name="PlaceHolder 2"/>
          <p:cNvSpPr>
            <a:spLocks noGrp="1"/>
          </p:cNvSpPr>
          <p:nvPr>
            <p:ph/>
          </p:nvPr>
        </p:nvSpPr>
        <p:spPr>
          <a:xfrm>
            <a:off x="729360" y="207900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61" name="PlaceHolder 3"/>
          <p:cNvSpPr>
            <a:spLocks noGrp="1"/>
          </p:cNvSpPr>
          <p:nvPr>
            <p:ph/>
          </p:nvPr>
        </p:nvSpPr>
        <p:spPr>
          <a:xfrm>
            <a:off x="4669200" y="2079000"/>
            <a:ext cx="3751920" cy="22608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62" name="PlaceHolder 4"/>
          <p:cNvSpPr>
            <a:spLocks noGrp="1"/>
          </p:cNvSpPr>
          <p:nvPr>
            <p:ph/>
          </p:nvPr>
        </p:nvSpPr>
        <p:spPr>
          <a:xfrm>
            <a:off x="729360" y="326016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8" name="PlaceHolder 2"/>
          <p:cNvSpPr>
            <a:spLocks noGrp="1"/>
          </p:cNvSpPr>
          <p:nvPr>
            <p:ph type="subTitle"/>
          </p:nvPr>
        </p:nvSpPr>
        <p:spPr>
          <a:xfrm>
            <a:off x="729360" y="2079000"/>
            <a:ext cx="7688520" cy="2260800"/>
          </a:xfrm>
          <a:prstGeom prst="rect">
            <a:avLst/>
          </a:prstGeom>
          <a:noFill/>
          <a:ln w="0">
            <a:noFill/>
          </a:ln>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64" name="PlaceHolder 2"/>
          <p:cNvSpPr>
            <a:spLocks noGrp="1"/>
          </p:cNvSpPr>
          <p:nvPr>
            <p:ph/>
          </p:nvPr>
        </p:nvSpPr>
        <p:spPr>
          <a:xfrm>
            <a:off x="729360" y="2079000"/>
            <a:ext cx="3751920" cy="22608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65" name="PlaceHolder 3"/>
          <p:cNvSpPr>
            <a:spLocks noGrp="1"/>
          </p:cNvSpPr>
          <p:nvPr>
            <p:ph/>
          </p:nvPr>
        </p:nvSpPr>
        <p:spPr>
          <a:xfrm>
            <a:off x="4669200" y="207900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66" name="PlaceHolder 4"/>
          <p:cNvSpPr>
            <a:spLocks noGrp="1"/>
          </p:cNvSpPr>
          <p:nvPr>
            <p:ph/>
          </p:nvPr>
        </p:nvSpPr>
        <p:spPr>
          <a:xfrm>
            <a:off x="4669200" y="326016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68" name="PlaceHolder 2"/>
          <p:cNvSpPr>
            <a:spLocks noGrp="1"/>
          </p:cNvSpPr>
          <p:nvPr>
            <p:ph/>
          </p:nvPr>
        </p:nvSpPr>
        <p:spPr>
          <a:xfrm>
            <a:off x="729360" y="207900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69" name="PlaceHolder 3"/>
          <p:cNvSpPr>
            <a:spLocks noGrp="1"/>
          </p:cNvSpPr>
          <p:nvPr>
            <p:ph/>
          </p:nvPr>
        </p:nvSpPr>
        <p:spPr>
          <a:xfrm>
            <a:off x="4669200" y="207900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70" name="PlaceHolder 4"/>
          <p:cNvSpPr>
            <a:spLocks noGrp="1"/>
          </p:cNvSpPr>
          <p:nvPr>
            <p:ph/>
          </p:nvPr>
        </p:nvSpPr>
        <p:spPr>
          <a:xfrm>
            <a:off x="729360" y="3260160"/>
            <a:ext cx="76885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72" name="PlaceHolder 2"/>
          <p:cNvSpPr>
            <a:spLocks noGrp="1"/>
          </p:cNvSpPr>
          <p:nvPr>
            <p:ph/>
          </p:nvPr>
        </p:nvSpPr>
        <p:spPr>
          <a:xfrm>
            <a:off x="729360" y="2079000"/>
            <a:ext cx="76885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73" name="PlaceHolder 3"/>
          <p:cNvSpPr>
            <a:spLocks noGrp="1"/>
          </p:cNvSpPr>
          <p:nvPr>
            <p:ph/>
          </p:nvPr>
        </p:nvSpPr>
        <p:spPr>
          <a:xfrm>
            <a:off x="729360" y="3260160"/>
            <a:ext cx="76885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75" name="PlaceHolder 2"/>
          <p:cNvSpPr>
            <a:spLocks noGrp="1"/>
          </p:cNvSpPr>
          <p:nvPr>
            <p:ph/>
          </p:nvPr>
        </p:nvSpPr>
        <p:spPr>
          <a:xfrm>
            <a:off x="729360" y="207900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76" name="PlaceHolder 3"/>
          <p:cNvSpPr>
            <a:spLocks noGrp="1"/>
          </p:cNvSpPr>
          <p:nvPr>
            <p:ph/>
          </p:nvPr>
        </p:nvSpPr>
        <p:spPr>
          <a:xfrm>
            <a:off x="4669200" y="207900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77" name="PlaceHolder 4"/>
          <p:cNvSpPr>
            <a:spLocks noGrp="1"/>
          </p:cNvSpPr>
          <p:nvPr>
            <p:ph/>
          </p:nvPr>
        </p:nvSpPr>
        <p:spPr>
          <a:xfrm>
            <a:off x="729360" y="326016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78" name="PlaceHolder 5"/>
          <p:cNvSpPr>
            <a:spLocks noGrp="1"/>
          </p:cNvSpPr>
          <p:nvPr>
            <p:ph/>
          </p:nvPr>
        </p:nvSpPr>
        <p:spPr>
          <a:xfrm>
            <a:off x="4669200" y="326016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80" name="PlaceHolder 2"/>
          <p:cNvSpPr>
            <a:spLocks noGrp="1"/>
          </p:cNvSpPr>
          <p:nvPr>
            <p:ph/>
          </p:nvPr>
        </p:nvSpPr>
        <p:spPr>
          <a:xfrm>
            <a:off x="729360" y="2079000"/>
            <a:ext cx="247536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81" name="PlaceHolder 3"/>
          <p:cNvSpPr>
            <a:spLocks noGrp="1"/>
          </p:cNvSpPr>
          <p:nvPr>
            <p:ph/>
          </p:nvPr>
        </p:nvSpPr>
        <p:spPr>
          <a:xfrm>
            <a:off x="3328920" y="2079000"/>
            <a:ext cx="247536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82" name="PlaceHolder 4"/>
          <p:cNvSpPr>
            <a:spLocks noGrp="1"/>
          </p:cNvSpPr>
          <p:nvPr>
            <p:ph/>
          </p:nvPr>
        </p:nvSpPr>
        <p:spPr>
          <a:xfrm>
            <a:off x="5928480" y="2079000"/>
            <a:ext cx="247536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83" name="PlaceHolder 5"/>
          <p:cNvSpPr>
            <a:spLocks noGrp="1"/>
          </p:cNvSpPr>
          <p:nvPr>
            <p:ph/>
          </p:nvPr>
        </p:nvSpPr>
        <p:spPr>
          <a:xfrm>
            <a:off x="729360" y="3260160"/>
            <a:ext cx="247536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84" name="PlaceHolder 6"/>
          <p:cNvSpPr>
            <a:spLocks noGrp="1"/>
          </p:cNvSpPr>
          <p:nvPr>
            <p:ph/>
          </p:nvPr>
        </p:nvSpPr>
        <p:spPr>
          <a:xfrm>
            <a:off x="3328920" y="3260160"/>
            <a:ext cx="247536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85" name="PlaceHolder 7"/>
          <p:cNvSpPr>
            <a:spLocks noGrp="1"/>
          </p:cNvSpPr>
          <p:nvPr>
            <p:ph/>
          </p:nvPr>
        </p:nvSpPr>
        <p:spPr>
          <a:xfrm>
            <a:off x="5928480" y="3260160"/>
            <a:ext cx="247536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10" name="PlaceHolder 2"/>
          <p:cNvSpPr>
            <a:spLocks noGrp="1"/>
          </p:cNvSpPr>
          <p:nvPr>
            <p:ph/>
          </p:nvPr>
        </p:nvSpPr>
        <p:spPr>
          <a:xfrm>
            <a:off x="729360" y="2079000"/>
            <a:ext cx="7688520" cy="22608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12" name="PlaceHolder 2"/>
          <p:cNvSpPr>
            <a:spLocks noGrp="1"/>
          </p:cNvSpPr>
          <p:nvPr>
            <p:ph/>
          </p:nvPr>
        </p:nvSpPr>
        <p:spPr>
          <a:xfrm>
            <a:off x="729360" y="2079000"/>
            <a:ext cx="3751920" cy="22608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13" name="PlaceHolder 3"/>
          <p:cNvSpPr>
            <a:spLocks noGrp="1"/>
          </p:cNvSpPr>
          <p:nvPr>
            <p:ph/>
          </p:nvPr>
        </p:nvSpPr>
        <p:spPr>
          <a:xfrm>
            <a:off x="4669200" y="2079000"/>
            <a:ext cx="3751920" cy="22608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729360" y="1318680"/>
            <a:ext cx="7688520" cy="2481120"/>
          </a:xfrm>
          <a:prstGeom prst="rect">
            <a:avLst/>
          </a:prstGeom>
          <a:noFill/>
          <a:ln w="0">
            <a:noFill/>
          </a:ln>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17" name="PlaceHolder 2"/>
          <p:cNvSpPr>
            <a:spLocks noGrp="1"/>
          </p:cNvSpPr>
          <p:nvPr>
            <p:ph/>
          </p:nvPr>
        </p:nvSpPr>
        <p:spPr>
          <a:xfrm>
            <a:off x="729360" y="207900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18" name="PlaceHolder 3"/>
          <p:cNvSpPr>
            <a:spLocks noGrp="1"/>
          </p:cNvSpPr>
          <p:nvPr>
            <p:ph/>
          </p:nvPr>
        </p:nvSpPr>
        <p:spPr>
          <a:xfrm>
            <a:off x="4669200" y="2079000"/>
            <a:ext cx="3751920" cy="22608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19" name="PlaceHolder 4"/>
          <p:cNvSpPr>
            <a:spLocks noGrp="1"/>
          </p:cNvSpPr>
          <p:nvPr>
            <p:ph/>
          </p:nvPr>
        </p:nvSpPr>
        <p:spPr>
          <a:xfrm>
            <a:off x="729360" y="326016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21" name="PlaceHolder 2"/>
          <p:cNvSpPr>
            <a:spLocks noGrp="1"/>
          </p:cNvSpPr>
          <p:nvPr>
            <p:ph/>
          </p:nvPr>
        </p:nvSpPr>
        <p:spPr>
          <a:xfrm>
            <a:off x="729360" y="2079000"/>
            <a:ext cx="3751920" cy="22608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22" name="PlaceHolder 3"/>
          <p:cNvSpPr>
            <a:spLocks noGrp="1"/>
          </p:cNvSpPr>
          <p:nvPr>
            <p:ph/>
          </p:nvPr>
        </p:nvSpPr>
        <p:spPr>
          <a:xfrm>
            <a:off x="4669200" y="207900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23" name="PlaceHolder 4"/>
          <p:cNvSpPr>
            <a:spLocks noGrp="1"/>
          </p:cNvSpPr>
          <p:nvPr>
            <p:ph/>
          </p:nvPr>
        </p:nvSpPr>
        <p:spPr>
          <a:xfrm>
            <a:off x="4669200" y="326016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endParaRPr lang="fr-FR" sz="1400" b="0" strike="noStrike" spc="-1">
              <a:solidFill>
                <a:srgbClr val="000000"/>
              </a:solidFill>
              <a:latin typeface="Arial"/>
            </a:endParaRPr>
          </a:p>
        </p:txBody>
      </p:sp>
      <p:sp>
        <p:nvSpPr>
          <p:cNvPr id="25" name="PlaceHolder 2"/>
          <p:cNvSpPr>
            <a:spLocks noGrp="1"/>
          </p:cNvSpPr>
          <p:nvPr>
            <p:ph/>
          </p:nvPr>
        </p:nvSpPr>
        <p:spPr>
          <a:xfrm>
            <a:off x="729360" y="207900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26" name="PlaceHolder 3"/>
          <p:cNvSpPr>
            <a:spLocks noGrp="1"/>
          </p:cNvSpPr>
          <p:nvPr>
            <p:ph/>
          </p:nvPr>
        </p:nvSpPr>
        <p:spPr>
          <a:xfrm>
            <a:off x="4669200" y="2079000"/>
            <a:ext cx="37519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
        <p:nvSpPr>
          <p:cNvPr id="27" name="PlaceHolder 4"/>
          <p:cNvSpPr>
            <a:spLocks noGrp="1"/>
          </p:cNvSpPr>
          <p:nvPr>
            <p:ph/>
          </p:nvPr>
        </p:nvSpPr>
        <p:spPr>
          <a:xfrm>
            <a:off x="729360" y="3260160"/>
            <a:ext cx="7688520" cy="1078200"/>
          </a:xfrm>
          <a:prstGeom prst="rect">
            <a:avLst/>
          </a:prstGeom>
          <a:noFill/>
          <a:ln w="0">
            <a:noFill/>
          </a:ln>
        </p:spPr>
        <p:txBody>
          <a:bodyPr lIns="0" tIns="0" rIns="0" bIns="0" anchor="t">
            <a:normAutofit/>
          </a:bodyPr>
          <a:lstStyle/>
          <a:p>
            <a:endParaRPr lang="fr-FR"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DEE"/>
        </a:solidFill>
        <a:effectLst/>
      </p:bgPr>
    </p:bg>
    <p:spTree>
      <p:nvGrpSpPr>
        <p:cNvPr id="1" name=""/>
        <p:cNvGrpSpPr/>
        <p:nvPr/>
      </p:nvGrpSpPr>
      <p:grpSpPr>
        <a:xfrm>
          <a:off x="0" y="0"/>
          <a:ext cx="0" cy="0"/>
          <a:chOff x="0" y="0"/>
          <a:chExt cx="0" cy="0"/>
        </a:xfrm>
      </p:grpSpPr>
      <p:sp>
        <p:nvSpPr>
          <p:cNvPr id="7" name="Google Shape;10;p2"/>
          <p:cNvSpPr/>
          <p:nvPr/>
        </p:nvSpPr>
        <p:spPr>
          <a:xfrm>
            <a:off x="0" y="0"/>
            <a:ext cx="9143640" cy="487440"/>
          </a:xfrm>
          <a:prstGeom prst="rect">
            <a:avLst/>
          </a:prstGeom>
          <a:solidFill>
            <a:schemeClr val="lt1"/>
          </a:solidFill>
          <a:ln w="0">
            <a:noFill/>
          </a:ln>
        </p:spPr>
        <p:style>
          <a:lnRef idx="0">
            <a:scrgbClr r="0" g="0" b="0"/>
          </a:lnRef>
          <a:fillRef idx="0">
            <a:scrgbClr r="0" g="0" b="0"/>
          </a:fillRef>
          <a:effectRef idx="0">
            <a:scrgbClr r="0" g="0" b="0"/>
          </a:effectRef>
          <a:fontRef idx="minor"/>
        </p:style>
      </p:sp>
      <p:grpSp>
        <p:nvGrpSpPr>
          <p:cNvPr id="8" name="Google Shape;11;p2"/>
          <p:cNvGrpSpPr/>
          <p:nvPr/>
        </p:nvGrpSpPr>
        <p:grpSpPr>
          <a:xfrm>
            <a:off x="530280" y="1205640"/>
            <a:ext cx="1342800" cy="17280"/>
            <a:chOff x="530280" y="1205640"/>
            <a:chExt cx="1342800" cy="17280"/>
          </a:xfrm>
        </p:grpSpPr>
        <p:sp>
          <p:nvSpPr>
            <p:cNvPr id="2" name="Google Shape;12;p2"/>
            <p:cNvSpPr/>
            <p:nvPr/>
          </p:nvSpPr>
          <p:spPr>
            <a:xfrm rot="16200000">
              <a:off x="1380600" y="730440"/>
              <a:ext cx="17280" cy="967320"/>
            </a:xfrm>
            <a:prstGeom prst="rect">
              <a:avLst/>
            </a:prstGeom>
            <a:solidFill>
              <a:schemeClr val="accent3"/>
            </a:solidFill>
            <a:ln w="0">
              <a:noFill/>
            </a:ln>
          </p:spPr>
          <p:style>
            <a:lnRef idx="0">
              <a:scrgbClr r="0" g="0" b="0"/>
            </a:lnRef>
            <a:fillRef idx="0">
              <a:scrgbClr r="0" g="0" b="0"/>
            </a:fillRef>
            <a:effectRef idx="0">
              <a:scrgbClr r="0" g="0" b="0"/>
            </a:effectRef>
            <a:fontRef idx="minor"/>
          </p:style>
        </p:sp>
        <p:sp>
          <p:nvSpPr>
            <p:cNvPr id="3" name="Google Shape;13;p2"/>
            <p:cNvSpPr/>
            <p:nvPr/>
          </p:nvSpPr>
          <p:spPr>
            <a:xfrm rot="16200000">
              <a:off x="1009440" y="726480"/>
              <a:ext cx="17280" cy="975600"/>
            </a:xfrm>
            <a:prstGeom prst="rect">
              <a:avLst/>
            </a:prstGeom>
            <a:solidFill>
              <a:schemeClr val="dk1"/>
            </a:solidFill>
            <a:ln w="0">
              <a:noFill/>
            </a:ln>
          </p:spPr>
          <p:style>
            <a:lnRef idx="0">
              <a:scrgbClr r="0" g="0" b="0"/>
            </a:lnRef>
            <a:fillRef idx="0">
              <a:scrgbClr r="0" g="0" b="0"/>
            </a:fillRef>
            <a:effectRef idx="0">
              <a:scrgbClr r="0" g="0" b="0"/>
            </a:effectRef>
            <a:fontRef idx="minor"/>
          </p:style>
        </p:sp>
      </p:grpSp>
      <p:sp>
        <p:nvSpPr>
          <p:cNvPr id="4" name="PlaceHolder 1"/>
          <p:cNvSpPr>
            <a:spLocks noGrp="1"/>
          </p:cNvSpPr>
          <p:nvPr>
            <p:ph type="title"/>
          </p:nvPr>
        </p:nvSpPr>
        <p:spPr>
          <a:xfrm>
            <a:off x="729360" y="1322280"/>
            <a:ext cx="7687800" cy="1664280"/>
          </a:xfrm>
          <a:prstGeom prst="rect">
            <a:avLst/>
          </a:prstGeom>
          <a:noFill/>
          <a:ln w="0">
            <a:noFill/>
          </a:ln>
        </p:spPr>
        <p:txBody>
          <a:bodyPr tIns="91440" bIns="91440" anchor="t">
            <a:normAutofit/>
          </a:bodyPr>
          <a:lstStyle/>
          <a:p>
            <a:r>
              <a:rPr lang="fr-FR" sz="4200" b="0" strike="noStrike" spc="-1">
                <a:solidFill>
                  <a:srgbClr val="000000"/>
                </a:solidFill>
                <a:latin typeface="Arial"/>
              </a:rPr>
              <a:t>Cliquez pour éditer le format du texte-titre</a:t>
            </a:r>
          </a:p>
        </p:txBody>
      </p:sp>
      <p:sp>
        <p:nvSpPr>
          <p:cNvPr id="5" name="PlaceHolder 2"/>
          <p:cNvSpPr>
            <a:spLocks noGrp="1"/>
          </p:cNvSpPr>
          <p:nvPr>
            <p:ph type="sldNum"/>
          </p:nvPr>
        </p:nvSpPr>
        <p:spPr>
          <a:xfrm>
            <a:off x="8536320" y="4749840"/>
            <a:ext cx="548280" cy="393120"/>
          </a:xfrm>
          <a:prstGeom prst="rect">
            <a:avLst/>
          </a:prstGeom>
          <a:noFill/>
          <a:ln w="0">
            <a:noFill/>
          </a:ln>
        </p:spPr>
        <p:txBody>
          <a:bodyPr tIns="91440" bIns="91440" anchor="ctr">
            <a:normAutofit/>
          </a:bodyPr>
          <a:lstStyle/>
          <a:p>
            <a:pPr algn="r">
              <a:lnSpc>
                <a:spcPct val="100000"/>
              </a:lnSpc>
              <a:tabLst>
                <a:tab pos="0" algn="l"/>
              </a:tabLst>
            </a:pPr>
            <a:fld id="{98333BB8-F055-4EB8-8775-6915D146B9C1}" type="slidenum">
              <a:rPr lang="fr-FR" sz="1000" b="0" strike="noStrike" spc="-1">
                <a:solidFill>
                  <a:srgbClr val="595959"/>
                </a:solidFill>
                <a:latin typeface="Lato"/>
                <a:ea typeface="Lato"/>
              </a:rPr>
              <a:t>‹N°›</a:t>
            </a:fld>
            <a:endParaRPr lang="fr-FR" sz="1000" b="0" strike="noStrike" spc="-1">
              <a:latin typeface="Times New Roman"/>
            </a:endParaRPr>
          </a:p>
        </p:txBody>
      </p:sp>
      <p:sp>
        <p:nvSpPr>
          <p:cNvPr id="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Google Shape;24;p4"/>
          <p:cNvSpPr/>
          <p:nvPr/>
        </p:nvSpPr>
        <p:spPr>
          <a:xfrm>
            <a:off x="0" y="0"/>
            <a:ext cx="9143640" cy="487440"/>
          </a:xfrm>
          <a:prstGeom prst="rect">
            <a:avLst/>
          </a:prstGeom>
          <a:solidFill>
            <a:schemeClr val="lt2"/>
          </a:solidFill>
          <a:ln w="0">
            <a:noFill/>
          </a:ln>
        </p:spPr>
        <p:style>
          <a:lnRef idx="0">
            <a:scrgbClr r="0" g="0" b="0"/>
          </a:lnRef>
          <a:fillRef idx="0">
            <a:scrgbClr r="0" g="0" b="0"/>
          </a:fillRef>
          <a:effectRef idx="0">
            <a:scrgbClr r="0" g="0" b="0"/>
          </a:effectRef>
          <a:fontRef idx="minor"/>
        </p:style>
      </p:sp>
      <p:grpSp>
        <p:nvGrpSpPr>
          <p:cNvPr id="44" name="Google Shape;25;p4"/>
          <p:cNvGrpSpPr/>
          <p:nvPr/>
        </p:nvGrpSpPr>
        <p:grpSpPr>
          <a:xfrm>
            <a:off x="530280" y="1205640"/>
            <a:ext cx="1342800" cy="17280"/>
            <a:chOff x="530280" y="1205640"/>
            <a:chExt cx="1342800" cy="17280"/>
          </a:xfrm>
        </p:grpSpPr>
        <p:sp>
          <p:nvSpPr>
            <p:cNvPr id="45" name="Google Shape;26;p4"/>
            <p:cNvSpPr/>
            <p:nvPr/>
          </p:nvSpPr>
          <p:spPr>
            <a:xfrm rot="16200000">
              <a:off x="1380600" y="730440"/>
              <a:ext cx="17280" cy="967320"/>
            </a:xfrm>
            <a:prstGeom prst="rect">
              <a:avLst/>
            </a:prstGeom>
            <a:solidFill>
              <a:schemeClr val="accent3"/>
            </a:solidFill>
            <a:ln w="0">
              <a:noFill/>
            </a:ln>
          </p:spPr>
          <p:style>
            <a:lnRef idx="0">
              <a:scrgbClr r="0" g="0" b="0"/>
            </a:lnRef>
            <a:fillRef idx="0">
              <a:scrgbClr r="0" g="0" b="0"/>
            </a:fillRef>
            <a:effectRef idx="0">
              <a:scrgbClr r="0" g="0" b="0"/>
            </a:effectRef>
            <a:fontRef idx="minor"/>
          </p:style>
        </p:sp>
        <p:sp>
          <p:nvSpPr>
            <p:cNvPr id="46" name="Google Shape;27;p4"/>
            <p:cNvSpPr/>
            <p:nvPr/>
          </p:nvSpPr>
          <p:spPr>
            <a:xfrm rot="16200000">
              <a:off x="1009440" y="726480"/>
              <a:ext cx="17280" cy="975600"/>
            </a:xfrm>
            <a:prstGeom prst="rect">
              <a:avLst/>
            </a:prstGeom>
            <a:solidFill>
              <a:schemeClr val="dk1"/>
            </a:solidFill>
            <a:ln w="0">
              <a:noFill/>
            </a:ln>
          </p:spPr>
          <p:style>
            <a:lnRef idx="0">
              <a:scrgbClr r="0" g="0" b="0"/>
            </a:lnRef>
            <a:fillRef idx="0">
              <a:scrgbClr r="0" g="0" b="0"/>
            </a:fillRef>
            <a:effectRef idx="0">
              <a:scrgbClr r="0" g="0" b="0"/>
            </a:effectRef>
            <a:fontRef idx="minor"/>
          </p:style>
        </p:sp>
      </p:grpSp>
      <p:sp>
        <p:nvSpPr>
          <p:cNvPr id="47"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8000"/>
          </a:bodyPr>
          <a:lstStyle/>
          <a:p>
            <a:r>
              <a:rPr lang="fr-FR" sz="2600" b="0" strike="noStrike" spc="-1">
                <a:solidFill>
                  <a:srgbClr val="000000"/>
                </a:solidFill>
                <a:latin typeface="Arial"/>
              </a:rPr>
              <a:t>Cliquez pour éditer le format du texte-titre</a:t>
            </a:r>
          </a:p>
        </p:txBody>
      </p:sp>
      <p:sp>
        <p:nvSpPr>
          <p:cNvPr id="48" name="PlaceHolder 2"/>
          <p:cNvSpPr>
            <a:spLocks noGrp="1"/>
          </p:cNvSpPr>
          <p:nvPr>
            <p:ph type="body"/>
          </p:nvPr>
        </p:nvSpPr>
        <p:spPr>
          <a:xfrm>
            <a:off x="729360" y="2079000"/>
            <a:ext cx="7688520" cy="2260800"/>
          </a:xfrm>
          <a:prstGeom prst="rect">
            <a:avLst/>
          </a:prstGeom>
          <a:noFill/>
          <a:ln w="0">
            <a:noFill/>
          </a:ln>
        </p:spPr>
        <p:txBody>
          <a:bodyPr tIns="91440" bIns="91440" anchor="t">
            <a:normAutofit/>
          </a:bodyPr>
          <a:lstStyle/>
          <a:p>
            <a:pPr marL="432000" indent="-324000">
              <a:spcBef>
                <a:spcPts val="1417"/>
              </a:spcBef>
              <a:buClr>
                <a:srgbClr val="000000"/>
              </a:buClr>
              <a:buSzPct val="45000"/>
              <a:buFont typeface="Wingdings" charset="2"/>
              <a:buChar char=""/>
            </a:pPr>
            <a:r>
              <a:rPr lang="fr-FR" sz="13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3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3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3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3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3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300" b="0" strike="noStrike" spc="-1">
                <a:solidFill>
                  <a:srgbClr val="000000"/>
                </a:solidFill>
                <a:latin typeface="Arial"/>
              </a:rPr>
              <a:t>Septième niveau de plan</a:t>
            </a:r>
          </a:p>
        </p:txBody>
      </p:sp>
      <p:sp>
        <p:nvSpPr>
          <p:cNvPr id="49" name="PlaceHolder 3"/>
          <p:cNvSpPr>
            <a:spLocks noGrp="1"/>
          </p:cNvSpPr>
          <p:nvPr>
            <p:ph type="sldNum"/>
          </p:nvPr>
        </p:nvSpPr>
        <p:spPr>
          <a:xfrm>
            <a:off x="8536320" y="4749840"/>
            <a:ext cx="548280" cy="393120"/>
          </a:xfrm>
          <a:prstGeom prst="rect">
            <a:avLst/>
          </a:prstGeom>
          <a:noFill/>
          <a:ln w="0">
            <a:noFill/>
          </a:ln>
        </p:spPr>
        <p:txBody>
          <a:bodyPr tIns="91440" bIns="91440" anchor="ctr">
            <a:normAutofit/>
          </a:bodyPr>
          <a:lstStyle/>
          <a:p>
            <a:pPr algn="r">
              <a:lnSpc>
                <a:spcPct val="100000"/>
              </a:lnSpc>
              <a:tabLst>
                <a:tab pos="0" algn="l"/>
              </a:tabLst>
            </a:pPr>
            <a:fld id="{0F6203FC-7161-473E-9EEF-B74CA0AC9735}" type="slidenum">
              <a:rPr lang="fr-FR" sz="1000" b="0" strike="noStrike" spc="-1">
                <a:solidFill>
                  <a:srgbClr val="595959"/>
                </a:solidFill>
                <a:latin typeface="Lato"/>
                <a:ea typeface="Lato"/>
              </a:rPr>
              <a:t>‹N°›</a:t>
            </a:fld>
            <a:endParaRPr lang="fr-FR"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scm.com/downloads" TargetMode="Externa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votremailgithub@test.fr" TargetMode="Externa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toptal.com/developers/gitignore" TargetMode="Externa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29360" y="1322280"/>
            <a:ext cx="7687800" cy="1664280"/>
          </a:xfrm>
          <a:prstGeom prst="rect">
            <a:avLst/>
          </a:prstGeom>
          <a:noFill/>
          <a:ln w="0">
            <a:noFill/>
          </a:ln>
        </p:spPr>
        <p:txBody>
          <a:bodyPr tIns="91440" bIns="91440" anchor="t">
            <a:normAutofit/>
          </a:bodyPr>
          <a:lstStyle/>
          <a:p>
            <a:pPr algn="ctr">
              <a:lnSpc>
                <a:spcPct val="100000"/>
              </a:lnSpc>
              <a:tabLst>
                <a:tab pos="0" algn="l"/>
              </a:tabLst>
            </a:pPr>
            <a:r>
              <a:rPr lang="fr-FR" sz="4200" b="1" strike="noStrike" spc="-1">
                <a:solidFill>
                  <a:srgbClr val="1A1A1A"/>
                </a:solidFill>
                <a:latin typeface="Raleway"/>
                <a:ea typeface="Raleway"/>
              </a:rPr>
              <a:t>Cours GitHub</a:t>
            </a:r>
            <a:endParaRPr lang="fr-FR" sz="4200" b="0" strike="noStrike" spc="-1">
              <a:solidFill>
                <a:srgbClr val="000000"/>
              </a:solidFill>
              <a:latin typeface="Arial"/>
            </a:endParaRPr>
          </a:p>
        </p:txBody>
      </p:sp>
      <p:sp>
        <p:nvSpPr>
          <p:cNvPr id="87" name="PlaceHolder 2"/>
          <p:cNvSpPr>
            <a:spLocks noGrp="1"/>
          </p:cNvSpPr>
          <p:nvPr>
            <p:ph type="subTitle"/>
          </p:nvPr>
        </p:nvSpPr>
        <p:spPr>
          <a:xfrm>
            <a:off x="727920" y="2355480"/>
            <a:ext cx="7687800" cy="540720"/>
          </a:xfrm>
          <a:prstGeom prst="rect">
            <a:avLst/>
          </a:prstGeom>
          <a:noFill/>
          <a:ln w="0">
            <a:noFill/>
          </a:ln>
        </p:spPr>
        <p:txBody>
          <a:bodyPr tIns="91440" bIns="91440" anchor="t">
            <a:normAutofit/>
          </a:bodyPr>
          <a:lstStyle/>
          <a:p>
            <a:pPr algn="ctr">
              <a:lnSpc>
                <a:spcPct val="100000"/>
              </a:lnSpc>
              <a:tabLst>
                <a:tab pos="0" algn="l"/>
              </a:tabLst>
            </a:pPr>
            <a:r>
              <a:rPr lang="fr-FR" sz="1600" b="0" strike="noStrike" spc="-1">
                <a:solidFill>
                  <a:srgbClr val="595959"/>
                </a:solidFill>
                <a:latin typeface="Lato"/>
                <a:ea typeface="Lato"/>
              </a:rPr>
              <a:t>Les bases de GitHub</a:t>
            </a:r>
            <a:endParaRPr lang="fr-FR" sz="1600" b="0" strike="noStrike" spc="-1">
              <a:latin typeface="Arial"/>
            </a:endParaRPr>
          </a:p>
        </p:txBody>
      </p:sp>
      <p:pic>
        <p:nvPicPr>
          <p:cNvPr id="88" name="Google Shape;88;p13"/>
          <p:cNvPicPr/>
          <p:nvPr/>
        </p:nvPicPr>
        <p:blipFill>
          <a:blip r:embed="rId2"/>
          <a:stretch/>
        </p:blipFill>
        <p:spPr>
          <a:xfrm>
            <a:off x="3180240" y="2896560"/>
            <a:ext cx="2783160" cy="15735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8000"/>
          </a:bodyPr>
          <a:lstStyle/>
          <a:p>
            <a:pPr>
              <a:lnSpc>
                <a:spcPct val="100000"/>
              </a:lnSpc>
              <a:tabLst>
                <a:tab pos="0" algn="l"/>
              </a:tabLst>
            </a:pPr>
            <a:r>
              <a:rPr lang="fr-FR" sz="2600" b="1" strike="noStrike" spc="-1">
                <a:solidFill>
                  <a:srgbClr val="1A1A1A"/>
                </a:solidFill>
                <a:latin typeface="Raleway"/>
                <a:ea typeface="Raleway"/>
              </a:rPr>
              <a:t>Mise en place de Git</a:t>
            </a:r>
            <a:endParaRPr lang="fr-FR" sz="2600" b="0" strike="noStrike" spc="-1">
              <a:solidFill>
                <a:srgbClr val="000000"/>
              </a:solidFill>
              <a:latin typeface="Arial"/>
            </a:endParaRPr>
          </a:p>
        </p:txBody>
      </p:sp>
      <p:sp>
        <p:nvSpPr>
          <p:cNvPr id="108" name="PlaceHolder 2"/>
          <p:cNvSpPr>
            <a:spLocks noGrp="1"/>
          </p:cNvSpPr>
          <p:nvPr>
            <p:ph/>
          </p:nvPr>
        </p:nvSpPr>
        <p:spPr>
          <a:xfrm>
            <a:off x="727560" y="1903320"/>
            <a:ext cx="7688520" cy="3075840"/>
          </a:xfrm>
          <a:prstGeom prst="rect">
            <a:avLst/>
          </a:prstGeom>
          <a:noFill/>
          <a:ln w="0">
            <a:noFill/>
          </a:ln>
        </p:spPr>
        <p:txBody>
          <a:bodyPr tIns="91440" bIns="91440" anchor="t">
            <a:noAutofit/>
          </a:bodyPr>
          <a:lstStyle/>
          <a:p>
            <a:pPr>
              <a:lnSpc>
                <a:spcPct val="115000"/>
              </a:lnSpc>
              <a:spcAft>
                <a:spcPts val="1199"/>
              </a:spcAft>
              <a:tabLst>
                <a:tab pos="0" algn="l"/>
              </a:tabLst>
            </a:pPr>
            <a:r>
              <a:rPr lang="fr-FR" sz="1300" b="0" strike="noStrike" spc="-1">
                <a:solidFill>
                  <a:srgbClr val="595959"/>
                </a:solidFill>
                <a:latin typeface="Lato"/>
                <a:ea typeface="Lato"/>
              </a:rPr>
              <a:t>GitBash est le CLI (command line interface, correspond à la console) de Git qui nous permettra de communiquer avec nos repositories. </a:t>
            </a:r>
            <a:endParaRPr lang="fr-FR" sz="1300" b="0" strike="noStrike" spc="-1">
              <a:solidFill>
                <a:srgbClr val="000000"/>
              </a:solidFill>
              <a:latin typeface="Arial"/>
            </a:endParaRPr>
          </a:p>
          <a:p>
            <a:pPr>
              <a:lnSpc>
                <a:spcPct val="115000"/>
              </a:lnSpc>
              <a:spcAft>
                <a:spcPts val="1199"/>
              </a:spcAft>
              <a:tabLst>
                <a:tab pos="0" algn="l"/>
              </a:tabLst>
            </a:pPr>
            <a:br/>
            <a:r>
              <a:rPr lang="fr-FR" sz="1300" b="0" strike="noStrike" spc="-1">
                <a:solidFill>
                  <a:srgbClr val="595959"/>
                </a:solidFill>
                <a:latin typeface="Lato"/>
                <a:ea typeface="Lato"/>
              </a:rPr>
              <a:t>Pour ça rendez vous sur le lien suivant : </a:t>
            </a:r>
            <a:endParaRPr lang="fr-FR" sz="1300" b="0" strike="noStrike" spc="-1">
              <a:solidFill>
                <a:srgbClr val="000000"/>
              </a:solidFill>
              <a:latin typeface="Arial"/>
            </a:endParaRPr>
          </a:p>
          <a:p>
            <a:pPr>
              <a:lnSpc>
                <a:spcPct val="115000"/>
              </a:lnSpc>
              <a:spcAft>
                <a:spcPts val="1199"/>
              </a:spcAft>
              <a:tabLst>
                <a:tab pos="0" algn="l"/>
              </a:tabLst>
            </a:pPr>
            <a:r>
              <a:rPr lang="fr-FR" sz="1300" b="0" u="sng" strike="noStrike" spc="-1">
                <a:solidFill>
                  <a:srgbClr val="1C3678"/>
                </a:solidFill>
                <a:uFillTx/>
                <a:latin typeface="Lato"/>
                <a:ea typeface="Lato"/>
                <a:hlinkClick r:id="rId2"/>
              </a:rPr>
              <a:t>https://git-scm.com/downloads</a:t>
            </a:r>
            <a:br/>
            <a:endParaRPr lang="fr-FR" sz="1300" b="0" strike="noStrike" spc="-1">
              <a:solidFill>
                <a:srgbClr val="000000"/>
              </a:solidFill>
              <a:latin typeface="Arial"/>
            </a:endParaRPr>
          </a:p>
        </p:txBody>
      </p:sp>
      <p:pic>
        <p:nvPicPr>
          <p:cNvPr id="109" name="Google Shape;107;p16"/>
          <p:cNvPicPr/>
          <p:nvPr/>
        </p:nvPicPr>
        <p:blipFill>
          <a:blip r:embed="rId3"/>
          <a:stretch/>
        </p:blipFill>
        <p:spPr>
          <a:xfrm>
            <a:off x="4654800" y="2293920"/>
            <a:ext cx="3471120" cy="260316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727560" y="1297080"/>
            <a:ext cx="7688520" cy="534960"/>
          </a:xfrm>
          <a:prstGeom prst="rect">
            <a:avLst/>
          </a:prstGeom>
          <a:noFill/>
          <a:ln w="0">
            <a:noFill/>
          </a:ln>
        </p:spPr>
        <p:txBody>
          <a:bodyPr tIns="91440" bIns="91440" anchor="t">
            <a:normAutofit fontScale="88000"/>
          </a:bodyPr>
          <a:lstStyle/>
          <a:p>
            <a:pPr>
              <a:lnSpc>
                <a:spcPct val="100000"/>
              </a:lnSpc>
              <a:tabLst>
                <a:tab pos="0" algn="l"/>
              </a:tabLst>
            </a:pPr>
            <a:r>
              <a:rPr lang="fr-FR" sz="2600" b="1" strike="noStrike" spc="-1">
                <a:solidFill>
                  <a:srgbClr val="1A1A1A"/>
                </a:solidFill>
                <a:latin typeface="Raleway"/>
                <a:ea typeface="Raleway"/>
              </a:rPr>
              <a:t>Commande de base de GitHub - git config</a:t>
            </a:r>
            <a:endParaRPr lang="fr-FR" sz="2600" b="0" strike="noStrike" spc="-1">
              <a:solidFill>
                <a:srgbClr val="000000"/>
              </a:solidFill>
              <a:latin typeface="Arial"/>
            </a:endParaRPr>
          </a:p>
          <a:p>
            <a:pPr>
              <a:lnSpc>
                <a:spcPct val="100000"/>
              </a:lnSpc>
              <a:tabLst>
                <a:tab pos="0" algn="l"/>
              </a:tabLst>
            </a:pPr>
            <a:endParaRPr lang="fr-FR" sz="2600" b="0" strike="noStrike" spc="-1">
              <a:solidFill>
                <a:srgbClr val="000000"/>
              </a:solidFill>
              <a:latin typeface="Arial"/>
            </a:endParaRPr>
          </a:p>
        </p:txBody>
      </p:sp>
      <p:sp>
        <p:nvSpPr>
          <p:cNvPr id="111" name="PlaceHolder 2"/>
          <p:cNvSpPr>
            <a:spLocks noGrp="1"/>
          </p:cNvSpPr>
          <p:nvPr>
            <p:ph/>
          </p:nvPr>
        </p:nvSpPr>
        <p:spPr>
          <a:xfrm>
            <a:off x="727560" y="1832040"/>
            <a:ext cx="7688520" cy="2859480"/>
          </a:xfrm>
          <a:prstGeom prst="rect">
            <a:avLst/>
          </a:prstGeom>
          <a:noFill/>
          <a:ln w="0">
            <a:noFill/>
          </a:ln>
        </p:spPr>
        <p:txBody>
          <a:bodyPr tIns="91440" bIns="91440" anchor="t">
            <a:normAutofit fontScale="98000"/>
          </a:bodyPr>
          <a:lstStyle/>
          <a:p>
            <a:pPr marL="457200">
              <a:lnSpc>
                <a:spcPct val="115000"/>
              </a:lnSpc>
              <a:tabLst>
                <a:tab pos="0" algn="l"/>
              </a:tabLst>
            </a:pPr>
            <a:endParaRPr lang="fr-FR" sz="1400" b="0" strike="noStrike" spc="-1">
              <a:solidFill>
                <a:srgbClr val="000000"/>
              </a:solidFill>
              <a:latin typeface="Arial"/>
            </a:endParaRPr>
          </a:p>
          <a:p>
            <a:pPr marL="457200">
              <a:lnSpc>
                <a:spcPct val="115000"/>
              </a:lnSpc>
              <a:spcBef>
                <a:spcPts val="1199"/>
              </a:spcBef>
              <a:tabLst>
                <a:tab pos="0" algn="l"/>
              </a:tabLst>
            </a:pPr>
            <a:r>
              <a:rPr lang="fr-FR" sz="1000" b="0" strike="noStrike" spc="-1">
                <a:solidFill>
                  <a:srgbClr val="333333"/>
                </a:solidFill>
                <a:highlight>
                  <a:srgbClr val="EEEEEE"/>
                </a:highlight>
                <a:latin typeface="Arial"/>
                <a:ea typeface="Arial"/>
              </a:rPr>
              <a:t> git config --global user.name "Votre Nom D’utilisateur GitHub"</a:t>
            </a:r>
            <a:endParaRPr lang="fr-FR" sz="1000" b="0" strike="noStrike" spc="-1">
              <a:solidFill>
                <a:srgbClr val="000000"/>
              </a:solidFill>
              <a:latin typeface="Arial"/>
            </a:endParaRPr>
          </a:p>
          <a:p>
            <a:pPr>
              <a:lnSpc>
                <a:spcPct val="113000"/>
              </a:lnSpc>
              <a:spcBef>
                <a:spcPts val="1199"/>
              </a:spcBef>
              <a:tabLst>
                <a:tab pos="0" algn="l"/>
              </a:tabLst>
            </a:pPr>
            <a:r>
              <a:rPr lang="fr-FR" sz="1000" b="0" strike="noStrike" spc="-1">
                <a:solidFill>
                  <a:srgbClr val="333333"/>
                </a:solidFill>
                <a:latin typeface="Arial"/>
                <a:ea typeface="Arial"/>
              </a:rPr>
              <a:t>               Cette commande va nous permettre de définir le nom d’utilisateur utilisé lors des tentatives de push sur vos repos git</a:t>
            </a:r>
            <a:endParaRPr lang="fr-FR" sz="1000" b="0" strike="noStrike" spc="-1">
              <a:solidFill>
                <a:srgbClr val="000000"/>
              </a:solidFill>
              <a:latin typeface="Arial"/>
            </a:endParaRPr>
          </a:p>
          <a:p>
            <a:pPr>
              <a:lnSpc>
                <a:spcPct val="113000"/>
              </a:lnSpc>
              <a:spcBef>
                <a:spcPts val="799"/>
              </a:spcBef>
              <a:tabLst>
                <a:tab pos="0" algn="l"/>
              </a:tabLst>
            </a:pPr>
            <a:endParaRPr lang="fr-FR" sz="1000" b="0" strike="noStrike" spc="-1">
              <a:solidFill>
                <a:srgbClr val="000000"/>
              </a:solidFill>
              <a:latin typeface="Arial"/>
            </a:endParaRPr>
          </a:p>
          <a:p>
            <a:pPr>
              <a:lnSpc>
                <a:spcPct val="113000"/>
              </a:lnSpc>
              <a:spcBef>
                <a:spcPts val="799"/>
              </a:spcBef>
              <a:tabLst>
                <a:tab pos="0" algn="l"/>
              </a:tabLst>
            </a:pPr>
            <a:endParaRPr lang="fr-FR" sz="1000" b="0" strike="noStrike" spc="-1">
              <a:solidFill>
                <a:srgbClr val="000000"/>
              </a:solidFill>
              <a:latin typeface="Arial"/>
            </a:endParaRPr>
          </a:p>
          <a:p>
            <a:pPr>
              <a:lnSpc>
                <a:spcPct val="113000"/>
              </a:lnSpc>
              <a:spcBef>
                <a:spcPts val="799"/>
              </a:spcBef>
              <a:tabLst>
                <a:tab pos="0" algn="l"/>
              </a:tabLst>
            </a:pPr>
            <a:r>
              <a:rPr lang="fr-FR" sz="1000" b="0" strike="noStrike" spc="-1">
                <a:solidFill>
                  <a:srgbClr val="333333"/>
                </a:solidFill>
                <a:highlight>
                  <a:srgbClr val="EEEEEE"/>
                </a:highlight>
                <a:latin typeface="Arial"/>
                <a:ea typeface="Arial"/>
              </a:rPr>
              <a:t> git config --global user.email </a:t>
            </a:r>
            <a:r>
              <a:rPr lang="fr-FR" sz="1000" b="0" u="sng" strike="noStrike" spc="-1">
                <a:solidFill>
                  <a:srgbClr val="1C3678"/>
                </a:solidFill>
                <a:highlight>
                  <a:srgbClr val="EEEEEE"/>
                </a:highlight>
                <a:uFillTx/>
                <a:latin typeface="Arial"/>
                <a:ea typeface="Arial"/>
                <a:hlinkClick r:id="rId2"/>
              </a:rPr>
              <a:t>votremailgithub@test.fr</a:t>
            </a:r>
            <a:endParaRPr lang="fr-FR" sz="1000" b="0" strike="noStrike" spc="-1">
              <a:solidFill>
                <a:srgbClr val="000000"/>
              </a:solidFill>
              <a:latin typeface="Arial"/>
            </a:endParaRPr>
          </a:p>
          <a:p>
            <a:pPr>
              <a:lnSpc>
                <a:spcPct val="113000"/>
              </a:lnSpc>
              <a:spcBef>
                <a:spcPts val="799"/>
              </a:spcBef>
              <a:tabLst>
                <a:tab pos="0" algn="l"/>
              </a:tabLst>
            </a:pPr>
            <a:r>
              <a:rPr lang="fr-FR" sz="1000" b="0" strike="noStrike" spc="-1">
                <a:solidFill>
                  <a:srgbClr val="333333"/>
                </a:solidFill>
                <a:latin typeface="Arial"/>
                <a:ea typeface="Arial"/>
              </a:rPr>
              <a:t>Cette commande va nous permettre de définir le mail utilisé lors des tentatives de push sur vos repos git</a:t>
            </a:r>
            <a:endParaRPr lang="fr-FR" sz="1000" b="0" strike="noStrike" spc="-1">
              <a:solidFill>
                <a:srgbClr val="000000"/>
              </a:solidFill>
              <a:latin typeface="Arial"/>
            </a:endParaRPr>
          </a:p>
          <a:p>
            <a:pPr>
              <a:lnSpc>
                <a:spcPct val="113000"/>
              </a:lnSpc>
              <a:spcBef>
                <a:spcPts val="799"/>
              </a:spcBef>
              <a:tabLst>
                <a:tab pos="0" algn="l"/>
              </a:tabLst>
            </a:pPr>
            <a:endParaRPr lang="fr-FR" sz="1000" b="0" strike="noStrike" spc="-1">
              <a:solidFill>
                <a:srgbClr val="000000"/>
              </a:solidFill>
              <a:latin typeface="Arial"/>
            </a:endParaRPr>
          </a:p>
          <a:p>
            <a:pPr>
              <a:lnSpc>
                <a:spcPct val="113000"/>
              </a:lnSpc>
              <a:spcBef>
                <a:spcPts val="799"/>
              </a:spcBef>
              <a:tabLst>
                <a:tab pos="0" algn="l"/>
              </a:tabLst>
            </a:pPr>
            <a:endParaRPr lang="fr-FR" sz="1000" b="0" strike="noStrike" spc="-1">
              <a:solidFill>
                <a:srgbClr val="000000"/>
              </a:solidFill>
              <a:latin typeface="Arial"/>
            </a:endParaRPr>
          </a:p>
          <a:p>
            <a:pPr>
              <a:lnSpc>
                <a:spcPct val="113000"/>
              </a:lnSpc>
              <a:spcBef>
                <a:spcPts val="799"/>
              </a:spcBef>
              <a:spcAft>
                <a:spcPts val="799"/>
              </a:spcAft>
              <a:tabLst>
                <a:tab pos="0" algn="l"/>
              </a:tabLst>
            </a:pPr>
            <a:r>
              <a:rPr lang="fr-FR" sz="1000" b="0" strike="noStrike" spc="-1">
                <a:solidFill>
                  <a:srgbClr val="333333"/>
                </a:solidFill>
                <a:latin typeface="Arial"/>
                <a:ea typeface="Arial"/>
              </a:rPr>
              <a:t>	</a:t>
            </a:r>
            <a:endParaRPr lang="fr-FR" sz="1000" b="0" strike="noStrike" spc="-1">
              <a:solidFill>
                <a:srgbClr val="000000"/>
              </a:solidFill>
              <a:latin typeface="Arial"/>
            </a:endParaRPr>
          </a:p>
        </p:txBody>
      </p:sp>
      <p:pic>
        <p:nvPicPr>
          <p:cNvPr id="112" name="Google Shape;154;p22"/>
          <p:cNvPicPr/>
          <p:nvPr/>
        </p:nvPicPr>
        <p:blipFill>
          <a:blip r:embed="rId3"/>
          <a:stretch/>
        </p:blipFill>
        <p:spPr>
          <a:xfrm>
            <a:off x="1432800" y="2820240"/>
            <a:ext cx="2609640" cy="361440"/>
          </a:xfrm>
          <a:prstGeom prst="rect">
            <a:avLst/>
          </a:prstGeom>
          <a:ln w="0">
            <a:noFill/>
          </a:ln>
        </p:spPr>
      </p:pic>
      <p:pic>
        <p:nvPicPr>
          <p:cNvPr id="113" name="Google Shape;155;p22"/>
          <p:cNvPicPr/>
          <p:nvPr/>
        </p:nvPicPr>
        <p:blipFill>
          <a:blip r:embed="rId4"/>
          <a:stretch/>
        </p:blipFill>
        <p:spPr>
          <a:xfrm>
            <a:off x="1432800" y="3867480"/>
            <a:ext cx="3123720" cy="43776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7000"/>
          </a:bodyPr>
          <a:lstStyle/>
          <a:p>
            <a:pPr>
              <a:lnSpc>
                <a:spcPct val="100000"/>
              </a:lnSpc>
              <a:tabLst>
                <a:tab pos="0" algn="l"/>
              </a:tabLst>
            </a:pPr>
            <a:r>
              <a:rPr lang="fr-FR" sz="2600" b="1" strike="noStrike" spc="-1">
                <a:solidFill>
                  <a:srgbClr val="1A1A1A"/>
                </a:solidFill>
                <a:latin typeface="Raleway"/>
                <a:ea typeface="Raleway"/>
              </a:rPr>
              <a:t>Mise en place d’une paire clés SSH (windows)</a:t>
            </a:r>
            <a:endParaRPr lang="fr-FR" sz="2600" b="0" strike="noStrike" spc="-1">
              <a:solidFill>
                <a:srgbClr val="000000"/>
              </a:solidFill>
              <a:latin typeface="Arial"/>
            </a:endParaRPr>
          </a:p>
        </p:txBody>
      </p:sp>
      <p:pic>
        <p:nvPicPr>
          <p:cNvPr id="115" name="Image 2"/>
          <p:cNvPicPr/>
          <p:nvPr/>
        </p:nvPicPr>
        <p:blipFill>
          <a:blip r:embed="rId2"/>
          <a:stretch/>
        </p:blipFill>
        <p:spPr>
          <a:xfrm>
            <a:off x="780840" y="1860120"/>
            <a:ext cx="5873040" cy="328284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8000"/>
          </a:bodyPr>
          <a:lstStyle/>
          <a:p>
            <a:pPr>
              <a:lnSpc>
                <a:spcPct val="100000"/>
              </a:lnSpc>
              <a:tabLst>
                <a:tab pos="0" algn="l"/>
              </a:tabLst>
            </a:pPr>
            <a:r>
              <a:rPr lang="fr-FR" sz="2600" b="1" strike="noStrike" spc="-1">
                <a:solidFill>
                  <a:srgbClr val="1A1A1A"/>
                </a:solidFill>
                <a:latin typeface="Raleway"/>
                <a:ea typeface="Raleway"/>
              </a:rPr>
              <a:t>Mise en place d’une paire clés SSH (mac)</a:t>
            </a:r>
            <a:endParaRPr lang="fr-FR" sz="2600" b="0" strike="noStrike" spc="-1">
              <a:solidFill>
                <a:srgbClr val="000000"/>
              </a:solidFill>
              <a:latin typeface="Arial"/>
            </a:endParaRPr>
          </a:p>
        </p:txBody>
      </p:sp>
      <p:pic>
        <p:nvPicPr>
          <p:cNvPr id="117" name="Image 3"/>
          <p:cNvPicPr/>
          <p:nvPr/>
        </p:nvPicPr>
        <p:blipFill>
          <a:blip r:embed="rId2"/>
          <a:stretch/>
        </p:blipFill>
        <p:spPr>
          <a:xfrm>
            <a:off x="725760" y="1767960"/>
            <a:ext cx="8039880" cy="30430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2000"/>
          </a:bodyPr>
          <a:lstStyle/>
          <a:p>
            <a:pPr>
              <a:lnSpc>
                <a:spcPct val="100000"/>
              </a:lnSpc>
              <a:tabLst>
                <a:tab pos="0" algn="l"/>
              </a:tabLst>
            </a:pPr>
            <a:r>
              <a:rPr lang="fr-FR" sz="2600" b="1" strike="noStrike" spc="-1">
                <a:solidFill>
                  <a:srgbClr val="1A1A1A"/>
                </a:solidFill>
                <a:latin typeface="Raleway"/>
                <a:ea typeface="Raleway"/>
              </a:rPr>
              <a:t>Association clés publique avec GITHUB (windows)</a:t>
            </a:r>
            <a:endParaRPr lang="fr-FR" sz="2600" b="0" strike="noStrike" spc="-1">
              <a:solidFill>
                <a:srgbClr val="000000"/>
              </a:solidFill>
              <a:latin typeface="Arial"/>
            </a:endParaRPr>
          </a:p>
          <a:p>
            <a:pPr>
              <a:lnSpc>
                <a:spcPct val="100000"/>
              </a:lnSpc>
              <a:tabLst>
                <a:tab pos="0" algn="l"/>
              </a:tabLst>
            </a:pPr>
            <a:endParaRPr lang="fr-FR" sz="2600" b="0" strike="noStrike" spc="-1">
              <a:solidFill>
                <a:srgbClr val="000000"/>
              </a:solidFill>
              <a:latin typeface="Arial"/>
            </a:endParaRPr>
          </a:p>
        </p:txBody>
      </p:sp>
      <p:sp>
        <p:nvSpPr>
          <p:cNvPr id="119" name="PlaceHolder 2"/>
          <p:cNvSpPr>
            <a:spLocks noGrp="1"/>
          </p:cNvSpPr>
          <p:nvPr>
            <p:ph/>
          </p:nvPr>
        </p:nvSpPr>
        <p:spPr>
          <a:xfrm>
            <a:off x="729360" y="2079000"/>
            <a:ext cx="3999240" cy="2260800"/>
          </a:xfrm>
          <a:prstGeom prst="rect">
            <a:avLst/>
          </a:prstGeom>
          <a:noFill/>
          <a:ln w="0">
            <a:noFill/>
          </a:ln>
        </p:spPr>
        <p:txBody>
          <a:bodyPr tIns="91440" bIns="91440" anchor="t">
            <a:normAutofit/>
          </a:bodyPr>
          <a:lstStyle/>
          <a:p>
            <a:pPr>
              <a:lnSpc>
                <a:spcPct val="115000"/>
              </a:lnSpc>
              <a:tabLst>
                <a:tab pos="0" algn="l"/>
              </a:tabLst>
            </a:pPr>
            <a:r>
              <a:rPr lang="fr-FR" sz="1300" b="0" strike="noStrike" spc="-1">
                <a:solidFill>
                  <a:srgbClr val="595959"/>
                </a:solidFill>
                <a:latin typeface="Lato"/>
                <a:ea typeface="Lato"/>
              </a:rPr>
              <a:t>On va pouvoir à présent copier/coller le contenu du fichier </a:t>
            </a:r>
            <a:endParaRPr lang="fr-FR" sz="1300" b="0" strike="noStrike" spc="-1">
              <a:solidFill>
                <a:srgbClr val="000000"/>
              </a:solidFill>
              <a:latin typeface="Arial"/>
            </a:endParaRPr>
          </a:p>
          <a:p>
            <a:pPr>
              <a:lnSpc>
                <a:spcPct val="115000"/>
              </a:lnSpc>
              <a:spcBef>
                <a:spcPts val="1199"/>
              </a:spcBef>
              <a:tabLst>
                <a:tab pos="0" algn="l"/>
              </a:tabLst>
            </a:pPr>
            <a:endParaRPr lang="fr-FR" sz="1300" b="0" strike="noStrike" spc="-1">
              <a:solidFill>
                <a:srgbClr val="000000"/>
              </a:solidFill>
              <a:latin typeface="Arial"/>
            </a:endParaRPr>
          </a:p>
          <a:p>
            <a:pPr>
              <a:lnSpc>
                <a:spcPct val="115000"/>
              </a:lnSpc>
              <a:spcBef>
                <a:spcPts val="1199"/>
              </a:spcBef>
              <a:tabLst>
                <a:tab pos="0" algn="l"/>
              </a:tabLst>
            </a:pPr>
            <a:endParaRPr lang="fr-FR" sz="1300" b="0" strike="noStrike" spc="-1">
              <a:solidFill>
                <a:srgbClr val="000000"/>
              </a:solidFill>
              <a:latin typeface="Arial"/>
            </a:endParaRPr>
          </a:p>
          <a:p>
            <a:pPr>
              <a:lnSpc>
                <a:spcPct val="115000"/>
              </a:lnSpc>
              <a:spcBef>
                <a:spcPts val="1199"/>
              </a:spcBef>
              <a:spcAft>
                <a:spcPts val="1199"/>
              </a:spcAft>
              <a:tabLst>
                <a:tab pos="0" algn="l"/>
              </a:tabLst>
            </a:pPr>
            <a:r>
              <a:rPr lang="fr-FR" sz="1300" b="0" strike="noStrike" spc="-1">
                <a:solidFill>
                  <a:srgbClr val="595959"/>
                </a:solidFill>
                <a:latin typeface="Lato"/>
                <a:ea typeface="Lato"/>
              </a:rPr>
              <a:t>qui a été généré par l’étape précédente de notre génération de clés. Et la coller dans le champ “Key” sur la capture ci-contre.</a:t>
            </a:r>
            <a:endParaRPr lang="fr-FR" sz="1300" b="0" strike="noStrike" spc="-1">
              <a:solidFill>
                <a:srgbClr val="000000"/>
              </a:solidFill>
              <a:latin typeface="Arial"/>
            </a:endParaRPr>
          </a:p>
        </p:txBody>
      </p:sp>
      <p:pic>
        <p:nvPicPr>
          <p:cNvPr id="120" name="Google Shape;125;p18"/>
          <p:cNvPicPr/>
          <p:nvPr/>
        </p:nvPicPr>
        <p:blipFill>
          <a:blip r:embed="rId2"/>
          <a:stretch/>
        </p:blipFill>
        <p:spPr>
          <a:xfrm>
            <a:off x="4871520" y="2044440"/>
            <a:ext cx="3933000" cy="2329560"/>
          </a:xfrm>
          <a:prstGeom prst="rect">
            <a:avLst/>
          </a:prstGeom>
          <a:ln w="0">
            <a:noFill/>
          </a:ln>
        </p:spPr>
      </p:pic>
      <p:pic>
        <p:nvPicPr>
          <p:cNvPr id="121" name="Google Shape;126;p18"/>
          <p:cNvPicPr/>
          <p:nvPr/>
        </p:nvPicPr>
        <p:blipFill>
          <a:blip r:embed="rId3"/>
          <a:stretch/>
        </p:blipFill>
        <p:spPr>
          <a:xfrm>
            <a:off x="1365120" y="2469600"/>
            <a:ext cx="3363480" cy="93312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5000"/>
          </a:bodyPr>
          <a:lstStyle/>
          <a:p>
            <a:pPr>
              <a:lnSpc>
                <a:spcPct val="100000"/>
              </a:lnSpc>
              <a:tabLst>
                <a:tab pos="0" algn="l"/>
              </a:tabLst>
            </a:pPr>
            <a:r>
              <a:rPr lang="fr-FR" sz="2600" b="1" strike="noStrike" spc="-1">
                <a:solidFill>
                  <a:srgbClr val="1A1A1A"/>
                </a:solidFill>
                <a:latin typeface="Raleway"/>
                <a:ea typeface="Raleway"/>
              </a:rPr>
              <a:t>Mise en place de notre premier repos GitHub (½)</a:t>
            </a:r>
            <a:endParaRPr lang="fr-FR" sz="2600" b="0" strike="noStrike" spc="-1">
              <a:solidFill>
                <a:srgbClr val="000000"/>
              </a:solidFill>
              <a:latin typeface="Arial"/>
            </a:endParaRPr>
          </a:p>
        </p:txBody>
      </p:sp>
      <p:sp>
        <p:nvSpPr>
          <p:cNvPr id="123" name="PlaceHolder 2"/>
          <p:cNvSpPr>
            <a:spLocks noGrp="1"/>
          </p:cNvSpPr>
          <p:nvPr>
            <p:ph/>
          </p:nvPr>
        </p:nvSpPr>
        <p:spPr>
          <a:xfrm>
            <a:off x="5496840" y="2309760"/>
            <a:ext cx="3081960" cy="1109160"/>
          </a:xfrm>
          <a:prstGeom prst="rect">
            <a:avLst/>
          </a:prstGeom>
          <a:noFill/>
          <a:ln w="0">
            <a:noFill/>
          </a:ln>
        </p:spPr>
        <p:txBody>
          <a:bodyPr tIns="91440" bIns="91440" anchor="t">
            <a:normAutofit/>
          </a:bodyPr>
          <a:lstStyle/>
          <a:p>
            <a:pPr>
              <a:lnSpc>
                <a:spcPct val="115000"/>
              </a:lnSpc>
              <a:spcAft>
                <a:spcPts val="1199"/>
              </a:spcAft>
              <a:tabLst>
                <a:tab pos="0" algn="l"/>
              </a:tabLst>
            </a:pPr>
            <a:r>
              <a:rPr lang="fr-FR" sz="1300" b="0" strike="noStrike" spc="-1">
                <a:solidFill>
                  <a:srgbClr val="595959"/>
                </a:solidFill>
                <a:latin typeface="Lato"/>
                <a:ea typeface="Lato"/>
              </a:rPr>
              <a:t>On va pouvoir créer un nouveau repos en cliquant sur le bouton encadré en rouge et en suivant les instructions</a:t>
            </a:r>
            <a:endParaRPr lang="fr-FR" sz="1300" b="0" strike="noStrike" spc="-1">
              <a:solidFill>
                <a:srgbClr val="000000"/>
              </a:solidFill>
              <a:latin typeface="Arial"/>
            </a:endParaRPr>
          </a:p>
        </p:txBody>
      </p:sp>
      <p:pic>
        <p:nvPicPr>
          <p:cNvPr id="124" name="Google Shape;133;p19"/>
          <p:cNvPicPr/>
          <p:nvPr/>
        </p:nvPicPr>
        <p:blipFill>
          <a:blip r:embed="rId2"/>
          <a:stretch/>
        </p:blipFill>
        <p:spPr>
          <a:xfrm>
            <a:off x="782640" y="2309760"/>
            <a:ext cx="4183920" cy="110916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729720" y="1318680"/>
            <a:ext cx="7688520" cy="534960"/>
          </a:xfrm>
          <a:prstGeom prst="rect">
            <a:avLst/>
          </a:prstGeom>
          <a:noFill/>
          <a:ln w="0">
            <a:noFill/>
          </a:ln>
        </p:spPr>
        <p:txBody>
          <a:bodyPr tIns="91440" bIns="91440" anchor="t">
            <a:normAutofit fontScale="82000"/>
          </a:bodyPr>
          <a:lstStyle/>
          <a:p>
            <a:pPr>
              <a:lnSpc>
                <a:spcPct val="100000"/>
              </a:lnSpc>
              <a:tabLst>
                <a:tab pos="0" algn="l"/>
              </a:tabLst>
            </a:pPr>
            <a:r>
              <a:rPr lang="fr-FR" sz="2600" b="1" strike="noStrike" spc="-1">
                <a:solidFill>
                  <a:srgbClr val="1A1A1A"/>
                </a:solidFill>
                <a:latin typeface="Raleway"/>
                <a:ea typeface="Raleway"/>
              </a:rPr>
              <a:t>Mise en place de notre premier repos GitHub (2/2)</a:t>
            </a:r>
            <a:endParaRPr lang="fr-FR" sz="2600" b="0" strike="noStrike" spc="-1">
              <a:solidFill>
                <a:srgbClr val="000000"/>
              </a:solidFill>
              <a:latin typeface="Arial"/>
            </a:endParaRPr>
          </a:p>
          <a:p>
            <a:pPr>
              <a:lnSpc>
                <a:spcPct val="100000"/>
              </a:lnSpc>
              <a:tabLst>
                <a:tab pos="0" algn="l"/>
              </a:tabLst>
            </a:pPr>
            <a:endParaRPr lang="fr-FR" sz="2600" b="0" strike="noStrike" spc="-1">
              <a:solidFill>
                <a:srgbClr val="000000"/>
              </a:solidFill>
              <a:latin typeface="Arial"/>
            </a:endParaRPr>
          </a:p>
        </p:txBody>
      </p:sp>
      <p:sp>
        <p:nvSpPr>
          <p:cNvPr id="126" name="PlaceHolder 2"/>
          <p:cNvSpPr>
            <a:spLocks noGrp="1"/>
          </p:cNvSpPr>
          <p:nvPr>
            <p:ph/>
          </p:nvPr>
        </p:nvSpPr>
        <p:spPr>
          <a:xfrm>
            <a:off x="6004440" y="2022120"/>
            <a:ext cx="2413440" cy="2703960"/>
          </a:xfrm>
          <a:prstGeom prst="rect">
            <a:avLst/>
          </a:prstGeom>
          <a:noFill/>
          <a:ln w="0">
            <a:noFill/>
          </a:ln>
        </p:spPr>
        <p:txBody>
          <a:bodyPr tIns="91440" bIns="91440" anchor="t">
            <a:normAutofit/>
          </a:bodyPr>
          <a:lstStyle/>
          <a:p>
            <a:pPr>
              <a:lnSpc>
                <a:spcPct val="115000"/>
              </a:lnSpc>
              <a:spcAft>
                <a:spcPts val="1199"/>
              </a:spcAft>
              <a:tabLst>
                <a:tab pos="0" algn="l"/>
              </a:tabLst>
            </a:pPr>
            <a:r>
              <a:rPr lang="fr-FR" sz="1300" b="0" strike="noStrike" spc="-1">
                <a:solidFill>
                  <a:srgbClr val="595959"/>
                </a:solidFill>
                <a:latin typeface="Lato"/>
                <a:ea typeface="Lato"/>
              </a:rPr>
              <a:t>Une fois le repos créer GitHub nous indique les étapes à suivre pour la mise en ligne de nos projets. C’est donc ce que nous allons faire, et nous allons en profiter pour voir un ensemble de commande de base de Git !</a:t>
            </a:r>
            <a:endParaRPr lang="fr-FR" sz="1300" b="0" strike="noStrike" spc="-1">
              <a:solidFill>
                <a:srgbClr val="000000"/>
              </a:solidFill>
              <a:latin typeface="Arial"/>
            </a:endParaRPr>
          </a:p>
        </p:txBody>
      </p:sp>
      <p:pic>
        <p:nvPicPr>
          <p:cNvPr id="127" name="Google Shape;140;p20"/>
          <p:cNvPicPr/>
          <p:nvPr/>
        </p:nvPicPr>
        <p:blipFill>
          <a:blip r:embed="rId2"/>
          <a:stretch/>
        </p:blipFill>
        <p:spPr>
          <a:xfrm>
            <a:off x="729360" y="2022120"/>
            <a:ext cx="4863240" cy="270396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8000"/>
          </a:bodyPr>
          <a:lstStyle/>
          <a:p>
            <a:pPr>
              <a:lnSpc>
                <a:spcPct val="100000"/>
              </a:lnSpc>
              <a:tabLst>
                <a:tab pos="0" algn="l"/>
              </a:tabLst>
            </a:pPr>
            <a:r>
              <a:rPr lang="fr-FR" sz="2600" b="1" strike="noStrike" spc="-1">
                <a:solidFill>
                  <a:srgbClr val="1A1A1A"/>
                </a:solidFill>
                <a:latin typeface="Raleway"/>
                <a:ea typeface="Raleway"/>
              </a:rPr>
              <a:t>Explication du process de GitHub</a:t>
            </a:r>
            <a:endParaRPr lang="fr-FR" sz="2600" b="0" strike="noStrike" spc="-1">
              <a:solidFill>
                <a:srgbClr val="000000"/>
              </a:solidFill>
              <a:latin typeface="Arial"/>
            </a:endParaRPr>
          </a:p>
        </p:txBody>
      </p:sp>
      <p:sp>
        <p:nvSpPr>
          <p:cNvPr id="129" name="PlaceHolder 2"/>
          <p:cNvSpPr>
            <a:spLocks noGrp="1"/>
          </p:cNvSpPr>
          <p:nvPr>
            <p:ph/>
          </p:nvPr>
        </p:nvSpPr>
        <p:spPr>
          <a:xfrm>
            <a:off x="729360" y="2079000"/>
            <a:ext cx="7688520" cy="2871720"/>
          </a:xfrm>
          <a:prstGeom prst="rect">
            <a:avLst/>
          </a:prstGeom>
          <a:noFill/>
          <a:ln w="0">
            <a:noFill/>
          </a:ln>
        </p:spPr>
        <p:txBody>
          <a:bodyPr tIns="91440" bIns="91440" anchor="t">
            <a:normAutofit fontScale="82000"/>
          </a:bodyPr>
          <a:lstStyle/>
          <a:p>
            <a:pPr>
              <a:lnSpc>
                <a:spcPct val="115000"/>
              </a:lnSpc>
              <a:tabLst>
                <a:tab pos="0" algn="l"/>
              </a:tabLst>
            </a:pPr>
            <a:r>
              <a:rPr lang="fr-FR" sz="1300" b="0" strike="noStrike" spc="-1">
                <a:solidFill>
                  <a:srgbClr val="595959"/>
                </a:solidFill>
                <a:latin typeface="Lato"/>
                <a:ea typeface="Lato"/>
              </a:rPr>
              <a:t>En effet avant de passer à la suite des commandes de base il est important de comprendre le process de GitHub. On a pu le voir dans un premier temps nous avons initialisé le projet. Nous avons ensuite définie un point d’entré au projet qui sera sauvegardé sous le nom qu’on lui donne dans notre dossier .git situé à la racine du projet.</a:t>
            </a:r>
            <a:endParaRPr lang="fr-FR" sz="1300" b="0" strike="noStrike" spc="-1">
              <a:solidFill>
                <a:srgbClr val="000000"/>
              </a:solidFill>
              <a:latin typeface="Arial"/>
            </a:endParaRPr>
          </a:p>
          <a:p>
            <a:pPr>
              <a:lnSpc>
                <a:spcPct val="115000"/>
              </a:lnSpc>
              <a:spcBef>
                <a:spcPts val="1199"/>
              </a:spcBef>
              <a:tabLst>
                <a:tab pos="0" algn="l"/>
              </a:tabLst>
            </a:pPr>
            <a:r>
              <a:rPr lang="fr-FR" sz="1300" b="0" strike="noStrike" spc="-1">
                <a:solidFill>
                  <a:srgbClr val="595959"/>
                </a:solidFill>
                <a:latin typeface="Lato"/>
                <a:ea typeface="Lato"/>
              </a:rPr>
              <a:t>Maintenant nous allons définir un petit schéma du process à suivre pour prendre l’ensemble du projet, le mettre en mémoire tampon pour notre Git, lui indiquer un nom à l’ensemble des modifications qu’on lui envoies, et les envoyer.</a:t>
            </a:r>
            <a:endParaRPr lang="fr-FR" sz="1300" b="0" strike="noStrike" spc="-1">
              <a:solidFill>
                <a:srgbClr val="000000"/>
              </a:solidFill>
              <a:latin typeface="Arial"/>
            </a:endParaRPr>
          </a:p>
          <a:p>
            <a:pPr>
              <a:lnSpc>
                <a:spcPct val="115000"/>
              </a:lnSpc>
              <a:spcBef>
                <a:spcPts val="1199"/>
              </a:spcBef>
              <a:tabLst>
                <a:tab pos="0" algn="l"/>
              </a:tabLst>
            </a:pPr>
            <a:endParaRPr lang="fr-FR" sz="1300" b="0" strike="noStrike" spc="-1">
              <a:solidFill>
                <a:srgbClr val="000000"/>
              </a:solidFill>
              <a:latin typeface="Arial"/>
            </a:endParaRPr>
          </a:p>
          <a:p>
            <a:pPr>
              <a:lnSpc>
                <a:spcPct val="115000"/>
              </a:lnSpc>
              <a:spcBef>
                <a:spcPts val="1199"/>
              </a:spcBef>
              <a:tabLst>
                <a:tab pos="0" algn="l"/>
              </a:tabLst>
            </a:pPr>
            <a:r>
              <a:rPr lang="fr-FR" sz="1300" b="0" strike="noStrike" spc="-1">
                <a:solidFill>
                  <a:srgbClr val="595959"/>
                </a:solidFill>
                <a:latin typeface="Lato"/>
                <a:ea typeface="Lato"/>
              </a:rPr>
              <a:t>	</a:t>
            </a:r>
            <a:r>
              <a:rPr lang="fr-FR" sz="1000" b="0" strike="noStrike" spc="-1">
                <a:solidFill>
                  <a:srgbClr val="333333"/>
                </a:solidFill>
                <a:highlight>
                  <a:srgbClr val="EEEEEE"/>
                </a:highlight>
                <a:latin typeface="Arial"/>
                <a:ea typeface="Arial"/>
              </a:rPr>
              <a:t> git init -&gt;  git add -&gt;  git commit -&gt;  git push</a:t>
            </a:r>
            <a:endParaRPr lang="fr-FR" sz="1000" b="0" strike="noStrike" spc="-1">
              <a:solidFill>
                <a:srgbClr val="000000"/>
              </a:solidFill>
              <a:latin typeface="Arial"/>
            </a:endParaRPr>
          </a:p>
          <a:p>
            <a:pPr>
              <a:lnSpc>
                <a:spcPct val="115000"/>
              </a:lnSpc>
              <a:spcBef>
                <a:spcPts val="1199"/>
              </a:spcBef>
              <a:tabLst>
                <a:tab pos="0" algn="l"/>
              </a:tabLst>
            </a:pPr>
            <a:endParaRPr lang="fr-FR" sz="1000" b="0" strike="noStrike" spc="-1">
              <a:solidFill>
                <a:srgbClr val="000000"/>
              </a:solidFill>
              <a:latin typeface="Arial"/>
            </a:endParaRPr>
          </a:p>
          <a:p>
            <a:pPr>
              <a:lnSpc>
                <a:spcPct val="115000"/>
              </a:lnSpc>
              <a:spcBef>
                <a:spcPts val="1199"/>
              </a:spcBef>
              <a:spcAft>
                <a:spcPts val="1199"/>
              </a:spcAft>
              <a:tabLst>
                <a:tab pos="0" algn="l"/>
              </a:tabLst>
            </a:pPr>
            <a:r>
              <a:rPr lang="fr-FR" sz="1300" b="0" strike="noStrike" spc="-1">
                <a:solidFill>
                  <a:srgbClr val="595959"/>
                </a:solidFill>
                <a:latin typeface="Lato"/>
                <a:ea typeface="Lato"/>
              </a:rPr>
              <a:t>NB : Nous allons voir chacune de ces commandes.</a:t>
            </a:r>
            <a:endParaRPr lang="fr-FR" sz="1300" b="0" strike="noStrike" spc="-1">
              <a:solidFill>
                <a:srgbClr val="000000"/>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8000"/>
          </a:bodyPr>
          <a:lstStyle/>
          <a:p>
            <a:pPr>
              <a:lnSpc>
                <a:spcPct val="100000"/>
              </a:lnSpc>
              <a:tabLst>
                <a:tab pos="0" algn="l"/>
              </a:tabLst>
            </a:pPr>
            <a:r>
              <a:rPr lang="fr-FR" sz="2600" b="1" strike="noStrike" spc="-1">
                <a:solidFill>
                  <a:srgbClr val="1A1A1A"/>
                </a:solidFill>
                <a:latin typeface="Raleway"/>
                <a:ea typeface="Raleway"/>
              </a:rPr>
              <a:t>Commande de base de GitHub - git init</a:t>
            </a:r>
            <a:endParaRPr lang="fr-FR" sz="2600" b="0" strike="noStrike" spc="-1">
              <a:solidFill>
                <a:srgbClr val="000000"/>
              </a:solidFill>
              <a:latin typeface="Arial"/>
            </a:endParaRPr>
          </a:p>
        </p:txBody>
      </p:sp>
      <p:sp>
        <p:nvSpPr>
          <p:cNvPr id="131" name="PlaceHolder 2"/>
          <p:cNvSpPr>
            <a:spLocks noGrp="1"/>
          </p:cNvSpPr>
          <p:nvPr>
            <p:ph/>
          </p:nvPr>
        </p:nvSpPr>
        <p:spPr>
          <a:xfrm>
            <a:off x="729360" y="2079000"/>
            <a:ext cx="7688520" cy="2260800"/>
          </a:xfrm>
          <a:prstGeom prst="rect">
            <a:avLst/>
          </a:prstGeom>
          <a:noFill/>
          <a:ln w="0">
            <a:noFill/>
          </a:ln>
        </p:spPr>
        <p:txBody>
          <a:bodyPr tIns="91440" bIns="91440" anchor="t">
            <a:normAutofit/>
          </a:bodyPr>
          <a:lstStyle/>
          <a:p>
            <a:pPr>
              <a:lnSpc>
                <a:spcPct val="115000"/>
              </a:lnSpc>
              <a:tabLst>
                <a:tab pos="0" algn="l"/>
              </a:tabLst>
            </a:pPr>
            <a:r>
              <a:rPr lang="fr-FR" sz="1300" b="0" strike="noStrike" spc="-1">
                <a:solidFill>
                  <a:srgbClr val="595959"/>
                </a:solidFill>
                <a:latin typeface="Lato"/>
                <a:ea typeface="Lato"/>
              </a:rPr>
              <a:t>Cette commande nous permettra d’initialisé un repos GitHub vide et génèrera un dossier .git avec l’ensemble des informations y compris l’entré (remote) définie. Pour cela rendez-vous dans le répertoire courant de votre projet. </a:t>
            </a:r>
            <a:endParaRPr lang="fr-FR" sz="1300" b="0" strike="noStrike" spc="-1">
              <a:solidFill>
                <a:srgbClr val="000000"/>
              </a:solidFill>
              <a:latin typeface="Arial"/>
            </a:endParaRPr>
          </a:p>
          <a:p>
            <a:pPr>
              <a:lnSpc>
                <a:spcPct val="115000"/>
              </a:lnSpc>
              <a:spcBef>
                <a:spcPts val="1199"/>
              </a:spcBef>
              <a:tabLst>
                <a:tab pos="0" algn="l"/>
              </a:tabLst>
            </a:pPr>
            <a:endParaRPr lang="fr-FR" sz="1300" b="0" strike="noStrike" spc="-1">
              <a:solidFill>
                <a:srgbClr val="000000"/>
              </a:solidFill>
              <a:latin typeface="Arial"/>
            </a:endParaRPr>
          </a:p>
          <a:p>
            <a:pPr>
              <a:lnSpc>
                <a:spcPct val="115000"/>
              </a:lnSpc>
              <a:spcBef>
                <a:spcPts val="1199"/>
              </a:spcBef>
              <a:tabLst>
                <a:tab pos="0" algn="l"/>
              </a:tabLst>
            </a:pPr>
            <a:endParaRPr lang="fr-FR" sz="1300" b="0" strike="noStrike" spc="-1">
              <a:solidFill>
                <a:srgbClr val="000000"/>
              </a:solidFill>
              <a:latin typeface="Arial"/>
            </a:endParaRPr>
          </a:p>
          <a:p>
            <a:pPr>
              <a:lnSpc>
                <a:spcPct val="115000"/>
              </a:lnSpc>
              <a:spcBef>
                <a:spcPts val="1199"/>
              </a:spcBef>
              <a:spcAft>
                <a:spcPts val="1199"/>
              </a:spcAft>
              <a:tabLst>
                <a:tab pos="0" algn="l"/>
              </a:tabLst>
            </a:pPr>
            <a:r>
              <a:rPr lang="fr-FR" sz="1300" b="0" strike="noStrike" spc="-1">
                <a:solidFill>
                  <a:srgbClr val="595959"/>
                </a:solidFill>
                <a:latin typeface="Lato"/>
                <a:ea typeface="Lato"/>
              </a:rPr>
              <a:t>NB : Toutes les commandes Git hormis celle vu précédemment se passeront OBLIGATOIREMENT dans le dossier du projet que vous voulez mettre sur GitHub.</a:t>
            </a:r>
            <a:endParaRPr lang="fr-FR" sz="1300" b="0" strike="noStrike" spc="-1">
              <a:solidFill>
                <a:srgbClr val="000000"/>
              </a:solidFill>
              <a:latin typeface="Arial"/>
            </a:endParaRPr>
          </a:p>
        </p:txBody>
      </p:sp>
      <p:pic>
        <p:nvPicPr>
          <p:cNvPr id="132" name="Google Shape;175;p25"/>
          <p:cNvPicPr/>
          <p:nvPr/>
        </p:nvPicPr>
        <p:blipFill>
          <a:blip r:embed="rId2"/>
          <a:stretch/>
        </p:blipFill>
        <p:spPr>
          <a:xfrm>
            <a:off x="825840" y="3024000"/>
            <a:ext cx="3457080" cy="50436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7000"/>
          </a:bodyPr>
          <a:lstStyle/>
          <a:p>
            <a:pPr>
              <a:lnSpc>
                <a:spcPct val="100000"/>
              </a:lnSpc>
              <a:tabLst>
                <a:tab pos="0" algn="l"/>
              </a:tabLst>
            </a:pPr>
            <a:r>
              <a:rPr lang="fr-FR" sz="2600" b="1" strike="noStrike" spc="-1">
                <a:solidFill>
                  <a:srgbClr val="1A1A1A"/>
                </a:solidFill>
                <a:latin typeface="Raleway"/>
                <a:ea typeface="Raleway"/>
              </a:rPr>
              <a:t>Commande de base de GitHub - git remote</a:t>
            </a:r>
            <a:endParaRPr lang="fr-FR" sz="2600" b="0" strike="noStrike" spc="-1">
              <a:solidFill>
                <a:srgbClr val="000000"/>
              </a:solidFill>
              <a:latin typeface="Arial"/>
            </a:endParaRPr>
          </a:p>
        </p:txBody>
      </p:sp>
      <p:sp>
        <p:nvSpPr>
          <p:cNvPr id="134" name="PlaceHolder 2"/>
          <p:cNvSpPr>
            <a:spLocks noGrp="1"/>
          </p:cNvSpPr>
          <p:nvPr>
            <p:ph/>
          </p:nvPr>
        </p:nvSpPr>
        <p:spPr>
          <a:xfrm>
            <a:off x="729360" y="1945800"/>
            <a:ext cx="7688520" cy="2945880"/>
          </a:xfrm>
          <a:prstGeom prst="rect">
            <a:avLst/>
          </a:prstGeom>
          <a:noFill/>
          <a:ln w="0">
            <a:noFill/>
          </a:ln>
        </p:spPr>
        <p:txBody>
          <a:bodyPr tIns="91440" bIns="91440" anchor="t">
            <a:normAutofit fontScale="89000"/>
          </a:bodyPr>
          <a:lstStyle/>
          <a:p>
            <a:pPr>
              <a:lnSpc>
                <a:spcPct val="115000"/>
              </a:lnSpc>
              <a:tabLst>
                <a:tab pos="0" algn="l"/>
              </a:tabLst>
            </a:pPr>
            <a:r>
              <a:rPr lang="fr-FR" sz="1300" b="0" strike="noStrike" spc="-1">
                <a:solidFill>
                  <a:srgbClr val="595959"/>
                </a:solidFill>
                <a:latin typeface="Lato"/>
                <a:ea typeface="Lato"/>
              </a:rPr>
              <a:t>Maintenant que nous avons défini l’utilisateur qui allait utilisé Git grâce au git config nous allons devoir définir le point d’entré de notre git nommé le remote.</a:t>
            </a:r>
            <a:endParaRPr lang="fr-FR" sz="1300" b="0" strike="noStrike" spc="-1">
              <a:solidFill>
                <a:srgbClr val="000000"/>
              </a:solidFill>
              <a:latin typeface="Arial"/>
            </a:endParaRPr>
          </a:p>
          <a:p>
            <a:pPr marL="457200">
              <a:lnSpc>
                <a:spcPct val="115000"/>
              </a:lnSpc>
              <a:spcBef>
                <a:spcPts val="1199"/>
              </a:spcBef>
              <a:tabLst>
                <a:tab pos="0" algn="l"/>
              </a:tabLst>
            </a:pPr>
            <a:r>
              <a:rPr lang="fr-FR" sz="1000" b="0" strike="noStrike" spc="-1">
                <a:solidFill>
                  <a:srgbClr val="333333"/>
                </a:solidFill>
                <a:highlight>
                  <a:srgbClr val="EEEEEE"/>
                </a:highlight>
                <a:latin typeface="Arial"/>
                <a:ea typeface="Arial"/>
              </a:rPr>
              <a:t> git remote add origin &lt;url&gt; </a:t>
            </a:r>
            <a:endParaRPr lang="fr-FR" sz="1000" b="0" strike="noStrike" spc="-1">
              <a:solidFill>
                <a:srgbClr val="000000"/>
              </a:solidFill>
              <a:latin typeface="Arial"/>
            </a:endParaRPr>
          </a:p>
          <a:p>
            <a:pPr marL="457200">
              <a:lnSpc>
                <a:spcPct val="115000"/>
              </a:lnSpc>
              <a:spcBef>
                <a:spcPts val="1199"/>
              </a:spcBef>
              <a:tabLst>
                <a:tab pos="0" algn="l"/>
              </a:tabLst>
            </a:pPr>
            <a:r>
              <a:rPr lang="fr-FR" sz="1000" b="0" strike="noStrike" spc="-1">
                <a:solidFill>
                  <a:srgbClr val="333333"/>
                </a:solidFill>
                <a:latin typeface="Arial"/>
                <a:ea typeface="Arial"/>
              </a:rPr>
              <a:t>Par défaut « origin » étant le point d’entrée du serveur et « url » sera par défaut lui défini par l’url de votre repos GitHub avec « : » remplacant « / » après le « github.com » et l’extension « .git » ajouter à la fin</a:t>
            </a:r>
            <a:endParaRPr lang="fr-FR" sz="1000" b="0" strike="noStrike" spc="-1">
              <a:solidFill>
                <a:srgbClr val="000000"/>
              </a:solidFill>
              <a:latin typeface="Arial"/>
            </a:endParaRPr>
          </a:p>
          <a:p>
            <a:pPr marL="457200">
              <a:lnSpc>
                <a:spcPct val="115000"/>
              </a:lnSpc>
              <a:spcBef>
                <a:spcPts val="1199"/>
              </a:spcBef>
              <a:tabLst>
                <a:tab pos="0" algn="l"/>
              </a:tabLst>
            </a:pPr>
            <a:endParaRPr lang="fr-FR" sz="1000" b="0" strike="noStrike" spc="-1">
              <a:solidFill>
                <a:srgbClr val="000000"/>
              </a:solidFill>
              <a:latin typeface="Arial"/>
            </a:endParaRPr>
          </a:p>
          <a:p>
            <a:pPr marL="457200">
              <a:lnSpc>
                <a:spcPct val="115000"/>
              </a:lnSpc>
              <a:spcBef>
                <a:spcPts val="1199"/>
              </a:spcBef>
              <a:tabLst>
                <a:tab pos="0" algn="l"/>
              </a:tabLst>
            </a:pPr>
            <a:endParaRPr lang="fr-FR" sz="1000" b="0" strike="noStrike" spc="-1">
              <a:solidFill>
                <a:srgbClr val="000000"/>
              </a:solidFill>
              <a:latin typeface="Arial"/>
            </a:endParaRPr>
          </a:p>
          <a:p>
            <a:pPr marL="457200">
              <a:lnSpc>
                <a:spcPct val="115000"/>
              </a:lnSpc>
              <a:spcBef>
                <a:spcPts val="1199"/>
              </a:spcBef>
              <a:tabLst>
                <a:tab pos="0" algn="l"/>
              </a:tabLst>
            </a:pPr>
            <a:endParaRPr lang="fr-FR" sz="1000" b="0" strike="noStrike" spc="-1">
              <a:solidFill>
                <a:srgbClr val="000000"/>
              </a:solidFill>
              <a:latin typeface="Arial"/>
            </a:endParaRPr>
          </a:p>
          <a:p>
            <a:pPr marL="457200">
              <a:lnSpc>
                <a:spcPct val="115000"/>
              </a:lnSpc>
              <a:spcBef>
                <a:spcPts val="1199"/>
              </a:spcBef>
              <a:tabLst>
                <a:tab pos="0" algn="l"/>
              </a:tabLst>
            </a:pPr>
            <a:r>
              <a:rPr lang="fr-FR" sz="1000" b="0" strike="noStrike" spc="-1">
                <a:solidFill>
                  <a:srgbClr val="333333"/>
                </a:solidFill>
                <a:highlight>
                  <a:srgbClr val="EEEEEE"/>
                </a:highlight>
                <a:latin typeface="Arial"/>
                <a:ea typeface="Arial"/>
              </a:rPr>
              <a:t> git remote remove|rm &lt;nom&gt;</a:t>
            </a:r>
            <a:endParaRPr lang="fr-FR" sz="1000" b="0" strike="noStrike" spc="-1">
              <a:solidFill>
                <a:srgbClr val="000000"/>
              </a:solidFill>
              <a:latin typeface="Arial"/>
            </a:endParaRPr>
          </a:p>
          <a:p>
            <a:pPr marL="457200">
              <a:lnSpc>
                <a:spcPct val="115000"/>
              </a:lnSpc>
              <a:spcBef>
                <a:spcPts val="1199"/>
              </a:spcBef>
              <a:spcAft>
                <a:spcPts val="1199"/>
              </a:spcAft>
              <a:tabLst>
                <a:tab pos="0" algn="l"/>
              </a:tabLst>
            </a:pPr>
            <a:r>
              <a:rPr lang="fr-FR" sz="1000" b="0" strike="noStrike" spc="-1">
                <a:solidFill>
                  <a:srgbClr val="333333"/>
                </a:solidFill>
                <a:latin typeface="Arial"/>
                <a:ea typeface="Arial"/>
              </a:rPr>
              <a:t>Cette commande permet de supprimer une entrée et de la refaire ou tout simplement en supprimant le fichier caché .git à la racine de votre projet</a:t>
            </a:r>
            <a:endParaRPr lang="fr-FR" sz="1000" b="0" strike="noStrike" spc="-1">
              <a:solidFill>
                <a:srgbClr val="000000"/>
              </a:solidFill>
              <a:latin typeface="Arial"/>
            </a:endParaRPr>
          </a:p>
        </p:txBody>
      </p:sp>
      <p:pic>
        <p:nvPicPr>
          <p:cNvPr id="135" name="Google Shape;182;p26"/>
          <p:cNvPicPr/>
          <p:nvPr/>
        </p:nvPicPr>
        <p:blipFill>
          <a:blip r:embed="rId2"/>
          <a:stretch/>
        </p:blipFill>
        <p:spPr>
          <a:xfrm>
            <a:off x="1314000" y="3293280"/>
            <a:ext cx="5516280" cy="49608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8000"/>
          </a:bodyPr>
          <a:lstStyle/>
          <a:p>
            <a:pPr>
              <a:lnSpc>
                <a:spcPct val="100000"/>
              </a:lnSpc>
              <a:tabLst>
                <a:tab pos="0" algn="l"/>
              </a:tabLst>
            </a:pPr>
            <a:r>
              <a:rPr lang="fr-FR" sz="2600" b="1" strike="noStrike" spc="-1">
                <a:solidFill>
                  <a:srgbClr val="1A1A1A"/>
                </a:solidFill>
                <a:latin typeface="Raleway"/>
                <a:ea typeface="Raleway"/>
              </a:rPr>
              <a:t>Pourquoi Git ?</a:t>
            </a:r>
            <a:endParaRPr lang="fr-FR" sz="2600" b="0" strike="noStrike" spc="-1">
              <a:solidFill>
                <a:srgbClr val="000000"/>
              </a:solidFill>
              <a:latin typeface="Arial"/>
            </a:endParaRPr>
          </a:p>
        </p:txBody>
      </p:sp>
      <p:sp>
        <p:nvSpPr>
          <p:cNvPr id="90" name="PlaceHolder 2"/>
          <p:cNvSpPr>
            <a:spLocks noGrp="1"/>
          </p:cNvSpPr>
          <p:nvPr>
            <p:ph/>
          </p:nvPr>
        </p:nvSpPr>
        <p:spPr>
          <a:xfrm>
            <a:off x="729360" y="2079000"/>
            <a:ext cx="7688520" cy="2260800"/>
          </a:xfrm>
          <a:prstGeom prst="rect">
            <a:avLst/>
          </a:prstGeom>
          <a:noFill/>
          <a:ln w="0">
            <a:noFill/>
          </a:ln>
        </p:spPr>
        <p:txBody>
          <a:bodyPr tIns="91440" bIns="91440" anchor="t">
            <a:normAutofit fontScale="94000"/>
          </a:bodyPr>
          <a:lstStyle/>
          <a:p>
            <a:pPr>
              <a:lnSpc>
                <a:spcPct val="115000"/>
              </a:lnSpc>
              <a:tabLst>
                <a:tab pos="0" algn="l"/>
              </a:tabLst>
            </a:pPr>
            <a:r>
              <a:rPr lang="fr-FR" sz="1300" b="0" strike="noStrike" spc="-1">
                <a:solidFill>
                  <a:srgbClr val="595959"/>
                </a:solidFill>
                <a:latin typeface="Lato"/>
                <a:ea typeface="Lato"/>
              </a:rPr>
              <a:t>Git est un outil de versionning, c’est-à-dire qu’il </a:t>
            </a:r>
            <a:r>
              <a:rPr lang="fr-FR" sz="1300" b="0" strike="noStrike" spc="-1">
                <a:solidFill>
                  <a:srgbClr val="595959"/>
                </a:solidFill>
                <a:latin typeface="Arial"/>
                <a:ea typeface="Lato"/>
              </a:rPr>
              <a:t>permet de stocker un ensemble de fichiers en conservant la chronologie de toutes les modifications qui ont été effectuées dessus</a:t>
            </a:r>
            <a:r>
              <a:rPr lang="fr-FR" sz="1300" b="0" strike="noStrike" spc="-1">
                <a:solidFill>
                  <a:srgbClr val="595959"/>
                </a:solidFill>
                <a:latin typeface="Lato"/>
                <a:ea typeface="Lato"/>
              </a:rPr>
              <a:t>. Dans le monde du développement il est fortement utilisé lors des projets d’équipe. En effet celui-ci permet une gestion des avancés des projets et des suivis de développement très visuel et pratique et permet au développeur de ne plus avoir à donner son code dans une clé USB à ses collègues grace à l’utilisation de « forges » ( Sites d’hébergement ) !</a:t>
            </a:r>
            <a:endParaRPr lang="fr-FR" sz="1300" b="0" strike="noStrike" spc="-1">
              <a:solidFill>
                <a:srgbClr val="000000"/>
              </a:solidFill>
              <a:latin typeface="Arial"/>
            </a:endParaRPr>
          </a:p>
          <a:p>
            <a:pPr>
              <a:lnSpc>
                <a:spcPct val="115000"/>
              </a:lnSpc>
              <a:spcBef>
                <a:spcPts val="1199"/>
              </a:spcBef>
              <a:spcAft>
                <a:spcPts val="1199"/>
              </a:spcAft>
              <a:tabLst>
                <a:tab pos="0" algn="l"/>
              </a:tabLst>
            </a:pPr>
            <a:r>
              <a:rPr lang="fr-FR" sz="1300" b="0" strike="noStrike" spc="-1">
                <a:solidFill>
                  <a:srgbClr val="595959"/>
                </a:solidFill>
                <a:latin typeface="Lato"/>
                <a:ea typeface="Lato"/>
              </a:rPr>
              <a:t>Il permet aussi aux développeurs plus indépendant de partager son code avec le grand publique et permettre au développeur du monde entier de travailler sur le même projet, c’est l’open source !</a:t>
            </a:r>
            <a:endParaRPr lang="fr-FR" sz="13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7000"/>
          </a:bodyPr>
          <a:lstStyle/>
          <a:p>
            <a:pPr>
              <a:lnSpc>
                <a:spcPct val="100000"/>
              </a:lnSpc>
              <a:tabLst>
                <a:tab pos="0" algn="l"/>
              </a:tabLst>
            </a:pPr>
            <a:r>
              <a:rPr lang="fr-FR" sz="2600" b="1" strike="noStrike" spc="-1">
                <a:solidFill>
                  <a:srgbClr val="1A1A1A"/>
                </a:solidFill>
                <a:latin typeface="Raleway"/>
                <a:ea typeface="Raleway"/>
              </a:rPr>
              <a:t>Commande de base de GitHub - git status</a:t>
            </a:r>
            <a:endParaRPr lang="fr-FR" sz="2600" b="0" strike="noStrike" spc="-1">
              <a:solidFill>
                <a:srgbClr val="000000"/>
              </a:solidFill>
              <a:latin typeface="Arial"/>
            </a:endParaRPr>
          </a:p>
        </p:txBody>
      </p:sp>
      <p:sp>
        <p:nvSpPr>
          <p:cNvPr id="137" name="PlaceHolder 2"/>
          <p:cNvSpPr>
            <a:spLocks noGrp="1"/>
          </p:cNvSpPr>
          <p:nvPr>
            <p:ph/>
          </p:nvPr>
        </p:nvSpPr>
        <p:spPr>
          <a:xfrm>
            <a:off x="835920" y="2571840"/>
            <a:ext cx="7688520" cy="888480"/>
          </a:xfrm>
          <a:prstGeom prst="rect">
            <a:avLst/>
          </a:prstGeom>
          <a:noFill/>
          <a:ln w="0">
            <a:noFill/>
          </a:ln>
        </p:spPr>
        <p:txBody>
          <a:bodyPr tIns="91440" bIns="91440" anchor="t">
            <a:normAutofit/>
          </a:bodyPr>
          <a:lstStyle/>
          <a:p>
            <a:pPr>
              <a:lnSpc>
                <a:spcPct val="115000"/>
              </a:lnSpc>
              <a:tabLst>
                <a:tab pos="0" algn="l"/>
              </a:tabLst>
            </a:pPr>
            <a:r>
              <a:rPr lang="fr-FR" sz="1300" b="0" strike="noStrike" spc="-1">
                <a:solidFill>
                  <a:srgbClr val="595959"/>
                </a:solidFill>
                <a:latin typeface="Lato"/>
                <a:ea typeface="Lato"/>
              </a:rPr>
              <a:t> Vérifier l’état des fichiers :</a:t>
            </a:r>
            <a:endParaRPr lang="fr-FR" sz="1300" b="0" strike="noStrike" spc="-1">
              <a:solidFill>
                <a:srgbClr val="000000"/>
              </a:solidFill>
              <a:latin typeface="Arial"/>
            </a:endParaRPr>
          </a:p>
          <a:p>
            <a:pPr>
              <a:lnSpc>
                <a:spcPct val="115000"/>
              </a:lnSpc>
              <a:spcBef>
                <a:spcPts val="1199"/>
              </a:spcBef>
              <a:spcAft>
                <a:spcPts val="1199"/>
              </a:spcAft>
              <a:tabLst>
                <a:tab pos="0" algn="l"/>
              </a:tabLst>
            </a:pPr>
            <a:r>
              <a:rPr lang="fr-FR" sz="1300" b="0" strike="noStrike" spc="-1">
                <a:solidFill>
                  <a:srgbClr val="595959"/>
                </a:solidFill>
                <a:latin typeface="Lato"/>
                <a:ea typeface="Lato"/>
              </a:rPr>
              <a:t> </a:t>
            </a:r>
            <a:r>
              <a:rPr lang="fr-FR" sz="1000" b="0" strike="noStrike" spc="-1">
                <a:solidFill>
                  <a:srgbClr val="333333"/>
                </a:solidFill>
                <a:highlight>
                  <a:srgbClr val="EEEEEE"/>
                </a:highlight>
                <a:latin typeface="Arial"/>
                <a:ea typeface="Arial"/>
              </a:rPr>
              <a:t> git status </a:t>
            </a:r>
            <a:endParaRPr lang="fr-FR" sz="1000" b="0" strike="noStrike" spc="-1">
              <a:solidFill>
                <a:srgbClr val="000000"/>
              </a:solidFill>
              <a:latin typeface="Arial"/>
            </a:endParaRPr>
          </a:p>
        </p:txBody>
      </p:sp>
      <p:pic>
        <p:nvPicPr>
          <p:cNvPr id="138" name="Google Shape;189;p27"/>
          <p:cNvPicPr/>
          <p:nvPr/>
        </p:nvPicPr>
        <p:blipFill>
          <a:blip r:embed="rId2"/>
          <a:stretch/>
        </p:blipFill>
        <p:spPr>
          <a:xfrm>
            <a:off x="1408320" y="3540960"/>
            <a:ext cx="3781440" cy="1150920"/>
          </a:xfrm>
          <a:prstGeom prst="rect">
            <a:avLst/>
          </a:prstGeom>
          <a:ln w="0">
            <a:noFill/>
          </a:ln>
        </p:spPr>
      </p:pic>
      <p:sp>
        <p:nvSpPr>
          <p:cNvPr id="139" name="PlaceHolder 3"/>
          <p:cNvSpPr>
            <a:spLocks noGrp="1"/>
          </p:cNvSpPr>
          <p:nvPr>
            <p:ph/>
          </p:nvPr>
        </p:nvSpPr>
        <p:spPr>
          <a:xfrm>
            <a:off x="852120" y="2070720"/>
            <a:ext cx="7688520" cy="500760"/>
          </a:xfrm>
          <a:prstGeom prst="rect">
            <a:avLst/>
          </a:prstGeom>
          <a:noFill/>
          <a:ln w="0">
            <a:noFill/>
          </a:ln>
        </p:spPr>
        <p:txBody>
          <a:bodyPr tIns="91440" bIns="91440" anchor="t">
            <a:normAutofit/>
          </a:bodyPr>
          <a:lstStyle/>
          <a:p>
            <a:pPr>
              <a:lnSpc>
                <a:spcPct val="115000"/>
              </a:lnSpc>
              <a:spcAft>
                <a:spcPts val="1199"/>
              </a:spcAft>
              <a:tabLst>
                <a:tab pos="0" algn="l"/>
              </a:tabLst>
            </a:pPr>
            <a:r>
              <a:rPr lang="fr-FR" sz="1300" b="0" strike="noStrike" spc="-1">
                <a:solidFill>
                  <a:srgbClr val="595959"/>
                </a:solidFill>
                <a:latin typeface="Lato"/>
                <a:ea typeface="Lato"/>
              </a:rPr>
              <a:t> La commande git status va nous permettre de voir l’état des fichiers</a:t>
            </a:r>
            <a:endParaRPr lang="fr-FR" sz="1300" b="0" strike="noStrike" spc="-1">
              <a:solidFill>
                <a:srgbClr val="000000"/>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8000"/>
          </a:bodyPr>
          <a:lstStyle/>
          <a:p>
            <a:pPr>
              <a:lnSpc>
                <a:spcPct val="100000"/>
              </a:lnSpc>
              <a:tabLst>
                <a:tab pos="0" algn="l"/>
              </a:tabLst>
            </a:pPr>
            <a:r>
              <a:rPr lang="fr-FR" sz="2600" b="1" strike="noStrike" spc="-1">
                <a:solidFill>
                  <a:srgbClr val="1A1A1A"/>
                </a:solidFill>
                <a:latin typeface="Raleway"/>
                <a:ea typeface="Raleway"/>
              </a:rPr>
              <a:t>Commande de base de GitHub - git add</a:t>
            </a:r>
            <a:endParaRPr lang="fr-FR" sz="2600" b="0" strike="noStrike" spc="-1">
              <a:solidFill>
                <a:srgbClr val="000000"/>
              </a:solidFill>
              <a:latin typeface="Arial"/>
            </a:endParaRPr>
          </a:p>
        </p:txBody>
      </p:sp>
      <p:sp>
        <p:nvSpPr>
          <p:cNvPr id="141" name="PlaceHolder 2"/>
          <p:cNvSpPr>
            <a:spLocks noGrp="1"/>
          </p:cNvSpPr>
          <p:nvPr>
            <p:ph/>
          </p:nvPr>
        </p:nvSpPr>
        <p:spPr>
          <a:xfrm>
            <a:off x="729360" y="2079000"/>
            <a:ext cx="7688520" cy="2260800"/>
          </a:xfrm>
          <a:prstGeom prst="rect">
            <a:avLst/>
          </a:prstGeom>
          <a:noFill/>
          <a:ln w="0">
            <a:noFill/>
          </a:ln>
        </p:spPr>
        <p:txBody>
          <a:bodyPr tIns="91440" bIns="91440" anchor="t">
            <a:normAutofit/>
          </a:bodyPr>
          <a:lstStyle/>
          <a:p>
            <a:pPr>
              <a:lnSpc>
                <a:spcPct val="115000"/>
              </a:lnSpc>
              <a:tabLst>
                <a:tab pos="0" algn="l"/>
              </a:tabLst>
            </a:pPr>
            <a:r>
              <a:rPr lang="fr-FR" sz="1300" b="0" strike="noStrike" spc="-1">
                <a:solidFill>
                  <a:srgbClr val="595959"/>
                </a:solidFill>
                <a:latin typeface="Lato"/>
                <a:ea typeface="Lato"/>
              </a:rPr>
              <a:t>Comme son nom l’indique cette commande permet d'indexer les changements des fichiers avant de soumettre les modifications au commit (commande que l’on verra par la suite)</a:t>
            </a:r>
            <a:endParaRPr lang="fr-FR" sz="1300" b="0" strike="noStrike" spc="-1">
              <a:solidFill>
                <a:srgbClr val="000000"/>
              </a:solidFill>
              <a:latin typeface="Arial"/>
            </a:endParaRPr>
          </a:p>
          <a:p>
            <a:pPr>
              <a:lnSpc>
                <a:spcPct val="115000"/>
              </a:lnSpc>
              <a:spcBef>
                <a:spcPts val="1199"/>
              </a:spcBef>
              <a:tabLst>
                <a:tab pos="0" algn="l"/>
              </a:tabLst>
            </a:pPr>
            <a:r>
              <a:rPr lang="fr-FR" sz="1000" b="0" strike="noStrike" spc="-1">
                <a:solidFill>
                  <a:srgbClr val="333333"/>
                </a:solidFill>
                <a:highlight>
                  <a:srgbClr val="EEEEEE"/>
                </a:highlight>
                <a:latin typeface="Arial"/>
                <a:ea typeface="Arial"/>
              </a:rPr>
              <a:t> git add .   ou  git add –all ou encore git add nomDefichier.ext</a:t>
            </a:r>
            <a:endParaRPr lang="fr-FR" sz="1000" b="0" strike="noStrike" spc="-1">
              <a:solidFill>
                <a:srgbClr val="000000"/>
              </a:solidFill>
              <a:latin typeface="Arial"/>
            </a:endParaRPr>
          </a:p>
          <a:p>
            <a:pPr>
              <a:lnSpc>
                <a:spcPct val="115000"/>
              </a:lnSpc>
              <a:spcBef>
                <a:spcPts val="1199"/>
              </a:spcBef>
              <a:tabLst>
                <a:tab pos="0" algn="l"/>
              </a:tabLst>
            </a:pPr>
            <a:r>
              <a:rPr lang="fr-FR" sz="1300" b="0" strike="noStrike" spc="-1">
                <a:solidFill>
                  <a:srgbClr val="595959"/>
                </a:solidFill>
                <a:latin typeface="Lato"/>
                <a:ea typeface="Lato"/>
              </a:rPr>
              <a:t>Ici on va pouvoir indexer l’ensemble des modifications de l’ensemble des fichiers du répertoire courant (Projet)</a:t>
            </a:r>
            <a:r>
              <a:rPr lang="fr-FR" sz="1000" b="0" strike="noStrike" spc="-1">
                <a:solidFill>
                  <a:srgbClr val="333333"/>
                </a:solidFill>
                <a:highlight>
                  <a:srgbClr val="EEEEEE"/>
                </a:highlight>
                <a:latin typeface="Arial"/>
                <a:ea typeface="Arial"/>
              </a:rPr>
              <a:t> </a:t>
            </a:r>
            <a:endParaRPr lang="fr-FR" sz="1000" b="0" strike="noStrike" spc="-1">
              <a:solidFill>
                <a:srgbClr val="000000"/>
              </a:solidFill>
              <a:latin typeface="Arial"/>
            </a:endParaRPr>
          </a:p>
          <a:p>
            <a:pPr>
              <a:lnSpc>
                <a:spcPct val="115000"/>
              </a:lnSpc>
              <a:spcBef>
                <a:spcPts val="1199"/>
              </a:spcBef>
              <a:spcAft>
                <a:spcPts val="1199"/>
              </a:spcAft>
              <a:tabLst>
                <a:tab pos="0" algn="l"/>
              </a:tabLst>
            </a:pPr>
            <a:endParaRPr lang="fr-FR" sz="1000" b="0" strike="noStrike" spc="-1">
              <a:solidFill>
                <a:srgbClr val="000000"/>
              </a:solidFill>
              <a:latin typeface="Arial"/>
            </a:endParaRPr>
          </a:p>
        </p:txBody>
      </p:sp>
      <p:pic>
        <p:nvPicPr>
          <p:cNvPr id="142" name="Google Shape;197;p28"/>
          <p:cNvPicPr/>
          <p:nvPr/>
        </p:nvPicPr>
        <p:blipFill>
          <a:blip r:embed="rId2"/>
          <a:stretch/>
        </p:blipFill>
        <p:spPr>
          <a:xfrm>
            <a:off x="870480" y="3555000"/>
            <a:ext cx="3508920" cy="1429560"/>
          </a:xfrm>
          <a:prstGeom prst="rect">
            <a:avLst/>
          </a:prstGeom>
          <a:ln w="0">
            <a:noFill/>
          </a:ln>
        </p:spPr>
      </p:pic>
      <p:sp>
        <p:nvSpPr>
          <p:cNvPr id="143" name="PlaceHolder 3"/>
          <p:cNvSpPr>
            <a:spLocks noGrp="1"/>
          </p:cNvSpPr>
          <p:nvPr>
            <p:ph/>
          </p:nvPr>
        </p:nvSpPr>
        <p:spPr>
          <a:xfrm>
            <a:off x="4722840" y="3555000"/>
            <a:ext cx="4051800" cy="1191240"/>
          </a:xfrm>
          <a:prstGeom prst="rect">
            <a:avLst/>
          </a:prstGeom>
          <a:noFill/>
          <a:ln w="0">
            <a:noFill/>
          </a:ln>
        </p:spPr>
        <p:txBody>
          <a:bodyPr tIns="91440" bIns="91440" anchor="t">
            <a:normAutofit fontScale="86000"/>
          </a:bodyPr>
          <a:lstStyle/>
          <a:p>
            <a:pPr>
              <a:lnSpc>
                <a:spcPct val="115000"/>
              </a:lnSpc>
              <a:tabLst>
                <a:tab pos="0" algn="l"/>
              </a:tabLst>
            </a:pPr>
            <a:r>
              <a:rPr lang="fr-FR" sz="1300" b="0" strike="noStrike" spc="-1">
                <a:solidFill>
                  <a:srgbClr val="595959"/>
                </a:solidFill>
                <a:latin typeface="Lato"/>
                <a:ea typeface="Lato"/>
              </a:rPr>
              <a:t>Ici on constate que lorsque l’on réutilise la commande</a:t>
            </a:r>
            <a:endParaRPr lang="fr-FR" sz="1300" b="0" strike="noStrike" spc="-1">
              <a:solidFill>
                <a:srgbClr val="000000"/>
              </a:solidFill>
              <a:latin typeface="Arial"/>
            </a:endParaRPr>
          </a:p>
          <a:p>
            <a:pPr>
              <a:lnSpc>
                <a:spcPct val="115000"/>
              </a:lnSpc>
              <a:spcBef>
                <a:spcPts val="1199"/>
              </a:spcBef>
              <a:tabLst>
                <a:tab pos="0" algn="l"/>
              </a:tabLst>
            </a:pPr>
            <a:r>
              <a:rPr lang="fr-FR" sz="1000" b="0" strike="noStrike" spc="-1">
                <a:solidFill>
                  <a:srgbClr val="333333"/>
                </a:solidFill>
                <a:highlight>
                  <a:srgbClr val="EEEEEE"/>
                </a:highlight>
                <a:latin typeface="Arial"/>
                <a:ea typeface="Arial"/>
              </a:rPr>
              <a:t> git status</a:t>
            </a:r>
            <a:endParaRPr lang="fr-FR" sz="1000" b="0" strike="noStrike" spc="-1">
              <a:solidFill>
                <a:srgbClr val="000000"/>
              </a:solidFill>
              <a:latin typeface="Arial"/>
            </a:endParaRPr>
          </a:p>
          <a:p>
            <a:pPr>
              <a:lnSpc>
                <a:spcPct val="115000"/>
              </a:lnSpc>
              <a:spcBef>
                <a:spcPts val="1199"/>
              </a:spcBef>
              <a:spcAft>
                <a:spcPts val="1199"/>
              </a:spcAft>
              <a:tabLst>
                <a:tab pos="0" algn="l"/>
              </a:tabLst>
            </a:pPr>
            <a:r>
              <a:rPr lang="fr-FR" sz="1300" b="0" strike="noStrike" spc="-1">
                <a:solidFill>
                  <a:srgbClr val="595959"/>
                </a:solidFill>
                <a:latin typeface="Lato"/>
                <a:ea typeface="Lato"/>
              </a:rPr>
              <a:t>On constate que notre fichier test est indexé à notre projet git </a:t>
            </a:r>
            <a:endParaRPr lang="fr-FR" sz="13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8000"/>
          </a:bodyPr>
          <a:lstStyle/>
          <a:p>
            <a:pPr>
              <a:lnSpc>
                <a:spcPct val="100000"/>
              </a:lnSpc>
            </a:pPr>
            <a:r>
              <a:rPr lang="fr-FR" sz="2600" b="1" strike="noStrike" spc="-1">
                <a:solidFill>
                  <a:srgbClr val="1A1A1A"/>
                </a:solidFill>
                <a:latin typeface="Raleway"/>
                <a:ea typeface="Raleway"/>
              </a:rPr>
              <a:t>Le .gitignore</a:t>
            </a:r>
            <a:endParaRPr lang="fr-FR" sz="2600" b="0" strike="noStrike" spc="-1">
              <a:solidFill>
                <a:srgbClr val="000000"/>
              </a:solidFill>
              <a:latin typeface="Arial"/>
            </a:endParaRPr>
          </a:p>
        </p:txBody>
      </p:sp>
      <p:sp>
        <p:nvSpPr>
          <p:cNvPr id="145" name="PlaceHolder 2"/>
          <p:cNvSpPr>
            <a:spLocks noGrp="1"/>
          </p:cNvSpPr>
          <p:nvPr>
            <p:ph/>
          </p:nvPr>
        </p:nvSpPr>
        <p:spPr>
          <a:xfrm>
            <a:off x="729360" y="2079000"/>
            <a:ext cx="7688520" cy="2260800"/>
          </a:xfrm>
          <a:prstGeom prst="rect">
            <a:avLst/>
          </a:prstGeom>
          <a:noFill/>
          <a:ln w="0">
            <a:noFill/>
          </a:ln>
        </p:spPr>
        <p:txBody>
          <a:bodyPr tIns="91440" bIns="91440" anchor="t">
            <a:noAutofit/>
          </a:bodyPr>
          <a:lstStyle/>
          <a:p>
            <a:pPr marL="457200" indent="-311040">
              <a:lnSpc>
                <a:spcPct val="115000"/>
              </a:lnSpc>
              <a:buClr>
                <a:srgbClr val="595959"/>
              </a:buClr>
              <a:buFont typeface="Lato"/>
              <a:buChar char="●"/>
            </a:pPr>
            <a:r>
              <a:rPr lang="fr-FR" sz="1300" b="0" strike="noStrike" spc="-1">
                <a:solidFill>
                  <a:srgbClr val="595959"/>
                </a:solidFill>
                <a:latin typeface="Lato"/>
                <a:ea typeface="Lato"/>
              </a:rPr>
              <a:t>Alors on a vu que l’on pouvait pousser un fichier, plusieurs fichiers ou tous.  Mais que faire si on ne veut jamais pousser certains fichiers, car trop volumineux ou ré installable par composer ou npm. Eh bien on créé à la racine de notre projet un fichier que l’on nomme « .gitignore » </a:t>
            </a:r>
            <a:endParaRPr lang="fr-FR" sz="1300" b="0" strike="noStrike" spc="-1">
              <a:solidFill>
                <a:srgbClr val="000000"/>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p:nvPr>
        </p:nvSpPr>
        <p:spPr>
          <a:xfrm>
            <a:off x="595800" y="671400"/>
            <a:ext cx="7688520" cy="4188600"/>
          </a:xfrm>
          <a:prstGeom prst="rect">
            <a:avLst/>
          </a:prstGeom>
          <a:noFill/>
          <a:ln w="0">
            <a:noFill/>
          </a:ln>
        </p:spPr>
        <p:txBody>
          <a:bodyPr tIns="91440" bIns="91440" anchor="t">
            <a:noAutofit/>
          </a:bodyPr>
          <a:lstStyle/>
          <a:p>
            <a:pPr>
              <a:lnSpc>
                <a:spcPct val="115000"/>
              </a:lnSpc>
            </a:pPr>
            <a:endParaRPr lang="fr-FR" sz="1400" b="0" strike="noStrike" spc="-1" dirty="0">
              <a:solidFill>
                <a:srgbClr val="000000"/>
              </a:solidFill>
              <a:latin typeface="Arial"/>
            </a:endParaRPr>
          </a:p>
          <a:p>
            <a:pPr>
              <a:lnSpc>
                <a:spcPct val="115000"/>
              </a:lnSpc>
            </a:pPr>
            <a:endParaRPr lang="fr-FR" sz="1400" b="0" strike="noStrike" spc="-1" dirty="0">
              <a:solidFill>
                <a:srgbClr val="000000"/>
              </a:solidFill>
              <a:latin typeface="Arial"/>
            </a:endParaRPr>
          </a:p>
          <a:p>
            <a:pPr>
              <a:lnSpc>
                <a:spcPct val="115000"/>
              </a:lnSpc>
            </a:pPr>
            <a:endParaRPr lang="fr-FR" sz="1400" b="0" strike="noStrike" spc="-1" dirty="0">
              <a:solidFill>
                <a:srgbClr val="000000"/>
              </a:solidFill>
              <a:latin typeface="Arial"/>
            </a:endParaRPr>
          </a:p>
          <a:p>
            <a:pPr>
              <a:lnSpc>
                <a:spcPct val="115000"/>
              </a:lnSpc>
            </a:pPr>
            <a:endParaRPr lang="fr-FR" sz="1400" b="0" strike="noStrike" spc="-1" dirty="0">
              <a:solidFill>
                <a:srgbClr val="000000"/>
              </a:solidFill>
              <a:latin typeface="Arial"/>
            </a:endParaRPr>
          </a:p>
          <a:p>
            <a:pPr>
              <a:lnSpc>
                <a:spcPct val="115000"/>
              </a:lnSpc>
            </a:pPr>
            <a:endParaRPr lang="fr-FR" sz="1400" b="0" strike="noStrike" spc="-1" dirty="0">
              <a:solidFill>
                <a:srgbClr val="000000"/>
              </a:solidFill>
              <a:latin typeface="Arial"/>
            </a:endParaRPr>
          </a:p>
          <a:p>
            <a:pPr>
              <a:lnSpc>
                <a:spcPct val="115000"/>
              </a:lnSpc>
            </a:pPr>
            <a:endParaRPr lang="fr-FR" sz="1400" b="0" strike="noStrike" spc="-1" dirty="0">
              <a:solidFill>
                <a:srgbClr val="000000"/>
              </a:solidFill>
              <a:latin typeface="Arial"/>
            </a:endParaRPr>
          </a:p>
          <a:p>
            <a:pPr>
              <a:lnSpc>
                <a:spcPct val="115000"/>
              </a:lnSpc>
            </a:pPr>
            <a:endParaRPr lang="fr-FR" sz="1400" b="0" strike="noStrike" spc="-1" dirty="0">
              <a:solidFill>
                <a:srgbClr val="000000"/>
              </a:solidFill>
              <a:latin typeface="Arial"/>
            </a:endParaRPr>
          </a:p>
          <a:p>
            <a:pPr>
              <a:lnSpc>
                <a:spcPct val="115000"/>
              </a:lnSpc>
            </a:pPr>
            <a:endParaRPr lang="fr-FR" sz="1400" b="0" strike="noStrike" spc="-1" dirty="0">
              <a:solidFill>
                <a:srgbClr val="000000"/>
              </a:solidFill>
              <a:latin typeface="Arial"/>
            </a:endParaRPr>
          </a:p>
          <a:p>
            <a:pPr>
              <a:lnSpc>
                <a:spcPct val="115000"/>
              </a:lnSpc>
            </a:pPr>
            <a:endParaRPr lang="fr-FR" sz="1400" b="0" strike="noStrike" spc="-1" dirty="0">
              <a:solidFill>
                <a:srgbClr val="000000"/>
              </a:solidFill>
              <a:latin typeface="Arial"/>
            </a:endParaRPr>
          </a:p>
          <a:p>
            <a:pPr marL="457200" indent="-311040">
              <a:lnSpc>
                <a:spcPct val="115000"/>
              </a:lnSpc>
              <a:buClr>
                <a:srgbClr val="595959"/>
              </a:buClr>
              <a:buFont typeface="Lato"/>
              <a:buChar char="●"/>
            </a:pPr>
            <a:endParaRPr lang="fr-FR" sz="1300" b="0" strike="noStrike" spc="-1" dirty="0">
              <a:solidFill>
                <a:srgbClr val="595959"/>
              </a:solidFill>
              <a:latin typeface="Lato"/>
              <a:ea typeface="Lato"/>
            </a:endParaRPr>
          </a:p>
          <a:p>
            <a:pPr marL="457200" indent="-311040">
              <a:lnSpc>
                <a:spcPct val="115000"/>
              </a:lnSpc>
              <a:buClr>
                <a:srgbClr val="595959"/>
              </a:buClr>
              <a:buFont typeface="Lato"/>
              <a:buChar char="●"/>
            </a:pPr>
            <a:endParaRPr lang="fr-FR" sz="1300" spc="-1" dirty="0">
              <a:solidFill>
                <a:srgbClr val="595959"/>
              </a:solidFill>
              <a:latin typeface="Lato"/>
              <a:ea typeface="Lato"/>
            </a:endParaRPr>
          </a:p>
          <a:p>
            <a:pPr marL="457200" indent="-311040">
              <a:lnSpc>
                <a:spcPct val="115000"/>
              </a:lnSpc>
              <a:buClr>
                <a:srgbClr val="595959"/>
              </a:buClr>
              <a:buFont typeface="Lato"/>
              <a:buChar char="●"/>
            </a:pPr>
            <a:r>
              <a:rPr lang="fr-FR" sz="1300" b="0" strike="noStrike" spc="-1" dirty="0">
                <a:solidFill>
                  <a:srgbClr val="595959"/>
                </a:solidFill>
                <a:latin typeface="Lato"/>
                <a:ea typeface="Lato"/>
              </a:rPr>
              <a:t>Ici j’ai indiqué dans mon .</a:t>
            </a:r>
            <a:r>
              <a:rPr lang="fr-FR" sz="1300" b="0" strike="noStrike" spc="-1" dirty="0" err="1">
                <a:solidFill>
                  <a:srgbClr val="595959"/>
                </a:solidFill>
                <a:latin typeface="Lato"/>
                <a:ea typeface="Lato"/>
              </a:rPr>
              <a:t>gitignore</a:t>
            </a:r>
            <a:r>
              <a:rPr lang="fr-FR" sz="1300" b="0" strike="noStrike" spc="-1" dirty="0">
                <a:solidFill>
                  <a:srgbClr val="595959"/>
                </a:solidFill>
                <a:latin typeface="Lato"/>
                <a:ea typeface="Lato"/>
              </a:rPr>
              <a:t> que je souhaite ne pas push le contenu du dossier style et le dossier en lui-même, pareille pour le .</a:t>
            </a:r>
            <a:r>
              <a:rPr lang="fr-FR" sz="1300" b="0" strike="noStrike" spc="-1" dirty="0" err="1">
                <a:solidFill>
                  <a:srgbClr val="595959"/>
                </a:solidFill>
                <a:latin typeface="Lato"/>
                <a:ea typeface="Lato"/>
              </a:rPr>
              <a:t>idea</a:t>
            </a:r>
            <a:r>
              <a:rPr lang="fr-FR" sz="1300" b="0" strike="noStrike" spc="-1" dirty="0">
                <a:solidFill>
                  <a:srgbClr val="595959"/>
                </a:solidFill>
                <a:latin typeface="Lato"/>
                <a:ea typeface="Lato"/>
              </a:rPr>
              <a:t> et tout les fichiers se terminant par .</a:t>
            </a:r>
            <a:r>
              <a:rPr lang="fr-FR" sz="1300" b="0" strike="noStrike" spc="-1" dirty="0" err="1">
                <a:solidFill>
                  <a:srgbClr val="595959"/>
                </a:solidFill>
                <a:latin typeface="Lato"/>
                <a:ea typeface="Lato"/>
              </a:rPr>
              <a:t>js</a:t>
            </a:r>
            <a:endParaRPr lang="fr-FR" sz="1300" b="0" strike="noStrike" spc="-1" dirty="0">
              <a:solidFill>
                <a:srgbClr val="000000"/>
              </a:solidFill>
              <a:latin typeface="Arial"/>
            </a:endParaRPr>
          </a:p>
          <a:p>
            <a:pPr marL="457200" indent="-311040">
              <a:lnSpc>
                <a:spcPct val="115000"/>
              </a:lnSpc>
              <a:buClr>
                <a:srgbClr val="595959"/>
              </a:buClr>
              <a:buFont typeface="Lato"/>
              <a:buChar char="●"/>
            </a:pPr>
            <a:r>
              <a:rPr lang="fr-FR" sz="1300" b="0" strike="noStrike" spc="-1" dirty="0">
                <a:solidFill>
                  <a:srgbClr val="595959"/>
                </a:solidFill>
                <a:latin typeface="Lato"/>
                <a:ea typeface="Lato"/>
              </a:rPr>
              <a:t>Pour créer rapidement des .</a:t>
            </a:r>
            <a:r>
              <a:rPr lang="fr-FR" sz="1300" b="0" strike="noStrike" spc="-1" dirty="0" err="1">
                <a:solidFill>
                  <a:srgbClr val="595959"/>
                </a:solidFill>
                <a:latin typeface="Lato"/>
                <a:ea typeface="Lato"/>
              </a:rPr>
              <a:t>gitignore</a:t>
            </a:r>
            <a:r>
              <a:rPr lang="fr-FR" sz="1300" b="0" strike="noStrike" spc="-1" dirty="0">
                <a:solidFill>
                  <a:srgbClr val="595959"/>
                </a:solidFill>
                <a:latin typeface="Lato"/>
                <a:ea typeface="Lato"/>
              </a:rPr>
              <a:t> fonctionnel nous avons a disposition un outil : gitignore.io ( </a:t>
            </a:r>
            <a:r>
              <a:rPr lang="fr-FR" sz="1300" b="0" strike="noStrike" spc="-1" dirty="0">
                <a:solidFill>
                  <a:srgbClr val="595959"/>
                </a:solidFill>
                <a:latin typeface="Lato"/>
                <a:ea typeface="Lato"/>
                <a:hlinkClick r:id="rId2"/>
              </a:rPr>
              <a:t>https://toptal.com/developers/gitignore</a:t>
            </a:r>
            <a:r>
              <a:rPr lang="fr-FR" sz="1300" b="0" strike="noStrike" spc="-1" dirty="0">
                <a:solidFill>
                  <a:srgbClr val="595959"/>
                </a:solidFill>
                <a:latin typeface="Lato"/>
                <a:ea typeface="Lato"/>
              </a:rPr>
              <a:t> ) où l ’on pourra spécifié les types de fichier qu’on ne souhaite pas push et le site construira le .</a:t>
            </a:r>
            <a:r>
              <a:rPr lang="fr-FR" sz="1300" b="0" strike="noStrike" spc="-1" dirty="0" err="1">
                <a:solidFill>
                  <a:srgbClr val="595959"/>
                </a:solidFill>
                <a:latin typeface="Lato"/>
                <a:ea typeface="Lato"/>
              </a:rPr>
              <a:t>gitignore</a:t>
            </a:r>
            <a:r>
              <a:rPr lang="fr-FR" sz="1300" b="0" strike="noStrike" spc="-1" dirty="0">
                <a:solidFill>
                  <a:srgbClr val="595959"/>
                </a:solidFill>
                <a:latin typeface="Lato"/>
                <a:ea typeface="Lato"/>
              </a:rPr>
              <a:t> tout prêt à copié/collé.</a:t>
            </a:r>
            <a:endParaRPr lang="fr-FR" sz="1300" b="0" strike="noStrike" spc="-1" dirty="0">
              <a:solidFill>
                <a:srgbClr val="000000"/>
              </a:solidFill>
              <a:latin typeface="Arial"/>
            </a:endParaRPr>
          </a:p>
          <a:p>
            <a:pPr>
              <a:lnSpc>
                <a:spcPct val="115000"/>
              </a:lnSpc>
            </a:pPr>
            <a:endParaRPr lang="fr-FR" sz="1300" b="0" strike="noStrike" spc="-1" dirty="0">
              <a:solidFill>
                <a:srgbClr val="000000"/>
              </a:solidFill>
              <a:latin typeface="Arial"/>
            </a:endParaRPr>
          </a:p>
          <a:p>
            <a:pPr>
              <a:lnSpc>
                <a:spcPct val="115000"/>
              </a:lnSpc>
            </a:pPr>
            <a:endParaRPr lang="fr-FR" sz="1300" b="0" strike="noStrike" spc="-1" dirty="0">
              <a:solidFill>
                <a:srgbClr val="000000"/>
              </a:solidFill>
              <a:latin typeface="Arial"/>
            </a:endParaRPr>
          </a:p>
        </p:txBody>
      </p:sp>
      <p:pic>
        <p:nvPicPr>
          <p:cNvPr id="147" name="Image 3"/>
          <p:cNvPicPr/>
          <p:nvPr/>
        </p:nvPicPr>
        <p:blipFill>
          <a:blip r:embed="rId3"/>
          <a:stretch/>
        </p:blipFill>
        <p:spPr>
          <a:xfrm>
            <a:off x="443400" y="671400"/>
            <a:ext cx="7965494" cy="2672435"/>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79000"/>
          </a:bodyPr>
          <a:lstStyle/>
          <a:p>
            <a:pPr>
              <a:lnSpc>
                <a:spcPct val="100000"/>
              </a:lnSpc>
              <a:tabLst>
                <a:tab pos="0" algn="l"/>
              </a:tabLst>
            </a:pPr>
            <a:r>
              <a:rPr lang="fr-FR" sz="2600" b="1" strike="noStrike" spc="-1">
                <a:solidFill>
                  <a:srgbClr val="1A1A1A"/>
                </a:solidFill>
                <a:latin typeface="Raleway"/>
                <a:ea typeface="Raleway"/>
              </a:rPr>
              <a:t>Commande de base de GitHub - git commit &amp; git log</a:t>
            </a:r>
            <a:endParaRPr lang="fr-FR" sz="2600" b="0" strike="noStrike" spc="-1">
              <a:solidFill>
                <a:srgbClr val="000000"/>
              </a:solidFill>
              <a:latin typeface="Arial"/>
            </a:endParaRPr>
          </a:p>
        </p:txBody>
      </p:sp>
      <p:sp>
        <p:nvSpPr>
          <p:cNvPr id="149" name="PlaceHolder 2"/>
          <p:cNvSpPr>
            <a:spLocks noGrp="1"/>
          </p:cNvSpPr>
          <p:nvPr>
            <p:ph/>
          </p:nvPr>
        </p:nvSpPr>
        <p:spPr>
          <a:xfrm>
            <a:off x="729360" y="2079000"/>
            <a:ext cx="7688520" cy="2953080"/>
          </a:xfrm>
          <a:prstGeom prst="rect">
            <a:avLst/>
          </a:prstGeom>
          <a:noFill/>
          <a:ln w="0">
            <a:noFill/>
          </a:ln>
        </p:spPr>
        <p:txBody>
          <a:bodyPr tIns="91440" bIns="91440" anchor="t">
            <a:normAutofit fontScale="77000"/>
          </a:bodyPr>
          <a:lstStyle/>
          <a:p>
            <a:pPr>
              <a:lnSpc>
                <a:spcPct val="115000"/>
              </a:lnSpc>
              <a:tabLst>
                <a:tab pos="0" algn="l"/>
              </a:tabLst>
            </a:pPr>
            <a:r>
              <a:rPr lang="fr-FR" sz="1300" b="0" strike="noStrike" spc="-1">
                <a:solidFill>
                  <a:srgbClr val="595959"/>
                </a:solidFill>
                <a:latin typeface="Lato"/>
                <a:ea typeface="Lato"/>
              </a:rPr>
              <a:t>Valider les modifications </a:t>
            </a:r>
            <a:endParaRPr lang="fr-FR" sz="1300" b="0" strike="noStrike" spc="-1">
              <a:solidFill>
                <a:srgbClr val="000000"/>
              </a:solidFill>
              <a:latin typeface="Arial"/>
            </a:endParaRPr>
          </a:p>
          <a:p>
            <a:pPr>
              <a:lnSpc>
                <a:spcPct val="115000"/>
              </a:lnSpc>
              <a:spcBef>
                <a:spcPts val="1199"/>
              </a:spcBef>
              <a:tabLst>
                <a:tab pos="0" algn="l"/>
              </a:tabLst>
            </a:pPr>
            <a:r>
              <a:rPr lang="fr-FR" sz="1300" b="0" strike="noStrike" spc="-1">
                <a:solidFill>
                  <a:srgbClr val="595959"/>
                </a:solidFill>
                <a:latin typeface="Lato"/>
                <a:ea typeface="Lato"/>
              </a:rPr>
              <a:t> </a:t>
            </a:r>
            <a:r>
              <a:rPr lang="fr-FR" sz="1000" b="0" strike="noStrike" spc="-1">
                <a:solidFill>
                  <a:srgbClr val="333333"/>
                </a:solidFill>
                <a:highlight>
                  <a:srgbClr val="EEEEEE"/>
                </a:highlight>
                <a:latin typeface="Arial"/>
                <a:ea typeface="Arial"/>
              </a:rPr>
              <a:t> git commit -m “Mon premier commit” </a:t>
            </a:r>
            <a:r>
              <a:rPr lang="fr-FR" sz="1300" b="0" strike="noStrike" spc="-1">
                <a:solidFill>
                  <a:srgbClr val="595959"/>
                </a:solidFill>
                <a:latin typeface="Lato"/>
                <a:ea typeface="Lato"/>
              </a:rPr>
              <a:t> </a:t>
            </a:r>
            <a:br/>
            <a:r>
              <a:rPr lang="fr-FR" sz="1300" b="0" strike="noStrike" spc="-1">
                <a:solidFill>
                  <a:srgbClr val="595959"/>
                </a:solidFill>
                <a:latin typeface="Lato"/>
                <a:ea typeface="Lato"/>
              </a:rPr>
              <a:t>	La commande «commit» est faite pour valider ce qui a été indexé avec «git add». </a:t>
            </a:r>
            <a:br/>
            <a:r>
              <a:rPr lang="fr-FR" sz="1300" b="0" strike="noStrike" spc="-1">
                <a:solidFill>
                  <a:srgbClr val="595959"/>
                </a:solidFill>
                <a:latin typeface="Lato"/>
                <a:ea typeface="Lato"/>
              </a:rPr>
              <a:t>	Après l’option –m (message) est suivi d’un commentaire de l’utilisateur      </a:t>
            </a:r>
            <a:br/>
            <a:r>
              <a:rPr lang="fr-FR" sz="1300" b="0" strike="noStrike" spc="-1">
                <a:solidFill>
                  <a:srgbClr val="595959"/>
                </a:solidFill>
                <a:latin typeface="Lato"/>
                <a:ea typeface="Lato"/>
              </a:rPr>
              <a:t>	décrivant ce qui a été accompli et le fichier est ajouté au répertoire Git/dépôt (local) mais pas encore sur le dépôt </a:t>
            </a:r>
            <a:br/>
            <a:r>
              <a:rPr lang="fr-FR" sz="1300" b="0" strike="noStrike" spc="-1">
                <a:solidFill>
                  <a:srgbClr val="595959"/>
                </a:solidFill>
                <a:latin typeface="Lato"/>
                <a:ea typeface="Lato"/>
              </a:rPr>
              <a:t>	distant. (noté qu’il est important dans un process de teamworking d’avoir des</a:t>
            </a:r>
            <a:br/>
            <a:r>
              <a:rPr lang="fr-FR" sz="1300" b="0" strike="noStrike" spc="-1">
                <a:solidFill>
                  <a:srgbClr val="595959"/>
                </a:solidFill>
                <a:latin typeface="Lato"/>
                <a:ea typeface="Lato"/>
              </a:rPr>
              <a:t>	noms de commit les plus explicites possible afin d’assurer la compréhension et le suivi de votre </a:t>
            </a:r>
            <a:br/>
            <a:r>
              <a:rPr lang="fr-FR" sz="1300" b="0" strike="noStrike" spc="-1">
                <a:solidFill>
                  <a:srgbClr val="595959"/>
                </a:solidFill>
                <a:latin typeface="Lato"/>
                <a:ea typeface="Lato"/>
              </a:rPr>
              <a:t> 	travail).</a:t>
            </a:r>
            <a:endParaRPr lang="fr-FR" sz="1300" b="0" strike="noStrike" spc="-1">
              <a:solidFill>
                <a:srgbClr val="000000"/>
              </a:solidFill>
              <a:latin typeface="Arial"/>
            </a:endParaRPr>
          </a:p>
          <a:p>
            <a:pPr>
              <a:lnSpc>
                <a:spcPct val="115000"/>
              </a:lnSpc>
              <a:spcBef>
                <a:spcPts val="1199"/>
              </a:spcBef>
              <a:tabLst>
                <a:tab pos="0" algn="l"/>
              </a:tabLst>
            </a:pPr>
            <a:r>
              <a:rPr lang="fr-FR" sz="1300" b="0" strike="noStrike" spc="-1">
                <a:solidFill>
                  <a:srgbClr val="595959"/>
                </a:solidFill>
                <a:latin typeface="Lato"/>
                <a:ea typeface="Lato"/>
              </a:rPr>
              <a:t>Visualiser l’historique des validations </a:t>
            </a:r>
            <a:endParaRPr lang="fr-FR" sz="1300" b="0" strike="noStrike" spc="-1">
              <a:solidFill>
                <a:srgbClr val="000000"/>
              </a:solidFill>
              <a:latin typeface="Arial"/>
            </a:endParaRPr>
          </a:p>
          <a:p>
            <a:pPr>
              <a:lnSpc>
                <a:spcPct val="115000"/>
              </a:lnSpc>
              <a:spcBef>
                <a:spcPts val="1199"/>
              </a:spcBef>
              <a:tabLst>
                <a:tab pos="0" algn="l"/>
              </a:tabLst>
            </a:pPr>
            <a:r>
              <a:rPr lang="fr-FR" sz="1300" b="0" strike="noStrike" spc="-1">
                <a:solidFill>
                  <a:srgbClr val="595959"/>
                </a:solidFill>
                <a:latin typeface="Lato"/>
                <a:ea typeface="Lato"/>
              </a:rPr>
              <a:t> </a:t>
            </a:r>
            <a:r>
              <a:rPr lang="fr-FR" sz="1000" b="0" strike="noStrike" spc="-1">
                <a:solidFill>
                  <a:srgbClr val="333333"/>
                </a:solidFill>
                <a:highlight>
                  <a:srgbClr val="EEEEEE"/>
                </a:highlight>
                <a:latin typeface="Arial"/>
                <a:ea typeface="Arial"/>
              </a:rPr>
              <a:t> git log</a:t>
            </a:r>
            <a:endParaRPr lang="fr-FR" sz="1000" b="0" strike="noStrike" spc="-1">
              <a:solidFill>
                <a:srgbClr val="000000"/>
              </a:solidFill>
              <a:latin typeface="Arial"/>
            </a:endParaRPr>
          </a:p>
          <a:p>
            <a:pPr>
              <a:lnSpc>
                <a:spcPct val="115000"/>
              </a:lnSpc>
              <a:spcBef>
                <a:spcPts val="1199"/>
              </a:spcBef>
              <a:spcAft>
                <a:spcPts val="1199"/>
              </a:spcAft>
              <a:tabLst>
                <a:tab pos="0" algn="l"/>
              </a:tabLst>
            </a:pPr>
            <a:r>
              <a:rPr lang="fr-FR" sz="1300" b="0" strike="noStrike" spc="-1">
                <a:solidFill>
                  <a:srgbClr val="595959"/>
                </a:solidFill>
                <a:latin typeface="Lato"/>
                <a:ea typeface="Lato"/>
              </a:rPr>
              <a:t>Par défaut, git log énumère en ordre chronologique inversé les commits réalisés. Cela signifie que les </a:t>
            </a:r>
            <a:br/>
            <a:r>
              <a:rPr lang="fr-FR" sz="1300" b="0" strike="noStrike" spc="-1">
                <a:solidFill>
                  <a:srgbClr val="595959"/>
                </a:solidFill>
                <a:latin typeface="Lato"/>
                <a:ea typeface="Lato"/>
              </a:rPr>
              <a:t>               commits les plus récents apparaissent en premier</a:t>
            </a:r>
            <a:endParaRPr lang="fr-FR" sz="1300" b="0" strike="noStrike" spc="-1">
              <a:solidFill>
                <a:srgbClr val="000000"/>
              </a:solidFill>
              <a:latin typeface="Arial"/>
            </a:endParaRPr>
          </a:p>
        </p:txBody>
      </p:sp>
      <p:pic>
        <p:nvPicPr>
          <p:cNvPr id="150" name="Google Shape;205;p29"/>
          <p:cNvPicPr/>
          <p:nvPr/>
        </p:nvPicPr>
        <p:blipFill>
          <a:blip r:embed="rId2"/>
          <a:stretch/>
        </p:blipFill>
        <p:spPr>
          <a:xfrm>
            <a:off x="6269760" y="2079000"/>
            <a:ext cx="2526480" cy="534960"/>
          </a:xfrm>
          <a:prstGeom prst="rect">
            <a:avLst/>
          </a:prstGeom>
          <a:ln w="0">
            <a:noFill/>
          </a:ln>
        </p:spPr>
      </p:pic>
      <p:pic>
        <p:nvPicPr>
          <p:cNvPr id="151" name="Google Shape;206;p29"/>
          <p:cNvPicPr/>
          <p:nvPr/>
        </p:nvPicPr>
        <p:blipFill>
          <a:blip r:embed="rId3"/>
          <a:stretch/>
        </p:blipFill>
        <p:spPr>
          <a:xfrm>
            <a:off x="4627080" y="3398040"/>
            <a:ext cx="3125880" cy="745200"/>
          </a:xfrm>
          <a:prstGeom prst="rect">
            <a:avLst/>
          </a:prstGeom>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8000"/>
          </a:bodyPr>
          <a:lstStyle/>
          <a:p>
            <a:pPr>
              <a:lnSpc>
                <a:spcPct val="100000"/>
              </a:lnSpc>
              <a:tabLst>
                <a:tab pos="0" algn="l"/>
              </a:tabLst>
            </a:pPr>
            <a:r>
              <a:rPr lang="fr-FR" sz="2600" b="1" strike="noStrike" spc="-1">
                <a:solidFill>
                  <a:srgbClr val="1A1A1A"/>
                </a:solidFill>
                <a:latin typeface="Raleway"/>
                <a:ea typeface="Raleway"/>
              </a:rPr>
              <a:t>Commande de base de GitHub - git push</a:t>
            </a:r>
            <a:endParaRPr lang="fr-FR" sz="2600" b="0" strike="noStrike" spc="-1">
              <a:solidFill>
                <a:srgbClr val="000000"/>
              </a:solidFill>
              <a:latin typeface="Arial"/>
            </a:endParaRPr>
          </a:p>
        </p:txBody>
      </p:sp>
      <p:sp>
        <p:nvSpPr>
          <p:cNvPr id="153" name="PlaceHolder 2"/>
          <p:cNvSpPr>
            <a:spLocks noGrp="1"/>
          </p:cNvSpPr>
          <p:nvPr>
            <p:ph/>
          </p:nvPr>
        </p:nvSpPr>
        <p:spPr>
          <a:xfrm>
            <a:off x="729360" y="2079000"/>
            <a:ext cx="7688520" cy="2260800"/>
          </a:xfrm>
          <a:prstGeom prst="rect">
            <a:avLst/>
          </a:prstGeom>
          <a:noFill/>
          <a:ln w="0">
            <a:noFill/>
          </a:ln>
        </p:spPr>
        <p:txBody>
          <a:bodyPr tIns="91440" bIns="91440" anchor="t">
            <a:normAutofit/>
          </a:bodyPr>
          <a:lstStyle/>
          <a:p>
            <a:pPr>
              <a:lnSpc>
                <a:spcPct val="115000"/>
              </a:lnSpc>
              <a:tabLst>
                <a:tab pos="0" algn="l"/>
              </a:tabLst>
            </a:pPr>
            <a:r>
              <a:rPr lang="fr-FR" sz="1300" b="0" strike="noStrike" spc="-1">
                <a:solidFill>
                  <a:srgbClr val="595959"/>
                </a:solidFill>
                <a:latin typeface="Lato"/>
                <a:ea typeface="Lato"/>
              </a:rPr>
              <a:t>Pousser son travail sur un dépôt distant </a:t>
            </a:r>
            <a:endParaRPr lang="fr-FR" sz="1300" b="0" strike="noStrike" spc="-1">
              <a:solidFill>
                <a:srgbClr val="000000"/>
              </a:solidFill>
              <a:latin typeface="Arial"/>
            </a:endParaRPr>
          </a:p>
          <a:p>
            <a:pPr>
              <a:lnSpc>
                <a:spcPct val="115000"/>
              </a:lnSpc>
              <a:spcBef>
                <a:spcPts val="1199"/>
              </a:spcBef>
              <a:tabLst>
                <a:tab pos="0" algn="l"/>
              </a:tabLst>
            </a:pPr>
            <a:r>
              <a:rPr lang="fr-FR" sz="1000" b="0" strike="noStrike" spc="-1">
                <a:solidFill>
                  <a:srgbClr val="333333"/>
                </a:solidFill>
                <a:highlight>
                  <a:srgbClr val="EEEEEE"/>
                </a:highlight>
                <a:latin typeface="Arial"/>
                <a:ea typeface="Arial"/>
              </a:rPr>
              <a:t> git push origin master </a:t>
            </a:r>
            <a:r>
              <a:rPr lang="fr-FR" sz="1300" b="0" strike="noStrike" spc="-1">
                <a:solidFill>
                  <a:srgbClr val="595959"/>
                </a:solidFill>
                <a:latin typeface="Lato"/>
                <a:ea typeface="Lato"/>
              </a:rPr>
              <a:t>  </a:t>
            </a:r>
            <a:endParaRPr lang="fr-FR" sz="1300" b="0" strike="noStrike" spc="-1">
              <a:solidFill>
                <a:srgbClr val="000000"/>
              </a:solidFill>
              <a:latin typeface="Arial"/>
            </a:endParaRPr>
          </a:p>
          <a:p>
            <a:pPr>
              <a:lnSpc>
                <a:spcPct val="115000"/>
              </a:lnSpc>
              <a:spcBef>
                <a:spcPts val="1199"/>
              </a:spcBef>
              <a:tabLst>
                <a:tab pos="0" algn="l"/>
              </a:tabLst>
            </a:pPr>
            <a:r>
              <a:rPr lang="fr-FR" sz="1300" b="0" strike="noStrike" spc="-1">
                <a:solidFill>
                  <a:srgbClr val="595959"/>
                </a:solidFill>
                <a:latin typeface="Lato"/>
                <a:ea typeface="Lato"/>
              </a:rPr>
              <a:t>(On se souvient qu’ici “origin” désigne le remote (point d’entré) et “master” la branch</a:t>
            </a:r>
            <a:endParaRPr lang="fr-FR" sz="1300" b="0" strike="noStrike" spc="-1">
              <a:solidFill>
                <a:srgbClr val="000000"/>
              </a:solidFill>
              <a:latin typeface="Arial"/>
            </a:endParaRPr>
          </a:p>
          <a:p>
            <a:pPr>
              <a:lnSpc>
                <a:spcPct val="115000"/>
              </a:lnSpc>
              <a:spcBef>
                <a:spcPts val="1199"/>
              </a:spcBef>
              <a:spcAft>
                <a:spcPts val="1199"/>
              </a:spcAft>
              <a:tabLst>
                <a:tab pos="0" algn="l"/>
              </a:tabLst>
            </a:pPr>
            <a:r>
              <a:rPr lang="fr-FR" sz="1300" b="0" strike="noStrike" spc="-1">
                <a:solidFill>
                  <a:srgbClr val="595959"/>
                </a:solidFill>
                <a:latin typeface="Lato"/>
                <a:ea typeface="Lato"/>
              </a:rPr>
              <a:t>La commande «push» sert à envoyer tous les «commits» effectués se trouvant dans le répertoire</a:t>
            </a:r>
            <a:br/>
            <a:r>
              <a:rPr lang="fr-FR" sz="1300" b="0" strike="noStrike" spc="-1">
                <a:solidFill>
                  <a:srgbClr val="595959"/>
                </a:solidFill>
                <a:latin typeface="Lato"/>
                <a:ea typeface="Lato"/>
              </a:rPr>
              <a:t>	Git/dépôt (HEAD) de la copie du dépôt local vers le dépôt distant.</a:t>
            </a:r>
            <a:endParaRPr lang="fr-FR" sz="1300" b="0" strike="noStrike" spc="-1">
              <a:solidFill>
                <a:srgbClr val="000000"/>
              </a:solidFill>
              <a:latin typeface="Arial"/>
            </a:endParaRPr>
          </a:p>
        </p:txBody>
      </p:sp>
      <p:pic>
        <p:nvPicPr>
          <p:cNvPr id="154" name="Google Shape;213;p30"/>
          <p:cNvPicPr/>
          <p:nvPr/>
        </p:nvPicPr>
        <p:blipFill>
          <a:blip r:embed="rId2"/>
          <a:stretch/>
        </p:blipFill>
        <p:spPr>
          <a:xfrm>
            <a:off x="1436400" y="3832920"/>
            <a:ext cx="3517920" cy="1013400"/>
          </a:xfrm>
          <a:prstGeom prst="rect">
            <a:avLst/>
          </a:prstGeom>
          <a:ln w="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8000"/>
          </a:bodyPr>
          <a:lstStyle/>
          <a:p>
            <a:pPr>
              <a:lnSpc>
                <a:spcPct val="100000"/>
              </a:lnSpc>
              <a:tabLst>
                <a:tab pos="0" algn="l"/>
              </a:tabLst>
            </a:pPr>
            <a:r>
              <a:rPr lang="fr-FR" sz="2600" b="1" strike="noStrike" spc="-1">
                <a:solidFill>
                  <a:srgbClr val="1A1A1A"/>
                </a:solidFill>
                <a:latin typeface="Raleway"/>
                <a:ea typeface="Raleway"/>
              </a:rPr>
              <a:t>Commande de base de GitHub - git pull</a:t>
            </a:r>
            <a:endParaRPr lang="fr-FR" sz="2600" b="0" strike="noStrike" spc="-1">
              <a:solidFill>
                <a:srgbClr val="000000"/>
              </a:solidFill>
              <a:latin typeface="Arial"/>
            </a:endParaRPr>
          </a:p>
        </p:txBody>
      </p:sp>
      <p:sp>
        <p:nvSpPr>
          <p:cNvPr id="156" name="PlaceHolder 2"/>
          <p:cNvSpPr>
            <a:spLocks noGrp="1"/>
          </p:cNvSpPr>
          <p:nvPr>
            <p:ph/>
          </p:nvPr>
        </p:nvSpPr>
        <p:spPr>
          <a:xfrm>
            <a:off x="729360" y="2079000"/>
            <a:ext cx="7688520" cy="2260800"/>
          </a:xfrm>
          <a:prstGeom prst="rect">
            <a:avLst/>
          </a:prstGeom>
          <a:noFill/>
          <a:ln w="0">
            <a:noFill/>
          </a:ln>
        </p:spPr>
        <p:txBody>
          <a:bodyPr tIns="91440" bIns="91440" anchor="t">
            <a:normAutofit/>
          </a:bodyPr>
          <a:lstStyle/>
          <a:p>
            <a:pPr>
              <a:lnSpc>
                <a:spcPct val="115000"/>
              </a:lnSpc>
              <a:tabLst>
                <a:tab pos="0" algn="l"/>
              </a:tabLst>
            </a:pPr>
            <a:r>
              <a:rPr lang="fr-FR" sz="1300" b="0" strike="noStrike" spc="-1">
                <a:solidFill>
                  <a:srgbClr val="595959"/>
                </a:solidFill>
                <a:latin typeface="Lato"/>
                <a:ea typeface="Lato"/>
              </a:rPr>
              <a:t>Récupérer et tirer depuis des dépôts distants </a:t>
            </a:r>
            <a:endParaRPr lang="fr-FR" sz="1300" b="0" strike="noStrike" spc="-1">
              <a:solidFill>
                <a:srgbClr val="000000"/>
              </a:solidFill>
              <a:latin typeface="Arial"/>
            </a:endParaRPr>
          </a:p>
          <a:p>
            <a:pPr>
              <a:lnSpc>
                <a:spcPct val="115000"/>
              </a:lnSpc>
              <a:spcBef>
                <a:spcPts val="1199"/>
              </a:spcBef>
              <a:tabLst>
                <a:tab pos="0" algn="l"/>
              </a:tabLst>
            </a:pPr>
            <a:r>
              <a:rPr lang="fr-FR" sz="1000" b="0" strike="noStrike" spc="-1">
                <a:solidFill>
                  <a:srgbClr val="333333"/>
                </a:solidFill>
                <a:highlight>
                  <a:srgbClr val="EEEEEE"/>
                </a:highlight>
                <a:latin typeface="Arial"/>
                <a:ea typeface="Arial"/>
              </a:rPr>
              <a:t> git pull </a:t>
            </a:r>
            <a:r>
              <a:rPr lang="fr-FR" sz="1300" b="0" strike="noStrike" spc="-1">
                <a:solidFill>
                  <a:srgbClr val="595959"/>
                </a:solidFill>
                <a:latin typeface="Lato"/>
                <a:ea typeface="Lato"/>
              </a:rPr>
              <a:t>  </a:t>
            </a:r>
            <a:endParaRPr lang="fr-FR" sz="1300" b="0" strike="noStrike" spc="-1">
              <a:solidFill>
                <a:srgbClr val="000000"/>
              </a:solidFill>
              <a:latin typeface="Arial"/>
            </a:endParaRPr>
          </a:p>
          <a:p>
            <a:pPr>
              <a:lnSpc>
                <a:spcPct val="115000"/>
              </a:lnSpc>
              <a:spcBef>
                <a:spcPts val="1199"/>
              </a:spcBef>
              <a:spcAft>
                <a:spcPts val="1199"/>
              </a:spcAft>
              <a:tabLst>
                <a:tab pos="0" algn="l"/>
              </a:tabLst>
            </a:pPr>
            <a:r>
              <a:rPr lang="fr-FR" sz="1300" b="0" strike="noStrike" spc="-1">
                <a:solidFill>
                  <a:srgbClr val="595959"/>
                </a:solidFill>
                <a:latin typeface="Lato"/>
                <a:ea typeface="Lato"/>
              </a:rPr>
              <a:t>La commande «pull» permet de mettre à jour votre dépôt local des dernières validations</a:t>
            </a:r>
            <a:br/>
            <a:r>
              <a:rPr lang="fr-FR" sz="1300" b="0" strike="noStrike" spc="-1">
                <a:solidFill>
                  <a:srgbClr val="595959"/>
                </a:solidFill>
                <a:latin typeface="Lato"/>
                <a:ea typeface="Lato"/>
              </a:rPr>
              <a:t> 	(modifications des fichiers). La commande est faite avant l’indexation des modifications.</a:t>
            </a:r>
            <a:endParaRPr lang="fr-FR" sz="1300" b="0" strike="noStrike" spc="-1">
              <a:solidFill>
                <a:srgbClr val="000000"/>
              </a:solidFill>
              <a:latin typeface="Arial"/>
            </a:endParaRPr>
          </a:p>
        </p:txBody>
      </p:sp>
      <p:pic>
        <p:nvPicPr>
          <p:cNvPr id="157" name="Google Shape;220;p31"/>
          <p:cNvPicPr/>
          <p:nvPr/>
        </p:nvPicPr>
        <p:blipFill>
          <a:blip r:embed="rId2"/>
          <a:stretch/>
        </p:blipFill>
        <p:spPr>
          <a:xfrm>
            <a:off x="729360" y="3530160"/>
            <a:ext cx="1749960" cy="1356840"/>
          </a:xfrm>
          <a:prstGeom prst="rect">
            <a:avLst/>
          </a:prstGeom>
          <a:ln w="0">
            <a:noFill/>
          </a:ln>
        </p:spPr>
      </p:pic>
      <p:pic>
        <p:nvPicPr>
          <p:cNvPr id="158" name="Google Shape;221;p31"/>
          <p:cNvPicPr/>
          <p:nvPr/>
        </p:nvPicPr>
        <p:blipFill>
          <a:blip r:embed="rId3"/>
          <a:stretch/>
        </p:blipFill>
        <p:spPr>
          <a:xfrm>
            <a:off x="2967120" y="3798360"/>
            <a:ext cx="2672280" cy="937800"/>
          </a:xfrm>
          <a:prstGeom prst="rect">
            <a:avLst/>
          </a:prstGeom>
          <a:ln w="0">
            <a:noFill/>
          </a:ln>
        </p:spPr>
      </p:pic>
      <p:pic>
        <p:nvPicPr>
          <p:cNvPr id="159" name="Google Shape;222;p31"/>
          <p:cNvPicPr/>
          <p:nvPr/>
        </p:nvPicPr>
        <p:blipFill>
          <a:blip r:embed="rId4"/>
          <a:stretch/>
        </p:blipFill>
        <p:spPr>
          <a:xfrm>
            <a:off x="6095160" y="4016160"/>
            <a:ext cx="2437560" cy="502200"/>
          </a:xfrm>
          <a:prstGeom prst="rect">
            <a:avLst/>
          </a:prstGeom>
          <a:ln w="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8000"/>
          </a:bodyPr>
          <a:lstStyle/>
          <a:p>
            <a:pPr>
              <a:lnSpc>
                <a:spcPct val="100000"/>
              </a:lnSpc>
              <a:tabLst>
                <a:tab pos="0" algn="l"/>
              </a:tabLst>
            </a:pPr>
            <a:r>
              <a:rPr lang="fr-FR" sz="2600" b="1" strike="noStrike" spc="-1">
                <a:solidFill>
                  <a:srgbClr val="1A1A1A"/>
                </a:solidFill>
                <a:latin typeface="Raleway"/>
                <a:ea typeface="Raleway"/>
              </a:rPr>
              <a:t>Les branches avec Git</a:t>
            </a:r>
            <a:endParaRPr lang="fr-FR" sz="2600" b="0" strike="noStrike" spc="-1">
              <a:solidFill>
                <a:srgbClr val="000000"/>
              </a:solidFill>
              <a:latin typeface="Arial"/>
            </a:endParaRPr>
          </a:p>
        </p:txBody>
      </p:sp>
      <p:sp>
        <p:nvSpPr>
          <p:cNvPr id="161" name="PlaceHolder 2"/>
          <p:cNvSpPr>
            <a:spLocks noGrp="1"/>
          </p:cNvSpPr>
          <p:nvPr>
            <p:ph/>
          </p:nvPr>
        </p:nvSpPr>
        <p:spPr>
          <a:xfrm>
            <a:off x="729360" y="2079000"/>
            <a:ext cx="7688520" cy="2809440"/>
          </a:xfrm>
          <a:prstGeom prst="rect">
            <a:avLst/>
          </a:prstGeom>
          <a:noFill/>
          <a:ln w="0">
            <a:noFill/>
          </a:ln>
        </p:spPr>
        <p:txBody>
          <a:bodyPr tIns="91440" bIns="91440" anchor="t">
            <a:normAutofit fontScale="91000"/>
          </a:bodyPr>
          <a:lstStyle/>
          <a:p>
            <a:pPr>
              <a:lnSpc>
                <a:spcPct val="115000"/>
              </a:lnSpc>
              <a:tabLst>
                <a:tab pos="0" algn="l"/>
              </a:tabLst>
            </a:pPr>
            <a:r>
              <a:rPr lang="fr-FR" sz="1300" b="0" strike="noStrike" spc="-1">
                <a:solidFill>
                  <a:srgbClr val="595959"/>
                </a:solidFill>
                <a:latin typeface="Lato"/>
                <a:ea typeface="Lato"/>
              </a:rPr>
              <a:t>Faire une branche signifie diverger de la ligne temporelle principale de développement et continuer à travailler sans se préoccuper de cette ligne principale. </a:t>
            </a:r>
            <a:endParaRPr lang="fr-FR" sz="1300" b="0" strike="noStrike" spc="-1">
              <a:solidFill>
                <a:srgbClr val="000000"/>
              </a:solidFill>
              <a:latin typeface="Arial"/>
            </a:endParaRPr>
          </a:p>
          <a:p>
            <a:pPr>
              <a:lnSpc>
                <a:spcPct val="115000"/>
              </a:lnSpc>
              <a:spcBef>
                <a:spcPts val="1199"/>
              </a:spcBef>
              <a:tabLst>
                <a:tab pos="0" algn="l"/>
              </a:tabLst>
            </a:pPr>
            <a:r>
              <a:rPr lang="fr-FR" sz="1300" b="0" strike="noStrike" spc="-1">
                <a:solidFill>
                  <a:srgbClr val="595959"/>
                </a:solidFill>
                <a:latin typeface="Lato"/>
                <a:ea typeface="Lato"/>
              </a:rPr>
              <a:t>La branche par défaut dans Git quand vous créez un dépôt s’appelle main et elle pointe vers le dernier des commits réaliser.</a:t>
            </a:r>
            <a:endParaRPr lang="fr-FR" sz="1300" b="0" strike="noStrike" spc="-1">
              <a:solidFill>
                <a:srgbClr val="000000"/>
              </a:solidFill>
              <a:latin typeface="Arial"/>
            </a:endParaRPr>
          </a:p>
          <a:p>
            <a:pPr>
              <a:lnSpc>
                <a:spcPct val="115000"/>
              </a:lnSpc>
              <a:spcBef>
                <a:spcPts val="1199"/>
              </a:spcBef>
              <a:tabLst>
                <a:tab pos="0" algn="l"/>
              </a:tabLst>
            </a:pPr>
            <a:r>
              <a:rPr lang="fr-FR" sz="1300" b="0" strike="noStrike" spc="-1">
                <a:solidFill>
                  <a:srgbClr val="595959"/>
                </a:solidFill>
                <a:latin typeface="Lato"/>
                <a:ea typeface="Lato"/>
              </a:rPr>
              <a:t> Pourquoi des branches ?  </a:t>
            </a:r>
            <a:endParaRPr lang="fr-FR" sz="1300" b="0" strike="noStrike" spc="-1">
              <a:solidFill>
                <a:srgbClr val="000000"/>
              </a:solidFill>
              <a:latin typeface="Arial"/>
            </a:endParaRPr>
          </a:p>
          <a:p>
            <a:pPr>
              <a:lnSpc>
                <a:spcPct val="115000"/>
              </a:lnSpc>
              <a:spcBef>
                <a:spcPts val="1199"/>
              </a:spcBef>
              <a:tabLst>
                <a:tab pos="0" algn="l"/>
              </a:tabLst>
            </a:pPr>
            <a:r>
              <a:rPr lang="fr-FR" sz="1300" b="0" strike="noStrike" spc="-1">
                <a:solidFill>
                  <a:srgbClr val="595959"/>
                </a:solidFill>
                <a:latin typeface="Lato"/>
                <a:ea typeface="Lato"/>
              </a:rPr>
              <a:t>Pouvoir se lancer dans des évolutions ambitieuses en ayant toujours la capacité de revenir à une </a:t>
            </a:r>
            <a:br/>
            <a:r>
              <a:rPr lang="fr-FR" sz="1300" b="0" strike="noStrike" spc="-1">
                <a:solidFill>
                  <a:srgbClr val="595959"/>
                </a:solidFill>
                <a:latin typeface="Lato"/>
                <a:ea typeface="Lato"/>
              </a:rPr>
              <a:t>	version stable que l’on peut continuer à maintenir indépendamment.  </a:t>
            </a:r>
            <a:endParaRPr lang="fr-FR" sz="1300" b="0" strike="noStrike" spc="-1">
              <a:solidFill>
                <a:srgbClr val="000000"/>
              </a:solidFill>
              <a:latin typeface="Arial"/>
            </a:endParaRPr>
          </a:p>
          <a:p>
            <a:pPr>
              <a:lnSpc>
                <a:spcPct val="115000"/>
              </a:lnSpc>
              <a:spcBef>
                <a:spcPts val="1199"/>
              </a:spcBef>
              <a:spcAft>
                <a:spcPts val="1199"/>
              </a:spcAft>
              <a:tabLst>
                <a:tab pos="0" algn="l"/>
              </a:tabLst>
            </a:pPr>
            <a:r>
              <a:rPr lang="fr-FR" sz="1300" b="0" strike="noStrike" spc="-1">
                <a:solidFill>
                  <a:srgbClr val="595959"/>
                </a:solidFill>
                <a:latin typeface="Lato"/>
                <a:ea typeface="Lato"/>
              </a:rPr>
              <a:t>Pouvoir tester différentes implémentations d’une même fonctionnalité de manière indépendante.</a:t>
            </a:r>
            <a:endParaRPr lang="fr-FR" sz="1300" b="0" strike="noStrike" spc="-1">
              <a:solidFill>
                <a:srgbClr val="000000"/>
              </a:solidFill>
              <a:latin typeface="Arial"/>
            </a:endParaRPr>
          </a:p>
        </p:txBody>
      </p:sp>
      <p:pic>
        <p:nvPicPr>
          <p:cNvPr id="162" name="Google Shape;229;p32"/>
          <p:cNvPicPr/>
          <p:nvPr/>
        </p:nvPicPr>
        <p:blipFill>
          <a:blip r:embed="rId2"/>
          <a:stretch/>
        </p:blipFill>
        <p:spPr>
          <a:xfrm>
            <a:off x="5339520" y="3034440"/>
            <a:ext cx="2616120" cy="721800"/>
          </a:xfrm>
          <a:prstGeom prst="rect">
            <a:avLst/>
          </a:prstGeom>
          <a:ln w="0">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729360" y="1318680"/>
            <a:ext cx="7688520" cy="534960"/>
          </a:xfrm>
          <a:prstGeom prst="rect">
            <a:avLst/>
          </a:prstGeom>
          <a:noFill/>
          <a:ln w="0">
            <a:noFill/>
          </a:ln>
        </p:spPr>
        <p:txBody>
          <a:bodyPr tIns="91440" bIns="91440" anchor="t">
            <a:normAutofit/>
          </a:bodyPr>
          <a:lstStyle/>
          <a:p>
            <a:pPr>
              <a:lnSpc>
                <a:spcPct val="100000"/>
              </a:lnSpc>
              <a:tabLst>
                <a:tab pos="0" algn="l"/>
              </a:tabLst>
            </a:pPr>
            <a:r>
              <a:rPr lang="fr-FR" sz="1800" b="1" strike="noStrike" spc="-1">
                <a:solidFill>
                  <a:srgbClr val="1A1A1A"/>
                </a:solidFill>
                <a:latin typeface="Raleway"/>
                <a:ea typeface="Raleway"/>
              </a:rPr>
              <a:t>Commande de base de GitHub - git branch &amp; git checkout</a:t>
            </a:r>
            <a:endParaRPr lang="fr-FR" sz="1800" b="0" strike="noStrike" spc="-1">
              <a:solidFill>
                <a:srgbClr val="000000"/>
              </a:solidFill>
              <a:latin typeface="Arial"/>
            </a:endParaRPr>
          </a:p>
        </p:txBody>
      </p:sp>
      <p:sp>
        <p:nvSpPr>
          <p:cNvPr id="164" name="PlaceHolder 2"/>
          <p:cNvSpPr>
            <a:spLocks noGrp="1"/>
          </p:cNvSpPr>
          <p:nvPr>
            <p:ph/>
          </p:nvPr>
        </p:nvSpPr>
        <p:spPr>
          <a:xfrm>
            <a:off x="729360" y="2079000"/>
            <a:ext cx="7688520" cy="969840"/>
          </a:xfrm>
          <a:prstGeom prst="rect">
            <a:avLst/>
          </a:prstGeom>
          <a:noFill/>
          <a:ln w="0">
            <a:noFill/>
          </a:ln>
        </p:spPr>
        <p:txBody>
          <a:bodyPr tIns="91440" bIns="91440" anchor="t">
            <a:normAutofit/>
          </a:bodyPr>
          <a:lstStyle/>
          <a:p>
            <a:pPr>
              <a:lnSpc>
                <a:spcPct val="115000"/>
              </a:lnSpc>
              <a:tabLst>
                <a:tab pos="0" algn="l"/>
              </a:tabLst>
            </a:pPr>
            <a:r>
              <a:rPr lang="fr-FR" sz="1300" b="0" strike="noStrike" spc="-1">
                <a:solidFill>
                  <a:srgbClr val="595959"/>
                </a:solidFill>
                <a:latin typeface="Lato"/>
                <a:ea typeface="Lato"/>
              </a:rPr>
              <a:t>Créer une nouvelle branche nommée « </a:t>
            </a:r>
            <a:r>
              <a:rPr lang="fr-FR" sz="1000" b="0" strike="noStrike" spc="-1">
                <a:solidFill>
                  <a:srgbClr val="333333"/>
                </a:solidFill>
                <a:highlight>
                  <a:srgbClr val="EEEEEE"/>
                </a:highlight>
                <a:latin typeface="Arial"/>
                <a:ea typeface="Arial"/>
              </a:rPr>
              <a:t>nomdelabranche</a:t>
            </a:r>
            <a:r>
              <a:rPr lang="fr-FR" sz="1300" b="0" strike="noStrike" spc="-1">
                <a:solidFill>
                  <a:srgbClr val="595959"/>
                </a:solidFill>
                <a:latin typeface="Lato"/>
                <a:ea typeface="Lato"/>
              </a:rPr>
              <a:t>» </a:t>
            </a:r>
            <a:endParaRPr lang="fr-FR" sz="1300" b="0" strike="noStrike" spc="-1">
              <a:solidFill>
                <a:srgbClr val="000000"/>
              </a:solidFill>
              <a:latin typeface="Arial"/>
            </a:endParaRPr>
          </a:p>
          <a:p>
            <a:pPr>
              <a:lnSpc>
                <a:spcPct val="115000"/>
              </a:lnSpc>
              <a:spcBef>
                <a:spcPts val="1199"/>
              </a:spcBef>
              <a:spcAft>
                <a:spcPts val="1199"/>
              </a:spcAft>
              <a:tabLst>
                <a:tab pos="0" algn="l"/>
              </a:tabLst>
            </a:pPr>
            <a:r>
              <a:rPr lang="fr-FR" sz="1000" b="0" strike="noStrike" spc="-1">
                <a:solidFill>
                  <a:srgbClr val="333333"/>
                </a:solidFill>
                <a:highlight>
                  <a:srgbClr val="EEEEEE"/>
                </a:highlight>
                <a:latin typeface="Arial"/>
                <a:ea typeface="Arial"/>
              </a:rPr>
              <a:t>$ git branch “nomdelabranche”</a:t>
            </a:r>
            <a:endParaRPr lang="fr-FR" sz="1000" b="0" strike="noStrike" spc="-1">
              <a:solidFill>
                <a:srgbClr val="000000"/>
              </a:solidFill>
              <a:latin typeface="Arial"/>
            </a:endParaRPr>
          </a:p>
        </p:txBody>
      </p:sp>
      <p:sp>
        <p:nvSpPr>
          <p:cNvPr id="165" name="PlaceHolder 3"/>
          <p:cNvSpPr>
            <a:spLocks noGrp="1"/>
          </p:cNvSpPr>
          <p:nvPr>
            <p:ph/>
          </p:nvPr>
        </p:nvSpPr>
        <p:spPr>
          <a:xfrm>
            <a:off x="722160" y="2892960"/>
            <a:ext cx="7688520" cy="1195560"/>
          </a:xfrm>
          <a:prstGeom prst="rect">
            <a:avLst/>
          </a:prstGeom>
          <a:noFill/>
          <a:ln w="0">
            <a:noFill/>
          </a:ln>
        </p:spPr>
        <p:txBody>
          <a:bodyPr tIns="91440" bIns="91440" anchor="t">
            <a:normAutofit fontScale="82000"/>
          </a:bodyPr>
          <a:lstStyle/>
          <a:p>
            <a:pPr>
              <a:lnSpc>
                <a:spcPct val="115000"/>
              </a:lnSpc>
              <a:tabLst>
                <a:tab pos="0" algn="l"/>
              </a:tabLst>
            </a:pPr>
            <a:r>
              <a:rPr lang="fr-FR" sz="1300" b="0" strike="noStrike" spc="-1">
                <a:solidFill>
                  <a:srgbClr val="595959"/>
                </a:solidFill>
                <a:latin typeface="Lato"/>
                <a:ea typeface="Lato"/>
              </a:rPr>
              <a:t>Basculer vers une branche existante </a:t>
            </a:r>
            <a:endParaRPr lang="fr-FR" sz="1300" b="0" strike="noStrike" spc="-1">
              <a:solidFill>
                <a:srgbClr val="000000"/>
              </a:solidFill>
              <a:latin typeface="Arial"/>
            </a:endParaRPr>
          </a:p>
          <a:p>
            <a:pPr>
              <a:lnSpc>
                <a:spcPct val="115000"/>
              </a:lnSpc>
              <a:spcBef>
                <a:spcPts val="1199"/>
              </a:spcBef>
              <a:tabLst>
                <a:tab pos="0" algn="l"/>
              </a:tabLst>
            </a:pPr>
            <a:r>
              <a:rPr lang="fr-FR" sz="1000" b="0" strike="noStrike" spc="-1">
                <a:solidFill>
                  <a:srgbClr val="333333"/>
                </a:solidFill>
                <a:highlight>
                  <a:srgbClr val="EEEEEE"/>
                </a:highlight>
                <a:latin typeface="Arial"/>
                <a:ea typeface="Arial"/>
              </a:rPr>
              <a:t>$ git checkout “nomdelabranche”</a:t>
            </a:r>
            <a:endParaRPr lang="fr-FR" sz="1000" b="0" strike="noStrike" spc="-1">
              <a:solidFill>
                <a:srgbClr val="000000"/>
              </a:solidFill>
              <a:latin typeface="Arial"/>
            </a:endParaRPr>
          </a:p>
          <a:p>
            <a:pPr>
              <a:lnSpc>
                <a:spcPct val="115000"/>
              </a:lnSpc>
              <a:spcBef>
                <a:spcPts val="1199"/>
              </a:spcBef>
              <a:spcAft>
                <a:spcPts val="1199"/>
              </a:spcAft>
              <a:tabLst>
                <a:tab pos="0" algn="l"/>
              </a:tabLst>
            </a:pPr>
            <a:r>
              <a:rPr lang="fr-FR" sz="1300" b="0" strike="noStrike" spc="-1">
                <a:solidFill>
                  <a:srgbClr val="595959"/>
                </a:solidFill>
                <a:latin typeface="Lato"/>
                <a:ea typeface="Lato"/>
              </a:rPr>
              <a:t>Cela déplace (HEAD) le pointeur vers la branche </a:t>
            </a:r>
            <a:r>
              <a:rPr lang="fr-FR" sz="1000" b="0" strike="noStrike" spc="-1">
                <a:solidFill>
                  <a:srgbClr val="333333"/>
                </a:solidFill>
                <a:highlight>
                  <a:srgbClr val="EEEEEE"/>
                </a:highlight>
                <a:latin typeface="Arial"/>
                <a:ea typeface="Arial"/>
              </a:rPr>
              <a:t>nomdelabranche</a:t>
            </a:r>
            <a:r>
              <a:rPr lang="fr-FR" sz="1300" b="0" strike="noStrike" spc="-1">
                <a:solidFill>
                  <a:srgbClr val="595959"/>
                </a:solidFill>
                <a:latin typeface="Lato"/>
                <a:ea typeface="Lato"/>
              </a:rPr>
              <a:t>. Tous les commits à ce moment sont fait sur</a:t>
            </a:r>
            <a:br/>
            <a:r>
              <a:rPr lang="fr-FR" sz="1300" b="0" strike="noStrike" spc="-1">
                <a:solidFill>
                  <a:srgbClr val="595959"/>
                </a:solidFill>
                <a:latin typeface="Lato"/>
                <a:ea typeface="Lato"/>
              </a:rPr>
              <a:t>	la branche courante</a:t>
            </a:r>
            <a:endParaRPr lang="fr-FR" sz="1300" b="0" strike="noStrike" spc="-1">
              <a:solidFill>
                <a:srgbClr val="000000"/>
              </a:solidFill>
              <a:latin typeface="Arial"/>
            </a:endParaRPr>
          </a:p>
        </p:txBody>
      </p:sp>
      <p:sp>
        <p:nvSpPr>
          <p:cNvPr id="166" name="PlaceHolder 4"/>
          <p:cNvSpPr>
            <a:spLocks noGrp="1"/>
          </p:cNvSpPr>
          <p:nvPr>
            <p:ph/>
          </p:nvPr>
        </p:nvSpPr>
        <p:spPr>
          <a:xfrm>
            <a:off x="729360" y="4136400"/>
            <a:ext cx="7688520" cy="969840"/>
          </a:xfrm>
          <a:prstGeom prst="rect">
            <a:avLst/>
          </a:prstGeom>
          <a:noFill/>
          <a:ln w="0">
            <a:noFill/>
          </a:ln>
        </p:spPr>
        <p:txBody>
          <a:bodyPr tIns="91440" bIns="91440" anchor="t">
            <a:normAutofit fontScale="84000"/>
          </a:bodyPr>
          <a:lstStyle/>
          <a:p>
            <a:pPr>
              <a:lnSpc>
                <a:spcPct val="115000"/>
              </a:lnSpc>
              <a:tabLst>
                <a:tab pos="0" algn="l"/>
              </a:tabLst>
            </a:pPr>
            <a:r>
              <a:rPr lang="fr-FR" sz="1300" b="0" strike="noStrike" spc="-1">
                <a:solidFill>
                  <a:srgbClr val="595959"/>
                </a:solidFill>
                <a:latin typeface="Lato"/>
                <a:ea typeface="Lato"/>
              </a:rPr>
              <a:t>Supprimer la branche </a:t>
            </a:r>
            <a:endParaRPr lang="fr-FR" sz="1300" b="0" strike="noStrike" spc="-1">
              <a:solidFill>
                <a:srgbClr val="000000"/>
              </a:solidFill>
              <a:latin typeface="Arial"/>
            </a:endParaRPr>
          </a:p>
          <a:p>
            <a:pPr>
              <a:lnSpc>
                <a:spcPct val="115000"/>
              </a:lnSpc>
              <a:spcBef>
                <a:spcPts val="1199"/>
              </a:spcBef>
              <a:tabLst>
                <a:tab pos="0" algn="l"/>
              </a:tabLst>
            </a:pPr>
            <a:r>
              <a:rPr lang="fr-FR" sz="1000" b="0" strike="noStrike" spc="-1">
                <a:solidFill>
                  <a:srgbClr val="333333"/>
                </a:solidFill>
                <a:highlight>
                  <a:srgbClr val="EEEEEE"/>
                </a:highlight>
                <a:latin typeface="Arial"/>
                <a:ea typeface="Arial"/>
              </a:rPr>
              <a:t>$ git branch -d “nomdelabranche”</a:t>
            </a:r>
            <a:endParaRPr lang="fr-FR" sz="1000" b="0" strike="noStrike" spc="-1">
              <a:solidFill>
                <a:srgbClr val="000000"/>
              </a:solidFill>
              <a:latin typeface="Arial"/>
            </a:endParaRPr>
          </a:p>
          <a:p>
            <a:pPr>
              <a:lnSpc>
                <a:spcPct val="115000"/>
              </a:lnSpc>
              <a:spcBef>
                <a:spcPts val="1199"/>
              </a:spcBef>
              <a:spcAft>
                <a:spcPts val="1199"/>
              </a:spcAft>
              <a:tabLst>
                <a:tab pos="0" algn="l"/>
              </a:tabLst>
            </a:pPr>
            <a:r>
              <a:rPr lang="fr-FR" sz="1300" b="0" strike="noStrike" spc="-1">
                <a:solidFill>
                  <a:srgbClr val="595959"/>
                </a:solidFill>
                <a:latin typeface="Lato"/>
                <a:ea typeface="Lato"/>
              </a:rPr>
              <a:t>Ici l’option -d désigne “delete” pour supprimer la branch</a:t>
            </a:r>
            <a:endParaRPr lang="fr-FR" sz="1300" b="0" strike="noStrike" spc="-1">
              <a:solidFill>
                <a:srgbClr val="000000"/>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7000"/>
          </a:bodyPr>
          <a:lstStyle/>
          <a:p>
            <a:pPr>
              <a:lnSpc>
                <a:spcPct val="100000"/>
              </a:lnSpc>
              <a:tabLst>
                <a:tab pos="0" algn="l"/>
              </a:tabLst>
            </a:pPr>
            <a:r>
              <a:rPr lang="fr-FR" sz="2600" b="1" strike="noStrike" spc="-1">
                <a:solidFill>
                  <a:srgbClr val="1A1A1A"/>
                </a:solidFill>
                <a:latin typeface="Raleway"/>
                <a:ea typeface="Raleway"/>
              </a:rPr>
              <a:t>Commande de base de GitHub - git merge</a:t>
            </a:r>
            <a:endParaRPr lang="fr-FR" sz="2600" b="0" strike="noStrike" spc="-1">
              <a:solidFill>
                <a:srgbClr val="000000"/>
              </a:solidFill>
              <a:latin typeface="Arial"/>
            </a:endParaRPr>
          </a:p>
        </p:txBody>
      </p:sp>
      <p:sp>
        <p:nvSpPr>
          <p:cNvPr id="168" name="PlaceHolder 2"/>
          <p:cNvSpPr>
            <a:spLocks noGrp="1"/>
          </p:cNvSpPr>
          <p:nvPr>
            <p:ph/>
          </p:nvPr>
        </p:nvSpPr>
        <p:spPr>
          <a:xfrm>
            <a:off x="729360" y="2079000"/>
            <a:ext cx="7688520" cy="1628640"/>
          </a:xfrm>
          <a:prstGeom prst="rect">
            <a:avLst/>
          </a:prstGeom>
          <a:noFill/>
          <a:ln w="0">
            <a:noFill/>
          </a:ln>
        </p:spPr>
        <p:txBody>
          <a:bodyPr tIns="91440" bIns="91440" anchor="t">
            <a:normAutofit fontScale="89000"/>
          </a:bodyPr>
          <a:lstStyle/>
          <a:p>
            <a:pPr>
              <a:lnSpc>
                <a:spcPct val="115000"/>
              </a:lnSpc>
              <a:tabLst>
                <a:tab pos="0" algn="l"/>
              </a:tabLst>
            </a:pPr>
            <a:r>
              <a:rPr lang="fr-FR" sz="1300" b="0" strike="noStrike" spc="-1">
                <a:solidFill>
                  <a:srgbClr val="595959"/>
                </a:solidFill>
                <a:latin typeface="Lato"/>
                <a:ea typeface="Lato"/>
              </a:rPr>
              <a:t>          Incorporation des modifications d’une branche dans la branche courante (HEAD) par fusion               (merge) </a:t>
            </a:r>
            <a:endParaRPr lang="fr-FR" sz="1300" b="0" strike="noStrike" spc="-1">
              <a:solidFill>
                <a:srgbClr val="000000"/>
              </a:solidFill>
              <a:latin typeface="Arial"/>
            </a:endParaRPr>
          </a:p>
          <a:p>
            <a:pPr>
              <a:lnSpc>
                <a:spcPct val="115000"/>
              </a:lnSpc>
              <a:spcBef>
                <a:spcPts val="1199"/>
              </a:spcBef>
              <a:tabLst>
                <a:tab pos="0" algn="l"/>
              </a:tabLst>
            </a:pPr>
            <a:r>
              <a:rPr lang="fr-FR" sz="1000" b="0" strike="noStrike" spc="-1">
                <a:solidFill>
                  <a:srgbClr val="333333"/>
                </a:solidFill>
                <a:highlight>
                  <a:srgbClr val="EEEEEE"/>
                </a:highlight>
                <a:latin typeface="Arial"/>
                <a:ea typeface="Arial"/>
              </a:rPr>
              <a:t>$ git merge “nomdelabranche</a:t>
            </a:r>
            <a:endParaRPr lang="fr-FR" sz="1000" b="0" strike="noStrike" spc="-1">
              <a:solidFill>
                <a:srgbClr val="000000"/>
              </a:solidFill>
              <a:latin typeface="Arial"/>
            </a:endParaRPr>
          </a:p>
          <a:p>
            <a:pPr>
              <a:lnSpc>
                <a:spcPct val="115000"/>
              </a:lnSpc>
              <a:spcBef>
                <a:spcPts val="1199"/>
              </a:spcBef>
              <a:tabLst>
                <a:tab pos="0" algn="l"/>
              </a:tabLst>
            </a:pPr>
            <a:r>
              <a:rPr lang="fr-FR" sz="1300" b="0" strike="noStrike" spc="-1">
                <a:solidFill>
                  <a:srgbClr val="595959"/>
                </a:solidFill>
                <a:latin typeface="Lato"/>
                <a:ea typeface="Lato"/>
              </a:rPr>
              <a:t>Fusion d’une autre branche avec la branche active (par exemple master). Il est possible qu’il y ait</a:t>
            </a:r>
            <a:br/>
            <a:r>
              <a:rPr lang="fr-FR" sz="1300" b="0" strike="noStrike" spc="-1">
                <a:solidFill>
                  <a:srgbClr val="595959"/>
                </a:solidFill>
                <a:latin typeface="Lato"/>
                <a:ea typeface="Lato"/>
              </a:rPr>
              <a:t>          des conflits à résoudre lors d’un merge. </a:t>
            </a:r>
            <a:endParaRPr lang="fr-FR" sz="13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6000"/>
          </a:bodyPr>
          <a:lstStyle/>
          <a:p>
            <a:pPr>
              <a:lnSpc>
                <a:spcPct val="100000"/>
              </a:lnSpc>
              <a:tabLst>
                <a:tab pos="0" algn="l"/>
              </a:tabLst>
            </a:pPr>
            <a:r>
              <a:rPr lang="fr-FR" sz="2600" b="1" strike="noStrike" spc="-1">
                <a:solidFill>
                  <a:srgbClr val="1A1A1A"/>
                </a:solidFill>
                <a:latin typeface="Raleway"/>
                <a:ea typeface="Raleway"/>
              </a:rPr>
              <a:t>Les différentes étapes de ce module sur GitHub</a:t>
            </a:r>
            <a:endParaRPr lang="fr-FR" sz="2600" b="0" strike="noStrike" spc="-1">
              <a:solidFill>
                <a:srgbClr val="000000"/>
              </a:solidFill>
              <a:latin typeface="Arial"/>
            </a:endParaRPr>
          </a:p>
        </p:txBody>
      </p:sp>
      <p:sp>
        <p:nvSpPr>
          <p:cNvPr id="92" name="PlaceHolder 2"/>
          <p:cNvSpPr>
            <a:spLocks noGrp="1"/>
          </p:cNvSpPr>
          <p:nvPr>
            <p:ph/>
          </p:nvPr>
        </p:nvSpPr>
        <p:spPr>
          <a:xfrm>
            <a:off x="729360" y="2079000"/>
            <a:ext cx="7688520" cy="2260800"/>
          </a:xfrm>
          <a:prstGeom prst="rect">
            <a:avLst/>
          </a:prstGeom>
          <a:noFill/>
          <a:ln w="0">
            <a:noFill/>
          </a:ln>
        </p:spPr>
        <p:txBody>
          <a:bodyPr tIns="91440" bIns="91440" anchor="t">
            <a:normAutofit/>
          </a:bodyPr>
          <a:lstStyle/>
          <a:p>
            <a:pPr marL="457200" indent="-311040">
              <a:lnSpc>
                <a:spcPct val="115000"/>
              </a:lnSpc>
              <a:buClr>
                <a:srgbClr val="595959"/>
              </a:buClr>
              <a:buFont typeface="Lato"/>
              <a:buChar char="●"/>
            </a:pPr>
            <a:r>
              <a:rPr lang="fr-FR" sz="1300" b="0" strike="noStrike" spc="-1">
                <a:solidFill>
                  <a:srgbClr val="595959"/>
                </a:solidFill>
                <a:latin typeface="Lato"/>
                <a:ea typeface="Lato"/>
              </a:rPr>
              <a:t>Mise en place de l’environnement Git</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Prise en main d’un terminal</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Création d’un repos sur GitHub</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Étude des différentes possibilité de gestion de projet avec Git (SSH et HTTPS)</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Mise en place d’une clé RSA pour utiliser Git en SSH</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L’ensemble des commandes de base</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La gestion des branches et résolution des conflits</a:t>
            </a:r>
            <a:endParaRPr lang="fr-FR" sz="1300" b="0" strike="noStrike" spc="-1">
              <a:solidFill>
                <a:srgbClr val="000000"/>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8000"/>
          </a:bodyPr>
          <a:lstStyle/>
          <a:p>
            <a:pPr>
              <a:lnSpc>
                <a:spcPct val="100000"/>
              </a:lnSpc>
              <a:tabLst>
                <a:tab pos="0" algn="l"/>
              </a:tabLst>
            </a:pPr>
            <a:r>
              <a:rPr lang="fr-FR" sz="2600" b="1" strike="noStrike" spc="-1">
                <a:solidFill>
                  <a:srgbClr val="1A1A1A"/>
                </a:solidFill>
                <a:latin typeface="Raleway"/>
                <a:ea typeface="Raleway"/>
              </a:rPr>
              <a:t>Conflit de merge avec Git</a:t>
            </a:r>
            <a:endParaRPr lang="fr-FR" sz="2600" b="0" strike="noStrike" spc="-1">
              <a:solidFill>
                <a:srgbClr val="000000"/>
              </a:solidFill>
              <a:latin typeface="Arial"/>
            </a:endParaRPr>
          </a:p>
        </p:txBody>
      </p:sp>
      <p:sp>
        <p:nvSpPr>
          <p:cNvPr id="170" name="PlaceHolder 2"/>
          <p:cNvSpPr>
            <a:spLocks noGrp="1"/>
          </p:cNvSpPr>
          <p:nvPr>
            <p:ph/>
          </p:nvPr>
        </p:nvSpPr>
        <p:spPr>
          <a:xfrm>
            <a:off x="729360" y="2079000"/>
            <a:ext cx="7688520" cy="2886480"/>
          </a:xfrm>
          <a:prstGeom prst="rect">
            <a:avLst/>
          </a:prstGeom>
          <a:noFill/>
          <a:ln w="0">
            <a:noFill/>
          </a:ln>
        </p:spPr>
        <p:txBody>
          <a:bodyPr tIns="91440" bIns="91440" anchor="t">
            <a:normAutofit fontScale="96000"/>
          </a:bodyPr>
          <a:lstStyle/>
          <a:p>
            <a:pPr>
              <a:lnSpc>
                <a:spcPct val="115000"/>
              </a:lnSpc>
              <a:tabLst>
                <a:tab pos="0" algn="l"/>
              </a:tabLst>
            </a:pPr>
            <a:r>
              <a:rPr lang="fr-FR" sz="1300" b="0" strike="noStrike" spc="-1">
                <a:solidFill>
                  <a:srgbClr val="595959"/>
                </a:solidFill>
                <a:latin typeface="Lato"/>
                <a:ea typeface="Lato"/>
              </a:rPr>
              <a:t>Lorsque vous modifiez différemment la même partie du même fichier dans les deux branches que vous souhaitez fusionner, Git ne sera pas capable de réaliser proprement la fusion : </a:t>
            </a:r>
            <a:endParaRPr lang="fr-FR" sz="1300" b="0" strike="noStrike" spc="-1">
              <a:solidFill>
                <a:srgbClr val="000000"/>
              </a:solidFill>
              <a:latin typeface="Arial"/>
            </a:endParaRPr>
          </a:p>
          <a:p>
            <a:pPr marL="457200" indent="-311040">
              <a:lnSpc>
                <a:spcPct val="115000"/>
              </a:lnSpc>
              <a:spcBef>
                <a:spcPts val="1199"/>
              </a:spcBef>
              <a:buClr>
                <a:srgbClr val="595959"/>
              </a:buClr>
              <a:buFont typeface="Lato"/>
              <a:buChar char="-"/>
              <a:tabLst>
                <a:tab pos="0" algn="l"/>
              </a:tabLst>
            </a:pPr>
            <a:r>
              <a:rPr lang="fr-FR" sz="1300" b="0" strike="noStrike" spc="-1">
                <a:solidFill>
                  <a:srgbClr val="595959"/>
                </a:solidFill>
                <a:latin typeface="Lato"/>
                <a:ea typeface="Lato"/>
              </a:rPr>
              <a:t>Aucun “commit” de fusion n’est créé et le processus est mis en pause.  </a:t>
            </a:r>
            <a:endParaRPr lang="fr-FR" sz="1300" b="0" strike="noStrike" spc="-1">
              <a:solidFill>
                <a:srgbClr val="000000"/>
              </a:solidFill>
              <a:latin typeface="Arial"/>
            </a:endParaRPr>
          </a:p>
          <a:p>
            <a:pPr marL="457200" indent="-311040">
              <a:lnSpc>
                <a:spcPct val="115000"/>
              </a:lnSpc>
              <a:buClr>
                <a:srgbClr val="595959"/>
              </a:buClr>
              <a:buFont typeface="Lato"/>
              <a:buChar char="-"/>
              <a:tabLst>
                <a:tab pos="0" algn="l"/>
              </a:tabLst>
            </a:pPr>
            <a:r>
              <a:rPr lang="fr-FR" sz="1300" b="0" strike="noStrike" spc="-1">
                <a:solidFill>
                  <a:srgbClr val="595959"/>
                </a:solidFill>
                <a:latin typeface="Lato"/>
                <a:ea typeface="Lato"/>
              </a:rPr>
              <a:t>Vous devez alors régler ces conflits manuellement en éditant les fichiers indiqués par git.</a:t>
            </a:r>
            <a:endParaRPr lang="fr-FR" sz="1300" b="0" strike="noStrike" spc="-1">
              <a:solidFill>
                <a:srgbClr val="000000"/>
              </a:solidFill>
              <a:latin typeface="Arial"/>
            </a:endParaRPr>
          </a:p>
          <a:p>
            <a:pPr marL="457200" indent="-311040">
              <a:lnSpc>
                <a:spcPct val="115000"/>
              </a:lnSpc>
              <a:buClr>
                <a:srgbClr val="595959"/>
              </a:buClr>
              <a:buFont typeface="Lato"/>
              <a:buChar char="-"/>
              <a:tabLst>
                <a:tab pos="0" algn="l"/>
              </a:tabLst>
            </a:pPr>
            <a:r>
              <a:rPr lang="fr-FR" sz="1300" b="0" strike="noStrike" spc="-1">
                <a:solidFill>
                  <a:srgbClr val="595959"/>
                </a:solidFill>
                <a:latin typeface="Lato"/>
                <a:ea typeface="Lato"/>
              </a:rPr>
              <a:t>Pour éviter cela plusieurs possibilités:</a:t>
            </a:r>
            <a:endParaRPr lang="fr-FR" sz="1300" b="0" strike="noStrike" spc="-1">
              <a:solidFill>
                <a:srgbClr val="000000"/>
              </a:solidFill>
              <a:latin typeface="Arial"/>
            </a:endParaRPr>
          </a:p>
          <a:p>
            <a:pPr marL="914400" lvl="1" indent="-311040">
              <a:lnSpc>
                <a:spcPct val="115000"/>
              </a:lnSpc>
              <a:buClr>
                <a:srgbClr val="595959"/>
              </a:buClr>
              <a:buFont typeface="Lato"/>
              <a:buChar char="-"/>
              <a:tabLst>
                <a:tab pos="0" algn="l"/>
              </a:tabLst>
            </a:pPr>
            <a:r>
              <a:rPr lang="fr-FR" sz="1100" b="0" strike="noStrike" spc="-1">
                <a:solidFill>
                  <a:srgbClr val="595959"/>
                </a:solidFill>
                <a:latin typeface="Lato"/>
                <a:ea typeface="Lato"/>
              </a:rPr>
              <a:t>La première étant bien entendu de ne pas travailler sur le même code, un programmeur a un bout de code à réaliser sur lequel il est censé être le seul à travailler</a:t>
            </a:r>
            <a:endParaRPr lang="fr-FR" sz="1100" b="0" strike="noStrike" spc="-1">
              <a:solidFill>
                <a:srgbClr val="000000"/>
              </a:solidFill>
              <a:latin typeface="Arial"/>
            </a:endParaRPr>
          </a:p>
          <a:p>
            <a:pPr marL="914400" lvl="1" indent="-311040">
              <a:lnSpc>
                <a:spcPct val="115000"/>
              </a:lnSpc>
              <a:buClr>
                <a:srgbClr val="595959"/>
              </a:buClr>
              <a:buFont typeface="Lato"/>
              <a:buChar char="-"/>
              <a:tabLst>
                <a:tab pos="0" algn="l"/>
              </a:tabLst>
            </a:pPr>
            <a:r>
              <a:rPr lang="fr-FR" sz="1100" b="0" strike="noStrike" spc="-1">
                <a:solidFill>
                  <a:srgbClr val="595959"/>
                </a:solidFill>
                <a:latin typeface="Lato"/>
                <a:ea typeface="Lato"/>
              </a:rPr>
              <a:t>Si ce n’est pas le cas nous allons voir le principe de « pull request » de GITHUB qui permet de transmettre une notification à la personne ayant produit le code présent sur la branche « master », cette notification lui indiquant de vérifier le code sur l’autre branche et de valider ou non les modifications apportées. Si tout est en ordre alors cette personne procèdera au merge de la branche sur la branche « master » et probablement à sa suppression </a:t>
            </a:r>
            <a:endParaRPr lang="fr-FR" sz="1100" b="0" strike="noStrike" spc="-1">
              <a:solidFill>
                <a:srgbClr val="000000"/>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8000"/>
          </a:bodyPr>
          <a:lstStyle/>
          <a:p>
            <a:pPr>
              <a:lnSpc>
                <a:spcPct val="100000"/>
              </a:lnSpc>
            </a:pPr>
            <a:r>
              <a:rPr lang="fr-FR" sz="2600" b="1" strike="noStrike" spc="-1">
                <a:solidFill>
                  <a:srgbClr val="1A1A1A"/>
                </a:solidFill>
                <a:latin typeface="Raleway"/>
                <a:ea typeface="Raleway"/>
              </a:rPr>
              <a:t>Mise en situation</a:t>
            </a:r>
            <a:endParaRPr lang="fr-FR" sz="2600" b="0" strike="noStrike" spc="-1">
              <a:solidFill>
                <a:srgbClr val="000000"/>
              </a:solidFill>
              <a:latin typeface="Arial"/>
            </a:endParaRPr>
          </a:p>
        </p:txBody>
      </p:sp>
      <p:sp>
        <p:nvSpPr>
          <p:cNvPr id="172" name="PlaceHolder 2"/>
          <p:cNvSpPr>
            <a:spLocks noGrp="1"/>
          </p:cNvSpPr>
          <p:nvPr>
            <p:ph/>
          </p:nvPr>
        </p:nvSpPr>
        <p:spPr>
          <a:xfrm>
            <a:off x="729360" y="2079000"/>
            <a:ext cx="7688520" cy="2260800"/>
          </a:xfrm>
          <a:prstGeom prst="rect">
            <a:avLst/>
          </a:prstGeom>
          <a:noFill/>
          <a:ln w="0">
            <a:noFill/>
          </a:ln>
        </p:spPr>
        <p:txBody>
          <a:bodyPr tIns="91440" bIns="91440" anchor="t">
            <a:noAutofit/>
          </a:bodyPr>
          <a:lstStyle/>
          <a:p>
            <a:pPr marL="457200" indent="-311040">
              <a:lnSpc>
                <a:spcPct val="115000"/>
              </a:lnSpc>
              <a:buClr>
                <a:srgbClr val="595959"/>
              </a:buClr>
              <a:buFont typeface="Lato"/>
              <a:buChar char="●"/>
            </a:pPr>
            <a:r>
              <a:rPr lang="fr-FR" sz="1300" b="0" strike="noStrike" spc="-1">
                <a:solidFill>
                  <a:srgbClr val="595959"/>
                </a:solidFill>
                <a:latin typeface="Lato"/>
                <a:ea typeface="Lato"/>
              </a:rPr>
              <a:t>Paul est devenu le collaborateur de Jean sur un projet. Il l’a cloné et commence à travaillé sur sa nouvelle branche « whiteBackground » sur laquelle il effectue des changements sur le style de l’index.html, trouvant le background trop « flashy ». Il fait à présent son « git add index.html » puis son « git commit – m « change to white Background » » et enfin son « git push –u origin whiteBackground ». Jusque là aucun problème, à présent il va sur son GitHub et fait une demande de pull requests. </a:t>
            </a:r>
            <a:endParaRPr lang="fr-FR" sz="1300" b="0" strike="noStrike" spc="-1">
              <a:solidFill>
                <a:srgbClr val="000000"/>
              </a:solidFill>
              <a:latin typeface="Arial"/>
            </a:endParaRPr>
          </a:p>
        </p:txBody>
      </p:sp>
      <p:pic>
        <p:nvPicPr>
          <p:cNvPr id="173" name="Image 4"/>
          <p:cNvPicPr/>
          <p:nvPr/>
        </p:nvPicPr>
        <p:blipFill>
          <a:blip r:embed="rId2"/>
          <a:stretch/>
        </p:blipFill>
        <p:spPr>
          <a:xfrm>
            <a:off x="1274760" y="3530880"/>
            <a:ext cx="6320520" cy="1504080"/>
          </a:xfrm>
          <a:prstGeom prst="rect">
            <a:avLst/>
          </a:prstGeom>
          <a:ln w="0">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p:nvPr>
        </p:nvSpPr>
        <p:spPr>
          <a:xfrm>
            <a:off x="674280" y="1359360"/>
            <a:ext cx="7688520" cy="2260800"/>
          </a:xfrm>
          <a:prstGeom prst="rect">
            <a:avLst/>
          </a:prstGeom>
          <a:noFill/>
          <a:ln w="0">
            <a:noFill/>
          </a:ln>
        </p:spPr>
        <p:txBody>
          <a:bodyPr tIns="91440" bIns="91440" anchor="t">
            <a:noAutofit/>
          </a:bodyPr>
          <a:lstStyle/>
          <a:p>
            <a:pPr marL="457200" indent="-311040">
              <a:lnSpc>
                <a:spcPct val="115000"/>
              </a:lnSpc>
              <a:buClr>
                <a:srgbClr val="595959"/>
              </a:buClr>
              <a:buFont typeface="Lato"/>
              <a:buChar char="●"/>
            </a:pPr>
            <a:r>
              <a:rPr lang="fr-FR" sz="1300" b="0" strike="noStrike" spc="-1">
                <a:solidFill>
                  <a:srgbClr val="595959"/>
                </a:solidFill>
                <a:latin typeface="Lato"/>
                <a:ea typeface="Lato"/>
              </a:rPr>
              <a:t>Cette demande consiste à faire valider les changements effectués entre 2 branches.</a:t>
            </a:r>
            <a:endParaRPr lang="fr-FR" sz="1300" b="0" strike="noStrike" spc="-1">
              <a:solidFill>
                <a:srgbClr val="000000"/>
              </a:solidFill>
              <a:latin typeface="Arial"/>
            </a:endParaRPr>
          </a:p>
        </p:txBody>
      </p:sp>
      <p:pic>
        <p:nvPicPr>
          <p:cNvPr id="175" name="Image 4"/>
          <p:cNvPicPr/>
          <p:nvPr/>
        </p:nvPicPr>
        <p:blipFill>
          <a:blip r:embed="rId2"/>
          <a:stretch/>
        </p:blipFill>
        <p:spPr>
          <a:xfrm>
            <a:off x="780840" y="2068920"/>
            <a:ext cx="7228080" cy="2495520"/>
          </a:xfrm>
          <a:prstGeom prst="rect">
            <a:avLst/>
          </a:prstGeom>
          <a:ln w="0">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p:nvPr>
        </p:nvSpPr>
        <p:spPr>
          <a:xfrm>
            <a:off x="776160" y="1375200"/>
            <a:ext cx="7688520" cy="2260800"/>
          </a:xfrm>
          <a:prstGeom prst="rect">
            <a:avLst/>
          </a:prstGeom>
          <a:noFill/>
          <a:ln w="0">
            <a:noFill/>
          </a:ln>
        </p:spPr>
        <p:txBody>
          <a:bodyPr tIns="91440" bIns="91440" anchor="t">
            <a:noAutofit/>
          </a:bodyPr>
          <a:lstStyle/>
          <a:p>
            <a:pPr marL="457200" indent="-311040">
              <a:lnSpc>
                <a:spcPct val="115000"/>
              </a:lnSpc>
              <a:buClr>
                <a:srgbClr val="595959"/>
              </a:buClr>
              <a:buFont typeface="Lato"/>
              <a:buChar char="●"/>
            </a:pPr>
            <a:r>
              <a:rPr lang="fr-FR" sz="1300" b="0" strike="noStrike" spc="-1">
                <a:solidFill>
                  <a:srgbClr val="595959"/>
                </a:solidFill>
                <a:latin typeface="Lato"/>
                <a:ea typeface="Lato"/>
              </a:rPr>
              <a:t>Il choisit donc entre quelle et quelle branche la comparaison doit être effectuée</a:t>
            </a:r>
            <a:endParaRPr lang="fr-FR" sz="1300" b="0" strike="noStrike" spc="-1">
              <a:solidFill>
                <a:srgbClr val="000000"/>
              </a:solidFill>
              <a:latin typeface="Arial"/>
            </a:endParaRPr>
          </a:p>
        </p:txBody>
      </p:sp>
      <p:pic>
        <p:nvPicPr>
          <p:cNvPr id="177" name="Image 4"/>
          <p:cNvPicPr/>
          <p:nvPr/>
        </p:nvPicPr>
        <p:blipFill>
          <a:blip r:embed="rId2"/>
          <a:stretch/>
        </p:blipFill>
        <p:spPr>
          <a:xfrm>
            <a:off x="1054440" y="1997640"/>
            <a:ext cx="6780960" cy="2533680"/>
          </a:xfrm>
          <a:prstGeom prst="rect">
            <a:avLst/>
          </a:prstGeom>
          <a:ln w="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p:nvPr>
        </p:nvSpPr>
        <p:spPr>
          <a:xfrm>
            <a:off x="727560" y="1369800"/>
            <a:ext cx="7688520" cy="2260800"/>
          </a:xfrm>
          <a:prstGeom prst="rect">
            <a:avLst/>
          </a:prstGeom>
          <a:noFill/>
          <a:ln w="0">
            <a:noFill/>
          </a:ln>
        </p:spPr>
        <p:txBody>
          <a:bodyPr tIns="91440" bIns="91440" anchor="t">
            <a:noAutofit/>
          </a:bodyPr>
          <a:lstStyle/>
          <a:p>
            <a:pPr marL="457200" indent="-311040">
              <a:lnSpc>
                <a:spcPct val="115000"/>
              </a:lnSpc>
              <a:buClr>
                <a:srgbClr val="595959"/>
              </a:buClr>
              <a:buFont typeface="Lato"/>
              <a:buChar char="●"/>
            </a:pPr>
            <a:r>
              <a:rPr lang="fr-FR" sz="1300" b="0" strike="noStrike" spc="-1">
                <a:solidFill>
                  <a:srgbClr val="595959"/>
                </a:solidFill>
                <a:latin typeface="Lato"/>
                <a:ea typeface="Lato"/>
              </a:rPr>
              <a:t>Ceci lui montre donc quels sont les changements entre les 2 branches, il n’a plus qu’à créé sa pull request</a:t>
            </a:r>
            <a:endParaRPr lang="fr-FR" sz="1300" b="0" strike="noStrike" spc="-1">
              <a:solidFill>
                <a:srgbClr val="000000"/>
              </a:solidFill>
              <a:latin typeface="Arial"/>
            </a:endParaRPr>
          </a:p>
        </p:txBody>
      </p:sp>
      <p:pic>
        <p:nvPicPr>
          <p:cNvPr id="179" name="Image 4"/>
          <p:cNvPicPr/>
          <p:nvPr/>
        </p:nvPicPr>
        <p:blipFill>
          <a:blip r:embed="rId2"/>
          <a:stretch/>
        </p:blipFill>
        <p:spPr>
          <a:xfrm>
            <a:off x="987840" y="2009160"/>
            <a:ext cx="7428240" cy="2916360"/>
          </a:xfrm>
          <a:prstGeom prst="rect">
            <a:avLst/>
          </a:prstGeom>
          <a:ln w="0">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8000"/>
          </a:bodyPr>
          <a:lstStyle/>
          <a:p>
            <a:pPr>
              <a:lnSpc>
                <a:spcPct val="100000"/>
              </a:lnSpc>
            </a:pPr>
            <a:r>
              <a:rPr lang="fr-FR" sz="2600" b="1" strike="noStrike" spc="-1">
                <a:solidFill>
                  <a:srgbClr val="1A1A1A"/>
                </a:solidFill>
                <a:latin typeface="Raleway"/>
                <a:ea typeface="Raleway"/>
              </a:rPr>
              <a:t>Suite</a:t>
            </a:r>
            <a:endParaRPr lang="fr-FR" sz="2600" b="0" strike="noStrike" spc="-1">
              <a:solidFill>
                <a:srgbClr val="000000"/>
              </a:solidFill>
              <a:latin typeface="Arial"/>
            </a:endParaRPr>
          </a:p>
        </p:txBody>
      </p:sp>
      <p:sp>
        <p:nvSpPr>
          <p:cNvPr id="181" name="PlaceHolder 2"/>
          <p:cNvSpPr>
            <a:spLocks noGrp="1"/>
          </p:cNvSpPr>
          <p:nvPr>
            <p:ph/>
          </p:nvPr>
        </p:nvSpPr>
        <p:spPr>
          <a:xfrm>
            <a:off x="729360" y="2079000"/>
            <a:ext cx="7688520" cy="2260800"/>
          </a:xfrm>
          <a:prstGeom prst="rect">
            <a:avLst/>
          </a:prstGeom>
          <a:noFill/>
          <a:ln w="0">
            <a:noFill/>
          </a:ln>
        </p:spPr>
        <p:txBody>
          <a:bodyPr tIns="91440" bIns="91440" anchor="t">
            <a:noAutofit/>
          </a:bodyPr>
          <a:lstStyle/>
          <a:p>
            <a:pPr marL="457200" indent="-311040">
              <a:lnSpc>
                <a:spcPct val="115000"/>
              </a:lnSpc>
              <a:buClr>
                <a:srgbClr val="595959"/>
              </a:buClr>
              <a:buFont typeface="Lato"/>
              <a:buChar char="●"/>
            </a:pPr>
            <a:r>
              <a:rPr lang="fr-FR" sz="1300" b="0" strike="noStrike" spc="-1">
                <a:solidFill>
                  <a:srgbClr val="595959"/>
                </a:solidFill>
                <a:latin typeface="Lato"/>
                <a:ea typeface="Lato"/>
              </a:rPr>
              <a:t>Il saisit un message avec @jean (pseudo de GitHub) qui lui transmet une notification</a:t>
            </a:r>
            <a:endParaRPr lang="fr-FR" sz="1300" b="0" strike="noStrike" spc="-1">
              <a:solidFill>
                <a:srgbClr val="000000"/>
              </a:solidFill>
              <a:latin typeface="Arial"/>
            </a:endParaRPr>
          </a:p>
        </p:txBody>
      </p:sp>
      <p:pic>
        <p:nvPicPr>
          <p:cNvPr id="182" name="Image 4"/>
          <p:cNvPicPr/>
          <p:nvPr/>
        </p:nvPicPr>
        <p:blipFill>
          <a:blip r:embed="rId2"/>
          <a:stretch/>
        </p:blipFill>
        <p:spPr>
          <a:xfrm>
            <a:off x="725760" y="2496240"/>
            <a:ext cx="7688520" cy="2482560"/>
          </a:xfrm>
          <a:prstGeom prst="rect">
            <a:avLst/>
          </a:prstGeom>
          <a:ln w="0">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p:nvPr>
        </p:nvSpPr>
        <p:spPr>
          <a:xfrm>
            <a:off x="771480" y="1371240"/>
            <a:ext cx="7688520" cy="2260800"/>
          </a:xfrm>
          <a:prstGeom prst="rect">
            <a:avLst/>
          </a:prstGeom>
          <a:noFill/>
          <a:ln w="0">
            <a:noFill/>
          </a:ln>
        </p:spPr>
        <p:txBody>
          <a:bodyPr tIns="91440" bIns="91440" anchor="t">
            <a:noAutofit/>
          </a:bodyPr>
          <a:lstStyle/>
          <a:p>
            <a:pPr marL="457200" indent="-311040">
              <a:lnSpc>
                <a:spcPct val="115000"/>
              </a:lnSpc>
              <a:buClr>
                <a:srgbClr val="595959"/>
              </a:buClr>
              <a:buFont typeface="Lato"/>
              <a:buChar char="●"/>
            </a:pPr>
            <a:r>
              <a:rPr lang="fr-FR" sz="1300" b="0" strike="noStrike" spc="-1">
                <a:solidFill>
                  <a:srgbClr val="595959"/>
                </a:solidFill>
                <a:latin typeface="Lato"/>
                <a:ea typeface="Lato"/>
              </a:rPr>
              <a:t>Jean répond donc à cette demande en annotant le fait que ce changement n’est pas possible vu que la couleur d’écriture est en blanc aussi et que de ce fait background blanc et color blanc donne tout blanc. </a:t>
            </a:r>
            <a:endParaRPr lang="fr-FR" sz="1300" b="0" strike="noStrike" spc="-1">
              <a:solidFill>
                <a:srgbClr val="000000"/>
              </a:solidFill>
              <a:latin typeface="Arial"/>
            </a:endParaRPr>
          </a:p>
        </p:txBody>
      </p:sp>
      <p:pic>
        <p:nvPicPr>
          <p:cNvPr id="184" name="Image 4"/>
          <p:cNvPicPr/>
          <p:nvPr/>
        </p:nvPicPr>
        <p:blipFill>
          <a:blip r:embed="rId2"/>
          <a:stretch/>
        </p:blipFill>
        <p:spPr>
          <a:xfrm>
            <a:off x="771480" y="2209320"/>
            <a:ext cx="7600320" cy="2776320"/>
          </a:xfrm>
          <a:prstGeom prst="rect">
            <a:avLst/>
          </a:prstGeom>
          <a:ln w="0">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p:nvPr>
        </p:nvSpPr>
        <p:spPr>
          <a:xfrm>
            <a:off x="727560" y="1441080"/>
            <a:ext cx="7688520" cy="2260800"/>
          </a:xfrm>
          <a:prstGeom prst="rect">
            <a:avLst/>
          </a:prstGeom>
          <a:noFill/>
          <a:ln w="0">
            <a:noFill/>
          </a:ln>
        </p:spPr>
        <p:txBody>
          <a:bodyPr tIns="91440" bIns="91440" anchor="t">
            <a:noAutofit/>
          </a:bodyPr>
          <a:lstStyle/>
          <a:p>
            <a:pPr marL="457200" indent="-311040">
              <a:lnSpc>
                <a:spcPct val="115000"/>
              </a:lnSpc>
              <a:buClr>
                <a:srgbClr val="595959"/>
              </a:buClr>
              <a:buFont typeface="Lato"/>
              <a:buChar char="●"/>
            </a:pPr>
            <a:r>
              <a:rPr lang="fr-FR" sz="1300" b="0" strike="noStrike" spc="-1">
                <a:solidFill>
                  <a:srgbClr val="595959"/>
                </a:solidFill>
                <a:latin typeface="Lato"/>
                <a:ea typeface="Lato"/>
              </a:rPr>
              <a:t>Enfin Paul recevra une notification de ce commentaire et effectuera les modification sur la couleur de l’écriture avant de refaire un nouveau add-&gt;commit-&gt;push et de refaire une pull request. </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Jean validera ce changement et effectuera  lui-même le merge sur la branche principale et ainsi le problème est réglé </a:t>
            </a:r>
            <a:endParaRPr lang="fr-FR" sz="1300" b="0" strike="noStrike" spc="-1">
              <a:solidFill>
                <a:srgbClr val="000000"/>
              </a:solidFill>
              <a:latin typeface="Arial"/>
            </a:endParaRPr>
          </a:p>
        </p:txBody>
      </p:sp>
      <p:pic>
        <p:nvPicPr>
          <p:cNvPr id="186" name="Image 4"/>
          <p:cNvPicPr/>
          <p:nvPr/>
        </p:nvPicPr>
        <p:blipFill>
          <a:blip r:embed="rId2"/>
          <a:stretch/>
        </p:blipFill>
        <p:spPr>
          <a:xfrm>
            <a:off x="3600000" y="2700000"/>
            <a:ext cx="4680000" cy="2340000"/>
          </a:xfrm>
          <a:prstGeom prst="rect">
            <a:avLst/>
          </a:prstGeom>
          <a:ln w="0">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pPr>
              <a:lnSpc>
                <a:spcPct val="100000"/>
              </a:lnSpc>
              <a:tabLst>
                <a:tab pos="0" algn="l"/>
              </a:tabLst>
            </a:pPr>
            <a:r>
              <a:rPr lang="fr-FR" sz="2600" b="1" strike="noStrike" spc="-1">
                <a:solidFill>
                  <a:srgbClr val="1A1A1A"/>
                </a:solidFill>
                <a:latin typeface="Raleway"/>
                <a:ea typeface="Raleway"/>
              </a:rPr>
              <a:t>Les commandes de base : git diff</a:t>
            </a:r>
            <a:endParaRPr lang="fr-FR" sz="2600" b="0" strike="noStrike" spc="-1">
              <a:solidFill>
                <a:srgbClr val="000000"/>
              </a:solidFill>
              <a:latin typeface="Arial"/>
            </a:endParaRPr>
          </a:p>
        </p:txBody>
      </p:sp>
      <p:sp>
        <p:nvSpPr>
          <p:cNvPr id="188" name="PlaceHolder 2"/>
          <p:cNvSpPr>
            <a:spLocks noGrp="1"/>
          </p:cNvSpPr>
          <p:nvPr>
            <p:ph/>
          </p:nvPr>
        </p:nvSpPr>
        <p:spPr>
          <a:xfrm>
            <a:off x="729360" y="1853640"/>
            <a:ext cx="7688520" cy="10263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dirty="0">
                <a:solidFill>
                  <a:srgbClr val="000000"/>
                </a:solidFill>
                <a:latin typeface="Arial"/>
              </a:rPr>
              <a:t>On a vu juste au dessus la possibilité de voir les modification lors d’un merge directement sur GitHub. Mais il est possible de les voir via une commande directement sur le </a:t>
            </a:r>
            <a:r>
              <a:rPr lang="fr-FR" sz="1400" spc="-1" dirty="0">
                <a:solidFill>
                  <a:srgbClr val="000000"/>
                </a:solidFill>
                <a:latin typeface="Arial"/>
              </a:rPr>
              <a:t>terminal avec la commande git diff</a:t>
            </a:r>
            <a:r>
              <a:rPr lang="fr-FR" sz="1400" b="0" strike="noStrike" spc="-1" dirty="0">
                <a:solidFill>
                  <a:srgbClr val="000000"/>
                </a:solidFill>
                <a:latin typeface="Arial"/>
              </a:rPr>
              <a:t>.</a:t>
            </a:r>
          </a:p>
        </p:txBody>
      </p:sp>
      <p:pic>
        <p:nvPicPr>
          <p:cNvPr id="189" name="Image 188"/>
          <p:cNvPicPr/>
          <p:nvPr/>
        </p:nvPicPr>
        <p:blipFill>
          <a:blip r:embed="rId2"/>
          <a:stretch/>
        </p:blipFill>
        <p:spPr>
          <a:xfrm>
            <a:off x="1220040" y="2520000"/>
            <a:ext cx="5079960" cy="2340000"/>
          </a:xfrm>
          <a:prstGeom prst="rect">
            <a:avLst/>
          </a:prstGeom>
          <a:ln w="0">
            <a:noFill/>
          </a:ln>
        </p:spPr>
      </p:pic>
      <p:sp>
        <p:nvSpPr>
          <p:cNvPr id="190" name="ZoneTexte 189"/>
          <p:cNvSpPr txBox="1"/>
          <p:nvPr/>
        </p:nvSpPr>
        <p:spPr>
          <a:xfrm>
            <a:off x="6300000" y="2880000"/>
            <a:ext cx="2340000" cy="981000"/>
          </a:xfrm>
          <a:prstGeom prst="rect">
            <a:avLst/>
          </a:prstGeom>
          <a:noFill/>
          <a:ln w="0">
            <a:noFill/>
          </a:ln>
        </p:spPr>
        <p:txBody>
          <a:bodyPr lIns="0" tIns="0" rIns="0" bIns="0" anchor="t">
            <a:normAutofit fontScale="90000"/>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Ici en rouge se trouve les lignes supprimé par rapport au précédent push, et en vert les lignes ajouté par rapport au précédent push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pPr>
              <a:lnSpc>
                <a:spcPct val="100000"/>
              </a:lnSpc>
              <a:tabLst>
                <a:tab pos="0" algn="l"/>
              </a:tabLst>
            </a:pPr>
            <a:r>
              <a:rPr lang="fr-FR" sz="2600" b="1" strike="noStrike" spc="-1">
                <a:solidFill>
                  <a:srgbClr val="1A1A1A"/>
                </a:solidFill>
                <a:latin typeface="Raleway"/>
                <a:ea typeface="Raleway"/>
              </a:rPr>
              <a:t>Pour finir GitHub et Pages</a:t>
            </a:r>
            <a:endParaRPr lang="fr-FR" sz="2600" b="0" strike="noStrike" spc="-1">
              <a:solidFill>
                <a:srgbClr val="000000"/>
              </a:solidFill>
              <a:latin typeface="Arial"/>
            </a:endParaRPr>
          </a:p>
        </p:txBody>
      </p:sp>
      <p:sp>
        <p:nvSpPr>
          <p:cNvPr id="192" name="PlaceHolder 2"/>
          <p:cNvSpPr>
            <a:spLocks noGrp="1"/>
          </p:cNvSpPr>
          <p:nvPr>
            <p:ph/>
          </p:nvPr>
        </p:nvSpPr>
        <p:spPr>
          <a:xfrm>
            <a:off x="729360" y="2079000"/>
            <a:ext cx="7688520" cy="22608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dirty="0">
                <a:solidFill>
                  <a:srgbClr val="000000"/>
                </a:solidFill>
                <a:latin typeface="Arial"/>
              </a:rPr>
              <a:t>GitHub nous offres la possibilité de mettre en ligne nos repos gratuitement (uniquement pour les sites statiques).</a:t>
            </a:r>
            <a:br>
              <a:rPr dirty="0"/>
            </a:br>
            <a:r>
              <a:rPr lang="fr-FR" sz="1400" b="0" strike="noStrike" spc="-1" dirty="0">
                <a:solidFill>
                  <a:srgbClr val="000000"/>
                </a:solidFill>
                <a:latin typeface="Arial"/>
              </a:rPr>
              <a:t>Voici comment procéder et à quoi ça ressemble. (Attention, le repos doit être publique)</a:t>
            </a:r>
          </a:p>
          <a:p>
            <a:pPr marL="432000" indent="-324000">
              <a:spcBef>
                <a:spcPts val="1417"/>
              </a:spcBef>
              <a:buClr>
                <a:srgbClr val="000000"/>
              </a:buClr>
              <a:buSzPct val="45000"/>
              <a:buFont typeface="Wingdings" charset="2"/>
              <a:buChar char=""/>
            </a:pPr>
            <a:endParaRPr lang="fr-FR" sz="1400" b="0" strike="noStrike" spc="-1" dirty="0">
              <a:solidFill>
                <a:srgbClr val="000000"/>
              </a:solidFill>
              <a:latin typeface="Arial"/>
            </a:endParaRPr>
          </a:p>
        </p:txBody>
      </p:sp>
      <p:pic>
        <p:nvPicPr>
          <p:cNvPr id="193" name="Image 192"/>
          <p:cNvPicPr/>
          <p:nvPr/>
        </p:nvPicPr>
        <p:blipFill>
          <a:blip r:embed="rId2"/>
          <a:stretch/>
        </p:blipFill>
        <p:spPr>
          <a:xfrm>
            <a:off x="540000" y="2700000"/>
            <a:ext cx="3960000" cy="2160000"/>
          </a:xfrm>
          <a:prstGeom prst="rect">
            <a:avLst/>
          </a:prstGeom>
          <a:ln w="0">
            <a:noFill/>
          </a:ln>
        </p:spPr>
      </p:pic>
      <p:pic>
        <p:nvPicPr>
          <p:cNvPr id="194" name="Image 193"/>
          <p:cNvPicPr/>
          <p:nvPr/>
        </p:nvPicPr>
        <p:blipFill>
          <a:blip r:embed="rId3"/>
          <a:stretch/>
        </p:blipFill>
        <p:spPr>
          <a:xfrm>
            <a:off x="4525560" y="2700000"/>
            <a:ext cx="4114440" cy="216000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8000"/>
          </a:bodyPr>
          <a:lstStyle/>
          <a:p>
            <a:pPr>
              <a:lnSpc>
                <a:spcPct val="100000"/>
              </a:lnSpc>
            </a:pPr>
            <a:r>
              <a:rPr lang="fr-FR" sz="2600" b="1" strike="noStrike" spc="-1">
                <a:solidFill>
                  <a:srgbClr val="1A1A1A"/>
                </a:solidFill>
                <a:latin typeface="Raleway"/>
                <a:ea typeface="Raleway"/>
              </a:rPr>
              <a:t>Comment utiliser Git</a:t>
            </a:r>
            <a:endParaRPr lang="fr-FR" sz="2600" b="0" strike="noStrike" spc="-1">
              <a:solidFill>
                <a:srgbClr val="000000"/>
              </a:solidFill>
              <a:latin typeface="Arial"/>
            </a:endParaRPr>
          </a:p>
        </p:txBody>
      </p:sp>
      <p:sp>
        <p:nvSpPr>
          <p:cNvPr id="94" name="PlaceHolder 2"/>
          <p:cNvSpPr>
            <a:spLocks noGrp="1"/>
          </p:cNvSpPr>
          <p:nvPr>
            <p:ph/>
          </p:nvPr>
        </p:nvSpPr>
        <p:spPr>
          <a:xfrm>
            <a:off x="729360" y="2079000"/>
            <a:ext cx="7688520" cy="2260800"/>
          </a:xfrm>
          <a:prstGeom prst="rect">
            <a:avLst/>
          </a:prstGeom>
          <a:noFill/>
          <a:ln w="0">
            <a:noFill/>
          </a:ln>
        </p:spPr>
        <p:txBody>
          <a:bodyPr tIns="91440" bIns="91440" anchor="t">
            <a:noAutofit/>
          </a:bodyPr>
          <a:lstStyle/>
          <a:p>
            <a:pPr marL="457200" indent="-311040">
              <a:lnSpc>
                <a:spcPct val="115000"/>
              </a:lnSpc>
              <a:buClr>
                <a:srgbClr val="595959"/>
              </a:buClr>
              <a:buFont typeface="Lato"/>
              <a:buChar char="●"/>
            </a:pPr>
            <a:r>
              <a:rPr lang="fr-FR" sz="1300" b="0" strike="noStrike" spc="-1">
                <a:solidFill>
                  <a:srgbClr val="595959"/>
                </a:solidFill>
                <a:latin typeface="Lato"/>
                <a:ea typeface="Lato"/>
              </a:rPr>
              <a:t>On utilise des « forges », ou plus simplement hébergeur de repositories Git. Ce sont des interfaces web permettant de commander Git en ligne en utilisant moins les lignes de commande en terminal.</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 C'est à dire, qu'il se charge d’héberger les versions de notre application et ainsi on peut y accéder en ligne et y autoriser des collaborateurs pour la reprise du code. C'est un peu comme Dropbox. </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Il existe plusieurs hébergeurs (gitbucket, gitlab etc ..), mais nous utiliserons pour notre cours GITHUB, le plus connu et le plus utilisé.</a:t>
            </a:r>
            <a:endParaRPr lang="fr-FR" sz="1300" b="0" strike="noStrike" spc="-1">
              <a:solidFill>
                <a:srgbClr val="000000"/>
              </a:solidFill>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pPr>
              <a:lnSpc>
                <a:spcPct val="100000"/>
              </a:lnSpc>
              <a:tabLst>
                <a:tab pos="0" algn="l"/>
              </a:tabLst>
            </a:pPr>
            <a:r>
              <a:rPr lang="fr-FR" sz="2600" b="1" strike="noStrike" spc="-1">
                <a:solidFill>
                  <a:srgbClr val="1A1A1A"/>
                </a:solidFill>
                <a:latin typeface="Raleway"/>
                <a:ea typeface="Raleway"/>
              </a:rPr>
              <a:t>Suite</a:t>
            </a:r>
            <a:endParaRPr lang="fr-FR" sz="2600" b="0" strike="noStrike" spc="-1">
              <a:solidFill>
                <a:srgbClr val="000000"/>
              </a:solidFill>
              <a:latin typeface="Arial"/>
            </a:endParaRPr>
          </a:p>
        </p:txBody>
      </p:sp>
      <p:pic>
        <p:nvPicPr>
          <p:cNvPr id="196" name="Image 195"/>
          <p:cNvPicPr/>
          <p:nvPr/>
        </p:nvPicPr>
        <p:blipFill>
          <a:blip r:embed="rId2"/>
          <a:stretch/>
        </p:blipFill>
        <p:spPr>
          <a:xfrm>
            <a:off x="180000" y="1980000"/>
            <a:ext cx="4860000" cy="2700000"/>
          </a:xfrm>
          <a:prstGeom prst="rect">
            <a:avLst/>
          </a:prstGeom>
          <a:ln w="0">
            <a:noFill/>
          </a:ln>
        </p:spPr>
      </p:pic>
      <p:pic>
        <p:nvPicPr>
          <p:cNvPr id="197" name="Image 196"/>
          <p:cNvPicPr/>
          <p:nvPr/>
        </p:nvPicPr>
        <p:blipFill>
          <a:blip r:embed="rId3"/>
          <a:stretch/>
        </p:blipFill>
        <p:spPr>
          <a:xfrm>
            <a:off x="5220000" y="1980000"/>
            <a:ext cx="3648600" cy="874080"/>
          </a:xfrm>
          <a:prstGeom prst="rect">
            <a:avLst/>
          </a:prstGeom>
          <a:ln w="0">
            <a:noFill/>
          </a:ln>
        </p:spPr>
      </p:pic>
      <p:sp>
        <p:nvSpPr>
          <p:cNvPr id="198" name="ZoneTexte 197"/>
          <p:cNvSpPr txBox="1"/>
          <p:nvPr/>
        </p:nvSpPr>
        <p:spPr>
          <a:xfrm>
            <a:off x="5220000" y="3060000"/>
            <a:ext cx="3673440" cy="1080000"/>
          </a:xfrm>
          <a:prstGeom prst="rect">
            <a:avLst/>
          </a:prstGeom>
          <a:noFill/>
          <a:ln w="0">
            <a:noFill/>
          </a:ln>
        </p:spPr>
        <p:txBody>
          <a:bodyPr lIns="0" tIns="0" rIns="0" bIns="0" anchor="t">
            <a:normAutofit fontScale="70000" lnSpcReduction="20000"/>
          </a:bodyPr>
          <a:lstStyle/>
          <a:p>
            <a:pPr marL="432000" indent="-324000">
              <a:spcBef>
                <a:spcPts val="1417"/>
              </a:spcBef>
              <a:buClr>
                <a:srgbClr val="000000"/>
              </a:buClr>
              <a:buSzPct val="45000"/>
              <a:buFont typeface="Wingdings" charset="2"/>
              <a:buChar char=""/>
            </a:pPr>
            <a:r>
              <a:rPr lang="fr-FR" sz="1400" b="0" strike="noStrike" spc="-1" dirty="0">
                <a:solidFill>
                  <a:srgbClr val="000000"/>
                </a:solidFill>
                <a:latin typeface="Arial"/>
              </a:rPr>
              <a:t>Choisissez la branche que vous souhaitez mettre en ligne et cliquez sur « </a:t>
            </a:r>
            <a:r>
              <a:rPr lang="fr-FR" sz="1400" b="0" strike="noStrike" spc="-1" dirty="0" err="1">
                <a:solidFill>
                  <a:srgbClr val="000000"/>
                </a:solidFill>
                <a:latin typeface="Arial"/>
              </a:rPr>
              <a:t>save</a:t>
            </a:r>
            <a:r>
              <a:rPr lang="fr-FR" sz="1400" b="0" strike="noStrike" spc="-1" dirty="0">
                <a:solidFill>
                  <a:srgbClr val="000000"/>
                </a:solidFill>
                <a:latin typeface="Arial"/>
              </a:rPr>
              <a:t> », le tour est joué</a:t>
            </a:r>
          </a:p>
          <a:p>
            <a:pPr marL="432000" indent="-324000">
              <a:spcBef>
                <a:spcPts val="1417"/>
              </a:spcBef>
              <a:buClr>
                <a:srgbClr val="000000"/>
              </a:buClr>
              <a:buSzPct val="45000"/>
              <a:buFont typeface="Wingdings" charset="2"/>
              <a:buChar char=""/>
            </a:pPr>
            <a:r>
              <a:rPr lang="fr-FR" sz="1400" b="0" strike="noStrike" spc="-1" dirty="0">
                <a:solidFill>
                  <a:srgbClr val="000000"/>
                </a:solidFill>
                <a:latin typeface="Arial"/>
              </a:rPr>
              <a:t>N’oubliez pas d’avoir un index à la racine de votre projet (point d’entré de votre site)</a:t>
            </a:r>
          </a:p>
          <a:p>
            <a:pPr marL="432000" indent="-324000">
              <a:spcBef>
                <a:spcPts val="1417"/>
              </a:spcBef>
              <a:buClr>
                <a:srgbClr val="000000"/>
              </a:buClr>
              <a:buSzPct val="45000"/>
              <a:buFont typeface="Wingdings" charset="2"/>
              <a:buChar char=""/>
            </a:pPr>
            <a:r>
              <a:rPr lang="fr-FR" sz="1400" b="0" strike="noStrike" spc="-1" dirty="0">
                <a:solidFill>
                  <a:srgbClr val="000000"/>
                </a:solidFill>
                <a:latin typeface="Arial"/>
              </a:rPr>
              <a:t>Cliquez sur le lien et profiter de la vue de votre travail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8000"/>
          </a:bodyPr>
          <a:lstStyle/>
          <a:p>
            <a:pPr>
              <a:lnSpc>
                <a:spcPct val="100000"/>
              </a:lnSpc>
            </a:pPr>
            <a:r>
              <a:rPr lang="fr-FR" sz="2600" b="1" strike="noStrike" spc="-1">
                <a:solidFill>
                  <a:srgbClr val="1A1A1A"/>
                </a:solidFill>
                <a:latin typeface="Raleway"/>
                <a:ea typeface="Raleway"/>
              </a:rPr>
              <a:t>Quelques mots à connaitre</a:t>
            </a:r>
            <a:endParaRPr lang="fr-FR" sz="2600" b="0" strike="noStrike" spc="-1">
              <a:solidFill>
                <a:srgbClr val="000000"/>
              </a:solidFill>
              <a:latin typeface="Arial"/>
            </a:endParaRPr>
          </a:p>
        </p:txBody>
      </p:sp>
      <p:sp>
        <p:nvSpPr>
          <p:cNvPr id="96" name="PlaceHolder 2"/>
          <p:cNvSpPr>
            <a:spLocks noGrp="1"/>
          </p:cNvSpPr>
          <p:nvPr>
            <p:ph/>
          </p:nvPr>
        </p:nvSpPr>
        <p:spPr>
          <a:xfrm>
            <a:off x="729360" y="2079000"/>
            <a:ext cx="7688520" cy="2260800"/>
          </a:xfrm>
          <a:prstGeom prst="rect">
            <a:avLst/>
          </a:prstGeom>
          <a:noFill/>
          <a:ln w="0">
            <a:noFill/>
          </a:ln>
        </p:spPr>
        <p:txBody>
          <a:bodyPr tIns="91440" bIns="91440" anchor="t">
            <a:normAutofit fontScale="91000"/>
          </a:bodyPr>
          <a:lstStyle/>
          <a:p>
            <a:pPr marL="457200" indent="-311040">
              <a:lnSpc>
                <a:spcPct val="115000"/>
              </a:lnSpc>
              <a:buClr>
                <a:srgbClr val="595959"/>
              </a:buClr>
              <a:buFont typeface="Lato"/>
              <a:buChar char="●"/>
            </a:pPr>
            <a:r>
              <a:rPr lang="fr-FR" sz="1300" b="0" strike="noStrike" spc="-1">
                <a:solidFill>
                  <a:srgbClr val="595959"/>
                </a:solidFill>
                <a:latin typeface="Lato"/>
                <a:ea typeface="Lato"/>
              </a:rPr>
              <a:t>Clés SSH = SSH utilise la cryptographie à clé publique (CP) ou </a:t>
            </a:r>
            <a:r>
              <a:rPr lang="fr-FR" sz="1300" b="0" i="1" strike="noStrike" spc="-1">
                <a:solidFill>
                  <a:srgbClr val="595959"/>
                </a:solidFill>
                <a:latin typeface="Lato"/>
                <a:ea typeface="Lato"/>
              </a:rPr>
              <a:t>cryptographie asymétrique</a:t>
            </a:r>
            <a:r>
              <a:rPr lang="fr-FR" sz="1300" b="0" strike="noStrike" spc="-1">
                <a:solidFill>
                  <a:srgbClr val="595959"/>
                </a:solidFill>
                <a:latin typeface="Lato"/>
                <a:ea typeface="Lato"/>
              </a:rPr>
              <a:t> pour sécuriser les connexions.</a:t>
            </a:r>
            <a:r>
              <a:rPr lang="fr-FR" sz="1300" b="0" strike="noStrike" spc="-1">
                <a:solidFill>
                  <a:srgbClr val="222222"/>
                </a:solidFill>
                <a:latin typeface="Arial"/>
                <a:ea typeface="Lato"/>
              </a:rPr>
              <a:t>  </a:t>
            </a:r>
            <a:r>
              <a:rPr lang="fr-FR" sz="1300" b="0" strike="noStrike" spc="-1">
                <a:solidFill>
                  <a:srgbClr val="595959"/>
                </a:solidFill>
                <a:latin typeface="Lato"/>
                <a:ea typeface="Lato"/>
              </a:rPr>
              <a:t>La clé publique permet ainsi de valider l'identité d'un utilisateur et est propre à une machine.</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Repository = dossier .git qui contient toutes les infos de l'application</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Merger = fusionner une branche sur laquelle on travaille avec une autre branche . Je merge ma branche "panier" sur la branche  « master » ou « main » (Branche principale).  </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Add = ajouter les fichier à ensuite Commiter.	</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Commiter = créer une version. </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Push = envoyer les fichiers sur le serveur en ligne.</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Pull = Récupérer les fichiers de la dernière version en ligne.</a:t>
            </a:r>
            <a:endParaRPr lang="fr-FR" sz="1300" b="0" strike="noStrike" spc="-1">
              <a:solidFill>
                <a:srgbClr val="000000"/>
              </a:solidFill>
              <a:latin typeface="Arial"/>
            </a:endParaRPr>
          </a:p>
          <a:p>
            <a:pPr>
              <a:lnSpc>
                <a:spcPct val="115000"/>
              </a:lnSpc>
            </a:pPr>
            <a:endParaRPr lang="fr-FR" sz="13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72000"/>
          </a:bodyPr>
          <a:lstStyle/>
          <a:p>
            <a:pPr>
              <a:lnSpc>
                <a:spcPct val="100000"/>
              </a:lnSpc>
            </a:pPr>
            <a:r>
              <a:rPr lang="fr-FR" sz="2600" b="1" strike="noStrike" spc="-1">
                <a:solidFill>
                  <a:srgbClr val="1A1A1A"/>
                </a:solidFill>
                <a:latin typeface="Raleway"/>
                <a:ea typeface="Raleway"/>
              </a:rPr>
              <a:t>Quelques bases d’utilisation d’un terminal (Windows 1/2)</a:t>
            </a:r>
            <a:endParaRPr lang="fr-FR" sz="2600" b="0" strike="noStrike" spc="-1">
              <a:solidFill>
                <a:srgbClr val="000000"/>
              </a:solidFill>
              <a:latin typeface="Arial"/>
            </a:endParaRPr>
          </a:p>
        </p:txBody>
      </p:sp>
      <p:sp>
        <p:nvSpPr>
          <p:cNvPr id="98" name="PlaceHolder 2"/>
          <p:cNvSpPr>
            <a:spLocks noGrp="1"/>
          </p:cNvSpPr>
          <p:nvPr>
            <p:ph/>
          </p:nvPr>
        </p:nvSpPr>
        <p:spPr>
          <a:xfrm>
            <a:off x="729360" y="1802160"/>
            <a:ext cx="7688520" cy="3290040"/>
          </a:xfrm>
          <a:prstGeom prst="rect">
            <a:avLst/>
          </a:prstGeom>
          <a:noFill/>
          <a:ln w="0">
            <a:noFill/>
          </a:ln>
        </p:spPr>
        <p:txBody>
          <a:bodyPr tIns="91440" bIns="91440" anchor="t">
            <a:normAutofit fontScale="99000"/>
          </a:bodyPr>
          <a:lstStyle/>
          <a:p>
            <a:pPr>
              <a:lnSpc>
                <a:spcPct val="115000"/>
              </a:lnSpc>
            </a:pPr>
            <a:endParaRPr lang="fr-FR" sz="14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          suivi de « cmd » puis la touche entrée vous permettra d’accéder à votre terminal de Windows à la racine de votre session d’utilisateur.</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Ici apparait l’emplacement où vous vous trouvez dans votre disque.</a:t>
            </a:r>
            <a:endParaRPr lang="fr-FR" sz="1300" b="0" strike="noStrike" spc="-1">
              <a:solidFill>
                <a:srgbClr val="000000"/>
              </a:solidFill>
              <a:latin typeface="Arial"/>
            </a:endParaRPr>
          </a:p>
          <a:p>
            <a:pPr>
              <a:lnSpc>
                <a:spcPct val="115000"/>
              </a:lnSpc>
            </a:pPr>
            <a:endParaRPr lang="fr-FR" sz="1300" b="0" strike="noStrike" spc="-1">
              <a:solidFill>
                <a:srgbClr val="000000"/>
              </a:solidFill>
              <a:latin typeface="Arial"/>
            </a:endParaRPr>
          </a:p>
          <a:p>
            <a:pPr>
              <a:lnSpc>
                <a:spcPct val="115000"/>
              </a:lnSpc>
            </a:pPr>
            <a:endParaRPr lang="fr-FR" sz="1300" b="0" strike="noStrike" spc="-1">
              <a:solidFill>
                <a:srgbClr val="000000"/>
              </a:solidFill>
              <a:latin typeface="Arial"/>
            </a:endParaRPr>
          </a:p>
          <a:p>
            <a:pPr>
              <a:lnSpc>
                <a:spcPct val="115000"/>
              </a:lnSpc>
            </a:pP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La commande « dir » vous permettra d’avoir la liste des dossiers et fichiers présents là où vous vous vous trouvez .  </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La commande « cd » suivie de « nomDeDossier » vous permettra de vous déplacer dans ce dossier, si vous utilisez la commande « cd » suivie de « ../ » la console sortira du dossier ou vous vous étiez déplacé. Si vous utilisez la commande « cd » suivie du début du nom de dossier et de « Tab », il autocomplétera le nom du dossier.</a:t>
            </a:r>
            <a:endParaRPr lang="fr-FR" sz="1300" b="0" strike="noStrike" spc="-1">
              <a:solidFill>
                <a:srgbClr val="000000"/>
              </a:solidFill>
              <a:latin typeface="Arial"/>
            </a:endParaRPr>
          </a:p>
        </p:txBody>
      </p:sp>
      <p:pic>
        <p:nvPicPr>
          <p:cNvPr id="99" name="Image 4"/>
          <p:cNvPicPr/>
          <p:nvPr/>
        </p:nvPicPr>
        <p:blipFill>
          <a:blip r:embed="rId2"/>
          <a:stretch/>
        </p:blipFill>
        <p:spPr>
          <a:xfrm>
            <a:off x="1291320" y="2057400"/>
            <a:ext cx="310320" cy="310320"/>
          </a:xfrm>
          <a:prstGeom prst="rect">
            <a:avLst/>
          </a:prstGeom>
          <a:ln w="0">
            <a:noFill/>
          </a:ln>
        </p:spPr>
      </p:pic>
      <p:pic>
        <p:nvPicPr>
          <p:cNvPr id="100" name="Image 6"/>
          <p:cNvPicPr/>
          <p:nvPr/>
        </p:nvPicPr>
        <p:blipFill>
          <a:blip r:embed="rId3"/>
          <a:stretch/>
        </p:blipFill>
        <p:spPr>
          <a:xfrm>
            <a:off x="1291320" y="2788920"/>
            <a:ext cx="5452560" cy="6836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72000"/>
          </a:bodyPr>
          <a:lstStyle/>
          <a:p>
            <a:pPr>
              <a:lnSpc>
                <a:spcPct val="100000"/>
              </a:lnSpc>
            </a:pPr>
            <a:r>
              <a:rPr lang="fr-FR" sz="2600" b="1" strike="noStrike" spc="-1">
                <a:solidFill>
                  <a:srgbClr val="1A1A1A"/>
                </a:solidFill>
                <a:latin typeface="Raleway"/>
                <a:ea typeface="Raleway"/>
              </a:rPr>
              <a:t>Quelques bases d’utilisation d’un terminal (Windows 2/2)</a:t>
            </a:r>
            <a:endParaRPr lang="fr-FR" sz="2600" b="0" strike="noStrike" spc="-1">
              <a:solidFill>
                <a:srgbClr val="000000"/>
              </a:solidFill>
              <a:latin typeface="Arial"/>
            </a:endParaRPr>
          </a:p>
        </p:txBody>
      </p:sp>
      <p:sp>
        <p:nvSpPr>
          <p:cNvPr id="102" name="PlaceHolder 2"/>
          <p:cNvSpPr>
            <a:spLocks noGrp="1"/>
          </p:cNvSpPr>
          <p:nvPr>
            <p:ph/>
          </p:nvPr>
        </p:nvSpPr>
        <p:spPr>
          <a:xfrm>
            <a:off x="729360" y="2079000"/>
            <a:ext cx="7688520" cy="2260800"/>
          </a:xfrm>
          <a:prstGeom prst="rect">
            <a:avLst/>
          </a:prstGeom>
          <a:noFill/>
          <a:ln w="0">
            <a:noFill/>
          </a:ln>
        </p:spPr>
        <p:txBody>
          <a:bodyPr tIns="91440" bIns="91440" anchor="t">
            <a:noAutofit/>
          </a:bodyPr>
          <a:lstStyle/>
          <a:p>
            <a:pPr marL="457200" indent="-311040">
              <a:lnSpc>
                <a:spcPct val="115000"/>
              </a:lnSpc>
              <a:buClr>
                <a:srgbClr val="595959"/>
              </a:buClr>
              <a:buFont typeface="Lato"/>
              <a:buChar char="●"/>
            </a:pPr>
            <a:r>
              <a:rPr lang="fr-FR" sz="1300" b="0" strike="noStrike" spc="-1">
                <a:solidFill>
                  <a:srgbClr val="595959"/>
                </a:solidFill>
                <a:latin typeface="Lato"/>
                <a:ea typeface="Lato"/>
              </a:rPr>
              <a:t>Si vous saisissez un nom de fichier ou d’exécutable présent dans le dossier ou vous vous trouvez avec son extension bien entendu celui-ci sera ouvert. </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Le chemin spécifié pour ouvrir un fichier ou se déplacer dans un dossier peut être écrit en chemin absolue (ex: cd « C:\Users\User\Pictures », ou «C:\Users\User\Pictures\logo.png »  )</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La commande « mkdir » suivie de « nomDuDossier » créera un dossier de ce nom.</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La commande « copy NUL » suivie de « nomDuFichier.ext » créera un fichier de ce nom vide</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La commande « move » suivie de « nomDeFichier » ou « nomDeDossier» suivie de « cheminAbsolue » ou « cheminRelatif » déplacera celui-ci à l’endoit spécifié .</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Enfin la commande « del » suivie de « nomDeFichier » ou « nomDeDossier» supprime celui-ci</a:t>
            </a:r>
            <a:endParaRPr lang="fr-FR" sz="13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0000"/>
          </a:bodyPr>
          <a:lstStyle/>
          <a:p>
            <a:pPr>
              <a:lnSpc>
                <a:spcPct val="100000"/>
              </a:lnSpc>
            </a:pPr>
            <a:r>
              <a:rPr lang="fr-FR" sz="2600" b="1" strike="noStrike" spc="-1">
                <a:solidFill>
                  <a:srgbClr val="1A1A1A"/>
                </a:solidFill>
                <a:latin typeface="Raleway"/>
                <a:ea typeface="Raleway"/>
              </a:rPr>
              <a:t>Quelques bases d’utilisation d’un terminal (Mac 1/2)</a:t>
            </a:r>
            <a:endParaRPr lang="fr-FR" sz="2600" b="0" strike="noStrike" spc="-1">
              <a:solidFill>
                <a:srgbClr val="000000"/>
              </a:solidFill>
              <a:latin typeface="Arial"/>
            </a:endParaRPr>
          </a:p>
        </p:txBody>
      </p:sp>
      <p:sp>
        <p:nvSpPr>
          <p:cNvPr id="104" name="PlaceHolder 2"/>
          <p:cNvSpPr>
            <a:spLocks noGrp="1"/>
          </p:cNvSpPr>
          <p:nvPr>
            <p:ph/>
          </p:nvPr>
        </p:nvSpPr>
        <p:spPr>
          <a:xfrm>
            <a:off x="729360" y="1802160"/>
            <a:ext cx="7688520" cy="3290040"/>
          </a:xfrm>
          <a:prstGeom prst="rect">
            <a:avLst/>
          </a:prstGeom>
          <a:noFill/>
          <a:ln w="0">
            <a:noFill/>
          </a:ln>
        </p:spPr>
        <p:txBody>
          <a:bodyPr tIns="91440" bIns="91440" anchor="t">
            <a:normAutofit/>
          </a:bodyPr>
          <a:lstStyle/>
          <a:p>
            <a:pPr>
              <a:lnSpc>
                <a:spcPct val="115000"/>
              </a:lnSpc>
            </a:pPr>
            <a:endParaRPr lang="fr-FR" sz="14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Ouvrez le dossier Applications puis le sous dossier Utilitaires et ouvrez Terminal.</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Toute commande précédée de « sudo » permet d’exécuter celle-ci en tant que superAdmin</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La commande « pwd », vous permet de savoir ou vous vous trouvez dans le disque</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La commande « ls » vous permettra d’avoir la liste des dossiers et fichiers présents là où vous vous vous trouvez , « ls –lh » vous donnera la même liste avec beaucoup plus d’information, entre autre les droits de lecture et d’écriture.  </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La commande « cd » suivie de « nomDeDossier » vous permettra de vous déplacer dans ce dossier, si vous utilisez la commande « cd » suivie de « ../ » la console sortira du dossier ou vous vous étiez déplacé. Si vous utilisez la commande « cd » suivie du début du nom de dossier et de « Tab », il autocomplétera le nom du dossier.</a:t>
            </a:r>
            <a:endParaRPr lang="fr-FR" sz="13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29360" y="1318680"/>
            <a:ext cx="7688520" cy="534960"/>
          </a:xfrm>
          <a:prstGeom prst="rect">
            <a:avLst/>
          </a:prstGeom>
          <a:noFill/>
          <a:ln w="0">
            <a:noFill/>
          </a:ln>
        </p:spPr>
        <p:txBody>
          <a:bodyPr tIns="91440" bIns="91440" anchor="t">
            <a:normAutofit fontScale="80000"/>
          </a:bodyPr>
          <a:lstStyle/>
          <a:p>
            <a:pPr>
              <a:lnSpc>
                <a:spcPct val="100000"/>
              </a:lnSpc>
            </a:pPr>
            <a:r>
              <a:rPr lang="fr-FR" sz="2600" b="1" strike="noStrike" spc="-1">
                <a:solidFill>
                  <a:srgbClr val="1A1A1A"/>
                </a:solidFill>
                <a:latin typeface="Raleway"/>
                <a:ea typeface="Raleway"/>
              </a:rPr>
              <a:t>Quelques bases d’utilisation d’un terminal (Mac 2/2)</a:t>
            </a:r>
            <a:endParaRPr lang="fr-FR" sz="2600" b="0" strike="noStrike" spc="-1">
              <a:solidFill>
                <a:srgbClr val="000000"/>
              </a:solidFill>
              <a:latin typeface="Arial"/>
            </a:endParaRPr>
          </a:p>
        </p:txBody>
      </p:sp>
      <p:sp>
        <p:nvSpPr>
          <p:cNvPr id="106" name="PlaceHolder 2"/>
          <p:cNvSpPr>
            <a:spLocks noGrp="1"/>
          </p:cNvSpPr>
          <p:nvPr>
            <p:ph/>
          </p:nvPr>
        </p:nvSpPr>
        <p:spPr>
          <a:xfrm>
            <a:off x="729360" y="2079000"/>
            <a:ext cx="7688520" cy="2260800"/>
          </a:xfrm>
          <a:prstGeom prst="rect">
            <a:avLst/>
          </a:prstGeom>
          <a:noFill/>
          <a:ln w="0">
            <a:noFill/>
          </a:ln>
        </p:spPr>
        <p:txBody>
          <a:bodyPr tIns="91440" bIns="91440" anchor="t">
            <a:noAutofit/>
          </a:bodyPr>
          <a:lstStyle/>
          <a:p>
            <a:pPr marL="457200" indent="-311040">
              <a:lnSpc>
                <a:spcPct val="115000"/>
              </a:lnSpc>
              <a:buClr>
                <a:srgbClr val="595959"/>
              </a:buClr>
              <a:buFont typeface="Lato"/>
              <a:buChar char="●"/>
            </a:pPr>
            <a:r>
              <a:rPr lang="fr-FR" sz="1300" b="0" strike="noStrike" spc="-1">
                <a:solidFill>
                  <a:srgbClr val="595959"/>
                </a:solidFill>
                <a:latin typeface="Lato"/>
                <a:ea typeface="Lato"/>
              </a:rPr>
              <a:t>Si vous saisissez un nom de fichier ou d’exécutable présent dans le dossier ou vous vous trouvez avec son extension bien entendu celui-ci sera ouvert. </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Le chemin spécifié pour ouvrir un fichier ou se déplacer dans un dossier peut être écrit en chemin absolue (ex: cd « C:\Users\User\Pictures », ou «C:\Users\User\Pictures\logo.png »  )</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La commande « mkdir » suivie de « nomDuDossier » créera un dossier de ce nom.</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La commande « touch» suivie de « nomDuFichier.ext » créera un fichier de ce nom vide</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La commande « mv » suivie de « nomDeFichier » ou « nomDeDossier» suivie de « cheminAbsolue » ou « cheminRelatif » déplacera celui-ci à l’endoit spécifié .</a:t>
            </a:r>
            <a:endParaRPr lang="fr-FR" sz="1300" b="0" strike="noStrike" spc="-1">
              <a:solidFill>
                <a:srgbClr val="000000"/>
              </a:solidFill>
              <a:latin typeface="Arial"/>
            </a:endParaRPr>
          </a:p>
          <a:p>
            <a:pPr marL="457200" indent="-311040">
              <a:lnSpc>
                <a:spcPct val="115000"/>
              </a:lnSpc>
              <a:buClr>
                <a:srgbClr val="595959"/>
              </a:buClr>
              <a:buFont typeface="Lato"/>
              <a:buChar char="●"/>
            </a:pPr>
            <a:r>
              <a:rPr lang="fr-FR" sz="1300" b="0" strike="noStrike" spc="-1">
                <a:solidFill>
                  <a:srgbClr val="595959"/>
                </a:solidFill>
                <a:latin typeface="Lato"/>
                <a:ea typeface="Lato"/>
              </a:rPr>
              <a:t>Enfin la commande « rm » suivie de « nomDeFichier » ou « nomDeDossier» supprime celui-ci</a:t>
            </a:r>
            <a:endParaRPr lang="fr-FR" sz="13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3105</Words>
  <Application>Microsoft Office PowerPoint</Application>
  <PresentationFormat>Affichage à l'écran (16:9)</PresentationFormat>
  <Paragraphs>188</Paragraphs>
  <Slides>40</Slides>
  <Notes>0</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40</vt:i4>
      </vt:variant>
    </vt:vector>
  </HeadingPairs>
  <TitlesOfParts>
    <vt:vector size="48" baseType="lpstr">
      <vt:lpstr>Arial</vt:lpstr>
      <vt:lpstr>Lato</vt:lpstr>
      <vt:lpstr>Raleway</vt:lpstr>
      <vt:lpstr>Symbol</vt:lpstr>
      <vt:lpstr>Times New Roman</vt:lpstr>
      <vt:lpstr>Wingdings</vt:lpstr>
      <vt:lpstr>Office Theme</vt:lpstr>
      <vt:lpstr>Office Theme</vt:lpstr>
      <vt:lpstr>Cours GitHub</vt:lpstr>
      <vt:lpstr>Pourquoi Git ?</vt:lpstr>
      <vt:lpstr>Les différentes étapes de ce module sur GitHub</vt:lpstr>
      <vt:lpstr>Comment utiliser Git</vt:lpstr>
      <vt:lpstr>Quelques mots à connaitre</vt:lpstr>
      <vt:lpstr>Quelques bases d’utilisation d’un terminal (Windows 1/2)</vt:lpstr>
      <vt:lpstr>Quelques bases d’utilisation d’un terminal (Windows 2/2)</vt:lpstr>
      <vt:lpstr>Quelques bases d’utilisation d’un terminal (Mac 1/2)</vt:lpstr>
      <vt:lpstr>Quelques bases d’utilisation d’un terminal (Mac 2/2)</vt:lpstr>
      <vt:lpstr>Mise en place de Git</vt:lpstr>
      <vt:lpstr>Commande de base de GitHub - git config </vt:lpstr>
      <vt:lpstr>Mise en place d’une paire clés SSH (windows)</vt:lpstr>
      <vt:lpstr>Mise en place d’une paire clés SSH (mac)</vt:lpstr>
      <vt:lpstr>Association clés publique avec GITHUB (windows) </vt:lpstr>
      <vt:lpstr>Mise en place de notre premier repos GitHub (½)</vt:lpstr>
      <vt:lpstr>Mise en place de notre premier repos GitHub (2/2) </vt:lpstr>
      <vt:lpstr>Explication du process de GitHub</vt:lpstr>
      <vt:lpstr>Commande de base de GitHub - git init</vt:lpstr>
      <vt:lpstr>Commande de base de GitHub - git remote</vt:lpstr>
      <vt:lpstr>Commande de base de GitHub - git status</vt:lpstr>
      <vt:lpstr>Commande de base de GitHub - git add</vt:lpstr>
      <vt:lpstr>Le .gitignore</vt:lpstr>
      <vt:lpstr>Présentation PowerPoint</vt:lpstr>
      <vt:lpstr>Commande de base de GitHub - git commit &amp; git log</vt:lpstr>
      <vt:lpstr>Commande de base de GitHub - git push</vt:lpstr>
      <vt:lpstr>Commande de base de GitHub - git pull</vt:lpstr>
      <vt:lpstr>Les branches avec Git</vt:lpstr>
      <vt:lpstr>Commande de base de GitHub - git branch &amp; git checkout</vt:lpstr>
      <vt:lpstr>Commande de base de GitHub - git merge</vt:lpstr>
      <vt:lpstr>Conflit de merge avec Git</vt:lpstr>
      <vt:lpstr>Mise en situation</vt:lpstr>
      <vt:lpstr>Présentation PowerPoint</vt:lpstr>
      <vt:lpstr>Présentation PowerPoint</vt:lpstr>
      <vt:lpstr>Présentation PowerPoint</vt:lpstr>
      <vt:lpstr>Suite</vt:lpstr>
      <vt:lpstr>Présentation PowerPoint</vt:lpstr>
      <vt:lpstr>Présentation PowerPoint</vt:lpstr>
      <vt:lpstr>Les commandes de base : git diff</vt:lpstr>
      <vt:lpstr>Pour finir GitHub et Pages</vt:lpstr>
      <vt:lpstr>Suite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GitHub</dc:title>
  <dc:subject/>
  <dc:creator/>
  <dc:description/>
  <cp:lastModifiedBy>cesaire desaulle</cp:lastModifiedBy>
  <cp:revision>3</cp:revision>
  <dcterms:modified xsi:type="dcterms:W3CDTF">2021-11-10T19:38:04Z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22</vt:i4>
  </property>
  <property fmtid="{D5CDD505-2E9C-101B-9397-08002B2CF9AE}" pid="3" name="PresentationFormat">
    <vt:lpwstr>Affichage à l'écran (16:9)</vt:lpwstr>
  </property>
  <property fmtid="{D5CDD505-2E9C-101B-9397-08002B2CF9AE}" pid="4" name="Slides">
    <vt:i4>37</vt:i4>
  </property>
</Properties>
</file>