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Masters/slideMaster3.xml" ContentType="application/vnd.openxmlformats-officedocument.presentationml.slideMaster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2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25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30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handoutMasterIdLst>
    <p:handoutMasterId r:id="rId23"/>
  </p:handoutMasterIdLst>
  <p:sldIdLst>
    <p:sldId id="257" r:id="rId4"/>
    <p:sldId id="276" r:id="rId5"/>
    <p:sldId id="258" r:id="rId6"/>
    <p:sldId id="289" r:id="rId7"/>
    <p:sldId id="290" r:id="rId8"/>
    <p:sldId id="302" r:id="rId9"/>
    <p:sldId id="291" r:id="rId10"/>
    <p:sldId id="292" r:id="rId11"/>
    <p:sldId id="293" r:id="rId12"/>
    <p:sldId id="294" r:id="rId13"/>
    <p:sldId id="295" r:id="rId14"/>
    <p:sldId id="301" r:id="rId15"/>
    <p:sldId id="296" r:id="rId16"/>
    <p:sldId id="297" r:id="rId17"/>
    <p:sldId id="298" r:id="rId18"/>
    <p:sldId id="299" r:id="rId19"/>
    <p:sldId id="300" r:id="rId20"/>
    <p:sldId id="275" r:id="rId21"/>
  </p:sldIdLst>
  <p:sldSz cx="9144000" cy="6858000" type="screen4x3"/>
  <p:notesSz cx="6815138" cy="993298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829" autoAdjust="0"/>
  </p:normalViewPr>
  <p:slideViewPr>
    <p:cSldViewPr>
      <p:cViewPr varScale="1">
        <p:scale>
          <a:sx n="78" d="100"/>
          <a:sy n="78" d="100"/>
        </p:scale>
        <p:origin x="8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57039" cy="496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uk-UA" sz="14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Microsoft YaHei" pitchFamily="2"/>
              <a:cs typeface="Mang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57400" y="0"/>
            <a:ext cx="2957039" cy="496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/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5A3360DD-A0A9-4026-8057-441F28C5ECA7}" type="datetimeFigureOut">
              <a:t>02.03.2021</a:t>
            </a:fld>
            <a:endParaRPr lang="uk-UA" sz="14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Microsoft YaHei" pitchFamily="2"/>
              <a:cs typeface="Mang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9435960"/>
            <a:ext cx="2957039" cy="496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uk-UA" sz="14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Microsoft YaHei" pitchFamily="2"/>
              <a:cs typeface="Mang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57400" y="9435960"/>
            <a:ext cx="2957039" cy="496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1"/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E102F23E-09C9-4056-BEDF-033723E36F09}" type="slidenum">
              <a:t>‹#›</a:t>
            </a:fld>
            <a:endParaRPr lang="uk-UA" sz="14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04381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14800" cy="99324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1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uk-UA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Microsoft YaHei" pitchFamily="2"/>
              <a:cs typeface="Mangal" pitchFamily="2"/>
            </a:endParaRPr>
          </a:p>
        </p:txBody>
      </p:sp>
      <p:sp>
        <p:nvSpPr>
          <p:cNvPr id="3" name="Верхний колонтитул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52720" cy="4968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 compatLnSpc="1"/>
          <a:lstStyle>
            <a:lvl1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uk-UA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icrosoft YaHei" pitchFamily="2"/>
                <a:cs typeface="Mangal" pitchFamily="2"/>
              </a:defRPr>
            </a:lvl1pPr>
          </a:lstStyle>
          <a:p>
            <a:pPr lvl="0"/>
            <a:endParaRPr lang="uk-UA"/>
          </a:p>
        </p:txBody>
      </p:sp>
      <p:sp>
        <p:nvSpPr>
          <p:cNvPr id="4" name="Дата 3"/>
          <p:cNvSpPr txBox="1">
            <a:spLocks noGrp="1"/>
          </p:cNvSpPr>
          <p:nvPr>
            <p:ph type="dt" idx="1"/>
          </p:nvPr>
        </p:nvSpPr>
        <p:spPr>
          <a:xfrm>
            <a:off x="3860279" y="0"/>
            <a:ext cx="2953080" cy="4968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 compatLnSpc="1"/>
          <a:lstStyle>
            <a:lvl1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uk-UA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icrosoft YaHei" pitchFamily="2"/>
                <a:cs typeface="Mangal" pitchFamily="2"/>
              </a:defRPr>
            </a:lvl1pPr>
          </a:lstStyle>
          <a:p>
            <a:pPr lvl="0"/>
            <a:endParaRPr lang="uk-UA"/>
          </a:p>
        </p:txBody>
      </p:sp>
      <p:sp>
        <p:nvSpPr>
          <p:cNvPr id="5" name="Образ слайда 4"/>
          <p:cNvSpPr>
            <a:spLocks noGrp="1" noRot="1" noChangeAspect="1"/>
          </p:cNvSpPr>
          <p:nvPr>
            <p:ph type="sldImg" idx="2"/>
          </p:nvPr>
        </p:nvSpPr>
        <p:spPr>
          <a:xfrm>
            <a:off x="925200" y="744120"/>
            <a:ext cx="4965480" cy="37242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Заметки 5"/>
          <p:cNvSpPr txBox="1">
            <a:spLocks noGrp="1"/>
          </p:cNvSpPr>
          <p:nvPr>
            <p:ph type="body" sz="quarter" idx="3"/>
          </p:nvPr>
        </p:nvSpPr>
        <p:spPr>
          <a:xfrm>
            <a:off x="680760" y="4717800"/>
            <a:ext cx="5452919" cy="446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2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2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2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2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2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2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2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2"/>
              <a:buChar char="•"/>
            </a:lvl9pPr>
          </a:lstStyle>
          <a:p>
            <a:endParaRPr lang="uk-UA"/>
          </a:p>
        </p:txBody>
      </p:sp>
      <p:sp>
        <p:nvSpPr>
          <p:cNvPr id="7" name="Нижний колонтитул 6"/>
          <p:cNvSpPr txBox="1">
            <a:spLocks noGrp="1"/>
          </p:cNvSpPr>
          <p:nvPr>
            <p:ph type="ftr" sz="quarter" idx="4"/>
          </p:nvPr>
        </p:nvSpPr>
        <p:spPr>
          <a:xfrm>
            <a:off x="0" y="9433080"/>
            <a:ext cx="2952720" cy="4968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 compatLnSpc="1"/>
          <a:lstStyle>
            <a:lvl1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uk-UA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icrosoft YaHei" pitchFamily="2"/>
                <a:cs typeface="Mangal" pitchFamily="2"/>
              </a:defRPr>
            </a:lvl1pPr>
          </a:lstStyle>
          <a:p>
            <a:pPr lvl="0"/>
            <a:endParaRPr lang="uk-UA"/>
          </a:p>
        </p:txBody>
      </p:sp>
      <p:sp>
        <p:nvSpPr>
          <p:cNvPr id="8" name="Номер слайда 7"/>
          <p:cNvSpPr txBox="1">
            <a:spLocks noGrp="1"/>
          </p:cNvSpPr>
          <p:nvPr>
            <p:ph type="sldNum" sz="quarter" idx="5"/>
          </p:nvPr>
        </p:nvSpPr>
        <p:spPr>
          <a:xfrm>
            <a:off x="3860279" y="9433080"/>
            <a:ext cx="2953080" cy="4968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 compatLnSpc="1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ru-RU" sz="12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icrosoft YaHei" pitchFamily="2"/>
                <a:cs typeface="Mangal" pitchFamily="2"/>
              </a:defRPr>
            </a:lvl1pPr>
          </a:lstStyle>
          <a:p>
            <a:pPr lvl="0"/>
            <a:fld id="{97B1C808-C814-4D18-8D4F-B3471B2A1C3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92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uk-UA" sz="1200" b="0" i="0" u="none" strike="noStrike" cap="none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Arial" pitchFamily="2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znaimo.com.ua/%D0%90%D0%BD%D0%B3%D0%BB%D1%96%D0%B9%D1%81%D1%8C%D0%BA%D0%B0_%D0%BC%D0%BE%D0%B2%D0%B0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znaimo.com.ua/%D0%A4%D1%80%D0%BE%D0%BD%D1%82_%D1%81%D0%B8%D0%B3%D0%BD%D0%B0%D0%BB%D0%B0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94%D0%B2%D1%96%D0%B9%D0%BA%D0%BE%D0%B2%D0%B0_%D1%81%D0%B8%D1%81%D1%82%D0%B5%D0%BC%D0%B0_%D1%87%D0%B8%D1%81%D0%BB%D0%B5%D0%BD%D0%BD%D1%8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uk.wikipedia.org/wiki/%D0%97%D0%B0%D0%BF%D0%B5%D1%80%D0%B5%D1%87%D0%B5%D0%BD%D0%BD%D1%8F" TargetMode="External"/><Relationship Id="rId5" Type="http://schemas.openxmlformats.org/officeDocument/2006/relationships/hyperlink" Target="https://uk.wikipedia.org/wiki/%D0%94%D0%B8%D0%B7'%D1%8E%D0%BD%D0%BA%D1%86%D1%96%D1%8F" TargetMode="External"/><Relationship Id="rId4" Type="http://schemas.openxmlformats.org/officeDocument/2006/relationships/hyperlink" Target="https://uk.wikipedia.org/wiki/%D0%9A%D0%BE%D0%BD'%D1%8E%D0%BD%D0%BA%D1%86%D1%96%D1%8F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94%D0%B2%D1%96%D0%B9%D0%BA%D0%BE%D0%B2%D0%B0_%D1%81%D0%B8%D1%81%D1%82%D0%B5%D0%BC%D0%B0_%D1%87%D0%B8%D1%81%D0%BB%D0%B5%D0%BD%D0%BD%D1%8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uk.wikipedia.org/wiki/%D0%97%D0%B0%D0%BF%D0%B5%D1%80%D0%B5%D1%87%D0%B5%D0%BD%D0%BD%D1%8F" TargetMode="External"/><Relationship Id="rId5" Type="http://schemas.openxmlformats.org/officeDocument/2006/relationships/hyperlink" Target="https://uk.wikipedia.org/wiki/%D0%94%D0%B8%D0%B7'%D1%8E%D0%BD%D0%BA%D1%86%D1%96%D1%8F" TargetMode="External"/><Relationship Id="rId4" Type="http://schemas.openxmlformats.org/officeDocument/2006/relationships/hyperlink" Target="https://uk.wikipedia.org/wiki/%D0%9A%D0%BE%D0%BD'%D1%8E%D0%BD%D0%BA%D1%86%D1%96%D1%8F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3860639" y="9433080"/>
            <a:ext cx="2953080" cy="496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b" anchorCtr="0" compatLnSpc="1"/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1D40A1CD-2DCC-4B1D-AC22-D7B343F4C783}" type="slidenum">
              <a:t>1</a:t>
            </a:fld>
            <a:endParaRPr lang="ru-RU" sz="12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Microsoft YaHei" pitchFamily="2"/>
              <a:cs typeface="Mangal" pitchFamily="2"/>
            </a:endParaRPr>
          </a:p>
        </p:txBody>
      </p:sp>
      <p:sp>
        <p:nvSpPr>
          <p:cNvPr id="3" name="Образ слайда 2"/>
          <p:cNvSpPr>
            <a:spLocks noGrp="1" noRot="1" noChangeAspect="1" noResize="1"/>
          </p:cNvSpPr>
          <p:nvPr>
            <p:ph type="sldImg"/>
          </p:nvPr>
        </p:nvSpPr>
        <p:spPr>
          <a:xfrm>
            <a:off x="925513" y="744538"/>
            <a:ext cx="4965700" cy="37242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1"/>
          </p:nvPr>
        </p:nvSpPr>
        <p:spPr/>
        <p:txBody>
          <a:bodyPr anchor="t" anchorCtr="0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2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2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2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2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2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2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2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2"/>
              <a:buChar char="•"/>
            </a:lvl9pPr>
          </a:lstStyle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21024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5513" y="744538"/>
            <a:ext cx="4965700" cy="37242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2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2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2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2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2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2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2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2"/>
              <a:buChar char="•"/>
            </a:lvl9pPr>
          </a:lstStyle>
          <a:p>
            <a:r>
              <a:rPr lang="uk-UA" sz="1200" dirty="0" smtClean="0"/>
              <a:t>Приклад про додавання двох чисел у стовпчик.</a:t>
            </a:r>
            <a:endParaRPr lang="uk-UA" kern="1200" dirty="0"/>
          </a:p>
        </p:txBody>
      </p:sp>
    </p:spTree>
    <p:extLst>
      <p:ext uri="{BB962C8B-B14F-4D97-AF65-F5344CB8AC3E}">
        <p14:creationId xmlns:p14="http://schemas.microsoft.com/office/powerpoint/2010/main" val="2447205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5513" y="744538"/>
            <a:ext cx="4965700" cy="37242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2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2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2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2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2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2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2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2"/>
              <a:buChar char="•"/>
            </a:lvl9pPr>
          </a:lstStyle>
          <a:p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Залежно від сигналу керування +/- на вхід суматора подається прямий код </a:t>
            </a:r>
            <a:r>
              <a:rPr lang="en-US" sz="1200" b="0" i="1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Y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(при +/- =0), або обернений код </a:t>
            </a:r>
            <a:r>
              <a:rPr lang="en-US" sz="1200" b="0" i="1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Y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(при +/- =1). Для формування додаткового коду доданка до його інверсного коду треба додати 1 молодшого розряду. Це досягають з'єднанням входу керування +/- з входом суматора молодшого розряду.</a:t>
            </a:r>
          </a:p>
          <a:p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Трохи складніше, однак можна зібрати з наведених вище логічних схем і вузлів пристрої для виконання операції множення та ділення двійкових чи десяткових чисел.</a:t>
            </a:r>
            <a:endParaRPr lang="uk-UA" sz="1200" b="0" i="0" u="none" strike="noStrike" cap="none" baseline="0" dirty="0">
              <a:ln>
                <a:noFill/>
              </a:ln>
              <a:solidFill>
                <a:srgbClr val="000000"/>
              </a:solidFill>
              <a:effectLst/>
              <a:highlight>
                <a:scrgbClr r="0" g="0" b="0">
                  <a:alpha val="0"/>
                </a:scrgbClr>
              </a:highlight>
              <a:latin typeface="Arial" pitchFamily="2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80782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5513" y="744538"/>
            <a:ext cx="4965700" cy="37242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2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2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2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2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2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2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2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2"/>
              <a:buChar char="•"/>
            </a:lvl9pPr>
          </a:lstStyle>
          <a:p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Логічний вигляд </a:t>
            </a:r>
            <a:r>
              <a:rPr lang="uk-UA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мультиплексора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4-1 має вигляд</a:t>
            </a:r>
          </a:p>
          <a:p>
            <a:r>
              <a:rPr lang="uk-UA" dirty="0" smtClean="0">
                <a:effectLst/>
              </a:rPr>
              <a:t>{\</a:t>
            </a:r>
            <a:r>
              <a:rPr lang="en-US" dirty="0" err="1" smtClean="0">
                <a:effectLst/>
              </a:rPr>
              <a:t>displaystyle</a:t>
            </a:r>
            <a:r>
              <a:rPr lang="en-US" dirty="0" smtClean="0">
                <a:effectLst/>
              </a:rPr>
              <a:t> y=(x_{0}\</a:t>
            </a:r>
            <a:r>
              <a:rPr lang="en-US" dirty="0" err="1" smtClean="0">
                <a:effectLst/>
              </a:rPr>
              <a:t>cdot</a:t>
            </a:r>
            <a:r>
              <a:rPr lang="en-US" dirty="0" smtClean="0">
                <a:effectLst/>
              </a:rPr>
              <a:t> {\bar {a_{1}}}\</a:t>
            </a:r>
            <a:r>
              <a:rPr lang="en-US" dirty="0" err="1" smtClean="0">
                <a:effectLst/>
              </a:rPr>
              <a:t>cdot</a:t>
            </a:r>
            <a:r>
              <a:rPr lang="en-US" dirty="0" smtClean="0">
                <a:effectLst/>
              </a:rPr>
              <a:t> {\bar {a_{2}}}\</a:t>
            </a:r>
            <a:r>
              <a:rPr lang="en-US" dirty="0" err="1" smtClean="0">
                <a:effectLst/>
              </a:rPr>
              <a:t>vee</a:t>
            </a:r>
            <a:r>
              <a:rPr lang="en-US" dirty="0" smtClean="0">
                <a:effectLst/>
              </a:rPr>
              <a:t> x_{1}\</a:t>
            </a:r>
            <a:r>
              <a:rPr lang="en-US" dirty="0" err="1" smtClean="0">
                <a:effectLst/>
              </a:rPr>
              <a:t>cdot</a:t>
            </a:r>
            <a:r>
              <a:rPr lang="en-US" dirty="0" smtClean="0">
                <a:effectLst/>
              </a:rPr>
              <a:t> a_{1}\</a:t>
            </a:r>
            <a:r>
              <a:rPr lang="en-US" dirty="0" err="1" smtClean="0">
                <a:effectLst/>
              </a:rPr>
              <a:t>cdot</a:t>
            </a:r>
            <a:r>
              <a:rPr lang="en-US" dirty="0" smtClean="0">
                <a:effectLst/>
              </a:rPr>
              <a:t> {\bar {a_{2}}}\</a:t>
            </a:r>
            <a:r>
              <a:rPr lang="en-US" dirty="0" err="1" smtClean="0">
                <a:effectLst/>
              </a:rPr>
              <a:t>vee</a:t>
            </a:r>
            <a:r>
              <a:rPr lang="en-US" dirty="0" smtClean="0">
                <a:effectLst/>
              </a:rPr>
              <a:t> x_{2}\</a:t>
            </a:r>
            <a:r>
              <a:rPr lang="en-US" dirty="0" err="1" smtClean="0">
                <a:effectLst/>
              </a:rPr>
              <a:t>cdot</a:t>
            </a:r>
            <a:r>
              <a:rPr lang="en-US" dirty="0" smtClean="0">
                <a:effectLst/>
              </a:rPr>
              <a:t> {\bar {a_{1}}}\</a:t>
            </a:r>
            <a:r>
              <a:rPr lang="en-US" dirty="0" err="1" smtClean="0">
                <a:effectLst/>
              </a:rPr>
              <a:t>cdot</a:t>
            </a:r>
            <a:r>
              <a:rPr lang="en-US" dirty="0" smtClean="0">
                <a:effectLst/>
              </a:rPr>
              <a:t> a_{2}\</a:t>
            </a:r>
            <a:r>
              <a:rPr lang="en-US" dirty="0" err="1" smtClean="0">
                <a:effectLst/>
              </a:rPr>
              <a:t>vee</a:t>
            </a:r>
            <a:r>
              <a:rPr lang="en-US" dirty="0" smtClean="0">
                <a:effectLst/>
              </a:rPr>
              <a:t> x_{3}\</a:t>
            </a:r>
            <a:r>
              <a:rPr lang="en-US" dirty="0" err="1" smtClean="0">
                <a:effectLst/>
              </a:rPr>
              <a:t>cdot</a:t>
            </a:r>
            <a:r>
              <a:rPr lang="en-US" dirty="0" smtClean="0">
                <a:effectLst/>
              </a:rPr>
              <a:t> a_{1}\</a:t>
            </a:r>
            <a:r>
              <a:rPr lang="en-US" dirty="0" err="1" smtClean="0">
                <a:effectLst/>
              </a:rPr>
              <a:t>cdot</a:t>
            </a:r>
            <a:r>
              <a:rPr lang="en-US" dirty="0" smtClean="0">
                <a:effectLst/>
              </a:rPr>
              <a:t> a_{2})}</a:t>
            </a:r>
            <a:r>
              <a:rPr lang="uk-UA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Мультиплексори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мають різне число входів, починаючи з 2. Деякі </a:t>
            </a:r>
            <a:r>
              <a:rPr lang="uk-UA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мультиплексори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мають комплементарний вихід (прямий </a:t>
            </a:r>
            <a:r>
              <a:rPr lang="en-US" sz="1200" b="0" i="1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y</a:t>
            </a:r>
            <a:r>
              <a:rPr lang="en-US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 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та інверсний {\</a:t>
            </a:r>
            <a:r>
              <a:rPr lang="en-US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displaystyle</a:t>
            </a:r>
            <a:r>
              <a:rPr lang="en-US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{\bar {y}}}).</a:t>
            </a:r>
          </a:p>
          <a:p>
            <a:endParaRPr lang="uk-UA" sz="1200" b="0" i="0" u="none" strike="noStrike" cap="none" baseline="0" dirty="0">
              <a:ln>
                <a:noFill/>
              </a:ln>
              <a:solidFill>
                <a:srgbClr val="000000"/>
              </a:solidFill>
              <a:effectLst/>
              <a:highlight>
                <a:scrgbClr r="0" g="0" b="0">
                  <a:alpha val="0"/>
                </a:scrgbClr>
              </a:highlight>
              <a:latin typeface="Arial" pitchFamily="2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47204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5513" y="744538"/>
            <a:ext cx="4965700" cy="37242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2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2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2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2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2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2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2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2"/>
              <a:buChar char="•"/>
            </a:lvl9pPr>
          </a:lstStyle>
          <a:p>
            <a:pPr marL="0" marR="0" indent="0" algn="l" defTabSz="914400" eaLnBrk="1" fontAlgn="auto" latinLnBrk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0" i="1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S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(</a:t>
            </a:r>
            <a:r>
              <a:rPr lang="en-US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set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–встановити); </a:t>
            </a:r>
            <a:r>
              <a:rPr lang="en-US" sz="1200" b="0" i="1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R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(</a:t>
            </a:r>
            <a:r>
              <a:rPr lang="en-US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reset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– вимкнути); </a:t>
            </a:r>
            <a:r>
              <a:rPr lang="en-US" sz="1200" b="0" i="1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T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(</a:t>
            </a:r>
            <a:r>
              <a:rPr lang="en-US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toggle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– релаксатор); </a:t>
            </a:r>
            <a:r>
              <a:rPr lang="en-US" sz="1200" b="0" i="1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J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(</a:t>
            </a:r>
            <a:r>
              <a:rPr lang="en-US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jerk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– різко увімкнути); </a:t>
            </a:r>
            <a:r>
              <a:rPr lang="en-US" sz="1200" b="0" i="1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K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(</a:t>
            </a:r>
            <a:r>
              <a:rPr lang="en-US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kill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– різко вимкнути); </a:t>
            </a:r>
            <a:r>
              <a:rPr lang="en-US" sz="1200" b="0" i="1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D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(</a:t>
            </a:r>
            <a:r>
              <a:rPr lang="en-US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delay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–  затримка). Вихідний сигнал тригера прийнято позначати буквою </a:t>
            </a:r>
            <a:r>
              <a:rPr lang="en-US" sz="1200" b="0" i="1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Q</a:t>
            </a:r>
            <a:r>
              <a:rPr lang="en-US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.</a:t>
            </a:r>
            <a:endParaRPr lang="uk-UA" sz="1200" b="0" i="0" u="none" strike="noStrike" cap="none" baseline="0" dirty="0" smtClean="0">
              <a:ln>
                <a:noFill/>
              </a:ln>
              <a:solidFill>
                <a:srgbClr val="000000"/>
              </a:solidFill>
              <a:effectLst/>
              <a:highlight>
                <a:scrgbClr r="0" g="0" b="0">
                  <a:alpha val="0"/>
                </a:scrgbClr>
              </a:highlight>
              <a:latin typeface="Arial" pitchFamily="2"/>
              <a:ea typeface="Microsoft YaHei" pitchFamily="2"/>
              <a:cs typeface="Mangal" pitchFamily="2"/>
            </a:endParaRPr>
          </a:p>
          <a:p>
            <a:endParaRPr lang="uk-UA" sz="1200" b="0" i="0" u="none" strike="noStrike" cap="none" baseline="0" dirty="0">
              <a:ln>
                <a:noFill/>
              </a:ln>
              <a:solidFill>
                <a:srgbClr val="000000"/>
              </a:solidFill>
              <a:effectLst/>
              <a:highlight>
                <a:scrgbClr r="0" g="0" b="0">
                  <a:alpha val="0"/>
                </a:scrgbClr>
              </a:highlight>
              <a:latin typeface="Arial" pitchFamily="2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03924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5513" y="744538"/>
            <a:ext cx="4965700" cy="37242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2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2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2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2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2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2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2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2"/>
              <a:buChar char="•"/>
            </a:lvl9pPr>
          </a:lstStyle>
          <a:p>
            <a:r>
              <a:rPr lang="uk-UA" sz="1200" b="0" i="1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Асинхронний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 тригер змінює свій стан безпосередньо в момент появи відповідного інформаційного сигналу (</a:t>
            </a:r>
            <a:r>
              <a:rPr lang="uk-UA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ів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), з деякою затримкою яка дорівнює сумі затримок на елементах складових даний тригер.</a:t>
            </a:r>
          </a:p>
          <a:p>
            <a:r>
              <a:rPr lang="uk-UA" sz="1200" b="0" i="1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Синхронні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 тригери реагують на інформаційні сигнали тільки при наявності відповідного сигналу на так званому вході синхронізації С (від </a:t>
            </a:r>
            <a:r>
              <a:rPr lang="uk-UA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англ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. </a:t>
            </a:r>
            <a:r>
              <a:rPr lang="en-US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Clock). 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Цей вхід також позначають терміном "такт". Такі інформаційні сигнали називають синхронними. Синхронні тригери у свою чергу підрозділяють на тригери із статичним (статичні) і динамічним (динамічні) управлінням по входу синхронізації С.</a:t>
            </a:r>
          </a:p>
          <a:p>
            <a:endParaRPr lang="uk-UA" sz="1200" b="0" i="0" u="none" strike="noStrike" cap="none" baseline="0" dirty="0">
              <a:ln>
                <a:noFill/>
              </a:ln>
              <a:solidFill>
                <a:srgbClr val="000000"/>
              </a:solidFill>
              <a:effectLst/>
              <a:highlight>
                <a:scrgbClr r="0" g="0" b="0">
                  <a:alpha val="0"/>
                </a:scrgbClr>
              </a:highlight>
              <a:latin typeface="Arial" pitchFamily="2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37282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5513" y="744538"/>
            <a:ext cx="4965700" cy="37242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2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2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2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2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2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2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2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2"/>
              <a:buChar char="•"/>
            </a:lvl9pPr>
          </a:lstStyle>
          <a:p>
            <a:r>
              <a:rPr lang="ru-RU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D-триггер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 ( </a:t>
            </a:r>
            <a:r>
              <a:rPr lang="ru-RU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D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 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від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 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  <a:hlinkClick r:id="rId3" tooltip="Англійська мова"/>
              </a:rPr>
              <a:t>англ.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 </a:t>
            </a:r>
            <a:r>
              <a:rPr lang="ru-RU" sz="1200" b="0" i="1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delay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 -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затримка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 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або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від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 </a:t>
            </a:r>
            <a:r>
              <a:rPr lang="ru-RU" sz="1200" b="0" i="1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data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  -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дані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) -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запамятовує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стан входу і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видає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його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на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вихід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. D-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тригери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мають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, як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мінімум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, два входи: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інформаційний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 </a:t>
            </a:r>
            <a:r>
              <a:rPr lang="ru-RU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D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 і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синхронізації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 </a:t>
            </a:r>
            <a:r>
              <a:rPr lang="ru-RU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С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.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Після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приходу активного 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chemeClr val="bg1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  <a:hlinkClick r:id="rId4" tooltip="Фронт сигналу"/>
              </a:rPr>
              <a:t>фронту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 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імпульса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синхронізації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на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вхід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С D-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тригер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відкривається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.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Зберігання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інформації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в </a:t>
            </a:r>
            <a:r>
              <a:rPr lang="en-US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D-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тригерах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відбувається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після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спадання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імпульсу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синхронізації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С (по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задньому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фронту С). Так як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інформація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на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виході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залишається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незмінною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до приходу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чергового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імпульсу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синхронізації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, </a:t>
            </a:r>
            <a:r>
              <a:rPr lang="en-US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D-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триггер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називається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також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триггером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із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запамятовуванням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інформації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або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тригером-защіпкою</a:t>
            </a:r>
            <a:r>
              <a:rPr lang="ru-RU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. </a:t>
            </a:r>
            <a:endParaRPr lang="uk-UA" sz="1200" b="0" i="0" u="none" strike="noStrike" cap="none" baseline="0" dirty="0">
              <a:ln>
                <a:noFill/>
              </a:ln>
              <a:solidFill>
                <a:srgbClr val="000000"/>
              </a:solidFill>
              <a:effectLst/>
              <a:highlight>
                <a:scrgbClr r="0" g="0" b="0">
                  <a:alpha val="0"/>
                </a:scrgbClr>
              </a:highlight>
              <a:latin typeface="Arial" pitchFamily="2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67596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5513" y="744538"/>
            <a:ext cx="4965700" cy="37242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2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2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2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2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2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2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2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2"/>
              <a:buChar char="•"/>
            </a:lvl9pPr>
          </a:lstStyle>
          <a:p>
            <a:endParaRPr lang="uk-UA" sz="1200" b="0" i="0" u="none" strike="noStrike" cap="none" baseline="0" dirty="0">
              <a:ln>
                <a:noFill/>
              </a:ln>
              <a:solidFill>
                <a:srgbClr val="000000"/>
              </a:solidFill>
              <a:effectLst/>
              <a:highlight>
                <a:scrgbClr r="0" g="0" b="0">
                  <a:alpha val="0"/>
                </a:scrgbClr>
              </a:highlight>
              <a:latin typeface="Arial" pitchFamily="2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7897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5513" y="744538"/>
            <a:ext cx="4965700" cy="37242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2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2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2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2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2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2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2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2"/>
              <a:buChar char="•"/>
            </a:lvl9pPr>
          </a:lstStyle>
          <a:p>
            <a:endParaRPr lang="uk-UA" sz="1200" b="0" i="0" u="none" strike="noStrike" cap="none" baseline="0" dirty="0">
              <a:ln>
                <a:noFill/>
              </a:ln>
              <a:solidFill>
                <a:srgbClr val="000000"/>
              </a:solidFill>
              <a:effectLst/>
              <a:highlight>
                <a:scrgbClr r="0" g="0" b="0">
                  <a:alpha val="0"/>
                </a:scrgbClr>
              </a:highlight>
              <a:latin typeface="Arial" pitchFamily="2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32786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5513" y="744538"/>
            <a:ext cx="4965700" cy="37242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2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2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2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2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2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2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2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2"/>
              <a:buChar char="•"/>
            </a:lvl9pPr>
          </a:lstStyle>
          <a:p>
            <a:endParaRPr lang="uk-UA" kern="1200" dirty="0"/>
          </a:p>
        </p:txBody>
      </p:sp>
    </p:spTree>
    <p:extLst>
      <p:ext uri="{BB962C8B-B14F-4D97-AF65-F5344CB8AC3E}">
        <p14:creationId xmlns:p14="http://schemas.microsoft.com/office/powerpoint/2010/main" val="282112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5513" y="744538"/>
            <a:ext cx="4965700" cy="37242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2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2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2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2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2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2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2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2"/>
              <a:buChar char="•"/>
            </a:lvl9pPr>
          </a:lstStyle>
          <a:p>
            <a:endParaRPr lang="uk-UA" kern="1200"/>
          </a:p>
        </p:txBody>
      </p:sp>
    </p:spTree>
    <p:extLst>
      <p:ext uri="{BB962C8B-B14F-4D97-AF65-F5344CB8AC3E}">
        <p14:creationId xmlns:p14="http://schemas.microsoft.com/office/powerpoint/2010/main" val="187170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5513" y="744538"/>
            <a:ext cx="4965700" cy="37242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2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2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2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2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2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2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2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2"/>
              <a:buChar char="•"/>
            </a:lvl9pPr>
          </a:lstStyle>
          <a:p>
            <a:endParaRPr lang="uk-UA" kern="1200" dirty="0"/>
          </a:p>
        </p:txBody>
      </p:sp>
    </p:spTree>
    <p:extLst>
      <p:ext uri="{BB962C8B-B14F-4D97-AF65-F5344CB8AC3E}">
        <p14:creationId xmlns:p14="http://schemas.microsoft.com/office/powerpoint/2010/main" val="312251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5513" y="744538"/>
            <a:ext cx="4965700" cy="37242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2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2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2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2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2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2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2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2"/>
              <a:buChar char="•"/>
            </a:lvl9pPr>
          </a:lstStyle>
          <a:p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Двійковий шифратор виконує логічну функцію перетворення </a:t>
            </a:r>
            <a:r>
              <a:rPr lang="en-US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k-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того однозначного коду в двійковий.</a:t>
            </a:r>
          </a:p>
          <a:p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Якщо кількість вхідних даних (входів) рівна кількості можливих комбінацій сигналів на виході, то такий шифратор називається </a:t>
            </a:r>
            <a:r>
              <a:rPr lang="uk-UA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повним,в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іншому випадку — неповним.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uk-UA" sz="1200" b="0" i="0" u="none" strike="noStrike" cap="none" baseline="0" dirty="0">
              <a:ln>
                <a:noFill/>
              </a:ln>
              <a:solidFill>
                <a:srgbClr val="000000"/>
              </a:solidFill>
              <a:effectLst/>
              <a:highlight>
                <a:scrgbClr r="0" g="0" b="0">
                  <a:alpha val="0"/>
                </a:scrgbClr>
              </a:highlight>
              <a:latin typeface="Arial" pitchFamily="2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1990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5513" y="744538"/>
            <a:ext cx="4965700" cy="37242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2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2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2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2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2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2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2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2"/>
              <a:buChar char="•"/>
            </a:lvl9pPr>
          </a:lstStyle>
          <a:p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Вихідними функціями дешифратора є різноманітні </a:t>
            </a:r>
            <a:r>
              <a:rPr lang="uk-UA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конституенти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одиниці: {\</a:t>
            </a:r>
            <a:r>
              <a:rPr lang="en-US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displaystyle</a:t>
            </a:r>
            <a:r>
              <a:rPr lang="en-US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{\bar {Q_{0}}}{\bar {Q_{1}}}\dots Q_{n},{\bar {Q_{0}}}{\bar {Q_{1}}},\dots ,{\bar {Q_{n-1}}}{\bar {Q_{n}}},\dots ,Q_{0}Q_{1}\dots Q_{n}}. 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Якщо число представлено у вигляді {\</a:t>
            </a:r>
            <a:r>
              <a:rPr lang="en-US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displaystyle</a:t>
            </a:r>
            <a:r>
              <a:rPr lang="en-US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n} 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  <a:hlinkClick r:id="rId3" tooltip="Двійкова система числення"/>
              </a:rPr>
              <a:t>двійкових розрядів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, то дешифратор повинен мати {\</a:t>
            </a:r>
            <a:r>
              <a:rPr lang="en-US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displaystyle</a:t>
            </a:r>
            <a:r>
              <a:rPr lang="en-US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2^{n}} 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виходів. Дешифратор довільної складності може бути складено з трьох базових логічних елементів: 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  <a:hlinkClick r:id="rId4" tooltip="Кон'юнкція"/>
              </a:rPr>
              <a:t>кон'юнкції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, 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  <a:hlinkClick r:id="rId5" tooltip="Диз'юнкція"/>
              </a:rPr>
              <a:t>диз'юнкції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 та 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  <a:hlinkClick r:id="rId6" tooltip="Заперечення"/>
              </a:rPr>
              <a:t>заперечення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.</a:t>
            </a:r>
            <a:endParaRPr lang="uk-UA" kern="1200" dirty="0"/>
          </a:p>
        </p:txBody>
      </p:sp>
    </p:spTree>
    <p:extLst>
      <p:ext uri="{BB962C8B-B14F-4D97-AF65-F5344CB8AC3E}">
        <p14:creationId xmlns:p14="http://schemas.microsoft.com/office/powerpoint/2010/main" val="671541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5513" y="744538"/>
            <a:ext cx="4965700" cy="37242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2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2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2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2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2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2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2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2"/>
              <a:buChar char="•"/>
            </a:lvl9pPr>
          </a:lstStyle>
          <a:p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Вихідними функціями дешифратора є різноманітні </a:t>
            </a:r>
            <a:r>
              <a:rPr lang="uk-UA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конституенти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одиниці: {\</a:t>
            </a:r>
            <a:r>
              <a:rPr lang="en-US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displaystyle</a:t>
            </a:r>
            <a:r>
              <a:rPr lang="en-US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{\bar {Q_{0}}}{\bar {Q_{1}}}\dots Q_{n},{\bar {Q_{0}}}{\bar {Q_{1}}},\dots ,{\bar {Q_{n-1}}}{\bar {Q_{n}}},\dots ,Q_{0}Q_{1}\dots Q_{n}}. 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Якщо число представлено у вигляді {\</a:t>
            </a:r>
            <a:r>
              <a:rPr lang="en-US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displaystyle</a:t>
            </a:r>
            <a:r>
              <a:rPr lang="en-US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n} 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  <a:hlinkClick r:id="rId3" tooltip="Двійкова система числення"/>
              </a:rPr>
              <a:t>двійкових розрядів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, то дешифратор повинен мати {\</a:t>
            </a:r>
            <a:r>
              <a:rPr lang="en-US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displaystyle</a:t>
            </a:r>
            <a:r>
              <a:rPr lang="en-US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2^{n}} 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виходів. Дешифратор довільної складності може бути складено з трьох базових логічних елементів: 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  <a:hlinkClick r:id="rId4" tooltip="Кон'юнкція"/>
              </a:rPr>
              <a:t>кон'юнкції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, 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  <a:hlinkClick r:id="rId5" tooltip="Диз'юнкція"/>
              </a:rPr>
              <a:t>диз'юнкції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 та 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  <a:hlinkClick r:id="rId6" tooltip="Заперечення"/>
              </a:rPr>
              <a:t>заперечення</a:t>
            </a:r>
            <a:r>
              <a:rPr lang="uk-UA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.</a:t>
            </a:r>
            <a:endParaRPr lang="uk-UA" kern="1200" dirty="0"/>
          </a:p>
        </p:txBody>
      </p:sp>
    </p:spTree>
    <p:extLst>
      <p:ext uri="{BB962C8B-B14F-4D97-AF65-F5344CB8AC3E}">
        <p14:creationId xmlns:p14="http://schemas.microsoft.com/office/powerpoint/2010/main" val="92250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5513" y="744538"/>
            <a:ext cx="4965700" cy="37242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2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2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2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2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2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2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2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2"/>
              <a:buChar char="•"/>
            </a:lvl9pPr>
          </a:lstStyle>
          <a:p>
            <a:r>
              <a:rPr lang="uk-UA" sz="1200" dirty="0" smtClean="0"/>
              <a:t>Про сучасні комп’ютери, їхню будову, можливості та принципи функціонування йтиметься дещо пізніше, спочатку ж розглянемо, що таке інформація і як її можна відображати в ЕОМ. </a:t>
            </a:r>
            <a:endParaRPr lang="uk-UA" kern="1200" dirty="0"/>
          </a:p>
        </p:txBody>
      </p:sp>
    </p:spTree>
    <p:extLst>
      <p:ext uri="{BB962C8B-B14F-4D97-AF65-F5344CB8AC3E}">
        <p14:creationId xmlns:p14="http://schemas.microsoft.com/office/powerpoint/2010/main" val="1425764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5513" y="744538"/>
            <a:ext cx="4965700" cy="37242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2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2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2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2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2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2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2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2"/>
              <a:buChar char="•"/>
            </a:lvl9pPr>
          </a:lstStyle>
          <a:p>
            <a:r>
              <a:rPr lang="uk-UA" sz="1200" dirty="0" smtClean="0"/>
              <a:t>Приклад про додавання двох чисел у стовпчик.</a:t>
            </a:r>
            <a:endParaRPr lang="uk-UA" kern="1200" dirty="0"/>
          </a:p>
        </p:txBody>
      </p:sp>
    </p:spTree>
    <p:extLst>
      <p:ext uri="{BB962C8B-B14F-4D97-AF65-F5344CB8AC3E}">
        <p14:creationId xmlns:p14="http://schemas.microsoft.com/office/powerpoint/2010/main" val="2643293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5513" y="744538"/>
            <a:ext cx="4965700" cy="37242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2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2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2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2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2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2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2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2"/>
              <a:buChar char="•"/>
            </a:lvl9pPr>
          </a:lstStyle>
          <a:p>
            <a:r>
              <a:rPr lang="uk-UA" sz="1200" dirty="0" smtClean="0"/>
              <a:t>Приклад про додавання двох чисел у стовпчик.</a:t>
            </a:r>
            <a:endParaRPr lang="uk-UA" kern="1200" dirty="0"/>
          </a:p>
        </p:txBody>
      </p:sp>
    </p:spTree>
    <p:extLst>
      <p:ext uri="{BB962C8B-B14F-4D97-AF65-F5344CB8AC3E}">
        <p14:creationId xmlns:p14="http://schemas.microsoft.com/office/powerpoint/2010/main" val="429337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F3316E-3230-4F65-8085-1E21E8ED51E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4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A6812B-6A96-4279-82C7-E0ECCC0C964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40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298955-FF0D-4979-93BF-331D1026DE2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3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A1D1D7-B7A3-47B8-AC28-5B6FB430C5A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9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F28257-0216-41D0-848D-B4D2808D067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71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B30F00-7DF7-44E5-9FD6-90540C497E3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75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BFE0CB-03CF-4221-8E7A-B5F20EF1576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0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B850A8-7320-4894-8008-42D7EDEA816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0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9BE3E6-3C7D-4468-8521-CF49EF1AC81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80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EC25EE-5B1F-4FE9-A8D3-62926002E54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3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43B736-B56A-4AB5-BDAA-A8DDF570FA9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47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1ABD0C-F4EF-4EB0-B6BD-EEFE438AB34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64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3D7C85-60DF-4A2F-B147-2CA8B6153BE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98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2C774A-A46F-49CC-A4CD-7EADF83BFD1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15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FD51F3-9DBD-4099-8046-2DB8054C011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71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43A0F7-8A4E-40DD-A445-785832CF4B7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45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0C9DAC-883D-44A4-8763-AA5974BC10A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5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10DF62-88C1-4FC6-8726-79ED4F647D1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F8B13F-5BC2-4C0C-8BBF-E25B5D00DAD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02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C3136D-9B03-4327-BE75-9B0BB07B586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82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818C53-3439-4E12-948A-714AC6E01AF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8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53814E-A33B-43B0-A7C5-59CD49D25C2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5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607FBD-3186-4C9F-9768-F81AC5F684B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40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51300A-290D-49B8-AB36-CA21CE41AEA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30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A57F45-9822-4FAA-B6FE-3D550E90F70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02BDEF-A806-474D-A73B-213CA5C1775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3BB112-5402-41C0-99F7-C98A9648CEB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4338C0-E891-46D8-B138-6B411D7721B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32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EF6F6C-B3D4-4A23-9205-F7A1D4720BE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72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6FA43E-7DAA-40C6-A76E-F92591F59B8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0BE1F-8EED-4741-983C-C045F93EEF9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1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E12998-B0BF-40AC-A57B-715A0B6F6BB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810C34-8033-4CB9-A1F9-90BD0845095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86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8686800" cy="4876920"/>
            <a:chOff x="0" y="0"/>
            <a:chExt cx="8686800" cy="4876920"/>
          </a:xfrm>
        </p:grpSpPr>
        <p:sp>
          <p:nvSpPr>
            <p:cNvPr id="3" name="Rectangle 3"/>
            <p:cNvSpPr/>
            <p:nvPr/>
          </p:nvSpPr>
          <p:spPr>
            <a:xfrm>
              <a:off x="0" y="0"/>
              <a:ext cx="609480" cy="4876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/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uk-UA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icrosoft YaHei" pitchFamily="2"/>
                <a:cs typeface="Mangal" pitchFamily="2"/>
              </a:endParaRPr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380880" y="1417680"/>
              <a:ext cx="8305920" cy="182520"/>
              <a:chOff x="380880" y="1417680"/>
              <a:chExt cx="8305920" cy="182520"/>
            </a:xfrm>
          </p:grpSpPr>
          <p:sp>
            <p:nvSpPr>
              <p:cNvPr id="5" name="Rectangle 5"/>
              <p:cNvSpPr/>
              <p:nvPr/>
            </p:nvSpPr>
            <p:spPr>
              <a:xfrm>
                <a:off x="6858000" y="1417680"/>
                <a:ext cx="1828800" cy="1825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uk-UA" sz="18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2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6" name="Line 6"/>
              <p:cNvSpPr/>
              <p:nvPr/>
            </p:nvSpPr>
            <p:spPr>
              <a:xfrm>
                <a:off x="380880" y="1493999"/>
                <a:ext cx="8305920" cy="0"/>
              </a:xfrm>
              <a:prstGeom prst="line">
                <a:avLst/>
              </a:prstGeom>
              <a:noFill/>
              <a:ln w="19080">
                <a:solidFill>
                  <a:srgbClr val="330033"/>
                </a:solidFill>
                <a:prstDash val="solid"/>
                <a:miter/>
              </a:ln>
            </p:spPr>
            <p:txBody>
              <a:bodyPr wrap="square" lIns="90000" tIns="46800" rIns="90000" bIns="46800" anchor="t" anchorCtr="0" compatLnSpc="1"/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uk-UA" sz="18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2"/>
                  <a:ea typeface="Microsoft YaHei" pitchFamily="2"/>
                  <a:cs typeface="Mangal" pitchFamily="2"/>
                </a:endParaRPr>
              </a:p>
            </p:txBody>
          </p:sp>
        </p:grpSp>
      </p:grpSp>
      <p:sp>
        <p:nvSpPr>
          <p:cNvPr id="7" name="Заголовок 6"/>
          <p:cNvSpPr txBox="1"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uk-UA"/>
          </a:p>
        </p:txBody>
      </p:sp>
      <p:sp>
        <p:nvSpPr>
          <p:cNvPr id="8" name="Текст 7"/>
          <p:cNvSpPr txBox="1">
            <a:spLocks noGrp="1"/>
          </p:cNvSpPr>
          <p:nvPr>
            <p:ph type="body" idx="1"/>
          </p:nvPr>
        </p:nvSpPr>
        <p:spPr>
          <a:xfrm>
            <a:off x="914400" y="1599840"/>
            <a:ext cx="7772400" cy="4530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 compatLnSpc="1"/>
          <a:lstStyle>
            <a:defPPr marL="342720" marR="0" lvl="0" indent="-34272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Wingding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2800" b="0" i="0" u="none" strike="noStrike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2800" b="0" i="0" u="none" strike="noStrike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CCCC99"/>
              </a:buClr>
              <a:buSzPct val="75000"/>
              <a:buFont typeface="Wingdings" pitchFamily="2"/>
              <a:buChar char="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uk-UA" sz="2600" b="0" i="0" u="none" strike="noStrike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B2B2B2"/>
              </a:buClr>
              <a:buSzPct val="55000"/>
              <a:buFont typeface="Wingdings" pitchFamily="2"/>
              <a:buChar char="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uk-UA" sz="2300" b="0" i="0" u="none" strike="noStrike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CC99"/>
              </a:buClr>
              <a:buSzPct val="100000"/>
              <a:buFont typeface="Wingdings" pitchFamily="2"/>
              <a:buChar char="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uk-UA" sz="2000" b="0" i="0" u="none" strike="noStrike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CC99"/>
              </a:buClr>
              <a:buSzPct val="100000"/>
              <a:buFont typeface="Wingdings" pitchFamily="2"/>
              <a:buChar char="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CC99"/>
              </a:buClr>
              <a:buSzPct val="100000"/>
              <a:buFont typeface="Wingdings" pitchFamily="2"/>
              <a:buChar char="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CC99"/>
              </a:buClr>
              <a:buSzPct val="100000"/>
              <a:buFont typeface="Wingdings" pitchFamily="2"/>
              <a:buChar char="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CC99"/>
              </a:buClr>
              <a:buSzPct val="100000"/>
              <a:buFont typeface="Wingdings" pitchFamily="2"/>
              <a:buChar char="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8pPr>
            <a:lvl9pPr marL="2057400" marR="0" lvl="8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CC99"/>
              </a:buClr>
              <a:buSzPct val="100000"/>
              <a:buFont typeface="Wingdings" pitchFamily="2"/>
              <a:buChar char="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9" name="Дата 8"/>
          <p:cNvSpPr txBox="1">
            <a:spLocks noGrp="1"/>
          </p:cNvSpPr>
          <p:nvPr>
            <p:ph type="dt" sz="half" idx="2"/>
          </p:nvPr>
        </p:nvSpPr>
        <p:spPr>
          <a:xfrm>
            <a:off x="914039" y="6251399"/>
            <a:ext cx="1981080" cy="457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 compatLnSpc="1"/>
          <a:lstStyle>
            <a:lvl1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uk-UA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icrosoft YaHei" pitchFamily="2"/>
                <a:cs typeface="Mangal" pitchFamily="2"/>
              </a:defRPr>
            </a:lvl1pPr>
          </a:lstStyle>
          <a:p>
            <a:pPr lvl="0"/>
            <a:endParaRPr lang="uk-UA"/>
          </a:p>
        </p:txBody>
      </p:sp>
      <p:sp>
        <p:nvSpPr>
          <p:cNvPr id="10" name="Нижний колонтитул 9"/>
          <p:cNvSpPr txBox="1">
            <a:spLocks noGrp="1"/>
          </p:cNvSpPr>
          <p:nvPr>
            <p:ph type="ftr" sz="quarter" idx="3"/>
          </p:nvPr>
        </p:nvSpPr>
        <p:spPr>
          <a:xfrm>
            <a:off x="3352320" y="624852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 compatLnSpc="1"/>
          <a:lstStyle>
            <a:lvl1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uk-UA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icrosoft YaHei" pitchFamily="2"/>
                <a:cs typeface="Mangal" pitchFamily="2"/>
              </a:defRPr>
            </a:lvl1pPr>
          </a:lstStyle>
          <a:p>
            <a:pPr lvl="0"/>
            <a:endParaRPr lang="uk-UA"/>
          </a:p>
        </p:txBody>
      </p:sp>
      <p:sp>
        <p:nvSpPr>
          <p:cNvPr id="11" name="Номер слайда 10"/>
          <p:cNvSpPr txBox="1">
            <a:spLocks noGrp="1"/>
          </p:cNvSpPr>
          <p:nvPr>
            <p:ph type="sldNum" sz="quarter" idx="4"/>
          </p:nvPr>
        </p:nvSpPr>
        <p:spPr>
          <a:xfrm>
            <a:off x="67816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 compatLnSpc="1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ru-RU" sz="1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icrosoft YaHei" pitchFamily="2"/>
                <a:cs typeface="Mangal" pitchFamily="2"/>
              </a:defRPr>
            </a:lvl1pPr>
          </a:lstStyle>
          <a:p>
            <a:pPr lvl="0"/>
            <a:fld id="{09B02D87-55DD-4885-9F45-A91CC99C73FB}" type="slidenum">
              <a:t>‹#›</a:t>
            </a:fld>
            <a:endParaRPr lang="ru-RU"/>
          </a:p>
        </p:txBody>
      </p:sp>
      <p:sp>
        <p:nvSpPr>
          <p:cNvPr id="12" name="Line 12"/>
          <p:cNvSpPr/>
          <p:nvPr/>
        </p:nvSpPr>
        <p:spPr>
          <a:xfrm>
            <a:off x="0" y="4876920"/>
            <a:ext cx="609480" cy="0"/>
          </a:xfrm>
          <a:prstGeom prst="line">
            <a:avLst/>
          </a:prstGeom>
          <a:noFill/>
          <a:ln w="44280">
            <a:solidFill>
              <a:srgbClr val="330033"/>
            </a:solidFill>
            <a:prstDash val="solid"/>
            <a:miter/>
          </a:ln>
        </p:spPr>
        <p:txBody>
          <a:bodyPr wrap="square" lIns="90000" tIns="46800" rIns="90000" bIns="46800" anchor="t" anchorCtr="0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uk-UA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2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uk-UA" sz="4200" b="0" i="0" u="none" strike="noStrike" cap="none" baseline="0">
          <a:ln>
            <a:noFill/>
          </a:ln>
          <a:solidFill>
            <a:srgbClr val="330033"/>
          </a:solidFill>
          <a:highlight>
            <a:scrgbClr r="0" g="0" b="0">
              <a:alpha val="0"/>
            </a:scrgbClr>
          </a:highlight>
          <a:latin typeface="Times New Roman" pitchFamily="18"/>
          <a:ea typeface="Microsoft YaHei" pitchFamily="2"/>
          <a:cs typeface="Mangal" pitchFamily="2"/>
        </a:defRPr>
      </a:lvl1pPr>
    </p:titleStyle>
    <p:bodyStyle>
      <a:lvl1pPr marL="0" marR="0" indent="0" algn="l" hangingPunct="0">
        <a:lnSpc>
          <a:spcPct val="100000"/>
        </a:lnSpc>
        <a:spcBef>
          <a:spcPts val="697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uk-UA" sz="2800" b="0" i="0" u="none" strike="noStrike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Microsoft YaHei" pitchFamily="2"/>
          <a:cs typeface="Mangal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uk-UA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 compatLnSpc="1"/>
          <a:lstStyle>
            <a:def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uk-UA" sz="28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uk-UA" sz="24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8pPr>
            <a:lvl9pPr marL="2057400" marR="0" lvl="8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6839" y="624492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 compatLnSpc="1"/>
          <a:lstStyle>
            <a:lvl1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uk-UA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icrosoft YaHei" pitchFamily="2"/>
                <a:cs typeface="Mangal" pitchFamily="2"/>
              </a:defRPr>
            </a:lvl1pPr>
          </a:lstStyle>
          <a:p>
            <a:pPr lvl="0"/>
            <a:endParaRPr lang="uk-UA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124079" y="6244920"/>
            <a:ext cx="2895839" cy="4762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 compatLnSpc="1"/>
          <a:lstStyle>
            <a:lvl1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uk-UA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icrosoft YaHei" pitchFamily="2"/>
                <a:cs typeface="Mangal" pitchFamily="2"/>
              </a:defRPr>
            </a:lvl1pPr>
          </a:lstStyle>
          <a:p>
            <a:pPr lvl="0"/>
            <a:endParaRPr lang="uk-UA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24492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 compatLnSpc="1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ru-RU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icrosoft YaHei" pitchFamily="2"/>
                <a:cs typeface="Mangal" pitchFamily="2"/>
              </a:defRPr>
            </a:lvl1pPr>
          </a:lstStyle>
          <a:p>
            <a:pPr lvl="0"/>
            <a:fld id="{81998D33-2719-425E-95ED-71E65E7A9FEA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uk-UA" sz="44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Microsoft YaHei" pitchFamily="2"/>
          <a:cs typeface="Mangal" pitchFamily="2"/>
        </a:defRPr>
      </a:lvl1pPr>
    </p:titleStyle>
    <p:bodyStyle>
      <a:lvl1pPr marL="0" marR="0" indent="0" algn="l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uk-UA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Microsoft YaHei" pitchFamily="2"/>
          <a:cs typeface="Mangal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8763119" cy="5943599"/>
            <a:chOff x="0" y="0"/>
            <a:chExt cx="8763119" cy="5943599"/>
          </a:xfrm>
        </p:grpSpPr>
        <p:sp>
          <p:nvSpPr>
            <p:cNvPr id="3" name="Rectangle 3"/>
            <p:cNvSpPr/>
            <p:nvPr/>
          </p:nvSpPr>
          <p:spPr>
            <a:xfrm>
              <a:off x="0" y="0"/>
              <a:ext cx="1752479" cy="4876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/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uk-UA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icrosoft YaHei" pitchFamily="2"/>
                <a:cs typeface="Mangal" pitchFamily="2"/>
              </a:endParaRPr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0" y="3505319"/>
              <a:ext cx="8763119" cy="2438280"/>
              <a:chOff x="0" y="3505319"/>
              <a:chExt cx="8763119" cy="2438280"/>
            </a:xfrm>
          </p:grpSpPr>
          <p:sp>
            <p:nvSpPr>
              <p:cNvPr id="5" name="Rectangle 5"/>
              <p:cNvSpPr/>
              <p:nvPr/>
            </p:nvSpPr>
            <p:spPr>
              <a:xfrm>
                <a:off x="990719" y="3505319"/>
                <a:ext cx="7772400" cy="24382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330033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uk-UA" sz="18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2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6" name="Rectangle 6"/>
              <p:cNvSpPr/>
              <p:nvPr/>
            </p:nvSpPr>
            <p:spPr>
              <a:xfrm>
                <a:off x="1038240" y="3733920"/>
                <a:ext cx="7648559" cy="21384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FFE1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uk-UA" sz="18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2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7" name="Line 7"/>
              <p:cNvSpPr/>
              <p:nvPr/>
            </p:nvSpPr>
            <p:spPr>
              <a:xfrm>
                <a:off x="0" y="4876920"/>
                <a:ext cx="990719" cy="0"/>
              </a:xfrm>
              <a:prstGeom prst="line">
                <a:avLst/>
              </a:prstGeom>
              <a:noFill/>
              <a:ln w="50760">
                <a:solidFill>
                  <a:srgbClr val="330033"/>
                </a:solidFill>
                <a:prstDash val="solid"/>
                <a:miter/>
              </a:ln>
            </p:spPr>
            <p:txBody>
              <a:bodyPr wrap="square" lIns="90000" tIns="46800" rIns="90000" bIns="46800" anchor="t" anchorCtr="0" compatLnSpc="1"/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uk-UA" sz="18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2"/>
                  <a:ea typeface="Microsoft YaHei" pitchFamily="2"/>
                  <a:cs typeface="Mangal" pitchFamily="2"/>
                </a:endParaR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635040" y="533520"/>
              <a:ext cx="8077320" cy="304560"/>
              <a:chOff x="635040" y="533520"/>
              <a:chExt cx="8077320" cy="304560"/>
            </a:xfrm>
          </p:grpSpPr>
          <p:sp>
            <p:nvSpPr>
              <p:cNvPr id="9" name="Rectangle 9"/>
              <p:cNvSpPr/>
              <p:nvPr/>
            </p:nvSpPr>
            <p:spPr>
              <a:xfrm>
                <a:off x="6273720" y="533520"/>
                <a:ext cx="2438640" cy="30456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uk-UA" sz="18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2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10" name="Line 10"/>
              <p:cNvSpPr/>
              <p:nvPr/>
            </p:nvSpPr>
            <p:spPr>
              <a:xfrm>
                <a:off x="635040" y="685799"/>
                <a:ext cx="8077320" cy="0"/>
              </a:xfrm>
              <a:prstGeom prst="line">
                <a:avLst/>
              </a:prstGeom>
              <a:noFill/>
              <a:ln w="44280">
                <a:solidFill>
                  <a:srgbClr val="330033"/>
                </a:solidFill>
                <a:prstDash val="solid"/>
                <a:miter/>
              </a:ln>
            </p:spPr>
            <p:txBody>
              <a:bodyPr wrap="square" lIns="90000" tIns="46800" rIns="90000" bIns="46800" anchor="t" anchorCtr="0" compatLnSpc="1"/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uk-UA" sz="18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2"/>
                  <a:ea typeface="Microsoft YaHei" pitchFamily="2"/>
                  <a:cs typeface="Mangal" pitchFamily="2"/>
                </a:endParaRPr>
              </a:p>
            </p:txBody>
          </p:sp>
        </p:grpSp>
      </p:grpSp>
      <p:sp>
        <p:nvSpPr>
          <p:cNvPr id="11" name="Заголовок 10"/>
          <p:cNvSpPr txBox="1">
            <a:spLocks noGrp="1"/>
          </p:cNvSpPr>
          <p:nvPr>
            <p:ph type="title"/>
          </p:nvPr>
        </p:nvSpPr>
        <p:spPr>
          <a:xfrm>
            <a:off x="914400" y="2775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uk-UA"/>
          </a:p>
        </p:txBody>
      </p:sp>
      <p:sp>
        <p:nvSpPr>
          <p:cNvPr id="12" name="Текст 11"/>
          <p:cNvSpPr txBox="1">
            <a:spLocks noGrp="1"/>
          </p:cNvSpPr>
          <p:nvPr>
            <p:ph type="body" idx="1"/>
          </p:nvPr>
        </p:nvSpPr>
        <p:spPr>
          <a:xfrm>
            <a:off x="914400" y="1599840"/>
            <a:ext cx="7772400" cy="4530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 compatLnSpc="1"/>
          <a:lstStyle>
            <a:defPPr marL="342720" marR="0" lvl="0" indent="-34272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Wingding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28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28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CCCC99"/>
              </a:buClr>
              <a:buSzPct val="75000"/>
              <a:buFont typeface="Wingdings" pitchFamily="2"/>
              <a:buChar char="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uk-UA" sz="26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B2B2B2"/>
              </a:buClr>
              <a:buSzPct val="55000"/>
              <a:buFont typeface="Wingdings" pitchFamily="2"/>
              <a:buChar char="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uk-UA" sz="23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CC99"/>
              </a:buClr>
              <a:buSzPct val="100000"/>
              <a:buFont typeface="Wingdings" pitchFamily="2"/>
              <a:buChar char="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CC99"/>
              </a:buClr>
              <a:buSzPct val="100000"/>
              <a:buFont typeface="Wingdings" pitchFamily="2"/>
              <a:buChar char="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CC99"/>
              </a:buClr>
              <a:buSzPct val="100000"/>
              <a:buFont typeface="Wingdings" pitchFamily="2"/>
              <a:buChar char="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CC99"/>
              </a:buClr>
              <a:buSzPct val="100000"/>
              <a:buFont typeface="Wingdings" pitchFamily="2"/>
              <a:buChar char="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CC99"/>
              </a:buClr>
              <a:buSzPct val="100000"/>
              <a:buFont typeface="Wingdings" pitchFamily="2"/>
              <a:buChar char="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8pPr>
            <a:lvl9pPr marL="2057400" marR="0" lvl="8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CC99"/>
              </a:buClr>
              <a:buSzPct val="100000"/>
              <a:buFont typeface="Wingdings" pitchFamily="2"/>
              <a:buChar char="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13" name="Дата 12"/>
          <p:cNvSpPr txBox="1">
            <a:spLocks noGrp="1"/>
          </p:cNvSpPr>
          <p:nvPr>
            <p:ph type="dt" sz="half" idx="2"/>
          </p:nvPr>
        </p:nvSpPr>
        <p:spPr>
          <a:xfrm>
            <a:off x="912599" y="6251399"/>
            <a:ext cx="1904760" cy="457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 compatLnSpc="1"/>
          <a:lstStyle>
            <a:lvl1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uk-UA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icrosoft YaHei" pitchFamily="2"/>
                <a:cs typeface="Mangal" pitchFamily="2"/>
              </a:defRPr>
            </a:lvl1pPr>
          </a:lstStyle>
          <a:p>
            <a:pPr lvl="0"/>
            <a:endParaRPr lang="uk-UA"/>
          </a:p>
        </p:txBody>
      </p:sp>
      <p:sp>
        <p:nvSpPr>
          <p:cNvPr id="14" name="Нижний колонтитул 13"/>
          <p:cNvSpPr txBox="1">
            <a:spLocks noGrp="1"/>
          </p:cNvSpPr>
          <p:nvPr>
            <p:ph type="ftr" sz="quarter" idx="3"/>
          </p:nvPr>
        </p:nvSpPr>
        <p:spPr>
          <a:xfrm>
            <a:off x="3354120" y="6248520"/>
            <a:ext cx="2895479" cy="457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 compatLnSpc="1"/>
          <a:lstStyle>
            <a:lvl1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uk-UA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icrosoft YaHei" pitchFamily="2"/>
                <a:cs typeface="Mangal" pitchFamily="2"/>
              </a:defRPr>
            </a:lvl1pPr>
          </a:lstStyle>
          <a:p>
            <a:pPr lvl="0"/>
            <a:endParaRPr lang="uk-UA"/>
          </a:p>
        </p:txBody>
      </p:sp>
      <p:sp>
        <p:nvSpPr>
          <p:cNvPr id="15" name="Номер слайда 14"/>
          <p:cNvSpPr txBox="1">
            <a:spLocks noGrp="1"/>
          </p:cNvSpPr>
          <p:nvPr>
            <p:ph type="sldNum" sz="quarter" idx="4"/>
          </p:nvPr>
        </p:nvSpPr>
        <p:spPr>
          <a:xfrm>
            <a:off x="67816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 compatLnSpc="1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ru-RU" sz="1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icrosoft YaHei" pitchFamily="2"/>
                <a:cs typeface="Mangal" pitchFamily="2"/>
              </a:defRPr>
            </a:lvl1pPr>
          </a:lstStyle>
          <a:p>
            <a:pPr lvl="0"/>
            <a:fld id="{4A7E75E8-A61C-4A8D-93EB-3C5BDA0686EA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uk-UA" sz="4200" b="0" i="0" u="none" strike="noStrike" kern="1200" cap="none" baseline="0">
          <a:ln>
            <a:noFill/>
          </a:ln>
          <a:solidFill>
            <a:srgbClr val="330033"/>
          </a:solidFill>
          <a:highlight>
            <a:scrgbClr r="0" g="0" b="0">
              <a:alpha val="0"/>
            </a:scrgbClr>
          </a:highlight>
          <a:latin typeface="Times New Roman" pitchFamily="18"/>
          <a:ea typeface="Microsoft YaHei" pitchFamily="2"/>
          <a:cs typeface="Mangal" pitchFamily="2"/>
        </a:defRPr>
      </a:lvl1pPr>
    </p:titleStyle>
    <p:bodyStyle>
      <a:lvl1pPr marL="0" marR="0" indent="0" algn="l" hangingPunct="0">
        <a:lnSpc>
          <a:spcPct val="100000"/>
        </a:lnSpc>
        <a:spcBef>
          <a:spcPts val="697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uk-UA" sz="28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2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9D%D0%B0%D0%B2%D1%87%D0%B0%D0%BB%D1%8C%D0%BD%D0%B8%D0%B9_%D0%BF%D0%BE%D1%81%D1%96%D0%B1%D0%BD%D0%B8%D0%B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uk.wikipedia.org/wiki/%D0%9E%D0%9D%D0%90%D0%97" TargetMode="External"/><Relationship Id="rId4" Type="http://schemas.openxmlformats.org/officeDocument/2006/relationships/hyperlink" Target="https://uk.wikipedia.org/wiki/%D0%9E%D0%B4%D0%B5%D1%81%D0%B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2439" y="137160"/>
            <a:ext cx="8528401" cy="6575040"/>
            <a:chOff x="442439" y="137160"/>
            <a:chExt cx="8528401" cy="6575040"/>
          </a:xfrm>
        </p:grpSpPr>
        <p:sp>
          <p:nvSpPr>
            <p:cNvPr id="6" name="Rectangle 7"/>
            <p:cNvSpPr/>
            <p:nvPr/>
          </p:nvSpPr>
          <p:spPr>
            <a:xfrm>
              <a:off x="652320" y="1797480"/>
              <a:ext cx="8155620" cy="191955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99"/>
            </a:solidFill>
            <a:ln w="19080">
              <a:solidFill>
                <a:srgbClr val="990033"/>
              </a:solidFill>
              <a:prstDash val="solid"/>
              <a:miter/>
            </a:ln>
          </p:spPr>
          <p:txBody>
            <a:bodyPr wrap="square" lIns="18000" tIns="10800" rIns="18000" bIns="10800" anchor="t" anchorCtr="0" compatLnSpc="1"/>
            <a:lstStyle/>
            <a:p>
              <a:pPr marL="0" marR="0" lvl="0" indent="0" algn="ctr" hangingPunct="1">
                <a:lnSpc>
                  <a:spcPct val="100000"/>
                </a:lnSpc>
                <a:spcBef>
                  <a:spcPts val="1123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uk-UA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icrosoft YaHei" pitchFamily="2"/>
                <a:cs typeface="Mangal" pitchFamily="2"/>
              </a:endParaRPr>
            </a:p>
          </p:txBody>
        </p:sp>
        <p:sp>
          <p:nvSpPr>
            <p:cNvPr id="3" name="Rectangle 4"/>
            <p:cNvSpPr/>
            <p:nvPr/>
          </p:nvSpPr>
          <p:spPr>
            <a:xfrm>
              <a:off x="625319" y="4074945"/>
              <a:ext cx="8281800" cy="2160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  <a:prstDash val="solid"/>
            </a:ln>
          </p:spPr>
          <p:txBody>
            <a:bodyPr wrap="square" lIns="90000" tIns="46800" rIns="90000" bIns="46800" anchor="ctr" anchorCtr="0" compatLnSpc="1"/>
            <a:lstStyle/>
            <a:p>
              <a:pPr marL="533160" marR="0" lvl="0" indent="-533160" algn="ctr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533160" algn="l"/>
                  <a:tab pos="1447560" algn="l"/>
                  <a:tab pos="2361960" algn="l"/>
                  <a:tab pos="3276359" algn="l"/>
                  <a:tab pos="4190760" algn="l"/>
                  <a:tab pos="5105160" algn="l"/>
                  <a:tab pos="6019559" algn="l"/>
                  <a:tab pos="6933959" algn="l"/>
                  <a:tab pos="7848360" algn="l"/>
                  <a:tab pos="8762760" algn="l"/>
                  <a:tab pos="9677160" algn="l"/>
                  <a:tab pos="10591560" algn="l"/>
                </a:tabLst>
              </a:pPr>
              <a:endParaRPr lang="uk-UA" sz="800" b="1" i="1" u="none" strike="noStrike" cap="none" baseline="0" dirty="0">
                <a:ln>
                  <a:noFill/>
                </a:ln>
                <a:solidFill>
                  <a:srgbClr val="660033"/>
                </a:solidFill>
                <a:latin typeface="Arial" pitchFamily="2"/>
                <a:ea typeface="Microsoft YaHei" pitchFamily="2"/>
                <a:cs typeface="Mangal" pitchFamily="2"/>
              </a:endParaRPr>
            </a:p>
            <a:p>
              <a:pPr marL="533160" marR="0" lvl="0" indent="-533160" algn="ctr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533160" algn="l"/>
                  <a:tab pos="1447560" algn="l"/>
                  <a:tab pos="2361960" algn="l"/>
                  <a:tab pos="3276359" algn="l"/>
                  <a:tab pos="4190760" algn="l"/>
                  <a:tab pos="5105160" algn="l"/>
                  <a:tab pos="6019559" algn="l"/>
                  <a:tab pos="6933959" algn="l"/>
                  <a:tab pos="7848360" algn="l"/>
                  <a:tab pos="8762760" algn="l"/>
                  <a:tab pos="9677160" algn="l"/>
                  <a:tab pos="10591560" algn="l"/>
                </a:tabLst>
              </a:pPr>
              <a:r>
                <a:rPr lang="uk-UA" sz="2200" b="1" i="1" u="none" strike="noStrike" cap="none" baseline="0" dirty="0">
                  <a:ln>
                    <a:noFill/>
                  </a:ln>
                  <a:solidFill>
                    <a:srgbClr val="660033"/>
                  </a:solidFill>
                  <a:latin typeface="Arial" pitchFamily="2"/>
                  <a:ea typeface="Microsoft YaHei" pitchFamily="2"/>
                  <a:cs typeface="Mangal" pitchFamily="2"/>
                </a:rPr>
                <a:t>План лекції</a:t>
              </a:r>
            </a:p>
            <a:p>
              <a:pPr lvl="0">
                <a:lnSpc>
                  <a:spcPct val="90000"/>
                </a:lnSpc>
                <a:buClr>
                  <a:srgbClr val="660033"/>
                </a:buClr>
                <a:buSzPct val="90000"/>
                <a:buAutoNum type="arabicPeriod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uk-UA" sz="2200" i="1" dirty="0">
                  <a:solidFill>
                    <a:srgbClr val="660033"/>
                  </a:solidFill>
                  <a:latin typeface="Arial" pitchFamily="2"/>
                  <a:ea typeface="Microsoft YaHei" pitchFamily="2"/>
                  <a:cs typeface="Mangal" pitchFamily="2"/>
                </a:rPr>
                <a:t>Шифратори та </a:t>
              </a:r>
              <a:r>
                <a:rPr lang="uk-UA" sz="2200" i="1" dirty="0" smtClean="0">
                  <a:solidFill>
                    <a:srgbClr val="660033"/>
                  </a:solidFill>
                  <a:latin typeface="Arial" pitchFamily="2"/>
                  <a:ea typeface="Microsoft YaHei" pitchFamily="2"/>
                  <a:cs typeface="Mangal" pitchFamily="2"/>
                </a:rPr>
                <a:t>дешифратори</a:t>
              </a:r>
              <a:endParaRPr lang="uk-UA" sz="2200" b="0" i="1" u="none" strike="noStrike" cap="none" baseline="0" dirty="0">
                <a:ln>
                  <a:noFill/>
                </a:ln>
                <a:solidFill>
                  <a:srgbClr val="660033"/>
                </a:solidFill>
                <a:latin typeface="Arial" pitchFamily="2"/>
                <a:ea typeface="Microsoft YaHei" pitchFamily="2"/>
                <a:cs typeface="Mangal" pitchFamily="2"/>
              </a:endParaRPr>
            </a:p>
            <a:p>
              <a:pPr>
                <a:lnSpc>
                  <a:spcPct val="90000"/>
                </a:lnSpc>
                <a:buClr>
                  <a:srgbClr val="660033"/>
                </a:buClr>
                <a:buSzPct val="90000"/>
                <a:buFontTx/>
                <a:buAutoNum type="arabicPeriod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uk-UA" sz="2200" i="1" dirty="0">
                  <a:solidFill>
                    <a:srgbClr val="660033"/>
                  </a:solidFill>
                  <a:latin typeface="Arial" pitchFamily="2"/>
                  <a:ea typeface="Microsoft YaHei" pitchFamily="2"/>
                  <a:cs typeface="Mangal" pitchFamily="2"/>
                </a:rPr>
                <a:t>Суматори</a:t>
              </a:r>
            </a:p>
            <a:p>
              <a:pPr lvl="0">
                <a:lnSpc>
                  <a:spcPct val="90000"/>
                </a:lnSpc>
                <a:buClr>
                  <a:srgbClr val="660033"/>
                </a:buClr>
                <a:buSzPct val="90000"/>
                <a:buAutoNum type="arabicPeriod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uk-UA" sz="2200" i="1" dirty="0" smtClean="0">
                  <a:solidFill>
                    <a:srgbClr val="660033"/>
                  </a:solidFill>
                  <a:latin typeface="Arial" pitchFamily="2"/>
                  <a:ea typeface="Microsoft YaHei" pitchFamily="2"/>
                  <a:cs typeface="Mangal" pitchFamily="2"/>
                </a:rPr>
                <a:t>Елементи </a:t>
              </a:r>
              <a:r>
                <a:rPr lang="uk-UA" sz="2200" i="1" dirty="0" err="1">
                  <a:solidFill>
                    <a:srgbClr val="660033"/>
                  </a:solidFill>
                  <a:latin typeface="Arial" pitchFamily="2"/>
                  <a:ea typeface="Microsoft YaHei" pitchFamily="2"/>
                  <a:cs typeface="Mangal" pitchFamily="2"/>
                </a:rPr>
                <a:t>пам</a:t>
              </a:r>
              <a:r>
                <a:rPr lang="en-US" sz="2200" i="1" dirty="0">
                  <a:solidFill>
                    <a:srgbClr val="660033"/>
                  </a:solidFill>
                  <a:latin typeface="Arial" pitchFamily="2"/>
                  <a:ea typeface="Microsoft YaHei" pitchFamily="2"/>
                  <a:cs typeface="Mangal" pitchFamily="2"/>
                </a:rPr>
                <a:t>’</a:t>
              </a:r>
              <a:r>
                <a:rPr lang="uk-UA" sz="2200" i="1" dirty="0">
                  <a:solidFill>
                    <a:srgbClr val="660033"/>
                  </a:solidFill>
                  <a:latin typeface="Arial" pitchFamily="2"/>
                  <a:ea typeface="Microsoft YaHei" pitchFamily="2"/>
                  <a:cs typeface="Mangal" pitchFamily="2"/>
                </a:rPr>
                <a:t>яті </a:t>
              </a:r>
              <a:r>
                <a:rPr lang="uk-UA" sz="2200" i="1" dirty="0" smtClean="0">
                  <a:solidFill>
                    <a:srgbClr val="660033"/>
                  </a:solidFill>
                  <a:latin typeface="Arial" pitchFamily="2"/>
                  <a:ea typeface="Microsoft YaHei" pitchFamily="2"/>
                  <a:cs typeface="Mangal" pitchFamily="2"/>
                </a:rPr>
                <a:t>– тригери</a:t>
              </a:r>
              <a:endParaRPr lang="uk-UA" sz="2200" b="0" i="1" u="none" strike="noStrike" cap="none" baseline="0" dirty="0">
                <a:ln>
                  <a:noFill/>
                </a:ln>
                <a:solidFill>
                  <a:srgbClr val="660033"/>
                </a:solidFill>
                <a:latin typeface="Arial" pitchFamily="2"/>
                <a:ea typeface="Microsoft YaHei" pitchFamily="2"/>
                <a:cs typeface="Mangal" pitchFamily="2"/>
              </a:endParaRPr>
            </a:p>
          </p:txBody>
        </p:sp>
        <p:sp>
          <p:nvSpPr>
            <p:cNvPr id="4" name="Rectangle 5"/>
            <p:cNvSpPr/>
            <p:nvPr/>
          </p:nvSpPr>
          <p:spPr>
            <a:xfrm>
              <a:off x="442439" y="195033"/>
              <a:ext cx="8507372" cy="125813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18000" tIns="10800" rIns="18000" bIns="10800" anchor="t" anchorCtr="0" compatLnSpc="1"/>
            <a:lstStyle/>
            <a:p>
              <a:pPr marL="0" marR="0" lvl="0" indent="0" algn="ctr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uk-UA" sz="2200" b="1" i="1" u="none" strike="noStrike" cap="none" baseline="0" dirty="0">
                  <a:ln>
                    <a:noFill/>
                  </a:ln>
                  <a:solidFill>
                    <a:srgbClr val="990033"/>
                  </a:solidFill>
                  <a:latin typeface="Arial" pitchFamily="2"/>
                  <a:ea typeface="Microsoft YaHei" pitchFamily="2"/>
                  <a:cs typeface="Mangal" pitchFamily="2"/>
                </a:rPr>
                <a:t>“Архітектура обчислювальних </a:t>
              </a:r>
              <a:r>
                <a:rPr lang="uk-UA" sz="2200" b="1" i="1" u="none" strike="noStrike" cap="none" baseline="0" dirty="0" smtClean="0">
                  <a:ln>
                    <a:noFill/>
                  </a:ln>
                  <a:solidFill>
                    <a:srgbClr val="990033"/>
                  </a:solidFill>
                  <a:latin typeface="Arial" pitchFamily="2"/>
                  <a:ea typeface="Microsoft YaHei" pitchFamily="2"/>
                  <a:cs typeface="Mangal" pitchFamily="2"/>
                </a:rPr>
                <a:t>систем</a:t>
              </a:r>
              <a:r>
                <a:rPr lang="en-US" sz="2200" b="1" i="1" dirty="0">
                  <a:solidFill>
                    <a:srgbClr val="990033"/>
                  </a:solidFill>
                  <a:latin typeface="Arial" pitchFamily="2"/>
                  <a:ea typeface="Microsoft YaHei" pitchFamily="2"/>
                  <a:cs typeface="Mangal" pitchFamily="2"/>
                </a:rPr>
                <a:t> </a:t>
              </a:r>
              <a:r>
                <a:rPr lang="uk-UA" sz="2200" b="1" i="1" dirty="0" smtClean="0">
                  <a:solidFill>
                    <a:srgbClr val="990033"/>
                  </a:solidFill>
                  <a:latin typeface="Arial" pitchFamily="2"/>
                  <a:ea typeface="Microsoft YaHei" pitchFamily="2"/>
                  <a:cs typeface="Mangal" pitchFamily="2"/>
                </a:rPr>
                <a:t>та </a:t>
              </a:r>
              <a:r>
                <a:rPr lang="uk-UA" sz="2200" b="1" i="1" dirty="0" err="1" smtClean="0">
                  <a:solidFill>
                    <a:srgbClr val="990033"/>
                  </a:solidFill>
                  <a:latin typeface="Arial" pitchFamily="2"/>
                  <a:ea typeface="Microsoft YaHei" pitchFamily="2"/>
                  <a:cs typeface="Mangal" pitchFamily="2"/>
                </a:rPr>
                <a:t>комп</a:t>
              </a:r>
              <a:r>
                <a:rPr lang="en-US" sz="2200" b="1" i="1" dirty="0" smtClean="0">
                  <a:solidFill>
                    <a:srgbClr val="990033"/>
                  </a:solidFill>
                  <a:latin typeface="Arial" pitchFamily="2"/>
                  <a:ea typeface="Microsoft YaHei" pitchFamily="2"/>
                  <a:cs typeface="Mangal" pitchFamily="2"/>
                </a:rPr>
                <a:t>’</a:t>
              </a:r>
              <a:r>
                <a:rPr lang="uk-UA" sz="2200" b="1" i="1" dirty="0" err="1" smtClean="0">
                  <a:solidFill>
                    <a:srgbClr val="990033"/>
                  </a:solidFill>
                  <a:latin typeface="Arial" pitchFamily="2"/>
                  <a:ea typeface="Microsoft YaHei" pitchFamily="2"/>
                  <a:cs typeface="Mangal" pitchFamily="2"/>
                </a:rPr>
                <a:t>ютерна</a:t>
              </a:r>
              <a:r>
                <a:rPr lang="uk-UA" sz="2200" b="1" i="1" dirty="0" smtClean="0">
                  <a:solidFill>
                    <a:srgbClr val="990033"/>
                  </a:solidFill>
                  <a:latin typeface="Arial" pitchFamily="2"/>
                  <a:ea typeface="Microsoft YaHei" pitchFamily="2"/>
                  <a:cs typeface="Mangal" pitchFamily="2"/>
                </a:rPr>
                <a:t> схемотехніка</a:t>
              </a:r>
              <a:r>
                <a:rPr lang="uk-UA" sz="2200" b="1" i="1" u="none" strike="noStrike" cap="none" baseline="0" dirty="0" smtClean="0">
                  <a:ln>
                    <a:noFill/>
                  </a:ln>
                  <a:solidFill>
                    <a:srgbClr val="990033"/>
                  </a:solidFill>
                  <a:latin typeface="Arial" pitchFamily="2"/>
                  <a:ea typeface="Microsoft YaHei" pitchFamily="2"/>
                  <a:cs typeface="Mangal" pitchFamily="2"/>
                </a:rPr>
                <a:t>”.</a:t>
              </a:r>
              <a:endParaRPr lang="uk-UA" sz="2200" b="1" i="1" u="none" strike="noStrike" cap="none" baseline="0" dirty="0">
                <a:ln>
                  <a:noFill/>
                </a:ln>
                <a:solidFill>
                  <a:srgbClr val="990033"/>
                </a:solidFill>
                <a:latin typeface="Arial" pitchFamily="2"/>
                <a:ea typeface="Microsoft YaHei" pitchFamily="2"/>
                <a:cs typeface="Mangal" pitchFamily="2"/>
              </a:endParaRPr>
            </a:p>
            <a:p>
              <a:pPr marL="0" marR="0" lvl="0" indent="0" algn="ctr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uk-UA" sz="2200" b="1" i="1" u="none" strike="noStrike" cap="none" baseline="0" dirty="0">
                  <a:ln>
                    <a:noFill/>
                  </a:ln>
                  <a:solidFill>
                    <a:srgbClr val="990033"/>
                  </a:solidFill>
                  <a:latin typeface="Arial" pitchFamily="2"/>
                  <a:ea typeface="Microsoft YaHei" pitchFamily="2"/>
                  <a:cs typeface="Mangal" pitchFamily="2"/>
                </a:rPr>
                <a:t>Розділ 1. Теоретичні основи функціонування цифрових обчислювальних машин</a:t>
              </a:r>
              <a:r>
                <a:rPr lang="uk-UA" sz="2200" b="1" i="1" u="none" strike="noStrike" cap="none" baseline="0" dirty="0">
                  <a:ln>
                    <a:noFill/>
                  </a:ln>
                  <a:solidFill>
                    <a:srgbClr val="990033"/>
                  </a:solidFill>
                  <a:latin typeface="Times New Roman Cyr" pitchFamily="2"/>
                  <a:ea typeface="Times New Roman Cyr" pitchFamily="2"/>
                  <a:cs typeface="Times New Roman Cyr" pitchFamily="2"/>
                </a:rPr>
                <a:t>.  </a:t>
              </a:r>
            </a:p>
            <a:p>
              <a:pPr marL="0" marR="0" lvl="0" indent="0" algn="r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rgbClr val="000000"/>
                  </a:solidFill>
                  <a:latin typeface="Arial Cyr"/>
                  <a:ea typeface="Arial Cyr"/>
                  <a:cs typeface="Arial Cyr"/>
                </a:defRPr>
              </a:pPr>
              <a:endParaRPr lang="uk-UA" sz="2200" b="1" i="1" u="none" strike="noStrike" cap="none" baseline="0" dirty="0">
                <a:ln>
                  <a:noFill/>
                </a:ln>
                <a:solidFill>
                  <a:srgbClr val="990033"/>
                </a:solidFill>
                <a:latin typeface="Arial Cyr" pitchFamily="2"/>
                <a:ea typeface="Arial Cyr" pitchFamily="2"/>
                <a:cs typeface="Arial Cyr" pitchFamily="2"/>
              </a:endParaRPr>
            </a:p>
            <a:p>
              <a:pPr marL="0" marR="0" lvl="0" indent="0" algn="r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rgbClr val="000000"/>
                  </a:solidFill>
                  <a:latin typeface="Arial Cyr"/>
                  <a:ea typeface="Arial Cyr"/>
                  <a:cs typeface="Arial Cyr"/>
                </a:defRPr>
              </a:pPr>
              <a:endParaRPr lang="uk-UA" sz="2200" b="1" i="1" u="none" strike="noStrike" cap="none" baseline="0" dirty="0">
                <a:ln>
                  <a:noFill/>
                </a:ln>
                <a:solidFill>
                  <a:srgbClr val="990033"/>
                </a:solidFill>
                <a:latin typeface="Arial Cyr" pitchFamily="2"/>
                <a:ea typeface="Arial Cyr" pitchFamily="2"/>
                <a:cs typeface="Arial Cyr" pitchFamily="2"/>
              </a:endParaRPr>
            </a:p>
            <a:p>
              <a:pPr marL="0" marR="0" lvl="0" indent="0" algn="r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rgbClr val="000000"/>
                  </a:solidFill>
                  <a:latin typeface="Arial Cyr"/>
                  <a:ea typeface="Arial Cyr"/>
                  <a:cs typeface="Arial Cyr"/>
                </a:defRPr>
              </a:pPr>
              <a:endParaRPr lang="uk-UA" sz="2200" b="1" i="1" u="none" strike="noStrike" cap="none" baseline="0" dirty="0">
                <a:ln>
                  <a:noFill/>
                </a:ln>
                <a:solidFill>
                  <a:srgbClr val="990033"/>
                </a:solidFill>
                <a:latin typeface="Arial Cyr" pitchFamily="2"/>
                <a:ea typeface="Arial Cyr" pitchFamily="2"/>
                <a:cs typeface="Arial Cyr" pitchFamily="2"/>
              </a:endParaRPr>
            </a:p>
            <a:p>
              <a:pPr marL="0" marR="0" lvl="0" indent="0" algn="r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rgbClr val="000000"/>
                  </a:solidFill>
                  <a:latin typeface="Arial Cyr"/>
                  <a:ea typeface="Arial Cyr"/>
                  <a:cs typeface="Arial Cyr"/>
                </a:defRPr>
              </a:pPr>
              <a:endParaRPr lang="uk-UA" sz="2200" b="1" i="1" u="none" strike="noStrike" cap="none" baseline="0" dirty="0">
                <a:ln>
                  <a:noFill/>
                </a:ln>
                <a:solidFill>
                  <a:srgbClr val="990033"/>
                </a:solidFill>
                <a:latin typeface="Arial Cyr" pitchFamily="2"/>
                <a:ea typeface="Arial Cyr" pitchFamily="2"/>
                <a:cs typeface="Arial Cyr" pitchFamily="2"/>
              </a:endParaRPr>
            </a:p>
            <a:p>
              <a:pPr marL="0" marR="0" lvl="0" indent="0" algn="r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rgbClr val="000000"/>
                  </a:solidFill>
                  <a:latin typeface="Arial Cyr"/>
                  <a:ea typeface="Arial Cyr"/>
                  <a:cs typeface="Arial Cyr"/>
                </a:defRPr>
              </a:pPr>
              <a:endParaRPr lang="uk-UA" sz="2200" b="1" i="1" u="none" strike="noStrike" cap="none" baseline="0" dirty="0">
                <a:ln>
                  <a:noFill/>
                </a:ln>
                <a:solidFill>
                  <a:srgbClr val="990033"/>
                </a:solidFill>
                <a:latin typeface="Arial Cyr" pitchFamily="2"/>
                <a:ea typeface="Arial Cyr" pitchFamily="2"/>
                <a:cs typeface="Arial Cyr" pitchFamily="2"/>
              </a:endParaRPr>
            </a:p>
            <a:p>
              <a:pPr marL="0" marR="0" lvl="0" indent="0" algn="r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rgbClr val="000000"/>
                  </a:solidFill>
                  <a:latin typeface="Arial Cyr"/>
                  <a:ea typeface="Arial Cyr"/>
                  <a:cs typeface="Arial Cyr"/>
                </a:defRPr>
              </a:pPr>
              <a:endParaRPr lang="uk-UA" sz="2200" b="1" i="1" u="none" strike="noStrike" cap="none" baseline="0" dirty="0">
                <a:ln>
                  <a:noFill/>
                </a:ln>
                <a:solidFill>
                  <a:srgbClr val="990033"/>
                </a:solidFill>
                <a:latin typeface="Arial Cyr" pitchFamily="2"/>
                <a:ea typeface="Arial Cyr" pitchFamily="2"/>
                <a:cs typeface="Arial Cyr" pitchFamily="2"/>
              </a:endParaRPr>
            </a:p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uk-UA" sz="2200" b="1" i="1" u="none" strike="noStrike" cap="none" baseline="0" dirty="0">
                <a:ln>
                  <a:noFill/>
                </a:ln>
                <a:solidFill>
                  <a:srgbClr val="990033"/>
                </a:solidFill>
                <a:latin typeface="Arial" pitchFamily="2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Rectangle 6"/>
            <p:cNvSpPr/>
            <p:nvPr/>
          </p:nvSpPr>
          <p:spPr>
            <a:xfrm>
              <a:off x="652320" y="2204864"/>
              <a:ext cx="8227799" cy="76047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18000" tIns="10800" rIns="18000" bIns="10800" anchor="t" anchorCtr="0" compatLnSpc="1">
              <a:spAutoFit/>
            </a:bodyPr>
            <a:lstStyle/>
            <a:p>
              <a:pPr lvl="0" algn="ctr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uk-UA" sz="2400" b="1" i="1" u="none" strike="noStrike" cap="none" baseline="0" dirty="0">
                  <a:ln>
                    <a:noFill/>
                  </a:ln>
                  <a:solidFill>
                    <a:srgbClr val="990033"/>
                  </a:solidFill>
                  <a:latin typeface="Arial" pitchFamily="2"/>
                  <a:ea typeface="Microsoft YaHei" pitchFamily="2"/>
                  <a:cs typeface="Mangal" pitchFamily="2"/>
                </a:rPr>
                <a:t>Тема лекції:</a:t>
              </a:r>
              <a:r>
                <a:rPr lang="uk-UA" sz="2800" b="1" i="0" u="none" strike="noStrike" cap="none" baseline="0" dirty="0">
                  <a:ln>
                    <a:noFill/>
                  </a:ln>
                  <a:solidFill>
                    <a:srgbClr val="990033"/>
                  </a:solidFill>
                  <a:latin typeface="Arial" pitchFamily="2"/>
                  <a:ea typeface="Microsoft YaHei" pitchFamily="2"/>
                  <a:cs typeface="Mangal" pitchFamily="2"/>
                </a:rPr>
                <a:t>  </a:t>
              </a:r>
              <a:r>
                <a:rPr lang="en-US" sz="2800" b="1" i="0" u="none" strike="noStrike" cap="none" baseline="0" dirty="0">
                  <a:ln>
                    <a:noFill/>
                  </a:ln>
                  <a:solidFill>
                    <a:srgbClr val="990033"/>
                  </a:solidFill>
                  <a:latin typeface="Arial" pitchFamily="2"/>
                  <a:ea typeface="Microsoft YaHei" pitchFamily="2"/>
                  <a:cs typeface="Mangal" pitchFamily="2"/>
                </a:rPr>
                <a:t/>
              </a:r>
              <a:br>
                <a:rPr lang="en-US" sz="2800" b="1" i="0" u="none" strike="noStrike" cap="none" baseline="0" dirty="0">
                  <a:ln>
                    <a:noFill/>
                  </a:ln>
                  <a:solidFill>
                    <a:srgbClr val="990033"/>
                  </a:solidFill>
                  <a:latin typeface="Arial" pitchFamily="2"/>
                  <a:ea typeface="Microsoft YaHei" pitchFamily="2"/>
                  <a:cs typeface="Mangal" pitchFamily="2"/>
                </a:rPr>
              </a:br>
              <a:r>
                <a:rPr lang="en-US" sz="3200" b="1" i="1" u="none" strike="noStrike" cap="none" baseline="0" dirty="0">
                  <a:ln>
                    <a:noFill/>
                  </a:ln>
                  <a:solidFill>
                    <a:srgbClr val="990033"/>
                  </a:solidFill>
                  <a:latin typeface="Arial" pitchFamily="2"/>
                  <a:ea typeface="Microsoft YaHei" pitchFamily="2"/>
                  <a:cs typeface="Mangal" pitchFamily="2"/>
                </a:rPr>
                <a:t> </a:t>
              </a:r>
              <a:r>
                <a:rPr lang="ru-RU" sz="3200" b="1" i="1" dirty="0" err="1" smtClean="0"/>
                <a:t>Головні</a:t>
              </a:r>
              <a:r>
                <a:rPr lang="ru-RU" sz="3200" b="1" i="1" dirty="0" smtClean="0"/>
                <a:t> </a:t>
              </a:r>
              <a:r>
                <a:rPr lang="ru-RU" sz="3200" b="1" i="1" dirty="0" err="1" smtClean="0"/>
                <a:t>елементи</a:t>
              </a:r>
              <a:r>
                <a:rPr lang="ru-RU" sz="3200" b="1" i="1" dirty="0" smtClean="0"/>
                <a:t> та </a:t>
              </a:r>
              <a:r>
                <a:rPr lang="ru-RU" sz="3200" b="1" i="1" dirty="0" err="1" smtClean="0"/>
                <a:t>вузли</a:t>
              </a:r>
              <a:r>
                <a:rPr lang="ru-RU" sz="3200" b="1" i="1" dirty="0" smtClean="0"/>
                <a:t> </a:t>
              </a:r>
              <a:r>
                <a:rPr lang="ru-RU" sz="3200" b="1" i="1" dirty="0"/>
                <a:t>ЕОМ</a:t>
              </a:r>
              <a:r>
                <a:rPr lang="uk-UA" sz="3200" b="1" i="1" u="none" strike="noStrike" cap="none" baseline="0" dirty="0" smtClean="0">
                  <a:ln>
                    <a:noFill/>
                  </a:ln>
                  <a:solidFill>
                    <a:srgbClr val="990033"/>
                  </a:solidFill>
                  <a:latin typeface="Times New Roman Cyr" pitchFamily="2"/>
                  <a:ea typeface="Times New Roman Cyr" pitchFamily="2"/>
                  <a:cs typeface="Times New Roman Cyr" pitchFamily="2"/>
                </a:rPr>
                <a:t>.</a:t>
              </a:r>
              <a:r>
                <a:rPr lang="uk-UA" sz="3200" b="1" i="1" u="none" strike="noStrike" cap="none" baseline="0" dirty="0" smtClean="0">
                  <a:ln>
                    <a:noFill/>
                  </a:ln>
                  <a:solidFill>
                    <a:srgbClr val="330033"/>
                  </a:solidFill>
                  <a:latin typeface="Times New Roman" pitchFamily="18"/>
                  <a:ea typeface="Microsoft YaHei" pitchFamily="2"/>
                  <a:cs typeface="Mangal" pitchFamily="2"/>
                </a:rPr>
                <a:t> </a:t>
              </a:r>
              <a:r>
                <a:rPr lang="ru-RU" sz="3200" b="1" i="1" u="none" strike="noStrike" cap="none" baseline="0" dirty="0" smtClean="0">
                  <a:ln>
                    <a:noFill/>
                  </a:ln>
                  <a:solidFill>
                    <a:srgbClr val="330033"/>
                  </a:solidFill>
                  <a:latin typeface="Times New Roman" pitchFamily="18"/>
                  <a:ea typeface="Microsoft YaHei" pitchFamily="2"/>
                  <a:cs typeface="Mangal" pitchFamily="2"/>
                </a:rPr>
                <a:t> </a:t>
              </a:r>
              <a:endParaRPr lang="ru-RU" sz="3200" b="1" i="1" u="none" strike="noStrike" cap="none" baseline="0" dirty="0">
                <a:ln>
                  <a:noFill/>
                </a:ln>
                <a:solidFill>
                  <a:srgbClr val="330033"/>
                </a:solidFill>
                <a:latin typeface="Times New Roman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7" name="Text Box 10"/>
            <p:cNvSpPr/>
            <p:nvPr/>
          </p:nvSpPr>
          <p:spPr>
            <a:xfrm>
              <a:off x="5081400" y="6163200"/>
              <a:ext cx="3889440" cy="549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0" tIns="0" rIns="0" bIns="0" anchor="t" anchorCtr="0" compatLnSpc="1">
              <a:spAutoFit/>
            </a:bodyPr>
            <a:lstStyle/>
            <a:p>
              <a:pPr marL="0" marR="0" lvl="0" indent="0" algn="ctr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uk-UA" sz="1800" b="1" i="0" u="none" strike="noStrike" cap="none" baseline="0">
                <a:ln>
                  <a:noFill/>
                </a:ln>
                <a:solidFill>
                  <a:srgbClr val="000099"/>
                </a:solidFill>
                <a:latin typeface="Arial" pitchFamily="2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Rectangle 12"/>
            <p:cNvSpPr/>
            <p:nvPr/>
          </p:nvSpPr>
          <p:spPr>
            <a:xfrm>
              <a:off x="442439" y="137160"/>
              <a:ext cx="8437680" cy="274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none" lIns="0" tIns="0" rIns="0" bIns="0" anchor="t" anchorCtr="0" compatLnSpc="1">
              <a:sp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uk-UA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179513" y="836712"/>
            <a:ext cx="8712968" cy="5688632"/>
          </a:xfrm>
          <a:solidFill>
            <a:srgbClr val="FFFFD9"/>
          </a:solidFill>
        </p:spPr>
        <p:txBody>
          <a:bodyPr wrap="square" lIns="0" tIns="0" rIns="0" bIns="0"/>
          <a:lstStyle>
            <a:def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uk-UA" sz="28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uk-UA" sz="24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8pPr>
            <a:lvl9pPr marL="2057400" marR="0" lvl="8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На схемах </a:t>
            </a:r>
            <a:r>
              <a:rPr lang="ru-RU" sz="2000" dirty="0" err="1" smtClean="0"/>
              <a:t>напівсуматори</a:t>
            </a:r>
            <a:r>
              <a:rPr lang="ru-RU" sz="2000" dirty="0" smtClean="0"/>
              <a:t> </a:t>
            </a:r>
            <a:r>
              <a:rPr lang="ru-RU" sz="2000" dirty="0" err="1" smtClean="0"/>
              <a:t>позначають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769503" y="18864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err="1"/>
              <a:t>Головні</a:t>
            </a:r>
            <a:r>
              <a:rPr lang="ru-RU" sz="2800" b="1" i="1" dirty="0"/>
              <a:t> </a:t>
            </a:r>
            <a:r>
              <a:rPr lang="ru-RU" sz="2800" b="1" i="1" dirty="0" err="1"/>
              <a:t>елементи</a:t>
            </a:r>
            <a:r>
              <a:rPr lang="ru-RU" sz="2800" b="1" i="1" dirty="0"/>
              <a:t> та </a:t>
            </a:r>
            <a:r>
              <a:rPr lang="ru-RU" sz="2800" b="1" i="1" dirty="0" err="1"/>
              <a:t>вузли</a:t>
            </a:r>
            <a:r>
              <a:rPr lang="ru-RU" sz="2800" b="1" i="1" dirty="0"/>
              <a:t> ЕОМ</a:t>
            </a:r>
            <a:endParaRPr lang="uk-UA" sz="2800" b="1" dirty="0">
              <a:latin typeface="Arial Cyr" panose="020B0604020202020204" pitchFamily="34" charset="0"/>
              <a:cs typeface="Arial Cyr" panose="020B0604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969938"/>
              </p:ext>
            </p:extLst>
          </p:nvPr>
        </p:nvGraphicFramePr>
        <p:xfrm>
          <a:off x="5652120" y="1124744"/>
          <a:ext cx="217963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r:id="rId4" imgW="2179800" imgH="1178640" progId="">
                  <p:embed/>
                </p:oleObj>
              </mc:Choice>
              <mc:Fallback>
                <p:oleObj r:id="rId4" imgW="2179800" imgH="11786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124744"/>
                        <a:ext cx="2179637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213386" y="2302669"/>
            <a:ext cx="77429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додати</a:t>
            </a:r>
            <a:r>
              <a:rPr lang="ru-RU" sz="2000" dirty="0"/>
              <a:t> </a:t>
            </a:r>
            <a:r>
              <a:rPr lang="ru-RU" sz="2000" dirty="0" err="1"/>
              <a:t>ще</a:t>
            </a:r>
            <a:r>
              <a:rPr lang="ru-RU" sz="2000" dirty="0"/>
              <a:t> один </a:t>
            </a:r>
            <a:r>
              <a:rPr lang="ru-RU" sz="2000" dirty="0" err="1"/>
              <a:t>напівсуматор</a:t>
            </a:r>
            <a:r>
              <a:rPr lang="ru-RU" sz="2000" dirty="0"/>
              <a:t>, то </a:t>
            </a:r>
            <a:r>
              <a:rPr lang="ru-RU" sz="2000" dirty="0" err="1"/>
              <a:t>отримаємо</a:t>
            </a:r>
            <a:r>
              <a:rPr lang="ru-RU" sz="2000" dirty="0"/>
              <a:t> схему </a:t>
            </a:r>
            <a:r>
              <a:rPr lang="ru-RU" sz="2000" dirty="0" err="1"/>
              <a:t>повного</a:t>
            </a:r>
            <a:r>
              <a:rPr lang="ru-RU" sz="2000" dirty="0"/>
              <a:t> </a:t>
            </a:r>
            <a:r>
              <a:rPr lang="ru-RU" sz="2000" dirty="0" err="1"/>
              <a:t>суматора</a:t>
            </a:r>
            <a:r>
              <a:rPr lang="ru-RU" sz="2000" dirty="0"/>
              <a:t> на три </a:t>
            </a:r>
            <a:r>
              <a:rPr lang="ru-RU" sz="2000" dirty="0" smtClean="0"/>
              <a:t>входи</a:t>
            </a:r>
            <a:endParaRPr lang="uk-UA" sz="2000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627264"/>
              </p:ext>
            </p:extLst>
          </p:nvPr>
        </p:nvGraphicFramePr>
        <p:xfrm>
          <a:off x="3707904" y="3078641"/>
          <a:ext cx="4862512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r:id="rId6" imgW="4694400" imgH="1932480" progId="">
                  <p:embed/>
                </p:oleObj>
              </mc:Choice>
              <mc:Fallback>
                <p:oleObj r:id="rId6" imgW="4694400" imgH="1932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078641"/>
                        <a:ext cx="4862512" cy="193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239755" y="5010628"/>
            <a:ext cx="4891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err="1"/>
              <a:t>Повний</a:t>
            </a:r>
            <a:r>
              <a:rPr lang="ru-RU" sz="2000" dirty="0"/>
              <a:t> </a:t>
            </a:r>
            <a:r>
              <a:rPr lang="ru-RU" sz="2000" dirty="0" err="1"/>
              <a:t>суматор</a:t>
            </a:r>
            <a:r>
              <a:rPr lang="ru-RU" sz="2000" dirty="0"/>
              <a:t> на схемах </a:t>
            </a:r>
            <a:r>
              <a:rPr lang="ru-RU" sz="2000" dirty="0" err="1"/>
              <a:t>позначають</a:t>
            </a:r>
            <a:r>
              <a:rPr lang="ru-RU" sz="2000" dirty="0"/>
              <a:t> так:</a:t>
            </a:r>
            <a:endParaRPr lang="uk-UA" sz="20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215757"/>
              </p:ext>
            </p:extLst>
          </p:nvPr>
        </p:nvGraphicFramePr>
        <p:xfrm>
          <a:off x="5148064" y="5244573"/>
          <a:ext cx="240823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r:id="rId8" imgW="2408400" imgH="1178640" progId="">
                  <p:embed/>
                </p:oleObj>
              </mc:Choice>
              <mc:Fallback>
                <p:oleObj r:id="rId8" imgW="2408400" imgH="11786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5244573"/>
                        <a:ext cx="2408237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5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179513" y="836712"/>
            <a:ext cx="8712968" cy="5688632"/>
          </a:xfrm>
          <a:solidFill>
            <a:srgbClr val="FFFFD9"/>
          </a:solidFill>
        </p:spPr>
        <p:txBody>
          <a:bodyPr wrap="square" lIns="0" tIns="0" rIns="0" bIns="0"/>
          <a:lstStyle>
            <a:def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uk-UA" sz="28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uk-UA" sz="24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8pPr>
            <a:lvl9pPr marL="2057400" marR="0" lvl="8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9pPr>
          </a:lstStyle>
          <a:p>
            <a:pPr marL="0" indent="0">
              <a:buNone/>
            </a:pPr>
            <a:r>
              <a:rPr lang="uk-UA" sz="2000" dirty="0" err="1"/>
              <a:t>Багаторозрядний</a:t>
            </a:r>
            <a:r>
              <a:rPr lang="uk-UA" sz="2000" dirty="0"/>
              <a:t> суматор можна отримати простим послідовним з’єднанням </a:t>
            </a:r>
            <a:r>
              <a:rPr lang="uk-UA" sz="2000" dirty="0" err="1"/>
              <a:t>однорозрядних</a:t>
            </a:r>
            <a:r>
              <a:rPr lang="uk-UA" sz="2000" dirty="0"/>
              <a:t> суматорів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769503" y="18864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err="1"/>
              <a:t>Головні</a:t>
            </a:r>
            <a:r>
              <a:rPr lang="ru-RU" sz="2800" b="1" i="1" dirty="0"/>
              <a:t> </a:t>
            </a:r>
            <a:r>
              <a:rPr lang="ru-RU" sz="2800" b="1" i="1" dirty="0" err="1"/>
              <a:t>елементи</a:t>
            </a:r>
            <a:r>
              <a:rPr lang="ru-RU" sz="2800" b="1" i="1" dirty="0"/>
              <a:t> та </a:t>
            </a:r>
            <a:r>
              <a:rPr lang="ru-RU" sz="2800" b="1" i="1" dirty="0" err="1"/>
              <a:t>вузли</a:t>
            </a:r>
            <a:r>
              <a:rPr lang="ru-RU" sz="2800" b="1" i="1" dirty="0"/>
              <a:t> ЕОМ</a:t>
            </a:r>
            <a:endParaRPr lang="uk-UA" sz="2800" b="1" dirty="0">
              <a:latin typeface="Arial Cyr" panose="020B0604020202020204" pitchFamily="34" charset="0"/>
              <a:cs typeface="Arial Cyr" panose="020B0604020202020204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32237"/>
              </p:ext>
            </p:extLst>
          </p:nvPr>
        </p:nvGraphicFramePr>
        <p:xfrm>
          <a:off x="899592" y="1700808"/>
          <a:ext cx="6399600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r:id="rId4" imgW="7037280" imgH="1556640" progId="">
                  <p:embed/>
                </p:oleObj>
              </mc:Choice>
              <mc:Fallback>
                <p:oleObj r:id="rId4" imgW="7037280" imgH="15566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00808"/>
                        <a:ext cx="6399600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79512" y="3338191"/>
            <a:ext cx="85689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Однорозрядний</a:t>
            </a:r>
            <a:r>
              <a:rPr lang="ru-RU" dirty="0"/>
              <a:t> </a:t>
            </a:r>
            <a:r>
              <a:rPr lang="ru-RU" dirty="0" err="1"/>
              <a:t>суматор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використати</a:t>
            </a:r>
            <a:r>
              <a:rPr lang="ru-RU" dirty="0"/>
              <a:t> для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</a:t>
            </a:r>
            <a:r>
              <a:rPr lang="ru-RU" dirty="0" err="1"/>
              <a:t>віднімання</a:t>
            </a:r>
            <a:r>
              <a:rPr lang="ru-RU" dirty="0"/>
              <a:t>. Для </a:t>
            </a:r>
            <a:r>
              <a:rPr lang="ru-RU" dirty="0" err="1"/>
              <a:t>цього</a:t>
            </a:r>
            <a:r>
              <a:rPr lang="ru-RU" dirty="0"/>
              <a:t> на </a:t>
            </a:r>
            <a:r>
              <a:rPr lang="ru-RU" dirty="0" err="1"/>
              <a:t>вхід</a:t>
            </a:r>
            <a:r>
              <a:rPr lang="ru-RU" dirty="0"/>
              <a:t> Y </a:t>
            </a:r>
            <a:r>
              <a:rPr lang="ru-RU" dirty="0" err="1"/>
              <a:t>подають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прямий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обернений</a:t>
            </a:r>
            <a:r>
              <a:rPr lang="ru-RU" dirty="0"/>
              <a:t> код </a:t>
            </a:r>
            <a:r>
              <a:rPr lang="ru-RU" dirty="0" err="1"/>
              <a:t>доданка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від'ємному</a:t>
            </a:r>
            <a:r>
              <a:rPr lang="ru-RU" dirty="0"/>
              <a:t> </a:t>
            </a:r>
            <a:r>
              <a:rPr lang="ru-RU" dirty="0" err="1"/>
              <a:t>значенню</a:t>
            </a:r>
            <a:r>
              <a:rPr lang="ru-RU" dirty="0"/>
              <a:t> </a:t>
            </a:r>
            <a:endParaRPr lang="uk-UA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367428"/>
              </p:ext>
            </p:extLst>
          </p:nvPr>
        </p:nvGraphicFramePr>
        <p:xfrm>
          <a:off x="1303010" y="4290324"/>
          <a:ext cx="5592763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r:id="rId6" imgW="5322960" imgH="2023560" progId="">
                  <p:embed/>
                </p:oleObj>
              </mc:Choice>
              <mc:Fallback>
                <p:oleObj r:id="rId6" imgW="5322960" imgH="2023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010" y="4290324"/>
                        <a:ext cx="5592763" cy="202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2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179512" y="836712"/>
            <a:ext cx="5400599" cy="5904656"/>
          </a:xfrm>
          <a:solidFill>
            <a:srgbClr val="FFFFD9"/>
          </a:solidFill>
        </p:spPr>
        <p:txBody>
          <a:bodyPr wrap="square" lIns="0" tIns="0" rIns="0" bIns="0"/>
          <a:lstStyle>
            <a:def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uk-UA" sz="28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uk-UA" sz="24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8pPr>
            <a:lvl9pPr marL="2057400" marR="0" lvl="8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9pPr>
          </a:lstStyle>
          <a:p>
            <a:r>
              <a:rPr lang="uk-UA" sz="2000" b="1" dirty="0" err="1">
                <a:solidFill>
                  <a:schemeClr val="tx2">
                    <a:lumMod val="75000"/>
                  </a:schemeClr>
                </a:solidFill>
              </a:rPr>
              <a:t>Мультипле́ксори</a:t>
            </a:r>
            <a:r>
              <a:rPr lang="uk-UA" sz="2000" dirty="0"/>
              <a:t> відносяться до пристроїв </a:t>
            </a:r>
            <a:r>
              <a:rPr lang="uk-UA" sz="2000" dirty="0" err="1"/>
              <a:t>комутування</a:t>
            </a:r>
            <a:r>
              <a:rPr lang="uk-UA" sz="2000" dirty="0"/>
              <a:t> цифрової інформації. Вони здійснюють </a:t>
            </a:r>
            <a:r>
              <a:rPr lang="uk-UA" sz="2000" u="sng" dirty="0"/>
              <a:t>комутацію</a:t>
            </a:r>
            <a:r>
              <a:rPr lang="uk-UA" sz="2000" dirty="0"/>
              <a:t> одного з декількох інформаційних входів </a:t>
            </a:r>
            <a:r>
              <a:rPr lang="en-US" sz="2000" dirty="0"/>
              <a:t>x</a:t>
            </a:r>
            <a:r>
              <a:rPr lang="en-US" sz="2000" baseline="-25000" dirty="0"/>
              <a:t>i</a:t>
            </a:r>
            <a:r>
              <a:rPr lang="en-US" sz="2000" dirty="0"/>
              <a:t> </a:t>
            </a:r>
            <a:r>
              <a:rPr lang="uk-UA" sz="2000" dirty="0"/>
              <a:t>до одного виходу </a:t>
            </a:r>
            <a:r>
              <a:rPr lang="en-US" sz="2000" i="1" dirty="0"/>
              <a:t>y</a:t>
            </a:r>
            <a:r>
              <a:rPr lang="en-US" sz="2000" dirty="0"/>
              <a:t>. </a:t>
            </a:r>
            <a:r>
              <a:rPr lang="uk-UA" sz="2000" dirty="0" err="1"/>
              <a:t>Мультиплексори</a:t>
            </a:r>
            <a:r>
              <a:rPr lang="uk-UA" sz="2000" dirty="0"/>
              <a:t> мають декілька інформаційних входів, адресні входи, вхід дозволу мультиплексування (</a:t>
            </a:r>
            <a:r>
              <a:rPr lang="uk-UA" sz="2000" dirty="0" err="1"/>
              <a:t>стробуючий</a:t>
            </a:r>
            <a:r>
              <a:rPr lang="uk-UA" sz="2000" dirty="0"/>
              <a:t> вхід) та один вихід.</a:t>
            </a:r>
          </a:p>
          <a:p>
            <a:r>
              <a:rPr lang="uk-UA" sz="2000" dirty="0"/>
              <a:t>Кожному з інформаційних входів </a:t>
            </a:r>
            <a:r>
              <a:rPr lang="uk-UA" sz="2000" dirty="0" err="1"/>
              <a:t>мультиплексора</a:t>
            </a:r>
            <a:r>
              <a:rPr lang="uk-UA" sz="2000" dirty="0"/>
              <a:t> відповідає номер, який називається </a:t>
            </a:r>
            <a:r>
              <a:rPr lang="uk-UA" sz="2000" dirty="0" err="1"/>
              <a:t>адресою</a:t>
            </a:r>
            <a:r>
              <a:rPr lang="uk-UA" sz="2000" dirty="0"/>
              <a:t>, двійкове число якого подається до адресних входів.</a:t>
            </a:r>
          </a:p>
          <a:p>
            <a:r>
              <a:rPr lang="uk-UA" sz="2000" dirty="0"/>
              <a:t>Число інформаційних входів </a:t>
            </a:r>
            <a:r>
              <a:rPr lang="en-US" sz="2000" dirty="0"/>
              <a:t>n</a:t>
            </a:r>
            <a:r>
              <a:rPr lang="uk-UA" sz="2000" baseline="-25000" dirty="0" err="1"/>
              <a:t>інф</a:t>
            </a:r>
            <a:r>
              <a:rPr lang="uk-UA" sz="2000" dirty="0"/>
              <a:t> і число адресних входів </a:t>
            </a:r>
            <a:r>
              <a:rPr lang="en-US" sz="2000" dirty="0"/>
              <a:t>n</a:t>
            </a:r>
            <a:r>
              <a:rPr lang="uk-UA" sz="2000" baseline="-25000" dirty="0" err="1"/>
              <a:t>адр</a:t>
            </a:r>
            <a:r>
              <a:rPr lang="uk-UA" sz="2000" dirty="0"/>
              <a:t> зв'язані співвідношенням: </a:t>
            </a:r>
            <a:r>
              <a:rPr lang="en-US" sz="2000" dirty="0"/>
              <a:t>n</a:t>
            </a:r>
            <a:r>
              <a:rPr lang="uk-UA" sz="2000" baseline="-25000" dirty="0" err="1"/>
              <a:t>інф</a:t>
            </a:r>
            <a:r>
              <a:rPr lang="uk-UA" sz="2000" dirty="0"/>
              <a:t>=2</a:t>
            </a:r>
            <a:r>
              <a:rPr lang="en-US" sz="2000" baseline="30000" dirty="0"/>
              <a:t>n</a:t>
            </a:r>
            <a:r>
              <a:rPr lang="uk-UA" sz="2000" baseline="-25000" dirty="0" err="1"/>
              <a:t>адр</a:t>
            </a:r>
            <a:r>
              <a:rPr lang="uk-UA" sz="2000" dirty="0"/>
              <a:t>.</a:t>
            </a:r>
          </a:p>
          <a:p>
            <a:pPr marL="0" indent="0">
              <a:buNone/>
            </a:pP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769503" y="18864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err="1"/>
              <a:t>Головні</a:t>
            </a:r>
            <a:r>
              <a:rPr lang="ru-RU" sz="2800" b="1" i="1" dirty="0"/>
              <a:t> </a:t>
            </a:r>
            <a:r>
              <a:rPr lang="ru-RU" sz="2800" b="1" i="1" dirty="0" err="1"/>
              <a:t>елементи</a:t>
            </a:r>
            <a:r>
              <a:rPr lang="ru-RU" sz="2800" b="1" i="1" dirty="0"/>
              <a:t> та </a:t>
            </a:r>
            <a:r>
              <a:rPr lang="ru-RU" sz="2800" b="1" i="1" dirty="0" err="1"/>
              <a:t>вузли</a:t>
            </a:r>
            <a:r>
              <a:rPr lang="ru-RU" sz="2800" b="1" i="1" dirty="0"/>
              <a:t> ЕОМ</a:t>
            </a:r>
            <a:endParaRPr lang="uk-UA" sz="2800" b="1" dirty="0">
              <a:latin typeface="Arial Cyr" panose="020B0604020202020204" pitchFamily="34" charset="0"/>
              <a:cs typeface="Arial Cyr" panose="020B0604020202020204" pitchFamily="34" charset="0"/>
            </a:endParaRPr>
          </a:p>
        </p:txBody>
      </p:sp>
      <p:pic>
        <p:nvPicPr>
          <p:cNvPr id="23554" name="Picture 2" descr="https://upload.wikimedia.org/wikipedia/uk/c/ca/%D0%9C%D1%83%D0%BB%D1%8C%D1%82%D0%B8%D0%BF%D0%BB%D0%B5%D0%BA%D1%81%D0%BE%D1%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07" y="1412776"/>
            <a:ext cx="3408040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1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287524" y="872716"/>
            <a:ext cx="8676964" cy="5796644"/>
          </a:xfrm>
          <a:solidFill>
            <a:srgbClr val="FFFFD9"/>
          </a:solidFill>
        </p:spPr>
        <p:txBody>
          <a:bodyPr wrap="square" lIns="0" tIns="0" rIns="0" bIns="0"/>
          <a:lstStyle>
            <a:def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uk-UA" sz="28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uk-UA" sz="24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8pPr>
            <a:lvl9pPr marL="2057400" marR="0" lvl="8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RS-</a:t>
            </a:r>
            <a:r>
              <a:rPr lang="uk-UA" sz="2000" b="1" dirty="0" smtClean="0">
                <a:solidFill>
                  <a:schemeClr val="accent1"/>
                </a:solidFill>
              </a:rPr>
              <a:t>т</a:t>
            </a:r>
            <a:r>
              <a:rPr lang="ru-RU" sz="2000" b="1" dirty="0" err="1" smtClean="0">
                <a:solidFill>
                  <a:schemeClr val="accent1"/>
                </a:solidFill>
              </a:rPr>
              <a:t>ригери</a:t>
            </a:r>
            <a:r>
              <a:rPr lang="ru-RU" sz="2000" b="1" dirty="0" smtClean="0">
                <a:solidFill>
                  <a:schemeClr val="accent1"/>
                </a:solidFill>
              </a:rPr>
              <a:t> </a:t>
            </a:r>
            <a:r>
              <a:rPr lang="uk-UA" sz="2000" dirty="0" smtClean="0"/>
              <a:t>з роздільним установленням 0 та 1</a:t>
            </a:r>
          </a:p>
          <a:p>
            <a:pPr marL="0" indent="0" algn="ctr">
              <a:buNone/>
            </a:pPr>
            <a:r>
              <a:rPr lang="ru-RU" sz="2000" b="1" dirty="0" smtClean="0">
                <a:solidFill>
                  <a:schemeClr val="accent1"/>
                </a:solidFill>
              </a:rPr>
              <a:t>			</a:t>
            </a:r>
            <a:endParaRPr lang="ru-RU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18864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err="1"/>
              <a:t>Головні</a:t>
            </a:r>
            <a:r>
              <a:rPr lang="ru-RU" sz="2800" b="1" i="1" dirty="0"/>
              <a:t> </a:t>
            </a:r>
            <a:r>
              <a:rPr lang="ru-RU" sz="2800" b="1" i="1" dirty="0" err="1"/>
              <a:t>елементи</a:t>
            </a:r>
            <a:r>
              <a:rPr lang="ru-RU" sz="2800" b="1" i="1" dirty="0"/>
              <a:t> та </a:t>
            </a:r>
            <a:r>
              <a:rPr lang="ru-RU" sz="2800" b="1" i="1" dirty="0" err="1"/>
              <a:t>вузли</a:t>
            </a:r>
            <a:r>
              <a:rPr lang="ru-RU" sz="2800" b="1" i="1" dirty="0"/>
              <a:t> </a:t>
            </a:r>
            <a:r>
              <a:rPr lang="ru-RU" sz="2800" b="1" i="1" dirty="0" smtClean="0"/>
              <a:t>ЕОМ. </a:t>
            </a:r>
            <a:r>
              <a:rPr lang="ru-RU" sz="2800" b="1" i="1" dirty="0" err="1" smtClean="0"/>
              <a:t>Тригери</a:t>
            </a:r>
            <a:r>
              <a:rPr lang="ru-RU" sz="2800" b="1" i="1" dirty="0" smtClean="0"/>
              <a:t>.</a:t>
            </a:r>
            <a:endParaRPr lang="uk-UA" sz="2800" b="1" dirty="0">
              <a:latin typeface="Arial Cyr" panose="020B0604020202020204" pitchFamily="34" charset="0"/>
              <a:cs typeface="Arial Cyr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6578" y="2536379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	Найпростіший </a:t>
            </a:r>
            <a:r>
              <a:rPr lang="uk-UA" dirty="0"/>
              <a:t>запам’ятовувальний елемент має два входи: </a:t>
            </a:r>
            <a:r>
              <a:rPr lang="en-US" dirty="0"/>
              <a:t>S </a:t>
            </a:r>
            <a:r>
              <a:rPr lang="uk-UA" dirty="0"/>
              <a:t>і </a:t>
            </a:r>
            <a:r>
              <a:rPr lang="en-US" dirty="0"/>
              <a:t>R. </a:t>
            </a:r>
            <a:r>
              <a:rPr lang="uk-UA" dirty="0"/>
              <a:t>У разі комбінації сигналів </a:t>
            </a:r>
            <a:r>
              <a:rPr lang="en-US" dirty="0"/>
              <a:t>S=1, R=0 </a:t>
            </a:r>
            <a:r>
              <a:rPr lang="uk-UA" dirty="0"/>
              <a:t>тригер буде встановлений в одиничний стан, тобто </a:t>
            </a:r>
            <a:r>
              <a:rPr lang="en-US" dirty="0"/>
              <a:t>Q=1.</a:t>
            </a:r>
          </a:p>
          <a:p>
            <a:r>
              <a:rPr lang="uk-UA" dirty="0" smtClean="0"/>
              <a:t>	Якщо </a:t>
            </a:r>
            <a:r>
              <a:rPr lang="uk-UA" dirty="0"/>
              <a:t>ж комбінація вхідних сигналів </a:t>
            </a:r>
            <a:r>
              <a:rPr lang="en-US" dirty="0"/>
              <a:t>S=0, R=1, </a:t>
            </a:r>
            <a:r>
              <a:rPr lang="uk-UA" dirty="0"/>
              <a:t>то тригер встановиться в нуль, </a:t>
            </a:r>
            <a:r>
              <a:rPr lang="en-US" dirty="0"/>
              <a:t>Q=0. </a:t>
            </a:r>
            <a:r>
              <a:rPr lang="uk-UA" dirty="0"/>
              <a:t>Комбінація </a:t>
            </a:r>
            <a:r>
              <a:rPr lang="en-US" dirty="0"/>
              <a:t>S=0, R=0 </a:t>
            </a:r>
            <a:r>
              <a:rPr lang="uk-UA" dirty="0"/>
              <a:t>залишить тригер у попередньому стані, а от комбінація </a:t>
            </a:r>
            <a:r>
              <a:rPr lang="en-US" dirty="0"/>
              <a:t>S=1, R=1 </a:t>
            </a:r>
            <a:r>
              <a:rPr lang="uk-UA" dirty="0"/>
              <a:t>буде невизначеною, отже, забороненою для такого елемента (</a:t>
            </a:r>
            <a:r>
              <a:rPr lang="en-US" dirty="0"/>
              <a:t>Q= </a:t>
            </a:r>
            <a:r>
              <a:rPr lang="en-US" dirty="0" smtClean="0"/>
              <a:t>Ǭ=0</a:t>
            </a:r>
            <a:r>
              <a:rPr lang="en-US" dirty="0"/>
              <a:t>).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122258"/>
            <a:ext cx="3571875" cy="14573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36578" y="4255539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uk-UA" dirty="0" smtClean="0"/>
              <a:t>Функціонування </a:t>
            </a:r>
            <a:r>
              <a:rPr lang="en-US" dirty="0"/>
              <a:t>RS-</a:t>
            </a:r>
            <a:r>
              <a:rPr lang="uk-UA" dirty="0"/>
              <a:t>тригера описує вираз</a:t>
            </a:r>
          </a:p>
          <a:p>
            <a:pPr algn="ctr"/>
            <a:r>
              <a:rPr lang="en-US" b="1" dirty="0"/>
              <a:t>Q(t+1)= S(t</a:t>
            </a:r>
            <a:r>
              <a:rPr lang="en-US" b="1" dirty="0" smtClean="0"/>
              <a:t>)˅</a:t>
            </a:r>
            <a:r>
              <a:rPr lang="en-US" b="1" dirty="0" smtClean="0"/>
              <a:t>Q</a:t>
            </a:r>
            <a:r>
              <a:rPr lang="en-US" b="1" dirty="0" smtClean="0"/>
              <a:t>’</a:t>
            </a:r>
            <a:r>
              <a:rPr lang="en-US" b="1" dirty="0" smtClean="0"/>
              <a:t>(t)R(t</a:t>
            </a:r>
            <a:r>
              <a:rPr lang="en-US" b="1" dirty="0"/>
              <a:t>),</a:t>
            </a:r>
          </a:p>
          <a:p>
            <a:r>
              <a:rPr lang="uk-UA" dirty="0"/>
              <a:t>де </a:t>
            </a:r>
            <a:r>
              <a:rPr lang="en-US" b="1" dirty="0"/>
              <a:t>S(t)R(t)=0</a:t>
            </a:r>
            <a:r>
              <a:rPr lang="en-US" dirty="0"/>
              <a:t>, t – </a:t>
            </a:r>
            <a:r>
              <a:rPr lang="uk-UA" dirty="0"/>
              <a:t>момент часу, який передує зміні стану.</a:t>
            </a:r>
          </a:p>
          <a:p>
            <a:r>
              <a:rPr lang="en-US" dirty="0" smtClean="0"/>
              <a:t>	 </a:t>
            </a:r>
          </a:p>
          <a:p>
            <a:r>
              <a:rPr lang="uk-UA" dirty="0" smtClean="0"/>
              <a:t>Такі </a:t>
            </a:r>
            <a:r>
              <a:rPr lang="uk-UA" dirty="0"/>
              <a:t>тригери реалізують на вже відомих нам логічних елементах І-НЕ, АБО-НЕ, з'єднуючи їхні входи і виходи навхрест. На схемах їх зображають прямокутником, у якому з лівого боку позначають вхідні сигнали </a:t>
            </a:r>
            <a:r>
              <a:rPr lang="en-US" dirty="0"/>
              <a:t>S, R, </a:t>
            </a:r>
            <a:r>
              <a:rPr lang="uk-UA" dirty="0"/>
              <a:t>а з правого – вихідні. Вхід </a:t>
            </a:r>
            <a:r>
              <a:rPr lang="en-US" dirty="0"/>
              <a:t>S </a:t>
            </a:r>
            <a:r>
              <a:rPr lang="uk-UA" dirty="0"/>
              <a:t>називають установлювальним, а вхід </a:t>
            </a:r>
            <a:r>
              <a:rPr lang="en-US" dirty="0"/>
              <a:t>R – </a:t>
            </a:r>
            <a:r>
              <a:rPr lang="uk-UA" dirty="0"/>
              <a:t>скидальним.</a:t>
            </a:r>
          </a:p>
        </p:txBody>
      </p:sp>
    </p:spTree>
    <p:extLst>
      <p:ext uri="{BB962C8B-B14F-4D97-AF65-F5344CB8AC3E}">
        <p14:creationId xmlns:p14="http://schemas.microsoft.com/office/powerpoint/2010/main" val="78861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336578" y="868197"/>
            <a:ext cx="8676964" cy="5796644"/>
          </a:xfrm>
          <a:solidFill>
            <a:srgbClr val="FFFFD9"/>
          </a:solidFill>
        </p:spPr>
        <p:txBody>
          <a:bodyPr wrap="square" lIns="0" tIns="0" rIns="0" bIns="0"/>
          <a:lstStyle>
            <a:def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uk-UA" sz="28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uk-UA" sz="24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8pPr>
            <a:lvl9pPr marL="2057400" marR="0" lvl="8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9pPr>
          </a:lstStyle>
          <a:p>
            <a:pPr marL="0" indent="0" algn="ctr">
              <a:buNone/>
            </a:pPr>
            <a:r>
              <a:rPr lang="uk-UA" sz="2000" b="1" dirty="0" smtClean="0">
                <a:solidFill>
                  <a:schemeClr val="accent1"/>
                </a:solidFill>
              </a:rPr>
              <a:t>Приклади </a:t>
            </a:r>
            <a:r>
              <a:rPr lang="en-US" sz="2000" b="1" dirty="0" smtClean="0">
                <a:solidFill>
                  <a:schemeClr val="accent1"/>
                </a:solidFill>
              </a:rPr>
              <a:t>RS-</a:t>
            </a:r>
            <a:r>
              <a:rPr lang="uk-UA" sz="2000" b="1" dirty="0" smtClean="0">
                <a:solidFill>
                  <a:schemeClr val="accent1"/>
                </a:solidFill>
              </a:rPr>
              <a:t>т</a:t>
            </a:r>
            <a:r>
              <a:rPr lang="ru-RU" sz="2000" b="1" dirty="0" err="1" smtClean="0">
                <a:solidFill>
                  <a:schemeClr val="accent1"/>
                </a:solidFill>
              </a:rPr>
              <a:t>ригерів</a:t>
            </a:r>
            <a:r>
              <a:rPr lang="ru-RU" sz="2000" b="1" dirty="0" smtClean="0">
                <a:solidFill>
                  <a:schemeClr val="accent1"/>
                </a:solidFill>
              </a:rPr>
              <a:t> </a:t>
            </a:r>
            <a:r>
              <a:rPr lang="uk-UA" sz="2000" dirty="0" smtClean="0"/>
              <a:t>з роздільним установленням 0 та 1</a:t>
            </a:r>
          </a:p>
          <a:p>
            <a:pPr marL="0" indent="0" algn="ctr">
              <a:buNone/>
            </a:pPr>
            <a:r>
              <a:rPr lang="ru-RU" sz="2000" b="1" dirty="0" smtClean="0">
                <a:solidFill>
                  <a:schemeClr val="accent1"/>
                </a:solidFill>
              </a:rPr>
              <a:t>			</a:t>
            </a:r>
            <a:endParaRPr lang="ru-RU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1958" y="11242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err="1"/>
              <a:t>Головні</a:t>
            </a:r>
            <a:r>
              <a:rPr lang="ru-RU" sz="2800" b="1" i="1" dirty="0"/>
              <a:t> </a:t>
            </a:r>
            <a:r>
              <a:rPr lang="ru-RU" sz="2800" b="1" i="1" dirty="0" err="1"/>
              <a:t>елементи</a:t>
            </a:r>
            <a:r>
              <a:rPr lang="ru-RU" sz="2800" b="1" i="1" dirty="0"/>
              <a:t> та </a:t>
            </a:r>
            <a:r>
              <a:rPr lang="ru-RU" sz="2800" b="1" i="1" dirty="0" err="1"/>
              <a:t>вузли</a:t>
            </a:r>
            <a:r>
              <a:rPr lang="ru-RU" sz="2800" b="1" i="1" dirty="0"/>
              <a:t> </a:t>
            </a:r>
            <a:r>
              <a:rPr lang="ru-RU" sz="2800" b="1" i="1" dirty="0" smtClean="0"/>
              <a:t>ЕОМ. </a:t>
            </a:r>
            <a:r>
              <a:rPr lang="ru-RU" sz="2800" b="1" i="1" dirty="0" err="1" smtClean="0"/>
              <a:t>Тригери</a:t>
            </a:r>
            <a:r>
              <a:rPr lang="ru-RU" sz="2800" b="1" i="1" dirty="0" smtClean="0"/>
              <a:t>.</a:t>
            </a:r>
            <a:endParaRPr lang="uk-UA" sz="2800" b="1" dirty="0">
              <a:latin typeface="Arial Cyr" panose="020B0604020202020204" pitchFamily="34" charset="0"/>
              <a:cs typeface="Arial Cyr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6578" y="2536379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	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2167047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endParaRPr lang="uk-UA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9485" y="16865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667308"/>
              </p:ext>
            </p:extLst>
          </p:nvPr>
        </p:nvGraphicFramePr>
        <p:xfrm>
          <a:off x="1673144" y="1308069"/>
          <a:ext cx="5941728" cy="2750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Точковий рисунок" r:id="rId4" imgW="5582429" imgH="2591162" progId="Paint.Picture">
                  <p:embed/>
                </p:oleObj>
              </mc:Choice>
              <mc:Fallback>
                <p:oleObj name="Точковий рисунок" r:id="rId4" imgW="5582429" imgH="259116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144" y="1308069"/>
                        <a:ext cx="5941728" cy="275060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9485" y="41249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16389" name="Picture 5" descr="https://upload.wikimedia.org/wikipedia/commons/e/e8/%D0%A1%D0%B8%D0%BD%D1%85%D1%80%D0%BE%D0%BD%D0%BD%D0%B8%D0%B9_RS-%D1%82%D1%80%D0%B8%D0%B3%D0%B5%D1%8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622" y="4381544"/>
            <a:ext cx="45339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510768" y="4574898"/>
            <a:ext cx="37444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Іноді вводять синхронізацію зміни стану тригера (позначають вхід </a:t>
            </a:r>
            <a:r>
              <a:rPr lang="en-US" dirty="0"/>
              <a:t>C (clocking – </a:t>
            </a:r>
            <a:r>
              <a:rPr lang="uk-UA" dirty="0"/>
              <a:t>синхронізація)). При </a:t>
            </a:r>
            <a:r>
              <a:rPr lang="en-US" dirty="0"/>
              <a:t>C=1 </a:t>
            </a:r>
            <a:r>
              <a:rPr lang="uk-UA" dirty="0"/>
              <a:t>тригер перемикається за законом </a:t>
            </a:r>
            <a:r>
              <a:rPr lang="en-US" dirty="0"/>
              <a:t>RS-</a:t>
            </a:r>
            <a:r>
              <a:rPr lang="uk-UA" dirty="0"/>
              <a:t>тригера, при </a:t>
            </a:r>
            <a:r>
              <a:rPr lang="en-US" dirty="0"/>
              <a:t>C=0 </a:t>
            </a:r>
            <a:r>
              <a:rPr lang="uk-UA" dirty="0"/>
              <a:t>він зберігає попередній стан.</a:t>
            </a:r>
          </a:p>
        </p:txBody>
      </p:sp>
    </p:spTree>
    <p:extLst>
      <p:ext uri="{BB962C8B-B14F-4D97-AF65-F5344CB8AC3E}">
        <p14:creationId xmlns:p14="http://schemas.microsoft.com/office/powerpoint/2010/main" val="2993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313826" y="908720"/>
            <a:ext cx="8676964" cy="5796644"/>
          </a:xfrm>
          <a:solidFill>
            <a:srgbClr val="FFFFD9"/>
          </a:solidFill>
        </p:spPr>
        <p:txBody>
          <a:bodyPr wrap="square" lIns="0" tIns="0" rIns="0" bIns="0"/>
          <a:lstStyle>
            <a:def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uk-UA" sz="28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uk-UA" sz="24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8pPr>
            <a:lvl9pPr marL="2057400" marR="0" lvl="8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D-</a:t>
            </a:r>
            <a:r>
              <a:rPr lang="uk-UA" sz="2000" b="1" dirty="0" smtClean="0">
                <a:solidFill>
                  <a:schemeClr val="accent1"/>
                </a:solidFill>
              </a:rPr>
              <a:t>т</a:t>
            </a:r>
            <a:r>
              <a:rPr lang="ru-RU" sz="2000" b="1" dirty="0" err="1" smtClean="0">
                <a:solidFill>
                  <a:schemeClr val="accent1"/>
                </a:solidFill>
              </a:rPr>
              <a:t>ригер</a:t>
            </a:r>
            <a:r>
              <a:rPr lang="uk-UA" sz="2000" b="1" dirty="0">
                <a:solidFill>
                  <a:schemeClr val="accent1"/>
                </a:solidFill>
              </a:rPr>
              <a:t>и</a:t>
            </a:r>
            <a:r>
              <a:rPr lang="ru-RU" sz="2000" b="1" dirty="0" smtClean="0">
                <a:solidFill>
                  <a:schemeClr val="accent1"/>
                </a:solidFill>
              </a:rPr>
              <a:t> 		</a:t>
            </a:r>
            <a:endParaRPr lang="ru-RU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4412" y="142435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err="1"/>
              <a:t>Головні</a:t>
            </a:r>
            <a:r>
              <a:rPr lang="ru-RU" sz="2800" b="1" i="1" dirty="0"/>
              <a:t> </a:t>
            </a:r>
            <a:r>
              <a:rPr lang="ru-RU" sz="2800" b="1" i="1" dirty="0" err="1"/>
              <a:t>елементи</a:t>
            </a:r>
            <a:r>
              <a:rPr lang="ru-RU" sz="2800" b="1" i="1" dirty="0"/>
              <a:t> та </a:t>
            </a:r>
            <a:r>
              <a:rPr lang="ru-RU" sz="2800" b="1" i="1" dirty="0" err="1"/>
              <a:t>вузли</a:t>
            </a:r>
            <a:r>
              <a:rPr lang="ru-RU" sz="2800" b="1" i="1" dirty="0"/>
              <a:t> </a:t>
            </a:r>
            <a:r>
              <a:rPr lang="ru-RU" sz="2800" b="1" i="1" dirty="0" smtClean="0"/>
              <a:t>ЕОМ. </a:t>
            </a:r>
            <a:r>
              <a:rPr lang="ru-RU" sz="2800" b="1" i="1" dirty="0" err="1" smtClean="0"/>
              <a:t>Тригери</a:t>
            </a:r>
            <a:r>
              <a:rPr lang="ru-RU" sz="2800" b="1" i="1" dirty="0" smtClean="0"/>
              <a:t>.</a:t>
            </a:r>
            <a:endParaRPr lang="uk-UA" sz="2800" b="1" dirty="0">
              <a:latin typeface="Arial Cyr" panose="020B0604020202020204" pitchFamily="34" charset="0"/>
              <a:cs typeface="Arial Cyr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6578" y="2536379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	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2167047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endParaRPr lang="uk-UA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9485" y="16865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9485" y="41249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9" name="Прямоугольник 8"/>
          <p:cNvSpPr/>
          <p:nvPr/>
        </p:nvSpPr>
        <p:spPr>
          <a:xfrm>
            <a:off x="634277" y="1319719"/>
            <a:ext cx="81992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Такий тригер має один інформаційний вхід і вхід для синхроімпульсу</a:t>
            </a:r>
            <a:r>
              <a:rPr lang="ru-RU" dirty="0"/>
              <a:t>. Гол</a:t>
            </a:r>
            <a:r>
              <a:rPr lang="uk-UA" dirty="0" err="1"/>
              <a:t>овне</a:t>
            </a:r>
            <a:r>
              <a:rPr lang="uk-UA" dirty="0"/>
              <a:t> призначення такого тригера – затримка і збереження сигналу</a:t>
            </a:r>
            <a:r>
              <a:rPr lang="ru-RU" dirty="0"/>
              <a:t>, </a:t>
            </a:r>
            <a:r>
              <a:rPr lang="uk-UA" dirty="0"/>
              <a:t>який подають на вхід за умови </a:t>
            </a:r>
            <a:r>
              <a:rPr lang="en-US" i="1" dirty="0"/>
              <a:t>C</a:t>
            </a:r>
            <a:r>
              <a:rPr lang="uk-UA" dirty="0"/>
              <a:t>=1</a:t>
            </a:r>
            <a:r>
              <a:rPr lang="ru-RU" dirty="0"/>
              <a:t>.</a:t>
            </a:r>
            <a:r>
              <a:rPr lang="uk-UA" dirty="0"/>
              <a:t> На рис.1.2 показана схема синхронізованого двотактного </a:t>
            </a:r>
            <a:r>
              <a:rPr lang="en-US" i="1" dirty="0"/>
              <a:t>D</a:t>
            </a:r>
            <a:r>
              <a:rPr lang="ru-RU" dirty="0"/>
              <a:t>-</a:t>
            </a:r>
            <a:r>
              <a:rPr lang="uk-UA" dirty="0"/>
              <a:t>тригера, який затримує сигнал на один період; і  його описує формула:</a:t>
            </a:r>
          </a:p>
          <a:p>
            <a:r>
              <a:rPr lang="ru-RU" dirty="0"/>
              <a:t> </a:t>
            </a:r>
            <a:endParaRPr lang="uk-UA" dirty="0"/>
          </a:p>
          <a:p>
            <a:pPr algn="ctr"/>
            <a:r>
              <a:rPr lang="en-US" b="1" i="1" dirty="0"/>
              <a:t>Q(t+</a:t>
            </a:r>
            <a:r>
              <a:rPr lang="en-US" b="1" dirty="0"/>
              <a:t>1</a:t>
            </a:r>
            <a:r>
              <a:rPr lang="en-US" b="1" i="1" dirty="0"/>
              <a:t>)= D(t).</a:t>
            </a:r>
            <a:endParaRPr lang="uk-UA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454" y="300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091358"/>
              </p:ext>
            </p:extLst>
          </p:nvPr>
        </p:nvGraphicFramePr>
        <p:xfrm>
          <a:off x="1490299" y="3221061"/>
          <a:ext cx="6487200" cy="203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Точковий рисунок" r:id="rId4" imgW="3677163" imgH="1152381" progId="Paint.Picture">
                  <p:embed/>
                </p:oleObj>
              </mc:Choice>
              <mc:Fallback>
                <p:oleObj name="Точковий рисунок" r:id="rId4" imgW="3677163" imgH="1152381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299" y="3221061"/>
                        <a:ext cx="6487200" cy="203265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454" y="13730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3" name="Прямоугольник 12"/>
          <p:cNvSpPr/>
          <p:nvPr/>
        </p:nvSpPr>
        <p:spPr>
          <a:xfrm>
            <a:off x="634277" y="5546717"/>
            <a:ext cx="81266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Різновидом</a:t>
            </a:r>
            <a:r>
              <a:rPr lang="ru-RU" dirty="0"/>
              <a:t> D-</a:t>
            </a:r>
            <a:r>
              <a:rPr lang="ru-RU" dirty="0" err="1"/>
              <a:t>тригера</a:t>
            </a:r>
            <a:r>
              <a:rPr lang="ru-RU" dirty="0"/>
              <a:t> є DV-</a:t>
            </a:r>
            <a:r>
              <a:rPr lang="ru-RU" dirty="0" err="1"/>
              <a:t>тригер</a:t>
            </a:r>
            <a:r>
              <a:rPr lang="ru-RU" dirty="0"/>
              <a:t> (V-</a:t>
            </a:r>
            <a:r>
              <a:rPr lang="ru-RU" dirty="0" err="1"/>
              <a:t>value</a:t>
            </a:r>
            <a:r>
              <a:rPr lang="ru-RU" dirty="0"/>
              <a:t> – вентиль), у </a:t>
            </a:r>
            <a:r>
              <a:rPr lang="ru-RU" dirty="0" err="1"/>
              <a:t>якому</a:t>
            </a:r>
            <a:r>
              <a:rPr lang="ru-RU" dirty="0"/>
              <a:t> через </a:t>
            </a:r>
            <a:r>
              <a:rPr lang="ru-RU" dirty="0" err="1"/>
              <a:t>вхід</a:t>
            </a:r>
            <a:r>
              <a:rPr lang="ru-RU" dirty="0"/>
              <a:t> </a:t>
            </a:r>
            <a:r>
              <a:rPr lang="ru-RU" dirty="0" err="1"/>
              <a:t>керування</a:t>
            </a:r>
            <a:r>
              <a:rPr lang="ru-RU" dirty="0"/>
              <a:t> V дозволено </a:t>
            </a:r>
            <a:r>
              <a:rPr lang="ru-RU" dirty="0" err="1"/>
              <a:t>перемикання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тригер</a:t>
            </a:r>
            <a:r>
              <a:rPr lang="ru-RU" dirty="0"/>
              <a:t> не </a:t>
            </a:r>
            <a:r>
              <a:rPr lang="ru-RU" dirty="0" err="1"/>
              <a:t>реагує</a:t>
            </a:r>
            <a:r>
              <a:rPr lang="ru-RU" dirty="0"/>
              <a:t> на </a:t>
            </a:r>
            <a:r>
              <a:rPr lang="ru-RU" dirty="0" err="1"/>
              <a:t>перемикання</a:t>
            </a:r>
            <a:r>
              <a:rPr lang="ru-RU" dirty="0"/>
              <a:t> при V=0.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264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313826" y="908720"/>
            <a:ext cx="8676964" cy="5796644"/>
          </a:xfrm>
          <a:solidFill>
            <a:srgbClr val="FFFFD9"/>
          </a:solidFill>
        </p:spPr>
        <p:txBody>
          <a:bodyPr wrap="square" lIns="0" tIns="0" rIns="0" bIns="0"/>
          <a:lstStyle>
            <a:def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uk-UA" sz="28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uk-UA" sz="24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8pPr>
            <a:lvl9pPr marL="2057400" marR="0" lvl="8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JK-</a:t>
            </a:r>
            <a:r>
              <a:rPr lang="uk-UA" sz="2000" b="1" dirty="0" smtClean="0">
                <a:solidFill>
                  <a:schemeClr val="accent1"/>
                </a:solidFill>
              </a:rPr>
              <a:t>т</a:t>
            </a:r>
            <a:r>
              <a:rPr lang="ru-RU" sz="2000" b="1" dirty="0" err="1" smtClean="0">
                <a:solidFill>
                  <a:schemeClr val="accent1"/>
                </a:solidFill>
              </a:rPr>
              <a:t>ригер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uk-UA" sz="2000" b="1" dirty="0" smtClean="0">
                <a:solidFill>
                  <a:schemeClr val="accent1"/>
                </a:solidFill>
              </a:rPr>
              <a:t>(універсальний)</a:t>
            </a:r>
            <a:r>
              <a:rPr lang="ru-RU" sz="2000" b="1" dirty="0" smtClean="0">
                <a:solidFill>
                  <a:schemeClr val="accent1"/>
                </a:solidFill>
              </a:rPr>
              <a:t> </a:t>
            </a:r>
            <a:endParaRPr lang="ru-RU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4412" y="142435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err="1"/>
              <a:t>Головні</a:t>
            </a:r>
            <a:r>
              <a:rPr lang="ru-RU" sz="2800" b="1" i="1" dirty="0"/>
              <a:t> </a:t>
            </a:r>
            <a:r>
              <a:rPr lang="ru-RU" sz="2800" b="1" i="1" dirty="0" err="1"/>
              <a:t>елементи</a:t>
            </a:r>
            <a:r>
              <a:rPr lang="ru-RU" sz="2800" b="1" i="1" dirty="0"/>
              <a:t> та </a:t>
            </a:r>
            <a:r>
              <a:rPr lang="ru-RU" sz="2800" b="1" i="1" dirty="0" err="1"/>
              <a:t>вузли</a:t>
            </a:r>
            <a:r>
              <a:rPr lang="ru-RU" sz="2800" b="1" i="1" dirty="0"/>
              <a:t> </a:t>
            </a:r>
            <a:r>
              <a:rPr lang="ru-RU" sz="2800" b="1" i="1" dirty="0" smtClean="0"/>
              <a:t>ЕОМ. </a:t>
            </a:r>
            <a:r>
              <a:rPr lang="ru-RU" sz="2800" b="1" i="1" dirty="0" err="1" smtClean="0"/>
              <a:t>Тригери</a:t>
            </a:r>
            <a:r>
              <a:rPr lang="ru-RU" sz="2800" b="1" i="1" dirty="0" smtClean="0"/>
              <a:t>.</a:t>
            </a:r>
            <a:endParaRPr lang="uk-UA" sz="2800" b="1" dirty="0">
              <a:latin typeface="Arial Cyr" panose="020B0604020202020204" pitchFamily="34" charset="0"/>
              <a:cs typeface="Arial Cyr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6578" y="2536379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	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2167047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endParaRPr lang="uk-UA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9485" y="16865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9485" y="41249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9" name="Прямоугольник 8"/>
          <p:cNvSpPr/>
          <p:nvPr/>
        </p:nvSpPr>
        <p:spPr>
          <a:xfrm>
            <a:off x="634277" y="1319719"/>
            <a:ext cx="83171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Працює за принципом </a:t>
            </a:r>
            <a:r>
              <a:rPr lang="en-US" i="1" dirty="0"/>
              <a:t>RS</a:t>
            </a:r>
            <a:r>
              <a:rPr lang="uk-UA" dirty="0"/>
              <a:t>-тригера</a:t>
            </a:r>
            <a:r>
              <a:rPr lang="ru-RU" dirty="0"/>
              <a:t>, </a:t>
            </a:r>
            <a:r>
              <a:rPr lang="ru-RU" dirty="0" err="1"/>
              <a:t>проте</a:t>
            </a:r>
            <a:r>
              <a:rPr lang="ru-RU" dirty="0"/>
              <a:t> </a:t>
            </a:r>
            <a:r>
              <a:rPr lang="uk-UA" dirty="0"/>
              <a:t>в ньому комбінація </a:t>
            </a:r>
            <a:r>
              <a:rPr lang="en-US" i="1" dirty="0"/>
              <a:t>J</a:t>
            </a:r>
            <a:r>
              <a:rPr lang="ru-RU" dirty="0"/>
              <a:t>=</a:t>
            </a:r>
            <a:r>
              <a:rPr lang="en-US" i="1" dirty="0"/>
              <a:t>K</a:t>
            </a:r>
            <a:r>
              <a:rPr lang="ru-RU" dirty="0"/>
              <a:t>=1</a:t>
            </a:r>
            <a:r>
              <a:rPr lang="uk-UA" dirty="0"/>
              <a:t> не заборонена</a:t>
            </a:r>
            <a:r>
              <a:rPr lang="ru-RU" dirty="0"/>
              <a:t>, у </a:t>
            </a:r>
            <a:r>
              <a:rPr lang="uk-UA" dirty="0"/>
              <a:t>цьому разі він змінює свій стан на протилежний до того</a:t>
            </a:r>
            <a:r>
              <a:rPr lang="ru-RU" dirty="0"/>
              <a:t>, </a:t>
            </a:r>
            <a:r>
              <a:rPr lang="uk-UA" dirty="0"/>
              <a:t>у якому був</a:t>
            </a:r>
            <a:r>
              <a:rPr lang="ru-RU" dirty="0"/>
              <a:t>. </a:t>
            </a:r>
            <a:r>
              <a:rPr lang="uk-UA" dirty="0"/>
              <a:t>Переважно його реалізують за двоступеневою схемою (див. </a:t>
            </a:r>
            <a:r>
              <a:rPr lang="uk-UA" dirty="0" smtClean="0"/>
              <a:t>рис.).</a:t>
            </a:r>
            <a:r>
              <a:rPr lang="en-US" dirty="0" smtClean="0"/>
              <a:t> </a:t>
            </a:r>
            <a:r>
              <a:rPr lang="uk-UA" dirty="0"/>
              <a:t>При </a:t>
            </a:r>
            <a:r>
              <a:rPr lang="en-US" i="1" dirty="0"/>
              <a:t>C</a:t>
            </a:r>
            <a:r>
              <a:rPr lang="uk-UA" dirty="0"/>
              <a:t>=1 відбувається записування інформації в </a:t>
            </a:r>
            <a:r>
              <a:rPr lang="en-US" i="1" dirty="0"/>
              <a:t>T</a:t>
            </a:r>
            <a:r>
              <a:rPr lang="uk-UA" i="1" dirty="0"/>
              <a:t>1</a:t>
            </a:r>
            <a:r>
              <a:rPr lang="ru-RU" dirty="0"/>
              <a:t>, </a:t>
            </a:r>
            <a:r>
              <a:rPr lang="uk-UA" dirty="0"/>
              <a:t>при </a:t>
            </a:r>
            <a:r>
              <a:rPr lang="en-US" i="1" dirty="0"/>
              <a:t>C</a:t>
            </a:r>
            <a:r>
              <a:rPr lang="uk-UA" dirty="0"/>
              <a:t>=0 </a:t>
            </a:r>
            <a:r>
              <a:rPr lang="ru-RU" dirty="0"/>
              <a:t>–</a:t>
            </a:r>
            <a:r>
              <a:rPr lang="uk-UA" dirty="0"/>
              <a:t> переписування інформації з </a:t>
            </a:r>
            <a:r>
              <a:rPr lang="en-US" i="1" dirty="0"/>
              <a:t>T</a:t>
            </a:r>
            <a:r>
              <a:rPr lang="ru-RU" i="1" dirty="0"/>
              <a:t>1</a:t>
            </a:r>
            <a:r>
              <a:rPr lang="ru-RU" dirty="0"/>
              <a:t> </a:t>
            </a:r>
            <a:r>
              <a:rPr lang="uk-UA" dirty="0"/>
              <a:t>в </a:t>
            </a:r>
            <a:r>
              <a:rPr lang="en-US" i="1" dirty="0"/>
              <a:t>T</a:t>
            </a:r>
            <a:r>
              <a:rPr lang="ru-RU" i="1" dirty="0"/>
              <a:t>2</a:t>
            </a:r>
            <a:r>
              <a:rPr lang="ru-RU" dirty="0"/>
              <a:t>. </a:t>
            </a:r>
            <a:r>
              <a:rPr lang="uk-UA" dirty="0"/>
              <a:t>Функція переходів </a:t>
            </a:r>
            <a:r>
              <a:rPr lang="en-US" i="1" dirty="0"/>
              <a:t>JK</a:t>
            </a:r>
            <a:r>
              <a:rPr lang="ru-RU" dirty="0"/>
              <a:t> за </a:t>
            </a:r>
            <a:r>
              <a:rPr lang="uk-UA" dirty="0"/>
              <a:t>умови </a:t>
            </a:r>
            <a:r>
              <a:rPr lang="en-US" i="1" dirty="0"/>
              <a:t>R</a:t>
            </a:r>
            <a:r>
              <a:rPr lang="uk-UA" i="1" dirty="0"/>
              <a:t>=</a:t>
            </a:r>
            <a:r>
              <a:rPr lang="en-US" i="1" dirty="0"/>
              <a:t>S</a:t>
            </a:r>
            <a:r>
              <a:rPr lang="ru-RU" dirty="0"/>
              <a:t>=1</a:t>
            </a:r>
            <a:r>
              <a:rPr lang="uk-UA" dirty="0"/>
              <a:t> має </a:t>
            </a:r>
            <a:r>
              <a:rPr lang="uk-UA" dirty="0" smtClean="0"/>
              <a:t>вигляд</a:t>
            </a:r>
            <a:r>
              <a:rPr lang="en-US" dirty="0" smtClean="0"/>
              <a:t>: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Q(t+</a:t>
            </a:r>
            <a:r>
              <a:rPr lang="en-US" b="1" dirty="0">
                <a:solidFill>
                  <a:schemeClr val="tx2"/>
                </a:solidFill>
              </a:rPr>
              <a:t>1</a:t>
            </a:r>
            <a:r>
              <a:rPr lang="en-US" b="1" i="1" dirty="0">
                <a:solidFill>
                  <a:schemeClr val="tx2"/>
                </a:solidFill>
              </a:rPr>
              <a:t>)= </a:t>
            </a:r>
            <a:r>
              <a:rPr lang="en-US" b="1" i="1" dirty="0" smtClean="0">
                <a:solidFill>
                  <a:schemeClr val="tx2"/>
                </a:solidFill>
              </a:rPr>
              <a:t>Q(t)K’(</a:t>
            </a:r>
            <a:r>
              <a:rPr lang="en-US" b="1" i="1" dirty="0">
                <a:solidFill>
                  <a:schemeClr val="tx2"/>
                </a:solidFill>
              </a:rPr>
              <a:t>t)</a:t>
            </a:r>
            <a:r>
              <a:rPr lang="en-US" b="1" dirty="0">
                <a:solidFill>
                  <a:schemeClr val="tx2"/>
                </a:solidFill>
                <a:sym typeface="Symbol" panose="05050102010706020507" pitchFamily="18" charset="2"/>
              </a:rPr>
              <a:t></a:t>
            </a:r>
            <a:r>
              <a:rPr lang="en-US" b="1" i="1" dirty="0" smtClean="0">
                <a:solidFill>
                  <a:schemeClr val="tx2"/>
                </a:solidFill>
              </a:rPr>
              <a:t>Q’(</a:t>
            </a:r>
            <a:r>
              <a:rPr lang="en-US" b="1" i="1" dirty="0">
                <a:solidFill>
                  <a:schemeClr val="tx2"/>
                </a:solidFill>
              </a:rPr>
              <a:t>t)J(t).</a:t>
            </a:r>
            <a:endParaRPr lang="uk-UA" b="1" dirty="0">
              <a:solidFill>
                <a:schemeClr val="tx2"/>
              </a:solidFill>
            </a:endParaRPr>
          </a:p>
          <a:p>
            <a:endParaRPr lang="uk-UA" dirty="0"/>
          </a:p>
          <a:p>
            <a:endParaRPr lang="uk-UA" dirty="0"/>
          </a:p>
          <a:p>
            <a:r>
              <a:rPr lang="ru-RU" dirty="0"/>
              <a:t> </a:t>
            </a:r>
            <a:endParaRPr lang="uk-UA" dirty="0"/>
          </a:p>
          <a:p>
            <a:pPr algn="ctr"/>
            <a:r>
              <a:rPr lang="en-US" b="1" i="1" dirty="0"/>
              <a:t>Q(t+</a:t>
            </a:r>
            <a:r>
              <a:rPr lang="en-US" b="1" dirty="0"/>
              <a:t>1</a:t>
            </a:r>
            <a:r>
              <a:rPr lang="en-US" b="1" i="1" dirty="0"/>
              <a:t>)= D(t).</a:t>
            </a:r>
            <a:endParaRPr lang="uk-UA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454" y="300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454" y="13730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075765" y="304506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346597"/>
              </p:ext>
            </p:extLst>
          </p:nvPr>
        </p:nvGraphicFramePr>
        <p:xfrm>
          <a:off x="577958" y="3103681"/>
          <a:ext cx="5678181" cy="3043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Точковий рисунок" r:id="rId4" imgW="4904762" imgH="2629267" progId="Paint.Picture">
                  <p:embed/>
                </p:oleObj>
              </mc:Choice>
              <mc:Fallback>
                <p:oleObj name="Точковий рисунок" r:id="rId4" imgW="4904762" imgH="262926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958" y="3103681"/>
                        <a:ext cx="5678181" cy="30430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075765" y="567396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011167" y="3147787"/>
            <a:ext cx="912978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436733"/>
              </p:ext>
            </p:extLst>
          </p:nvPr>
        </p:nvGraphicFramePr>
        <p:xfrm>
          <a:off x="6933755" y="3857399"/>
          <a:ext cx="1583000" cy="101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r:id="rId6" imgW="1139483" imgH="935502" progId="Visio.Drawing.3">
                  <p:embed/>
                </p:oleObj>
              </mc:Choice>
              <mc:Fallback>
                <p:oleObj r:id="rId6" imgW="1139483" imgH="935502" progId="Visio.Drawing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3755" y="3857399"/>
                        <a:ext cx="1583000" cy="1018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011167" y="3366460"/>
            <a:ext cx="912978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                   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На схемах позначають так: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247278" y="6128712"/>
            <a:ext cx="5429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 (jerk – </a:t>
            </a:r>
            <a:r>
              <a:rPr lang="uk-UA" dirty="0"/>
              <a:t>різко увімкнути); </a:t>
            </a:r>
            <a:r>
              <a:rPr lang="en-US" dirty="0"/>
              <a:t>K (kill – </a:t>
            </a:r>
            <a:r>
              <a:rPr lang="uk-UA" dirty="0"/>
              <a:t>різко вимкнути);</a:t>
            </a:r>
          </a:p>
        </p:txBody>
      </p:sp>
    </p:spTree>
    <p:extLst>
      <p:ext uri="{BB962C8B-B14F-4D97-AF65-F5344CB8AC3E}">
        <p14:creationId xmlns:p14="http://schemas.microsoft.com/office/powerpoint/2010/main" val="14306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288844" y="980728"/>
            <a:ext cx="8676964" cy="5796644"/>
          </a:xfrm>
          <a:solidFill>
            <a:srgbClr val="FFFFD9"/>
          </a:solidFill>
        </p:spPr>
        <p:txBody>
          <a:bodyPr wrap="square" lIns="0" tIns="0" rIns="0" bIns="0"/>
          <a:lstStyle>
            <a:def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uk-UA" sz="28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uk-UA" sz="24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8pPr>
            <a:lvl9pPr marL="2057400" marR="0" lvl="8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9pPr>
          </a:lstStyle>
          <a:p>
            <a:pPr marL="0" indent="0" algn="ctr">
              <a:buNone/>
            </a:pPr>
            <a:r>
              <a:rPr lang="uk-UA" sz="2000" b="1" dirty="0" smtClean="0">
                <a:solidFill>
                  <a:schemeClr val="accent1"/>
                </a:solidFill>
              </a:rPr>
              <a:t>Т</a:t>
            </a:r>
            <a:r>
              <a:rPr lang="en-US" sz="2000" b="1" dirty="0" smtClean="0">
                <a:solidFill>
                  <a:schemeClr val="accent1"/>
                </a:solidFill>
              </a:rPr>
              <a:t>-</a:t>
            </a:r>
            <a:r>
              <a:rPr lang="uk-UA" sz="2000" b="1" dirty="0" smtClean="0">
                <a:solidFill>
                  <a:schemeClr val="accent1"/>
                </a:solidFill>
              </a:rPr>
              <a:t>т</a:t>
            </a:r>
            <a:r>
              <a:rPr lang="ru-RU" sz="2000" b="1" dirty="0" err="1" smtClean="0">
                <a:solidFill>
                  <a:schemeClr val="accent1"/>
                </a:solidFill>
              </a:rPr>
              <a:t>ригер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uk-UA" sz="2000" b="1" dirty="0" smtClean="0">
                <a:solidFill>
                  <a:schemeClr val="accent1"/>
                </a:solidFill>
              </a:rPr>
              <a:t>(лічильний)</a:t>
            </a:r>
            <a:r>
              <a:rPr lang="ru-RU" sz="2000" b="1" dirty="0" smtClean="0">
                <a:solidFill>
                  <a:schemeClr val="accent1"/>
                </a:solidFill>
              </a:rPr>
              <a:t> </a:t>
            </a:r>
            <a:endParaRPr lang="ru-RU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6976" y="167908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err="1"/>
              <a:t>Головні</a:t>
            </a:r>
            <a:r>
              <a:rPr lang="ru-RU" sz="2800" b="1" i="1" dirty="0"/>
              <a:t> </a:t>
            </a:r>
            <a:r>
              <a:rPr lang="ru-RU" sz="2800" b="1" i="1" dirty="0" err="1"/>
              <a:t>елементи</a:t>
            </a:r>
            <a:r>
              <a:rPr lang="ru-RU" sz="2800" b="1" i="1" dirty="0"/>
              <a:t> та </a:t>
            </a:r>
            <a:r>
              <a:rPr lang="ru-RU" sz="2800" b="1" i="1" dirty="0" err="1"/>
              <a:t>вузли</a:t>
            </a:r>
            <a:r>
              <a:rPr lang="ru-RU" sz="2800" b="1" i="1" dirty="0"/>
              <a:t> </a:t>
            </a:r>
            <a:r>
              <a:rPr lang="ru-RU" sz="2800" b="1" i="1" dirty="0" smtClean="0"/>
              <a:t>ЕОМ. </a:t>
            </a:r>
            <a:r>
              <a:rPr lang="ru-RU" sz="2800" b="1" i="1" dirty="0" err="1" smtClean="0"/>
              <a:t>Тригери</a:t>
            </a:r>
            <a:r>
              <a:rPr lang="ru-RU" sz="2800" b="1" i="1" dirty="0" smtClean="0"/>
              <a:t>.</a:t>
            </a:r>
            <a:endParaRPr lang="uk-UA" sz="2800" b="1" dirty="0">
              <a:latin typeface="Arial Cyr" panose="020B0604020202020204" pitchFamily="34" charset="0"/>
              <a:cs typeface="Arial Cyr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6578" y="2536379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	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2167047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endParaRPr lang="uk-UA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9485" y="16865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9485" y="41249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9" name="Прямоугольник 8"/>
          <p:cNvSpPr/>
          <p:nvPr/>
        </p:nvSpPr>
        <p:spPr>
          <a:xfrm>
            <a:off x="634277" y="1319719"/>
            <a:ext cx="83171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Цей тригер змінює свій стан у разі надходження кожного вхідного імпульсу</a:t>
            </a:r>
            <a:r>
              <a:rPr lang="ru-RU" dirty="0"/>
              <a:t>. </a:t>
            </a:r>
            <a:r>
              <a:rPr lang="uk-UA" dirty="0"/>
              <a:t>Він може  бути реалізований на базі</a:t>
            </a:r>
            <a:r>
              <a:rPr lang="ru-RU" dirty="0"/>
              <a:t>  </a:t>
            </a:r>
            <a:r>
              <a:rPr lang="en-US" i="1" dirty="0"/>
              <a:t>JK</a:t>
            </a:r>
            <a:r>
              <a:rPr lang="uk-UA" dirty="0"/>
              <a:t>-тригера</a:t>
            </a:r>
            <a:r>
              <a:rPr lang="ru-RU" dirty="0"/>
              <a:t>. </a:t>
            </a:r>
            <a:r>
              <a:rPr lang="uk-UA" dirty="0"/>
              <a:t>При значеннях змінних </a:t>
            </a:r>
            <a:r>
              <a:rPr lang="en-US" i="1" dirty="0"/>
              <a:t>J</a:t>
            </a:r>
            <a:r>
              <a:rPr lang="ru-RU" dirty="0"/>
              <a:t>=</a:t>
            </a:r>
            <a:r>
              <a:rPr lang="en-US" i="1" dirty="0"/>
              <a:t>K</a:t>
            </a:r>
            <a:r>
              <a:rPr lang="ru-RU" dirty="0"/>
              <a:t>=1 </a:t>
            </a:r>
            <a:r>
              <a:rPr lang="uk-UA" dirty="0"/>
              <a:t>сигналом </a:t>
            </a:r>
            <a:r>
              <a:rPr lang="en-US" i="1" dirty="0"/>
              <a:t>C</a:t>
            </a:r>
            <a:r>
              <a:rPr lang="uk-UA" dirty="0"/>
              <a:t> можна змінювати стан тригера</a:t>
            </a:r>
            <a:r>
              <a:rPr lang="ru-RU" dirty="0"/>
              <a:t>. </a:t>
            </a:r>
            <a:r>
              <a:rPr lang="uk-UA" dirty="0"/>
              <a:t>Позначають як на рис. 1. </a:t>
            </a:r>
            <a:r>
              <a:rPr lang="ru-RU" dirty="0"/>
              <a:t>4</a:t>
            </a:r>
            <a:r>
              <a:rPr lang="uk-UA" dirty="0"/>
              <a:t>.</a:t>
            </a:r>
          </a:p>
          <a:p>
            <a:r>
              <a:rPr lang="uk-UA" dirty="0" smtClean="0"/>
              <a:t>Функція </a:t>
            </a:r>
            <a:r>
              <a:rPr lang="uk-UA" dirty="0"/>
              <a:t>переходів </a:t>
            </a:r>
            <a:r>
              <a:rPr lang="uk-UA" dirty="0" smtClean="0"/>
              <a:t>має вигляд</a:t>
            </a:r>
            <a:r>
              <a:rPr lang="en-US" dirty="0" smtClean="0"/>
              <a:t>: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Q(t+1)= </a:t>
            </a:r>
            <a:r>
              <a:rPr lang="en-US" b="1" i="1" dirty="0" smtClean="0">
                <a:solidFill>
                  <a:schemeClr val="tx2"/>
                </a:solidFill>
              </a:rPr>
              <a:t>Q’(</a:t>
            </a:r>
            <a:r>
              <a:rPr lang="en-US" b="1" i="1" dirty="0">
                <a:solidFill>
                  <a:schemeClr val="tx2"/>
                </a:solidFill>
              </a:rPr>
              <a:t>t)T(t)</a:t>
            </a:r>
            <a:r>
              <a:rPr lang="en-US" b="1" dirty="0">
                <a:solidFill>
                  <a:schemeClr val="tx2"/>
                </a:solidFill>
                <a:sym typeface="Symbol" panose="05050102010706020507" pitchFamily="18" charset="2"/>
              </a:rPr>
              <a:t></a:t>
            </a:r>
            <a:r>
              <a:rPr lang="en-US" b="1" i="1" dirty="0" smtClean="0">
                <a:solidFill>
                  <a:schemeClr val="tx2"/>
                </a:solidFill>
              </a:rPr>
              <a:t>Q(t)T’(</a:t>
            </a:r>
            <a:r>
              <a:rPr lang="en-US" b="1" i="1" dirty="0">
                <a:solidFill>
                  <a:schemeClr val="tx2"/>
                </a:solidFill>
              </a:rPr>
              <a:t>t</a:t>
            </a:r>
            <a:r>
              <a:rPr lang="en-US" b="1" i="1" dirty="0" smtClean="0">
                <a:solidFill>
                  <a:schemeClr val="tx2"/>
                </a:solidFill>
              </a:rPr>
              <a:t>)</a:t>
            </a:r>
            <a:r>
              <a:rPr lang="ru-RU" dirty="0"/>
              <a:t> </a:t>
            </a:r>
            <a:endParaRPr lang="uk-UA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454" y="300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454" y="13730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075765" y="304506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075765" y="567396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011167" y="3147787"/>
            <a:ext cx="912978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353865"/>
              </p:ext>
            </p:extLst>
          </p:nvPr>
        </p:nvGraphicFramePr>
        <p:xfrm>
          <a:off x="919485" y="3059878"/>
          <a:ext cx="7204021" cy="219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r:id="rId4" imgW="3888360" imgH="1183680" progId="">
                  <p:embed/>
                </p:oleObj>
              </mc:Choice>
              <mc:Fallback>
                <p:oleObj r:id="rId4" imgW="3888360" imgH="11836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485" y="3059878"/>
                        <a:ext cx="7204021" cy="2193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544385" y="5274461"/>
            <a:ext cx="81992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За допомогою описаних логічних пристроїв можна будувати різні блоки чи пристрої ЕОМ. До них належать: регістри, лічильники, шифратори, дешифратори, </a:t>
            </a:r>
            <a:r>
              <a:rPr lang="uk-UA" dirty="0" err="1"/>
              <a:t>мультиплексори</a:t>
            </a:r>
            <a:r>
              <a:rPr lang="uk-UA" dirty="0"/>
              <a:t>, суматори та арифметико-логічні пристрої як цілочислової так і плаваючої арифметики.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4211960" y="4005064"/>
            <a:ext cx="2078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7524328" y="3986595"/>
            <a:ext cx="17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2075765" y="3911343"/>
            <a:ext cx="45719" cy="119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866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07504" y="110880"/>
            <a:ext cx="8928992" cy="5786257"/>
            <a:chOff x="107504" y="110880"/>
            <a:chExt cx="8928992" cy="5786257"/>
          </a:xfrm>
        </p:grpSpPr>
        <p:sp>
          <p:nvSpPr>
            <p:cNvPr id="3" name="Rectangle 10"/>
            <p:cNvSpPr/>
            <p:nvPr/>
          </p:nvSpPr>
          <p:spPr>
            <a:xfrm>
              <a:off x="179280" y="501480"/>
              <a:ext cx="8677440" cy="276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0" tIns="0" rIns="0" bIns="0" anchor="t" anchorCtr="0" compatLnSpc="1">
              <a:spAutoFit/>
            </a:bodyPr>
            <a:lstStyle/>
            <a:p>
              <a:pPr marL="0" marR="0" lvl="0" indent="0" algn="just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60C1E"/>
                </a:buClr>
                <a:buSzPct val="100000"/>
                <a:buAutoNum type="arabicPeriod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uk-UA" sz="2000" b="0" i="0" u="none" strike="noStrike" cap="none" baseline="0" dirty="0">
                <a:ln>
                  <a:noFill/>
                </a:ln>
                <a:solidFill>
                  <a:srgbClr val="000066"/>
                </a:solidFill>
                <a:latin typeface="Arial" pitchFamily="2"/>
                <a:ea typeface="Microsoft YaHei" pitchFamily="2"/>
                <a:cs typeface="Mangal" pitchFamily="2"/>
              </a:endParaRPr>
            </a:p>
          </p:txBody>
        </p:sp>
        <p:sp>
          <p:nvSpPr>
            <p:cNvPr id="4" name="Rectangle 11"/>
            <p:cNvSpPr/>
            <p:nvPr/>
          </p:nvSpPr>
          <p:spPr>
            <a:xfrm>
              <a:off x="1403280" y="110880"/>
              <a:ext cx="6408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0" tIns="0" rIns="0" bIns="0" anchor="ctr" anchorCtr="0" compatLnSpc="1">
              <a:spAutoFit/>
            </a:bodyPr>
            <a:lstStyle/>
            <a:p>
              <a:pPr marL="761759" marR="0" lvl="0" indent="-761759" algn="ctr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761759" algn="l"/>
                  <a:tab pos="1676159" algn="l"/>
                  <a:tab pos="2590559" algn="l"/>
                  <a:tab pos="3504958" algn="l"/>
                  <a:tab pos="4419359" algn="l"/>
                  <a:tab pos="5333759" algn="l"/>
                  <a:tab pos="6248158" algn="l"/>
                  <a:tab pos="7162558" algn="l"/>
                  <a:tab pos="8076959" algn="l"/>
                  <a:tab pos="8991359" algn="l"/>
                  <a:tab pos="9905759" algn="l"/>
                  <a:tab pos="10820159" algn="l"/>
                </a:tabLst>
              </a:pPr>
              <a:r>
                <a:rPr lang="uk-UA" sz="2400" b="1" i="1" u="none" strike="noStrike" cap="none" baseline="0" dirty="0" smtClean="0">
                  <a:ln>
                    <a:noFill/>
                  </a:ln>
                  <a:solidFill>
                    <a:srgbClr val="760C1E"/>
                  </a:solidFill>
                  <a:latin typeface="Arial" pitchFamily="2"/>
                  <a:ea typeface="Microsoft YaHei" pitchFamily="2"/>
                  <a:cs typeface="Mangal" pitchFamily="2"/>
                </a:rPr>
                <a:t>Запитання</a:t>
              </a:r>
              <a:endParaRPr lang="uk-UA" sz="2400" b="1" i="1" u="none" strike="noStrike" cap="none" baseline="0" dirty="0">
                <a:ln>
                  <a:noFill/>
                </a:ln>
                <a:solidFill>
                  <a:srgbClr val="760C1E"/>
                </a:solidFill>
                <a:latin typeface="Arial" pitchFamily="2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Rectangle 13"/>
            <p:cNvSpPr/>
            <p:nvPr/>
          </p:nvSpPr>
          <p:spPr>
            <a:xfrm>
              <a:off x="1692000" y="5253840"/>
              <a:ext cx="6408720" cy="335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0" tIns="0" rIns="0" bIns="0" anchor="ctr" anchorCtr="0" compatLnSpc="1">
              <a:spAutoFit/>
            </a:bodyPr>
            <a:lstStyle/>
            <a:p>
              <a:pPr marL="761759" marR="0" lvl="0" indent="-761759" algn="ctr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761759" algn="l"/>
                  <a:tab pos="1676159" algn="l"/>
                  <a:tab pos="2590559" algn="l"/>
                  <a:tab pos="3504958" algn="l"/>
                  <a:tab pos="4419359" algn="l"/>
                  <a:tab pos="5333759" algn="l"/>
                  <a:tab pos="6248158" algn="l"/>
                  <a:tab pos="7162558" algn="l"/>
                  <a:tab pos="8076959" algn="l"/>
                  <a:tab pos="8991359" algn="l"/>
                  <a:tab pos="9905759" algn="l"/>
                  <a:tab pos="10820159" algn="l"/>
                </a:tabLst>
              </a:pPr>
              <a:endParaRPr lang="uk-UA" sz="2200" b="1" i="1" u="none" strike="noStrike" cap="none" baseline="0" dirty="0">
                <a:ln>
                  <a:noFill/>
                </a:ln>
                <a:solidFill>
                  <a:srgbClr val="760C1E"/>
                </a:solidFill>
                <a:latin typeface="Arial" pitchFamily="2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Text Box 14"/>
            <p:cNvSpPr/>
            <p:nvPr/>
          </p:nvSpPr>
          <p:spPr>
            <a:xfrm>
              <a:off x="107504" y="5589360"/>
              <a:ext cx="8928992" cy="30777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0" tIns="0" rIns="0" bIns="0" anchor="t" anchorCtr="0" compatLnSpc="1">
              <a:spAutoFit/>
            </a:bodyPr>
            <a:lstStyle/>
            <a:p>
              <a:endParaRPr lang="uk-UA" sz="2000" b="0" i="0" u="none" strike="noStrike" cap="none" baseline="0" dirty="0">
                <a:ln>
                  <a:noFill/>
                </a:ln>
                <a:solidFill>
                  <a:srgbClr val="000000"/>
                </a:solidFill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07504" y="251501"/>
            <a:ext cx="8928992" cy="4307734"/>
            <a:chOff x="358560" y="5684910"/>
            <a:chExt cx="8605928" cy="388476"/>
          </a:xfrm>
        </p:grpSpPr>
        <p:sp>
          <p:nvSpPr>
            <p:cNvPr id="5" name="Rectangle 13"/>
            <p:cNvSpPr/>
            <p:nvPr/>
          </p:nvSpPr>
          <p:spPr>
            <a:xfrm>
              <a:off x="1692000" y="5684910"/>
              <a:ext cx="5616304" cy="3053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0" tIns="0" rIns="0" bIns="0" anchor="ctr" anchorCtr="0" compatLnSpc="1">
              <a:spAutoFit/>
            </a:bodyPr>
            <a:lstStyle/>
            <a:p>
              <a:pPr marL="761759" marR="0" lvl="0" indent="-761759" algn="ctr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761759" algn="l"/>
                  <a:tab pos="1676159" algn="l"/>
                  <a:tab pos="2590559" algn="l"/>
                  <a:tab pos="3504958" algn="l"/>
                  <a:tab pos="4419359" algn="l"/>
                  <a:tab pos="5333759" algn="l"/>
                  <a:tab pos="6248158" algn="l"/>
                  <a:tab pos="7162558" algn="l"/>
                  <a:tab pos="8076959" algn="l"/>
                  <a:tab pos="8991359" algn="l"/>
                  <a:tab pos="9905759" algn="l"/>
                  <a:tab pos="10820159" algn="l"/>
                </a:tabLst>
              </a:pPr>
              <a:r>
                <a:rPr lang="uk-UA" sz="2200" b="1" i="1" u="none" strike="noStrike" cap="none" baseline="0" dirty="0">
                  <a:ln>
                    <a:noFill/>
                  </a:ln>
                  <a:solidFill>
                    <a:srgbClr val="760C1E"/>
                  </a:solidFill>
                  <a:latin typeface="Arial" pitchFamily="2"/>
                  <a:ea typeface="Microsoft YaHei" pitchFamily="2"/>
                  <a:cs typeface="Mangal" pitchFamily="2"/>
                </a:rPr>
                <a:t>Рекомендована </a:t>
              </a:r>
              <a:r>
                <a:rPr lang="uk-UA" sz="2200" b="1" i="1" u="none" strike="noStrike" cap="none" baseline="0" dirty="0" smtClean="0">
                  <a:ln>
                    <a:noFill/>
                  </a:ln>
                  <a:solidFill>
                    <a:srgbClr val="760C1E"/>
                  </a:solidFill>
                  <a:latin typeface="Arial" pitchFamily="2"/>
                  <a:ea typeface="Microsoft YaHei" pitchFamily="2"/>
                  <a:cs typeface="Mangal" pitchFamily="2"/>
                </a:rPr>
                <a:t>література до теми</a:t>
              </a:r>
              <a:endParaRPr lang="uk-UA" sz="2200" b="1" i="1" u="none" strike="noStrike" cap="none" baseline="0" dirty="0">
                <a:ln>
                  <a:noFill/>
                </a:ln>
                <a:solidFill>
                  <a:srgbClr val="760C1E"/>
                </a:solidFill>
                <a:latin typeface="Arial" pitchFamily="2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Text Box 14"/>
            <p:cNvSpPr/>
            <p:nvPr/>
          </p:nvSpPr>
          <p:spPr>
            <a:xfrm>
              <a:off x="358560" y="5727597"/>
              <a:ext cx="8605928" cy="34578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0" tIns="0" rIns="0" bIns="0" anchor="t" anchorCtr="0" compatLnSpc="1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uk-UA" i="1" dirty="0"/>
                <a:t>Злобін Г.Г, </a:t>
              </a:r>
              <a:r>
                <a:rPr lang="uk-UA" i="1" dirty="0" err="1"/>
                <a:t>Рикалюк</a:t>
              </a:r>
              <a:r>
                <a:rPr lang="uk-UA" i="1" dirty="0"/>
                <a:t> Р.Є.  </a:t>
              </a:r>
              <a:r>
                <a:rPr lang="ru-RU" dirty="0" err="1"/>
                <a:t>Архітектура</a:t>
              </a:r>
              <a:r>
                <a:rPr lang="ru-RU" dirty="0"/>
                <a:t> та </a:t>
              </a:r>
              <a:r>
                <a:rPr lang="ru-RU" dirty="0" err="1"/>
                <a:t>апаратне</a:t>
              </a:r>
              <a:r>
                <a:rPr lang="ru-RU" dirty="0"/>
                <a:t> </a:t>
              </a:r>
              <a:r>
                <a:rPr lang="ru-RU" dirty="0" err="1"/>
                <a:t>забезпечення</a:t>
              </a:r>
              <a:r>
                <a:rPr lang="ru-RU" dirty="0"/>
                <a:t> ПЕОМ: </a:t>
              </a:r>
              <a:r>
                <a:rPr lang="ru-RU" dirty="0" err="1"/>
                <a:t>Навч.посіб</a:t>
              </a:r>
              <a:r>
                <a:rPr lang="ru-RU" dirty="0"/>
                <a:t>. –К., 2006, 2012</a:t>
              </a:r>
              <a:r>
                <a:rPr lang="ru-RU" dirty="0" smtClean="0"/>
                <a:t>.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ru-RU" dirty="0" err="1"/>
                <a:t>Воробйова</a:t>
              </a:r>
              <a:r>
                <a:rPr lang="ru-RU" dirty="0"/>
                <a:t> О. М., </a:t>
              </a:r>
              <a:r>
                <a:rPr lang="ru-RU" dirty="0" err="1"/>
                <a:t>Іванченко</a:t>
              </a:r>
              <a:r>
                <a:rPr lang="ru-RU" dirty="0"/>
                <a:t> В. Д. </a:t>
              </a:r>
              <a:r>
                <a:rPr lang="ru-RU" dirty="0" err="1"/>
                <a:t>Основи</a:t>
              </a:r>
              <a:r>
                <a:rPr lang="ru-RU" dirty="0"/>
                <a:t> </a:t>
              </a:r>
              <a:r>
                <a:rPr lang="ru-RU" dirty="0" err="1"/>
                <a:t>схемотехніки</a:t>
              </a:r>
              <a:r>
                <a:rPr lang="ru-RU" dirty="0"/>
                <a:t>: У </a:t>
              </a:r>
              <a:r>
                <a:rPr lang="ru-RU" dirty="0" err="1"/>
                <a:t>двох</a:t>
              </a:r>
              <a:r>
                <a:rPr lang="ru-RU" dirty="0"/>
                <a:t> </a:t>
              </a:r>
              <a:r>
                <a:rPr lang="ru-RU" dirty="0" err="1"/>
                <a:t>частинах</a:t>
              </a:r>
              <a:r>
                <a:rPr lang="ru-RU" dirty="0"/>
                <a:t>: </a:t>
              </a:r>
              <a:r>
                <a:rPr lang="ru-RU" dirty="0" err="1">
                  <a:hlinkClick r:id="rId3" tooltip="Навчальний посібник"/>
                </a:rPr>
                <a:t>Навчальний</a:t>
              </a:r>
              <a:r>
                <a:rPr lang="ru-RU" dirty="0">
                  <a:hlinkClick r:id="rId3" tooltip="Навчальний посібник"/>
                </a:rPr>
                <a:t> </a:t>
              </a:r>
              <a:r>
                <a:rPr lang="ru-RU" dirty="0" err="1">
                  <a:hlinkClick r:id="rId3" tooltip="Навчальний посібник"/>
                </a:rPr>
                <a:t>посібник</a:t>
              </a:r>
              <a:r>
                <a:rPr lang="ru-RU" dirty="0"/>
                <a:t>. — </a:t>
              </a:r>
              <a:r>
                <a:rPr lang="ru-RU" dirty="0">
                  <a:hlinkClick r:id="rId4" tooltip="Одеса"/>
                </a:rPr>
                <a:t>Одеса</a:t>
              </a:r>
              <a:r>
                <a:rPr lang="ru-RU" dirty="0"/>
                <a:t>: </a:t>
              </a:r>
              <a:r>
                <a:rPr lang="ru-RU" dirty="0">
                  <a:hlinkClick r:id="rId5" tooltip="ОНАЗ"/>
                </a:rPr>
                <a:t>ОНАЗ </a:t>
              </a:r>
              <a:r>
                <a:rPr lang="ru-RU" dirty="0" err="1">
                  <a:hlinkClick r:id="rId5" tooltip="ОНАЗ"/>
                </a:rPr>
                <a:t>ім</a:t>
              </a:r>
              <a:r>
                <a:rPr lang="ru-RU" dirty="0">
                  <a:hlinkClick r:id="rId5" tooltip="ОНАЗ"/>
                </a:rPr>
                <a:t>. О. С. Попова</a:t>
              </a:r>
              <a:r>
                <a:rPr lang="ru-RU" dirty="0"/>
                <a:t>. — 2004, Ч. 2. — 172с.: </a:t>
              </a:r>
              <a:r>
                <a:rPr lang="ru-RU" dirty="0" err="1"/>
                <a:t>іл</a:t>
              </a:r>
              <a:r>
                <a:rPr lang="ru-RU" dirty="0"/>
                <a:t>.</a:t>
              </a:r>
              <a:endParaRPr lang="uk-UA" dirty="0"/>
            </a:p>
            <a:p>
              <a:pPr marL="342900" lvl="0" indent="-342900">
                <a:buFont typeface="+mj-lt"/>
                <a:buAutoNum type="arabicPeriod"/>
              </a:pPr>
              <a:r>
                <a:rPr lang="uk-UA" i="1" dirty="0" err="1"/>
                <a:t>Шеннон</a:t>
              </a:r>
              <a:r>
                <a:rPr lang="uk-UA" i="1" dirty="0"/>
                <a:t> К.</a:t>
              </a:r>
              <a:r>
                <a:rPr lang="uk-UA" dirty="0"/>
                <a:t> </a:t>
              </a:r>
              <a:r>
                <a:rPr lang="uk-UA" dirty="0" err="1"/>
                <a:t>Работы</a:t>
              </a:r>
              <a:r>
                <a:rPr lang="uk-UA" dirty="0"/>
                <a:t> по </a:t>
              </a:r>
              <a:r>
                <a:rPr lang="uk-UA" dirty="0" err="1"/>
                <a:t>теории</a:t>
              </a:r>
              <a:r>
                <a:rPr lang="uk-UA" dirty="0"/>
                <a:t> </a:t>
              </a:r>
              <a:r>
                <a:rPr lang="uk-UA" dirty="0" err="1"/>
                <a:t>информации</a:t>
              </a:r>
              <a:r>
                <a:rPr lang="uk-UA" dirty="0"/>
                <a:t> и </a:t>
              </a:r>
              <a:r>
                <a:rPr lang="uk-UA" dirty="0" err="1"/>
                <a:t>кибернетике</a:t>
              </a:r>
              <a:r>
                <a:rPr lang="uk-UA" dirty="0"/>
                <a:t> / Пер. с </a:t>
              </a:r>
              <a:r>
                <a:rPr lang="uk-UA" dirty="0" err="1"/>
                <a:t>англ</a:t>
              </a:r>
              <a:r>
                <a:rPr lang="uk-UA" dirty="0"/>
                <a:t>.– М., 1963.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uk-UA" i="1" dirty="0" err="1"/>
                <a:t>Хэмминг</a:t>
              </a:r>
              <a:r>
                <a:rPr lang="uk-UA" i="1" dirty="0"/>
                <a:t> Р.В.</a:t>
              </a:r>
              <a:r>
                <a:rPr lang="uk-UA" dirty="0"/>
                <a:t> </a:t>
              </a:r>
              <a:r>
                <a:rPr lang="uk-UA" dirty="0" err="1"/>
                <a:t>Теория</a:t>
              </a:r>
              <a:r>
                <a:rPr lang="uk-UA" dirty="0"/>
                <a:t> </a:t>
              </a:r>
              <a:r>
                <a:rPr lang="uk-UA" dirty="0" err="1"/>
                <a:t>кодирования</a:t>
              </a:r>
              <a:r>
                <a:rPr lang="uk-UA" dirty="0"/>
                <a:t> и </a:t>
              </a:r>
              <a:r>
                <a:rPr lang="uk-UA" dirty="0" err="1"/>
                <a:t>теория</a:t>
              </a:r>
              <a:r>
                <a:rPr lang="uk-UA" dirty="0"/>
                <a:t> </a:t>
              </a:r>
              <a:r>
                <a:rPr lang="uk-UA" dirty="0" err="1"/>
                <a:t>информации</a:t>
              </a:r>
              <a:r>
                <a:rPr lang="uk-UA" dirty="0"/>
                <a:t> / Пер. с </a:t>
              </a:r>
              <a:r>
                <a:rPr lang="uk-UA" dirty="0" err="1"/>
                <a:t>англ</a:t>
              </a:r>
              <a:r>
                <a:rPr lang="uk-UA" dirty="0"/>
                <a:t>. – М., 1983.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uk-UA" i="1" dirty="0" err="1"/>
                <a:t>Биркгоф</a:t>
              </a:r>
              <a:r>
                <a:rPr lang="uk-UA" i="1" dirty="0"/>
                <a:t> Г., </a:t>
              </a:r>
              <a:r>
                <a:rPr lang="uk-UA" i="1" dirty="0" err="1"/>
                <a:t>Барти</a:t>
              </a:r>
              <a:r>
                <a:rPr lang="uk-UA" i="1" dirty="0"/>
                <a:t> Т.</a:t>
              </a:r>
              <a:r>
                <a:rPr lang="uk-UA" dirty="0"/>
                <a:t> </a:t>
              </a:r>
              <a:r>
                <a:rPr lang="uk-UA" dirty="0" err="1"/>
                <a:t>Современная</a:t>
              </a:r>
              <a:r>
                <a:rPr lang="uk-UA" dirty="0"/>
                <a:t> </a:t>
              </a:r>
              <a:r>
                <a:rPr lang="uk-UA" dirty="0" err="1"/>
                <a:t>прикладная</a:t>
              </a:r>
              <a:r>
                <a:rPr lang="uk-UA" dirty="0"/>
                <a:t> алгебра / </a:t>
              </a:r>
              <a:r>
                <a:rPr lang="uk-UA" dirty="0" err="1"/>
                <a:t>Пер.с</a:t>
              </a:r>
              <a:r>
                <a:rPr lang="uk-UA" dirty="0"/>
                <a:t> </a:t>
              </a:r>
              <a:r>
                <a:rPr lang="uk-UA" dirty="0" err="1"/>
                <a:t>англ</a:t>
              </a:r>
              <a:r>
                <a:rPr lang="uk-UA" dirty="0"/>
                <a:t>. –М.; 1976.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uk-UA" i="1" dirty="0" err="1"/>
                <a:t>Ланцов</a:t>
              </a:r>
              <a:r>
                <a:rPr lang="uk-UA" i="1" dirty="0"/>
                <a:t> А.Л., </a:t>
              </a:r>
              <a:r>
                <a:rPr lang="uk-UA" i="1" dirty="0" err="1"/>
                <a:t>Зворыкин</a:t>
              </a:r>
              <a:r>
                <a:rPr lang="uk-UA" i="1" dirty="0"/>
                <a:t> Л.Н., Осипов И.Ф.</a:t>
              </a:r>
              <a:r>
                <a:rPr lang="uk-UA" dirty="0"/>
                <a:t> </a:t>
              </a:r>
              <a:r>
                <a:rPr lang="uk-UA" dirty="0" err="1"/>
                <a:t>Цифровые</a:t>
              </a:r>
              <a:r>
                <a:rPr lang="uk-UA" dirty="0"/>
                <a:t> </a:t>
              </a:r>
              <a:r>
                <a:rPr lang="uk-UA" dirty="0" err="1"/>
                <a:t>устройства</a:t>
              </a:r>
              <a:r>
                <a:rPr lang="uk-UA" dirty="0"/>
                <a:t> на </a:t>
              </a:r>
              <a:r>
                <a:rPr lang="uk-UA" dirty="0" err="1"/>
                <a:t>комплементарных</a:t>
              </a:r>
              <a:r>
                <a:rPr lang="uk-UA" dirty="0"/>
                <a:t> МПД </a:t>
              </a:r>
              <a:r>
                <a:rPr lang="uk-UA" dirty="0" err="1"/>
                <a:t>интегральных</a:t>
              </a:r>
              <a:r>
                <a:rPr lang="uk-UA" dirty="0"/>
                <a:t> </a:t>
              </a:r>
              <a:r>
                <a:rPr lang="uk-UA" dirty="0" err="1"/>
                <a:t>микросхемах</a:t>
              </a:r>
              <a:r>
                <a:rPr lang="uk-UA" dirty="0"/>
                <a:t>. –М., 1983.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uk-UA" i="1" dirty="0"/>
                <a:t>Горбунов В.Л., </a:t>
              </a:r>
              <a:r>
                <a:rPr lang="uk-UA" i="1" dirty="0" err="1"/>
                <a:t>Панфилов</a:t>
              </a:r>
              <a:r>
                <a:rPr lang="uk-UA" i="1" dirty="0"/>
                <a:t> Д.И., </a:t>
              </a:r>
              <a:r>
                <a:rPr lang="uk-UA" i="1" dirty="0" err="1"/>
                <a:t>Преснухин</a:t>
              </a:r>
              <a:r>
                <a:rPr lang="uk-UA" i="1" dirty="0"/>
                <a:t> Д.Л.</a:t>
              </a:r>
              <a:r>
                <a:rPr lang="uk-UA" dirty="0"/>
                <a:t> </a:t>
              </a:r>
              <a:r>
                <a:rPr lang="uk-UA" dirty="0" err="1"/>
                <a:t>Справочное</a:t>
              </a:r>
              <a:r>
                <a:rPr lang="uk-UA" dirty="0"/>
                <a:t> </a:t>
              </a:r>
              <a:r>
                <a:rPr lang="uk-UA" dirty="0" err="1"/>
                <a:t>пособие</a:t>
              </a:r>
              <a:r>
                <a:rPr lang="uk-UA" dirty="0"/>
                <a:t> по </a:t>
              </a:r>
              <a:r>
                <a:rPr lang="uk-UA" dirty="0" err="1"/>
                <a:t>микропроцессорам</a:t>
              </a:r>
              <a:r>
                <a:rPr lang="uk-UA" dirty="0"/>
                <a:t> и </a:t>
              </a:r>
              <a:r>
                <a:rPr lang="uk-UA" dirty="0" err="1"/>
                <a:t>микроЭВМ</a:t>
              </a:r>
              <a:r>
                <a:rPr lang="uk-UA" dirty="0"/>
                <a:t>. –М., 1988.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uk-UA" i="1" dirty="0"/>
                <a:t>Каган Б.М. </a:t>
              </a:r>
              <a:r>
                <a:rPr lang="uk-UA" dirty="0" err="1"/>
                <a:t>Электронные</a:t>
              </a:r>
              <a:r>
                <a:rPr lang="uk-UA" dirty="0"/>
                <a:t> </a:t>
              </a:r>
              <a:r>
                <a:rPr lang="uk-UA" dirty="0" err="1"/>
                <a:t>вычислительные</a:t>
              </a:r>
              <a:r>
                <a:rPr lang="uk-UA" dirty="0"/>
                <a:t> </a:t>
              </a:r>
              <a:r>
                <a:rPr lang="uk-UA" dirty="0" err="1"/>
                <a:t>машины</a:t>
              </a:r>
              <a:r>
                <a:rPr lang="uk-UA" dirty="0"/>
                <a:t> и </a:t>
              </a:r>
              <a:r>
                <a:rPr lang="uk-UA" dirty="0" err="1"/>
                <a:t>системы</a:t>
              </a:r>
              <a:r>
                <a:rPr lang="uk-UA" dirty="0"/>
                <a:t>: </a:t>
              </a:r>
              <a:r>
                <a:rPr lang="uk-UA" dirty="0" err="1"/>
                <a:t>Учеб.пособие</a:t>
              </a:r>
              <a:r>
                <a:rPr lang="uk-UA" dirty="0"/>
                <a:t> для </a:t>
              </a:r>
              <a:r>
                <a:rPr lang="uk-UA" dirty="0" err="1"/>
                <a:t>вузов</a:t>
              </a:r>
              <a:r>
                <a:rPr lang="uk-UA" dirty="0"/>
                <a:t>.–М., 1991.</a:t>
              </a:r>
            </a:p>
            <a:p>
              <a:pPr marL="0" marR="0" lvl="0" indent="0" algn="just" hangingPunct="1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uk-UA" sz="1100" b="0" i="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Microsoft YaHei" pitchFamily="2"/>
                <a:cs typeface="Mangal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0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107504" y="692696"/>
            <a:ext cx="8928992" cy="6165304"/>
          </a:xfrm>
          <a:solidFill>
            <a:srgbClr val="FFFFD9"/>
          </a:solidFill>
        </p:spPr>
        <p:txBody>
          <a:bodyPr wrap="square" lIns="0" tIns="0" rIns="0" bIns="0"/>
          <a:lstStyle>
            <a:def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uk-UA" sz="28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uk-UA" sz="24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8pPr>
            <a:lvl9pPr marL="2057400" marR="0" lvl="8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9pPr>
          </a:lstStyle>
          <a:p>
            <a:pPr marL="0" indent="266400" algn="just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uk-UA" sz="2000" b="1" i="1" dirty="0">
                <a:solidFill>
                  <a:srgbClr val="002060"/>
                </a:solidFill>
                <a:latin typeface="+mn-lt"/>
              </a:rPr>
              <a:t>Елементами ЕОМ називають пристрої, які виконують логічні функції, запам’ятовують інформацію, перетворюють її, а також формують та підсилюють сигнали.</a:t>
            </a:r>
          </a:p>
          <a:p>
            <a:pPr marL="0" indent="266400" algn="just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uk-UA" sz="2000" b="1" i="1" dirty="0">
                <a:solidFill>
                  <a:srgbClr val="002060"/>
                </a:solidFill>
                <a:latin typeface="+mn-lt"/>
              </a:rPr>
              <a:t>З деякими найпростішими елементами ми вже ознайомлені. Це інвертор, пристрій для логічного додавання і множення. Відомо також, що використовуючи їхню різноманітну комбінацію, можна будувати складні логічні схеми.</a:t>
            </a:r>
          </a:p>
          <a:p>
            <a:pPr marL="0" indent="266400" algn="just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uk-UA" sz="2000" b="1" i="1" dirty="0">
                <a:solidFill>
                  <a:srgbClr val="002060"/>
                </a:solidFill>
                <a:latin typeface="+mn-lt"/>
              </a:rPr>
              <a:t>Головним елементом пам’яті ЕОМ є тригери - логічні пристрої, які мають два стійкі стани. Для перемикання тригерів з одного стану в інший використовують вхідні логічні схеми. За способом перемикання розрізняють такі тригери:</a:t>
            </a:r>
          </a:p>
          <a:p>
            <a:pPr marL="0" indent="266400" algn="just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uk-UA" sz="2000" b="1" i="1" dirty="0">
                <a:solidFill>
                  <a:srgbClr val="002060"/>
                </a:solidFill>
                <a:latin typeface="+mn-lt"/>
              </a:rPr>
              <a:t>•	 </a:t>
            </a: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RS-</a:t>
            </a:r>
            <a:r>
              <a:rPr lang="uk-UA" sz="2000" b="1" i="1" dirty="0">
                <a:solidFill>
                  <a:srgbClr val="002060"/>
                </a:solidFill>
                <a:latin typeface="+mn-lt"/>
              </a:rPr>
              <a:t>тригери з роздільним установленням 0 і 1;</a:t>
            </a:r>
          </a:p>
          <a:p>
            <a:pPr marL="0" indent="266400" algn="just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uk-UA" sz="2000" b="1" i="1" dirty="0">
                <a:solidFill>
                  <a:srgbClr val="002060"/>
                </a:solidFill>
                <a:latin typeface="+mn-lt"/>
              </a:rPr>
              <a:t>•	 </a:t>
            </a: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D-</a:t>
            </a:r>
            <a:r>
              <a:rPr lang="uk-UA" sz="2000" b="1" i="1" dirty="0">
                <a:solidFill>
                  <a:srgbClr val="002060"/>
                </a:solidFill>
                <a:latin typeface="+mn-lt"/>
              </a:rPr>
              <a:t>тригер із затримкою;</a:t>
            </a:r>
          </a:p>
          <a:p>
            <a:pPr marL="0" indent="266400" algn="just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uk-UA" sz="2000" b="1" i="1" dirty="0">
                <a:solidFill>
                  <a:srgbClr val="002060"/>
                </a:solidFill>
                <a:latin typeface="+mn-lt"/>
              </a:rPr>
              <a:t>•	 </a:t>
            </a: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JK-</a:t>
            </a:r>
            <a:r>
              <a:rPr lang="uk-UA" sz="2000" b="1" i="1" dirty="0">
                <a:solidFill>
                  <a:srgbClr val="002060"/>
                </a:solidFill>
                <a:latin typeface="+mn-lt"/>
              </a:rPr>
              <a:t>тригери (універсальні);</a:t>
            </a:r>
          </a:p>
          <a:p>
            <a:pPr marL="0" indent="266400" algn="just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uk-UA" sz="2000" b="1" i="1" dirty="0">
                <a:solidFill>
                  <a:srgbClr val="002060"/>
                </a:solidFill>
                <a:latin typeface="+mn-lt"/>
              </a:rPr>
              <a:t>•	 </a:t>
            </a: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T-</a:t>
            </a:r>
            <a:r>
              <a:rPr lang="uk-UA" sz="2000" b="1" i="1" dirty="0">
                <a:solidFill>
                  <a:srgbClr val="002060"/>
                </a:solidFill>
                <a:latin typeface="+mn-lt"/>
              </a:rPr>
              <a:t>тригери (лічильні);</a:t>
            </a:r>
          </a:p>
          <a:p>
            <a:pPr marL="0" indent="266400" algn="just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uk-UA" sz="2000" b="1" i="1" dirty="0">
                <a:solidFill>
                  <a:srgbClr val="002060"/>
                </a:solidFill>
                <a:latin typeface="+mn-lt"/>
              </a:rPr>
              <a:t>Ці назви походять від перших букв вхідних сигналів: </a:t>
            </a: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S (set –</a:t>
            </a:r>
            <a:r>
              <a:rPr lang="uk-UA" sz="2000" b="1" i="1" dirty="0">
                <a:solidFill>
                  <a:srgbClr val="002060"/>
                </a:solidFill>
                <a:latin typeface="+mn-lt"/>
              </a:rPr>
              <a:t>встановити); </a:t>
            </a: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R (reset – </a:t>
            </a:r>
            <a:r>
              <a:rPr lang="uk-UA" sz="2000" b="1" i="1" dirty="0">
                <a:solidFill>
                  <a:srgbClr val="002060"/>
                </a:solidFill>
                <a:latin typeface="+mn-lt"/>
              </a:rPr>
              <a:t>вимкнути); </a:t>
            </a: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T (toggle – </a:t>
            </a:r>
            <a:r>
              <a:rPr lang="uk-UA" sz="2000" b="1" i="1" dirty="0">
                <a:solidFill>
                  <a:srgbClr val="002060"/>
                </a:solidFill>
                <a:latin typeface="+mn-lt"/>
              </a:rPr>
              <a:t>релаксатор); </a:t>
            </a: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J (jerk – </a:t>
            </a:r>
            <a:r>
              <a:rPr lang="uk-UA" sz="2000" b="1" i="1" dirty="0">
                <a:solidFill>
                  <a:srgbClr val="002060"/>
                </a:solidFill>
                <a:latin typeface="+mn-lt"/>
              </a:rPr>
              <a:t>різко увімкнути); </a:t>
            </a: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K (kill – </a:t>
            </a:r>
            <a:r>
              <a:rPr lang="uk-UA" sz="2000" b="1" i="1" dirty="0">
                <a:solidFill>
                  <a:srgbClr val="002060"/>
                </a:solidFill>
                <a:latin typeface="+mn-lt"/>
              </a:rPr>
              <a:t>різко вимкнути); </a:t>
            </a: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D (delay –  </a:t>
            </a:r>
            <a:r>
              <a:rPr lang="uk-UA" sz="2000" b="1" i="1" dirty="0">
                <a:solidFill>
                  <a:srgbClr val="002060"/>
                </a:solidFill>
                <a:latin typeface="+mn-lt"/>
              </a:rPr>
              <a:t>затримка). Вихідний сигнал тригера прийнято позначати буквою </a:t>
            </a: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Q</a:t>
            </a:r>
            <a:r>
              <a:rPr lang="en-US" sz="2000" b="1" i="1" dirty="0" smtClean="0">
                <a:solidFill>
                  <a:srgbClr val="002060"/>
                </a:solidFill>
                <a:latin typeface="+mn-lt"/>
              </a:rPr>
              <a:t>.</a:t>
            </a:r>
            <a:r>
              <a:rPr lang="uk-UA" sz="2000" b="1" i="1" dirty="0" smtClean="0">
                <a:solidFill>
                  <a:srgbClr val="002060"/>
                </a:solidFill>
                <a:latin typeface="+mn-lt"/>
              </a:rPr>
              <a:t> </a:t>
            </a:r>
          </a:p>
          <a:p>
            <a:pPr marL="0" indent="266400" algn="just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uk-UA" sz="2000" b="1" i="1" dirty="0" smtClean="0">
                <a:solidFill>
                  <a:srgbClr val="002060"/>
                </a:solidFill>
                <a:latin typeface="+mn-lt"/>
              </a:rPr>
              <a:t>Окрім цих елементів ознайомимось також з принципом функціонування інших вузлів: регістрів, суматорів, лічильників, </a:t>
            </a:r>
            <a:r>
              <a:rPr lang="uk-UA" sz="2000" b="1" i="1" dirty="0" err="1" smtClean="0">
                <a:solidFill>
                  <a:srgbClr val="002060"/>
                </a:solidFill>
                <a:latin typeface="+mn-lt"/>
              </a:rPr>
              <a:t>мультиплексорів</a:t>
            </a:r>
            <a:r>
              <a:rPr lang="uk-UA" sz="2000" b="1" i="1" dirty="0" smtClean="0">
                <a:solidFill>
                  <a:srgbClr val="002060"/>
                </a:solidFill>
                <a:latin typeface="+mn-lt"/>
              </a:rPr>
              <a:t>, шифраторів та дешифраторів .</a:t>
            </a:r>
          </a:p>
          <a:p>
            <a:pPr marL="0" indent="266400" algn="just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sz="2000" b="1" i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3728" y="-43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latin typeface="Arial Cyr" panose="020B0604020202020204" pitchFamily="34" charset="0"/>
                <a:cs typeface="Arial Cyr" panose="020B0604020202020204" pitchFamily="34" charset="0"/>
              </a:rPr>
              <a:t>Терміни і позначення:</a:t>
            </a:r>
            <a:endParaRPr lang="uk-UA" sz="2800" b="1" i="1" dirty="0">
              <a:latin typeface="Arial Cyr" panose="020B0604020202020204" pitchFamily="34" charset="0"/>
              <a:cs typeface="Arial Cyr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162156" y="723180"/>
            <a:ext cx="8712968" cy="5946180"/>
          </a:xfrm>
          <a:solidFill>
            <a:srgbClr val="FFFFD9"/>
          </a:solidFill>
        </p:spPr>
        <p:txBody>
          <a:bodyPr wrap="square" lIns="0" tIns="0" rIns="0" bIns="0"/>
          <a:lstStyle>
            <a:def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uk-UA" sz="28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uk-UA" sz="24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8pPr>
            <a:lvl9pPr marL="2057400" marR="0" lvl="8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9pPr>
          </a:lstStyle>
          <a:p>
            <a:r>
              <a:rPr lang="uk-UA" sz="1800" dirty="0" smtClean="0"/>
              <a:t>        </a:t>
            </a:r>
            <a:r>
              <a:rPr lang="ru-RU" sz="2000" b="1" i="1" dirty="0"/>
              <a:t>Шифратор</a:t>
            </a:r>
            <a:r>
              <a:rPr lang="ru-RU" sz="2000" dirty="0"/>
              <a:t> –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вузол</a:t>
            </a:r>
            <a:r>
              <a:rPr lang="ru-RU" sz="2000" dirty="0"/>
              <a:t> ЕОМ,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виконує</a:t>
            </a:r>
            <a:r>
              <a:rPr lang="ru-RU" sz="2000" dirty="0"/>
              <a:t> </a:t>
            </a:r>
            <a:r>
              <a:rPr lang="ru-RU" sz="2000" dirty="0" err="1"/>
              <a:t>операцію</a:t>
            </a:r>
            <a:r>
              <a:rPr lang="ru-RU" sz="2000" dirty="0"/>
              <a:t> </a:t>
            </a:r>
            <a:r>
              <a:rPr lang="ru-RU" sz="2000" dirty="0" err="1"/>
              <a:t>формування</a:t>
            </a:r>
            <a:r>
              <a:rPr lang="ru-RU" sz="2000" dirty="0"/>
              <a:t> </a:t>
            </a:r>
            <a:r>
              <a:rPr lang="ru-RU" sz="2000" dirty="0" err="1"/>
              <a:t>відповідного</a:t>
            </a:r>
            <a:r>
              <a:rPr lang="ru-RU" sz="2000" dirty="0"/>
              <a:t> </a:t>
            </a:r>
            <a:r>
              <a:rPr lang="ru-RU" sz="2000" dirty="0" err="1"/>
              <a:t>двійкового</a:t>
            </a:r>
            <a:r>
              <a:rPr lang="ru-RU" sz="2000" dirty="0"/>
              <a:t> коду в </a:t>
            </a:r>
            <a:r>
              <a:rPr lang="ru-RU" sz="2000" dirty="0" err="1"/>
              <a:t>разі</a:t>
            </a:r>
            <a:r>
              <a:rPr lang="ru-RU" sz="2000" dirty="0"/>
              <a:t> </a:t>
            </a:r>
            <a:r>
              <a:rPr lang="ru-RU" sz="2000" dirty="0" err="1"/>
              <a:t>появи</a:t>
            </a:r>
            <a:r>
              <a:rPr lang="ru-RU" sz="2000" dirty="0"/>
              <a:t> сигналу на одному з </a:t>
            </a:r>
            <a:r>
              <a:rPr lang="ru-RU" sz="2000" dirty="0" err="1"/>
              <a:t>входів</a:t>
            </a:r>
            <a:r>
              <a:rPr lang="ru-RU" sz="2000" dirty="0"/>
              <a:t> шифратора.</a:t>
            </a:r>
            <a:r>
              <a:rPr lang="uk-UA" sz="2000" dirty="0"/>
              <a:t> </a:t>
            </a:r>
            <a:r>
              <a:rPr lang="uk-UA" sz="1600" dirty="0"/>
              <a:t>У обчислювальній техніці застосовують переважно </a:t>
            </a:r>
            <a:r>
              <a:rPr lang="uk-UA" sz="1600" dirty="0" err="1"/>
              <a:t>багатоімпульсні</a:t>
            </a:r>
            <a:r>
              <a:rPr lang="uk-UA" sz="1600" dirty="0"/>
              <a:t> шифратори, які дозволяють кодувати дані при записуванні програм на носії інформації чи дані, виражені якоюсь фізичною величиною (напр., напругою).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69503" y="18864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err="1"/>
              <a:t>Головні</a:t>
            </a:r>
            <a:r>
              <a:rPr lang="ru-RU" sz="2800" b="1" i="1" dirty="0"/>
              <a:t> </a:t>
            </a:r>
            <a:r>
              <a:rPr lang="ru-RU" sz="2800" b="1" i="1" dirty="0" err="1"/>
              <a:t>елементи</a:t>
            </a:r>
            <a:r>
              <a:rPr lang="ru-RU" sz="2800" b="1" i="1" dirty="0"/>
              <a:t> та </a:t>
            </a:r>
            <a:r>
              <a:rPr lang="ru-RU" sz="2800" b="1" i="1" dirty="0" err="1"/>
              <a:t>вузли</a:t>
            </a:r>
            <a:r>
              <a:rPr lang="ru-RU" sz="2800" b="1" i="1" dirty="0"/>
              <a:t> ЕОМ</a:t>
            </a:r>
            <a:endParaRPr lang="uk-UA" sz="2800" b="1" dirty="0">
              <a:latin typeface="Arial Cyr" panose="020B0604020202020204" pitchFamily="34" charset="0"/>
              <a:cs typeface="Arial Cyr" panose="020B0604020202020204" pitchFamily="34" charset="0"/>
            </a:endParaRPr>
          </a:p>
        </p:txBody>
      </p:sp>
      <p:pic>
        <p:nvPicPr>
          <p:cNvPr id="11266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55" y="2294685"/>
            <a:ext cx="4651800" cy="390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03204" y="2295651"/>
            <a:ext cx="3746105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Число входів і виходів в повному k-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ковому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 шифраторі задається співвідношенням</a:t>
            </a:r>
            <a:endParaRPr kumimoji="0" lang="uk-UA" altLang="uk-UA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   де </a:t>
            </a:r>
            <a:r>
              <a:rPr kumimoji="0" lang="en-US" altLang="uk-UA" sz="14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n=2</a:t>
            </a:r>
            <a:r>
              <a:rPr kumimoji="0" lang="en-US" altLang="uk-UA" sz="1400" b="1" i="1" u="none" strike="noStrike" cap="none" normalizeH="0" baseline="3000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m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</a:br>
            <a:r>
              <a:rPr kumimoji="0" lang="uk-UA" altLang="uk-UA" sz="14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  </a:t>
            </a:r>
            <a:r>
              <a:rPr kumimoji="0" lang="en-US" altLang="uk-UA" sz="14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 — кількість входів,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  </a:t>
            </a:r>
            <a:r>
              <a:rPr kumimoji="0" lang="en-US" altLang="uk-UA" sz="1400" b="1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m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— кількість виходів.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40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на </a:t>
            </a:r>
            <a:r>
              <a:rPr lang="ru-RU" sz="1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виході</a:t>
            </a:r>
            <a:r>
              <a:rPr lang="ru-RU" sz="1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у</a:t>
            </a:r>
            <a:r>
              <a:rPr lang="ru-RU" sz="1400" baseline="-250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1</a:t>
            </a:r>
            <a:r>
              <a:rPr lang="ru-RU" sz="14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буде </a:t>
            </a:r>
            <a:r>
              <a:rPr lang="ru-RU" sz="1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логічна</a:t>
            </a:r>
            <a:r>
              <a:rPr lang="ru-RU" sz="1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«1» </a:t>
            </a:r>
            <a:r>
              <a:rPr lang="ru-RU" sz="1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тоді</a:t>
            </a:r>
            <a:r>
              <a:rPr lang="ru-RU" sz="1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, коли </a:t>
            </a:r>
            <a:r>
              <a:rPr lang="ru-RU" sz="1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логічна</a:t>
            </a:r>
            <a:r>
              <a:rPr lang="ru-RU" sz="1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«1» буде </a:t>
            </a:r>
            <a:r>
              <a:rPr lang="ru-RU" sz="1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або</a:t>
            </a:r>
            <a:r>
              <a:rPr lang="ru-RU" sz="1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на </a:t>
            </a:r>
            <a:r>
              <a:rPr lang="ru-RU" sz="1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вході</a:t>
            </a:r>
            <a:r>
              <a:rPr lang="ru-RU" sz="1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Х</a:t>
            </a:r>
            <a:r>
              <a:rPr lang="ru-RU" sz="1400" baseline="-250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1</a:t>
            </a:r>
            <a:r>
              <a:rPr lang="ru-RU" sz="14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, </a:t>
            </a:r>
            <a:r>
              <a:rPr lang="ru-RU" sz="1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або</a:t>
            </a:r>
            <a:r>
              <a:rPr lang="ru-RU" sz="1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Х</a:t>
            </a:r>
            <a:r>
              <a:rPr lang="ru-RU" sz="1400" baseline="-250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3</a:t>
            </a:r>
            <a:r>
              <a:rPr lang="ru-RU" sz="14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, </a:t>
            </a:r>
            <a:r>
              <a:rPr lang="ru-RU" sz="1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або</a:t>
            </a:r>
            <a:r>
              <a:rPr lang="ru-RU" sz="1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Х</a:t>
            </a:r>
            <a:r>
              <a:rPr lang="ru-RU" sz="1400" baseline="-250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5</a:t>
            </a:r>
            <a:r>
              <a:rPr lang="ru-RU" sz="14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, </a:t>
            </a:r>
            <a:r>
              <a:rPr lang="ru-RU" sz="1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або</a:t>
            </a:r>
            <a:r>
              <a:rPr lang="ru-RU" sz="1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Х</a:t>
            </a:r>
            <a:r>
              <a:rPr lang="ru-RU" sz="1400" baseline="-250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7</a:t>
            </a:r>
            <a:r>
              <a:rPr lang="ru-RU" sz="14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, </a:t>
            </a:r>
            <a:r>
              <a:rPr lang="ru-RU" sz="1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або</a:t>
            </a:r>
            <a:r>
              <a:rPr lang="ru-RU" sz="1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X</a:t>
            </a:r>
            <a:r>
              <a:rPr lang="ru-RU" sz="1400" baseline="-250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9</a:t>
            </a:r>
            <a:r>
              <a:rPr lang="ru-RU" sz="14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, </a:t>
            </a:r>
            <a:r>
              <a:rPr lang="ru-RU" sz="1600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тобто</a:t>
            </a:r>
            <a:r>
              <a:rPr lang="ru-RU" sz="16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endParaRPr lang="ru-RU" sz="1600" b="1" dirty="0" smtClean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 pitchFamily="2"/>
              <a:ea typeface="Microsoft YaHei" pitchFamily="2"/>
              <a:cs typeface="Mangal" pitchFamily="2"/>
            </a:endParaRPr>
          </a:p>
          <a:p>
            <a:pPr lvl="0"/>
            <a:r>
              <a:rPr lang="ru-RU" sz="1600" b="1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       У</a:t>
            </a:r>
            <a:r>
              <a:rPr lang="ru-RU" sz="1600" b="1" baseline="-250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1</a:t>
            </a:r>
            <a:r>
              <a:rPr lang="ru-RU" sz="1600" b="1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6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= </a:t>
            </a:r>
            <a:r>
              <a:rPr lang="ru-RU" sz="1600" b="1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Х</a:t>
            </a:r>
            <a:r>
              <a:rPr lang="ru-RU" sz="1600" b="1" baseline="-250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1</a:t>
            </a:r>
            <a:r>
              <a:rPr lang="ru-RU" sz="1600" b="1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6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+ </a:t>
            </a:r>
            <a:r>
              <a:rPr lang="ru-RU" sz="1600" b="1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Х</a:t>
            </a:r>
            <a:r>
              <a:rPr lang="ru-RU" sz="1600" b="1" baseline="-250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3</a:t>
            </a:r>
            <a:r>
              <a:rPr lang="ru-RU" sz="1600" b="1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6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+ </a:t>
            </a:r>
            <a:r>
              <a:rPr lang="ru-RU" sz="1600" b="1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Х</a:t>
            </a:r>
            <a:r>
              <a:rPr lang="ru-RU" sz="1600" b="1" baseline="-250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5</a:t>
            </a:r>
            <a:r>
              <a:rPr lang="ru-RU" sz="1600" b="1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6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+ </a:t>
            </a:r>
            <a:r>
              <a:rPr lang="ru-RU" sz="1600" b="1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Х</a:t>
            </a:r>
            <a:r>
              <a:rPr lang="ru-RU" sz="1600" b="1" baseline="-250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7</a:t>
            </a:r>
            <a:r>
              <a:rPr lang="ru-RU" sz="1600" b="1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</a:t>
            </a:r>
            <a:r>
              <a:rPr lang="ru-RU" sz="16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+ </a:t>
            </a:r>
            <a:r>
              <a:rPr lang="ru-RU" sz="1600" b="1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X</a:t>
            </a:r>
            <a:r>
              <a:rPr lang="ru-RU" sz="1600" b="1" baseline="-2500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9</a:t>
            </a:r>
            <a:endParaRPr kumimoji="0" lang="uk-UA" altLang="uk-UA" sz="1600" b="1" i="0" u="none" strike="noStrike" cap="none" normalizeH="0" baseline="-2500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" name="AutoShape 2" descr="{\displaystyle \ n=2^{m},}"/>
          <p:cNvSpPr>
            <a:spLocks noChangeAspect="1" noChangeArrowheads="1"/>
          </p:cNvSpPr>
          <p:nvPr/>
        </p:nvSpPr>
        <p:spPr bwMode="auto">
          <a:xfrm>
            <a:off x="127000" y="-1285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3" descr="\ n"/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AutoShape 4" descr="{\displaystyle \ m}"/>
          <p:cNvSpPr>
            <a:spLocks noChangeAspect="1" noChangeArrowheads="1"/>
          </p:cNvSpPr>
          <p:nvPr/>
        </p:nvSpPr>
        <p:spPr bwMode="auto">
          <a:xfrm>
            <a:off x="1270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6875"/>
              </p:ext>
            </p:extLst>
          </p:nvPr>
        </p:nvGraphicFramePr>
        <p:xfrm>
          <a:off x="5390527" y="5443276"/>
          <a:ext cx="3742081" cy="1410485"/>
        </p:xfrm>
        <a:graphic>
          <a:graphicData uri="http://schemas.openxmlformats.org/drawingml/2006/table">
            <a:tbl>
              <a:tblPr/>
              <a:tblGrid>
                <a:gridCol w="451091"/>
                <a:gridCol w="547265"/>
                <a:gridCol w="618708"/>
                <a:gridCol w="618708"/>
                <a:gridCol w="541369"/>
                <a:gridCol w="528916"/>
                <a:gridCol w="436024"/>
              </a:tblGrid>
              <a:tr h="520286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effectLst/>
                        </a:rPr>
                        <a:t>64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>
                          <a:effectLst/>
                        </a:rPr>
                        <a:t>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effectLst/>
                        </a:rPr>
                        <a:t>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369913">
                <a:tc>
                  <a:txBody>
                    <a:bodyPr/>
                    <a:lstStyle/>
                    <a:p>
                      <a:endParaRPr lang="uk-UA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20286">
                <a:tc>
                  <a:txBody>
                    <a:bodyPr/>
                    <a:lstStyle/>
                    <a:p>
                      <a:endParaRPr lang="uk-UA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>
                          <a:effectLst/>
                        </a:rPr>
                        <a:t>+32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>
                          <a:effectLst/>
                        </a:rPr>
                        <a:t>+16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>
                          <a:effectLst/>
                        </a:rPr>
                        <a:t>+0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>
                          <a:effectLst/>
                        </a:rPr>
                        <a:t>+0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>
                          <a:effectLst/>
                        </a:rPr>
                        <a:t>+0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effectLst/>
                        </a:rPr>
                        <a:t>+1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223723" y="5142584"/>
            <a:ext cx="39202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dirty="0"/>
              <a:t>1 * 32 + 1 * 16 + 0 * 8 + 0 * 4 + 0 * 2 + 1 * 1 = 49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701196" y="4773252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110001</a:t>
            </a:r>
            <a:r>
              <a:rPr lang="uk-UA" b="1" baseline="-25000" dirty="0"/>
              <a:t>2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4518640" y="3933056"/>
            <a:ext cx="989464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35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82579" y="714371"/>
            <a:ext cx="8940943" cy="2060848"/>
          </a:xfrm>
          <a:solidFill>
            <a:srgbClr val="FFFFD9"/>
          </a:solidFill>
        </p:spPr>
        <p:txBody>
          <a:bodyPr wrap="square" lIns="0" tIns="0" rIns="0" bIns="0"/>
          <a:lstStyle>
            <a:def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uk-UA" sz="28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uk-UA" sz="24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8pPr>
            <a:lvl9pPr marL="2057400" marR="0" lvl="8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9pPr>
          </a:lstStyle>
          <a:p>
            <a:r>
              <a:rPr lang="uk-UA" sz="1800" dirty="0" smtClean="0"/>
              <a:t>        </a:t>
            </a:r>
            <a:r>
              <a:rPr lang="ru-RU" sz="1800" b="1" i="1" dirty="0"/>
              <a:t>Дешифратор – </a:t>
            </a:r>
            <a:r>
              <a:rPr lang="ru-RU" sz="1800" dirty="0" err="1"/>
              <a:t>пристрій</a:t>
            </a:r>
            <a:r>
              <a:rPr lang="ru-RU" sz="1800" dirty="0"/>
              <a:t> </a:t>
            </a:r>
            <a:r>
              <a:rPr lang="ru-RU" sz="1800" dirty="0" err="1"/>
              <a:t>який</a:t>
            </a:r>
            <a:r>
              <a:rPr lang="ru-RU" sz="1800" dirty="0"/>
              <a:t> </a:t>
            </a:r>
            <a:r>
              <a:rPr lang="ru-RU" sz="1800" dirty="0" err="1"/>
              <a:t>виконує</a:t>
            </a:r>
            <a:r>
              <a:rPr lang="ru-RU" sz="1800" dirty="0"/>
              <a:t> </a:t>
            </a:r>
            <a:r>
              <a:rPr lang="ru-RU" sz="1800" dirty="0" err="1"/>
              <a:t>перетворення</a:t>
            </a:r>
            <a:r>
              <a:rPr lang="ru-RU" sz="1800" dirty="0"/>
              <a:t> </a:t>
            </a:r>
            <a:r>
              <a:rPr lang="en-US" sz="1800" dirty="0"/>
              <a:t>n-</a:t>
            </a:r>
            <a:r>
              <a:rPr lang="ru-RU" sz="1800" dirty="0" err="1"/>
              <a:t>розрядного</a:t>
            </a:r>
            <a:r>
              <a:rPr lang="ru-RU" sz="1800" dirty="0"/>
              <a:t> </a:t>
            </a:r>
            <a:r>
              <a:rPr lang="ru-RU" sz="1800" dirty="0" err="1"/>
              <a:t>двійкового</a:t>
            </a:r>
            <a:r>
              <a:rPr lang="ru-RU" sz="1800" dirty="0"/>
              <a:t> коду в </a:t>
            </a:r>
            <a:r>
              <a:rPr lang="ru-RU" sz="1800" dirty="0" err="1"/>
              <a:t>однорозрядний</a:t>
            </a:r>
            <a:r>
              <a:rPr lang="ru-RU" sz="1800" dirty="0"/>
              <a:t> з основою р=2</a:t>
            </a:r>
            <a:r>
              <a:rPr lang="en-US" sz="1800" baseline="30000" dirty="0"/>
              <a:t>n,</a:t>
            </a:r>
            <a:r>
              <a:rPr lang="en-US" sz="1800" dirty="0"/>
              <a:t> </a:t>
            </a:r>
            <a:r>
              <a:rPr lang="ru-RU" sz="1800" dirty="0" err="1"/>
              <a:t>тобто</a:t>
            </a:r>
            <a:r>
              <a:rPr lang="ru-RU" sz="1800" dirty="0"/>
              <a:t> </a:t>
            </a:r>
            <a:r>
              <a:rPr lang="ru-RU" sz="1800" dirty="0" err="1"/>
              <a:t>функцію</a:t>
            </a:r>
            <a:r>
              <a:rPr lang="ru-RU" sz="1800" dirty="0"/>
              <a:t> </a:t>
            </a:r>
            <a:r>
              <a:rPr lang="ru-RU" sz="1800" dirty="0" err="1"/>
              <a:t>обернену</a:t>
            </a:r>
            <a:r>
              <a:rPr lang="ru-RU" sz="1800" dirty="0"/>
              <a:t> до </a:t>
            </a:r>
            <a:r>
              <a:rPr lang="ru-RU" sz="1800" dirty="0" err="1"/>
              <a:t>шифрування</a:t>
            </a:r>
            <a:r>
              <a:rPr lang="ru-RU" sz="1800" dirty="0"/>
              <a:t>. </a:t>
            </a:r>
            <a:r>
              <a:rPr lang="ru-RU" sz="1800" dirty="0" err="1"/>
              <a:t>Використовують</a:t>
            </a:r>
            <a:r>
              <a:rPr lang="ru-RU" sz="1800" dirty="0"/>
              <a:t> у </a:t>
            </a:r>
            <a:r>
              <a:rPr lang="ru-RU" sz="1800" dirty="0" err="1"/>
              <a:t>багатьох</a:t>
            </a:r>
            <a:r>
              <a:rPr lang="ru-RU" sz="1800" dirty="0"/>
              <a:t> </a:t>
            </a:r>
            <a:r>
              <a:rPr lang="ru-RU" sz="1800" dirty="0" err="1"/>
              <a:t>пристроях</a:t>
            </a:r>
            <a:r>
              <a:rPr lang="ru-RU" sz="1800" dirty="0"/>
              <a:t>, </a:t>
            </a:r>
            <a:r>
              <a:rPr lang="ru-RU" sz="1800" dirty="0" err="1"/>
              <a:t>зокрема</a:t>
            </a:r>
            <a:r>
              <a:rPr lang="ru-RU" sz="1800" dirty="0"/>
              <a:t> у </a:t>
            </a:r>
            <a:r>
              <a:rPr lang="ru-RU" sz="1800" dirty="0" err="1"/>
              <a:t>пристроях</a:t>
            </a:r>
            <a:r>
              <a:rPr lang="ru-RU" sz="1800" dirty="0"/>
              <a:t> </a:t>
            </a:r>
            <a:r>
              <a:rPr lang="ru-RU" sz="1800" dirty="0" err="1"/>
              <a:t>керування</a:t>
            </a:r>
            <a:r>
              <a:rPr lang="ru-RU" sz="1800" dirty="0"/>
              <a:t>, для </a:t>
            </a:r>
            <a:r>
              <a:rPr lang="ru-RU" sz="1800" dirty="0" err="1"/>
              <a:t>розшифровування</a:t>
            </a:r>
            <a:r>
              <a:rPr lang="ru-RU" sz="1800" dirty="0"/>
              <a:t> коду </a:t>
            </a:r>
            <a:r>
              <a:rPr lang="ru-RU" sz="1800" dirty="0" err="1"/>
              <a:t>операції</a:t>
            </a:r>
            <a:r>
              <a:rPr lang="ru-RU" sz="1800" dirty="0"/>
              <a:t> та </a:t>
            </a:r>
            <a:r>
              <a:rPr lang="ru-RU" sz="1800" dirty="0" err="1"/>
              <a:t>видавання</a:t>
            </a:r>
            <a:r>
              <a:rPr lang="ru-RU" sz="1800" dirty="0"/>
              <a:t> </a:t>
            </a:r>
            <a:r>
              <a:rPr lang="ru-RU" sz="1800" dirty="0" err="1"/>
              <a:t>сигналів</a:t>
            </a:r>
            <a:r>
              <a:rPr lang="ru-RU" sz="1800" dirty="0"/>
              <a:t> </a:t>
            </a:r>
            <a:r>
              <a:rPr lang="ru-RU" sz="1800" dirty="0" err="1"/>
              <a:t>керування</a:t>
            </a:r>
            <a:r>
              <a:rPr lang="ru-RU" sz="1800" dirty="0"/>
              <a:t> у </a:t>
            </a:r>
            <a:r>
              <a:rPr lang="ru-RU" sz="1800" dirty="0" err="1"/>
              <a:t>ті</a:t>
            </a:r>
            <a:r>
              <a:rPr lang="ru-RU" sz="1800" dirty="0"/>
              <a:t> кола машин, </a:t>
            </a:r>
            <a:r>
              <a:rPr lang="ru-RU" sz="1800" dirty="0" err="1"/>
              <a:t>які</a:t>
            </a:r>
            <a:r>
              <a:rPr lang="ru-RU" sz="1800" dirty="0"/>
              <a:t> </a:t>
            </a:r>
            <a:r>
              <a:rPr lang="ru-RU" sz="1800" dirty="0" err="1"/>
              <a:t>повинні</a:t>
            </a:r>
            <a:r>
              <a:rPr lang="ru-RU" sz="1800" dirty="0"/>
              <a:t> </a:t>
            </a:r>
            <a:r>
              <a:rPr lang="ru-RU" sz="1800" dirty="0" err="1"/>
              <a:t>працювати</a:t>
            </a:r>
            <a:r>
              <a:rPr lang="ru-RU" sz="1800" dirty="0"/>
              <a:t> </a:t>
            </a:r>
            <a:r>
              <a:rPr lang="ru-RU" sz="1800" dirty="0" err="1"/>
              <a:t>під</a:t>
            </a:r>
            <a:r>
              <a:rPr lang="ru-RU" sz="1800" dirty="0"/>
              <a:t> час </a:t>
            </a:r>
            <a:r>
              <a:rPr lang="ru-RU" sz="1800" dirty="0" err="1"/>
              <a:t>виконання</a:t>
            </a:r>
            <a:r>
              <a:rPr lang="ru-RU" sz="1800" dirty="0"/>
              <a:t> </a:t>
            </a:r>
            <a:r>
              <a:rPr lang="ru-RU" sz="1800" dirty="0" err="1"/>
              <a:t>цієї</a:t>
            </a:r>
            <a:r>
              <a:rPr lang="ru-RU" sz="1800" dirty="0"/>
              <a:t> </a:t>
            </a:r>
            <a:r>
              <a:rPr lang="ru-RU" sz="1800" dirty="0" err="1"/>
              <a:t>операції</a:t>
            </a:r>
            <a:r>
              <a:rPr lang="ru-RU" sz="1800" dirty="0"/>
              <a:t>; у </a:t>
            </a:r>
            <a:r>
              <a:rPr lang="ru-RU" sz="1800" dirty="0" err="1"/>
              <a:t>запам'ятовувальних</a:t>
            </a:r>
            <a:r>
              <a:rPr lang="ru-RU" sz="1800" dirty="0"/>
              <a:t> </a:t>
            </a:r>
            <a:r>
              <a:rPr lang="ru-RU" sz="1800" dirty="0" err="1"/>
              <a:t>пристроях</a:t>
            </a:r>
            <a:r>
              <a:rPr lang="ru-RU" sz="1800" dirty="0"/>
              <a:t> для </a:t>
            </a:r>
            <a:r>
              <a:rPr lang="ru-RU" sz="1800" dirty="0" err="1"/>
              <a:t>розшифрування</a:t>
            </a:r>
            <a:r>
              <a:rPr lang="ru-RU" sz="1800" dirty="0"/>
              <a:t> </a:t>
            </a:r>
            <a:r>
              <a:rPr lang="ru-RU" sz="1800" dirty="0" err="1"/>
              <a:t>адреси</a:t>
            </a:r>
            <a:r>
              <a:rPr lang="ru-RU" sz="1800" dirty="0"/>
              <a:t> </a:t>
            </a:r>
            <a:r>
              <a:rPr lang="ru-RU" sz="1800" dirty="0" err="1"/>
              <a:t>чи</a:t>
            </a:r>
            <a:r>
              <a:rPr lang="ru-RU" sz="1800" dirty="0"/>
              <a:t> </a:t>
            </a:r>
            <a:r>
              <a:rPr lang="ru-RU" sz="1800" dirty="0" err="1"/>
              <a:t>команди</a:t>
            </a:r>
            <a:r>
              <a:rPr lang="ru-RU" sz="1800" dirty="0"/>
              <a:t>, </a:t>
            </a:r>
            <a:r>
              <a:rPr lang="ru-RU" sz="1800" dirty="0" err="1"/>
              <a:t>записування</a:t>
            </a:r>
            <a:r>
              <a:rPr lang="ru-RU" sz="1800" dirty="0"/>
              <a:t> </a:t>
            </a:r>
            <a:r>
              <a:rPr lang="ru-RU" sz="1800" dirty="0" err="1"/>
              <a:t>або</a:t>
            </a:r>
            <a:r>
              <a:rPr lang="ru-RU" sz="1800" dirty="0"/>
              <a:t> </a:t>
            </a:r>
            <a:r>
              <a:rPr lang="ru-RU" sz="1800" dirty="0" err="1"/>
              <a:t>читання</a:t>
            </a:r>
            <a:r>
              <a:rPr lang="ru-RU" sz="1800" dirty="0"/>
              <a:t> коду з </a:t>
            </a:r>
            <a:r>
              <a:rPr lang="ru-RU" sz="1800" dirty="0" err="1"/>
              <a:t>певної</a:t>
            </a:r>
            <a:r>
              <a:rPr lang="ru-RU" sz="1800" dirty="0"/>
              <a:t> </a:t>
            </a:r>
            <a:r>
              <a:rPr lang="ru-RU" sz="1800" dirty="0" err="1"/>
              <a:t>комірки</a:t>
            </a:r>
            <a:r>
              <a:rPr lang="ru-RU" sz="1800" dirty="0"/>
              <a:t> </a:t>
            </a:r>
            <a:r>
              <a:rPr lang="ru-RU" sz="1800" dirty="0" err="1"/>
              <a:t>пам'яті</a:t>
            </a:r>
            <a:r>
              <a:rPr lang="ru-RU" sz="18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69503" y="18864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err="1"/>
              <a:t>Головні</a:t>
            </a:r>
            <a:r>
              <a:rPr lang="ru-RU" sz="2800" b="1" i="1" dirty="0"/>
              <a:t> </a:t>
            </a:r>
            <a:r>
              <a:rPr lang="ru-RU" sz="2800" b="1" i="1" dirty="0" err="1"/>
              <a:t>елементи</a:t>
            </a:r>
            <a:r>
              <a:rPr lang="ru-RU" sz="2800" b="1" i="1" dirty="0"/>
              <a:t> та </a:t>
            </a:r>
            <a:r>
              <a:rPr lang="ru-RU" sz="2800" b="1" i="1" dirty="0" err="1"/>
              <a:t>вузли</a:t>
            </a:r>
            <a:r>
              <a:rPr lang="ru-RU" sz="2800" b="1" i="1" dirty="0"/>
              <a:t> ЕОМ</a:t>
            </a:r>
            <a:endParaRPr lang="uk-UA" sz="2800" b="1" dirty="0">
              <a:latin typeface="Arial Cyr" panose="020B0604020202020204" pitchFamily="34" charset="0"/>
              <a:cs typeface="Arial Cyr" panose="020B0604020202020204" pitchFamily="34" charset="0"/>
            </a:endParaRPr>
          </a:p>
        </p:txBody>
      </p:sp>
      <p:pic>
        <p:nvPicPr>
          <p:cNvPr id="12290" name="Picture 2" descr="дешифрато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21" y="2775220"/>
            <a:ext cx="5784980" cy="375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2579" y="2783933"/>
            <a:ext cx="26892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Дешифратор довільної складності може бути складено з трьох базових логічних елементів</a:t>
            </a:r>
            <a:r>
              <a:rPr lang="uk-UA" dirty="0" smtClean="0"/>
              <a:t>: </a:t>
            </a:r>
            <a:r>
              <a:rPr lang="uk-UA" b="1" dirty="0" smtClean="0"/>
              <a:t>кон'юнкції</a:t>
            </a:r>
            <a:r>
              <a:rPr lang="uk-UA" b="1" dirty="0"/>
              <a:t>, диз'юнкції та заперечення</a:t>
            </a:r>
            <a:r>
              <a:rPr lang="uk-UA" dirty="0" smtClean="0"/>
              <a:t>.</a:t>
            </a:r>
          </a:p>
          <a:p>
            <a:r>
              <a:rPr lang="uk-UA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Вихідними функціями дешифратора є різноманітні </a:t>
            </a:r>
            <a:r>
              <a:rPr lang="uk-UA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конституенти</a:t>
            </a:r>
            <a:r>
              <a:rPr lang="uk-UA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одиниці: </a:t>
            </a:r>
            <a:endParaRPr lang="uk-UA" dirty="0"/>
          </a:p>
        </p:txBody>
      </p:sp>
      <p:pic>
        <p:nvPicPr>
          <p:cNvPr id="23557" name="Picture 5" descr="https://studme.org/imag/tovar/mil_el/image27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51" y="6338119"/>
            <a:ext cx="3935042" cy="36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https://studme.org/imag/tovar/mil_el/image28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61" y="5800439"/>
            <a:ext cx="2727339" cy="39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s://studme.org/imag/tovar/mil_el/image27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9" y="6263701"/>
            <a:ext cx="4003817" cy="43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3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82579" y="714371"/>
            <a:ext cx="8940943" cy="1058445"/>
          </a:xfrm>
          <a:solidFill>
            <a:srgbClr val="FFFFD9"/>
          </a:solidFill>
        </p:spPr>
        <p:txBody>
          <a:bodyPr wrap="square" lIns="0" tIns="0" rIns="0" bIns="0"/>
          <a:lstStyle>
            <a:def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uk-UA" sz="28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uk-UA" sz="24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8pPr>
            <a:lvl9pPr marL="2057400" marR="0" lvl="8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9pPr>
          </a:lstStyle>
          <a:p>
            <a:r>
              <a:rPr lang="uk-UA" sz="1800" dirty="0" smtClean="0"/>
              <a:t>        </a:t>
            </a:r>
            <a:r>
              <a:rPr lang="ru-RU" sz="1800" b="1" i="1" dirty="0"/>
              <a:t>Дешифратор – </a:t>
            </a:r>
            <a:r>
              <a:rPr lang="ru-RU" sz="1800" dirty="0" err="1"/>
              <a:t>пристрій</a:t>
            </a:r>
            <a:r>
              <a:rPr lang="ru-RU" sz="1800" dirty="0"/>
              <a:t> </a:t>
            </a:r>
            <a:r>
              <a:rPr lang="ru-RU" sz="1800" dirty="0" err="1"/>
              <a:t>який</a:t>
            </a:r>
            <a:r>
              <a:rPr lang="ru-RU" sz="1800" dirty="0"/>
              <a:t> </a:t>
            </a:r>
            <a:r>
              <a:rPr lang="ru-RU" sz="1800" dirty="0" err="1"/>
              <a:t>виконує</a:t>
            </a:r>
            <a:r>
              <a:rPr lang="ru-RU" sz="1800" dirty="0"/>
              <a:t> </a:t>
            </a:r>
            <a:r>
              <a:rPr lang="ru-RU" sz="1800" dirty="0" err="1"/>
              <a:t>перетворення</a:t>
            </a:r>
            <a:r>
              <a:rPr lang="ru-RU" sz="1800" dirty="0"/>
              <a:t> </a:t>
            </a:r>
            <a:r>
              <a:rPr lang="en-US" sz="1800" dirty="0"/>
              <a:t>n-</a:t>
            </a:r>
            <a:r>
              <a:rPr lang="ru-RU" sz="1800" dirty="0" err="1"/>
              <a:t>розрядного</a:t>
            </a:r>
            <a:r>
              <a:rPr lang="ru-RU" sz="1800" dirty="0"/>
              <a:t> </a:t>
            </a:r>
            <a:r>
              <a:rPr lang="ru-RU" sz="1800" dirty="0" err="1"/>
              <a:t>двійкового</a:t>
            </a:r>
            <a:r>
              <a:rPr lang="ru-RU" sz="1800" dirty="0"/>
              <a:t> коду в </a:t>
            </a:r>
            <a:r>
              <a:rPr lang="ru-RU" sz="1800" dirty="0" err="1"/>
              <a:t>однорозрядний</a:t>
            </a:r>
            <a:r>
              <a:rPr lang="ru-RU" sz="1800" dirty="0"/>
              <a:t> з основою р=2</a:t>
            </a:r>
            <a:r>
              <a:rPr lang="en-US" sz="1800" baseline="30000" dirty="0"/>
              <a:t>n,</a:t>
            </a:r>
            <a:r>
              <a:rPr lang="en-US" sz="1800" dirty="0"/>
              <a:t> </a:t>
            </a:r>
            <a:r>
              <a:rPr lang="ru-RU" sz="1800" dirty="0" err="1"/>
              <a:t>тобто</a:t>
            </a:r>
            <a:r>
              <a:rPr lang="ru-RU" sz="1800" dirty="0"/>
              <a:t> </a:t>
            </a:r>
            <a:r>
              <a:rPr lang="ru-RU" sz="1800" dirty="0" err="1"/>
              <a:t>функцію</a:t>
            </a:r>
            <a:r>
              <a:rPr lang="ru-RU" sz="1800" dirty="0"/>
              <a:t> </a:t>
            </a:r>
            <a:r>
              <a:rPr lang="ru-RU" sz="1800" dirty="0" err="1"/>
              <a:t>обернену</a:t>
            </a:r>
            <a:r>
              <a:rPr lang="ru-RU" sz="1800" dirty="0"/>
              <a:t> до </a:t>
            </a:r>
            <a:r>
              <a:rPr lang="ru-RU" sz="1800" dirty="0" err="1"/>
              <a:t>шифрування</a:t>
            </a:r>
            <a:r>
              <a:rPr lang="ru-RU" sz="1800" dirty="0"/>
              <a:t>. </a:t>
            </a:r>
            <a:endParaRPr lang="ru-RU" sz="1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769503" y="18864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err="1"/>
              <a:t>Головні</a:t>
            </a:r>
            <a:r>
              <a:rPr lang="ru-RU" sz="2800" b="1" i="1" dirty="0"/>
              <a:t> </a:t>
            </a:r>
            <a:r>
              <a:rPr lang="ru-RU" sz="2800" b="1" i="1" dirty="0" err="1"/>
              <a:t>елементи</a:t>
            </a:r>
            <a:r>
              <a:rPr lang="ru-RU" sz="2800" b="1" i="1" dirty="0"/>
              <a:t> та </a:t>
            </a:r>
            <a:r>
              <a:rPr lang="ru-RU" sz="2800" b="1" i="1" dirty="0" err="1"/>
              <a:t>вузли</a:t>
            </a:r>
            <a:r>
              <a:rPr lang="ru-RU" sz="2800" b="1" i="1" dirty="0"/>
              <a:t> ЕОМ</a:t>
            </a:r>
            <a:endParaRPr lang="uk-UA" sz="2800" b="1" dirty="0">
              <a:latin typeface="Arial Cyr" panose="020B0604020202020204" pitchFamily="34" charset="0"/>
              <a:cs typeface="Arial Cyr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579" y="2783933"/>
            <a:ext cx="26892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Дешифратор довільної складності може бути складено з трьох базових логічних елементів</a:t>
            </a:r>
            <a:r>
              <a:rPr lang="uk-UA" dirty="0" smtClean="0"/>
              <a:t>: </a:t>
            </a:r>
            <a:r>
              <a:rPr lang="uk-UA" b="1" dirty="0" smtClean="0"/>
              <a:t>кон'юнкції</a:t>
            </a:r>
            <a:r>
              <a:rPr lang="uk-UA" b="1" dirty="0"/>
              <a:t>, диз'юнкції та заперечення</a:t>
            </a:r>
            <a:r>
              <a:rPr lang="uk-UA" dirty="0" smtClean="0"/>
              <a:t>.</a:t>
            </a:r>
          </a:p>
          <a:p>
            <a:r>
              <a:rPr lang="uk-UA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Вихідними функціями дешифратора є різноманітні </a:t>
            </a:r>
            <a:r>
              <a:rPr lang="uk-UA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конституенти</a:t>
            </a:r>
            <a:r>
              <a:rPr lang="uk-UA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rPr>
              <a:t> одиниці: </a:t>
            </a:r>
            <a:endParaRPr lang="uk-UA" dirty="0"/>
          </a:p>
        </p:txBody>
      </p:sp>
      <p:pic>
        <p:nvPicPr>
          <p:cNvPr id="23557" name="Picture 5" descr="https://studme.org/imag/tovar/mil_el/image27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51" y="6338119"/>
            <a:ext cx="3935042" cy="36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https://studme.org/imag/tovar/mil_el/image2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61" y="5800439"/>
            <a:ext cx="2727339" cy="39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s://studme.org/imag/tovar/mil_el/image27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9" y="6263701"/>
            <a:ext cx="4003817" cy="43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Лінійний дешифратор на три входи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06264"/>
            <a:ext cx="4536504" cy="378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32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221331" y="836712"/>
            <a:ext cx="8712968" cy="5544616"/>
          </a:xfrm>
          <a:solidFill>
            <a:srgbClr val="FFFFD9"/>
          </a:solidFill>
        </p:spPr>
        <p:txBody>
          <a:bodyPr wrap="square" lIns="0" tIns="0" rIns="0" bIns="0"/>
          <a:lstStyle>
            <a:def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uk-UA" sz="28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uk-UA" sz="24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8pPr>
            <a:lvl9pPr marL="2057400" marR="0" lvl="8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9pPr>
          </a:lstStyle>
          <a:p>
            <a:pPr marL="0" indent="0">
              <a:buNone/>
            </a:pPr>
            <a:r>
              <a:rPr lang="uk-UA" sz="1800" dirty="0" smtClean="0"/>
              <a:t>	 </a:t>
            </a:r>
            <a:r>
              <a:rPr lang="uk-UA" sz="1800" b="1" i="1" dirty="0"/>
              <a:t>Суматор</a:t>
            </a:r>
            <a:r>
              <a:rPr lang="uk-UA" sz="1800" dirty="0"/>
              <a:t> – пристрій</a:t>
            </a:r>
            <a:r>
              <a:rPr lang="ru-RU" sz="1800" dirty="0"/>
              <a:t>,</a:t>
            </a:r>
            <a:r>
              <a:rPr lang="uk-UA" sz="1800" dirty="0"/>
              <a:t> що виконує сумування чисел на підставі правил порозрядного додавання з урахуванням переносів, які спрямовують у старші розряди.</a:t>
            </a:r>
          </a:p>
          <a:p>
            <a:pPr marL="0" indent="0">
              <a:buNone/>
            </a:pPr>
            <a:r>
              <a:rPr lang="uk-UA" sz="1800" dirty="0" smtClean="0"/>
              <a:t>	Суматори </a:t>
            </a:r>
            <a:r>
              <a:rPr lang="uk-UA" sz="1800" dirty="0"/>
              <a:t>класифікують:</a:t>
            </a:r>
          </a:p>
          <a:p>
            <a:pPr lvl="0"/>
            <a:r>
              <a:rPr lang="uk-UA" sz="1800" dirty="0"/>
              <a:t>за виглядом елементів, які використовують – комбінаційного та накопичувального типів;</a:t>
            </a:r>
          </a:p>
          <a:p>
            <a:pPr lvl="0"/>
            <a:r>
              <a:rPr lang="uk-UA" sz="1800" dirty="0"/>
              <a:t>за способом уведення-виведення чисел – паралельної та послідовної дії;</a:t>
            </a:r>
          </a:p>
          <a:p>
            <a:pPr lvl="0"/>
            <a:r>
              <a:rPr lang="uk-UA" sz="1800" dirty="0"/>
              <a:t>за способом зображення чисел –  двійкові та десяткові;</a:t>
            </a:r>
          </a:p>
          <a:p>
            <a:pPr lvl="0"/>
            <a:r>
              <a:rPr lang="uk-UA" sz="1800" dirty="0"/>
              <a:t>за способом організації перенесення – з послідовним та наскрізним перенесенням.</a:t>
            </a:r>
          </a:p>
          <a:p>
            <a:pPr marL="0" indent="0">
              <a:buNone/>
            </a:pPr>
            <a:r>
              <a:rPr lang="uk-UA" sz="1800" dirty="0" smtClean="0"/>
              <a:t>	Розглянемо </a:t>
            </a:r>
            <a:r>
              <a:rPr lang="uk-UA" sz="1800" dirty="0"/>
              <a:t>суматори комбінаторного типу (комбінація логічних елементів І, АБО, </a:t>
            </a:r>
            <a:r>
              <a:rPr lang="uk-UA" sz="1800" dirty="0" smtClean="0"/>
              <a:t>НЕ). </a:t>
            </a:r>
          </a:p>
          <a:p>
            <a:pPr marL="0" indent="0">
              <a:buNone/>
            </a:pPr>
            <a:r>
              <a:rPr lang="uk-UA" sz="1800" dirty="0"/>
              <a:t>Сигнал на виході (сума) утворюється тільки в разі </a:t>
            </a:r>
            <a:r>
              <a:rPr lang="uk-UA" sz="1800" dirty="0" err="1"/>
              <a:t>визначенної</a:t>
            </a:r>
            <a:r>
              <a:rPr lang="uk-UA" sz="1800" dirty="0"/>
              <a:t> комбінації вхідних сигналів (доданків), які подаються одночасно. Після зникнення вхідних сигналів вихідний сигнал зникає (</a:t>
            </a:r>
            <a:r>
              <a:rPr lang="uk-UA" sz="1800" dirty="0" err="1"/>
              <a:t>запам</a:t>
            </a:r>
            <a:r>
              <a:rPr lang="ru-RU" sz="1800" dirty="0"/>
              <a:t>’</a:t>
            </a:r>
            <a:r>
              <a:rPr lang="uk-UA" sz="1800" dirty="0" err="1"/>
              <a:t>ятовувальних</a:t>
            </a:r>
            <a:r>
              <a:rPr lang="uk-UA" sz="1800" dirty="0"/>
              <a:t> властивостей немає). Тому такі суматори працюють з регістром</a:t>
            </a:r>
            <a:r>
              <a:rPr lang="ru-RU" sz="1800" dirty="0"/>
              <a:t>,</a:t>
            </a:r>
            <a:r>
              <a:rPr lang="uk-UA" sz="1800" dirty="0"/>
              <a:t> у який записується результат.</a:t>
            </a:r>
          </a:p>
          <a:p>
            <a:pPr marL="0" indent="0">
              <a:buNone/>
            </a:pPr>
            <a:endParaRPr lang="uk-UA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69503" y="18864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err="1"/>
              <a:t>Головні</a:t>
            </a:r>
            <a:r>
              <a:rPr lang="ru-RU" sz="2800" b="1" i="1" dirty="0"/>
              <a:t> </a:t>
            </a:r>
            <a:r>
              <a:rPr lang="ru-RU" sz="2800" b="1" i="1" dirty="0" err="1"/>
              <a:t>елементи</a:t>
            </a:r>
            <a:r>
              <a:rPr lang="ru-RU" sz="2800" b="1" i="1" dirty="0"/>
              <a:t> та </a:t>
            </a:r>
            <a:r>
              <a:rPr lang="ru-RU" sz="2800" b="1" i="1" dirty="0" err="1"/>
              <a:t>вузли</a:t>
            </a:r>
            <a:r>
              <a:rPr lang="ru-RU" sz="2800" b="1" i="1" dirty="0"/>
              <a:t> ЕОМ</a:t>
            </a:r>
            <a:endParaRPr lang="uk-UA" sz="2800" b="1" dirty="0">
              <a:latin typeface="Arial Cyr" panose="020B0604020202020204" pitchFamily="34" charset="0"/>
              <a:cs typeface="Arial Cy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2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221331" y="836712"/>
            <a:ext cx="8712968" cy="5544616"/>
          </a:xfrm>
          <a:solidFill>
            <a:srgbClr val="FFFFD9"/>
          </a:solidFill>
        </p:spPr>
        <p:txBody>
          <a:bodyPr wrap="square" lIns="0" tIns="0" rIns="0" bIns="0"/>
          <a:lstStyle>
            <a:def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uk-UA" sz="28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uk-UA" sz="24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8pPr>
            <a:lvl9pPr marL="2057400" marR="0" lvl="8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9pPr>
          </a:lstStyle>
          <a:p>
            <a:pPr marL="0" indent="0">
              <a:buNone/>
            </a:pPr>
            <a:r>
              <a:rPr lang="uk-UA" sz="1800" dirty="0" smtClean="0"/>
              <a:t>	</a:t>
            </a:r>
            <a:r>
              <a:rPr lang="uk-UA" sz="2000" dirty="0" smtClean="0"/>
              <a:t>Процес </a:t>
            </a:r>
            <a:r>
              <a:rPr lang="uk-UA" sz="2000" dirty="0"/>
              <a:t>сумування і перенесення з сусіднього розряду в </a:t>
            </a:r>
            <a:r>
              <a:rPr lang="uk-UA" sz="2000" dirty="0" err="1"/>
              <a:t>однорозрядній</a:t>
            </a:r>
            <a:r>
              <a:rPr lang="uk-UA" sz="2000" dirty="0"/>
              <a:t> </a:t>
            </a:r>
            <a:r>
              <a:rPr lang="uk-UA" sz="2000" dirty="0" err="1"/>
              <a:t>сумувальній</a:t>
            </a:r>
            <a:r>
              <a:rPr lang="uk-UA" sz="2000" dirty="0"/>
              <a:t> схемі розбито на дві аналогічні операції: сумування </a:t>
            </a:r>
            <a:r>
              <a:rPr lang="uk-UA" sz="2000" dirty="0" err="1"/>
              <a:t>дворозрядних</a:t>
            </a:r>
            <a:r>
              <a:rPr lang="uk-UA" sz="2000" dirty="0"/>
              <a:t> доданків і сумування з отриманим результатом одиниці перенесення. Кожну з функцій виконує схема, яку називають </a:t>
            </a:r>
            <a:r>
              <a:rPr lang="uk-UA" sz="2000" b="1" i="1" dirty="0"/>
              <a:t>напівсуматором</a:t>
            </a:r>
            <a:r>
              <a:rPr lang="uk-UA" sz="2000" i="1" dirty="0" smtClean="0"/>
              <a:t>.</a:t>
            </a:r>
          </a:p>
          <a:p>
            <a:pPr marL="0" indent="0">
              <a:buNone/>
            </a:pPr>
            <a:r>
              <a:rPr lang="uk-UA" sz="2000" dirty="0" smtClean="0"/>
              <a:t>	Розглянемо </a:t>
            </a:r>
            <a:r>
              <a:rPr lang="uk-UA" sz="2000" dirty="0"/>
              <a:t>роботу напівсуматора, яку описують логічними виразами для суми: </a:t>
            </a:r>
          </a:p>
          <a:p>
            <a:pPr marL="0" indent="0">
              <a:buNone/>
            </a:pPr>
            <a:r>
              <a:rPr lang="uk-UA" sz="2000" dirty="0"/>
              <a:t>	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i</a:t>
            </a:r>
            <a:r>
              <a:rPr lang="ru-RU" sz="2000" dirty="0" smtClean="0"/>
              <a:t> </a:t>
            </a:r>
            <a:r>
              <a:rPr lang="ru-RU" sz="2000" dirty="0"/>
              <a:t>=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Y’</a:t>
            </a:r>
            <a:r>
              <a:rPr lang="en-US" sz="2000" baseline="-25000" dirty="0" err="1" smtClean="0"/>
              <a:t>i</a:t>
            </a:r>
            <a:r>
              <a:rPr lang="ru-RU" sz="2000" dirty="0" smtClean="0"/>
              <a:t> </a:t>
            </a:r>
            <a:r>
              <a:rPr lang="ru-RU" sz="2000" dirty="0"/>
              <a:t>+ </a:t>
            </a:r>
            <a:r>
              <a:rPr lang="en-US" sz="2000" dirty="0" err="1" smtClean="0"/>
              <a:t>X’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ru-RU" sz="2000" dirty="0" smtClean="0"/>
              <a:t> </a:t>
            </a:r>
            <a:r>
              <a:rPr lang="ru-RU" sz="2000" dirty="0"/>
              <a:t>=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Y’</a:t>
            </a:r>
            <a:r>
              <a:rPr lang="en-US" sz="2000" baseline="-25000" dirty="0" err="1" smtClean="0"/>
              <a:t>i</a:t>
            </a:r>
            <a:r>
              <a:rPr lang="ru-RU" sz="2000" dirty="0" smtClean="0"/>
              <a:t> </a:t>
            </a:r>
            <a:r>
              <a:rPr lang="ru-RU" sz="2000" dirty="0"/>
              <a:t>+ </a:t>
            </a:r>
            <a:r>
              <a:rPr lang="en-US" sz="2000" dirty="0" err="1" smtClean="0"/>
              <a:t>X’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ru-RU" sz="2000" dirty="0" smtClean="0"/>
              <a:t> </a:t>
            </a:r>
            <a:r>
              <a:rPr lang="ru-RU" sz="2000" dirty="0"/>
              <a:t>+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X’</a:t>
            </a:r>
            <a:r>
              <a:rPr lang="en-US" sz="2000" baseline="-25000" dirty="0" err="1" smtClean="0"/>
              <a:t>i</a:t>
            </a:r>
            <a:r>
              <a:rPr lang="ru-RU" sz="2000" dirty="0" smtClean="0"/>
              <a:t> </a:t>
            </a:r>
            <a:r>
              <a:rPr lang="ru-RU" sz="2000" dirty="0"/>
              <a:t>+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Y’</a:t>
            </a:r>
            <a:r>
              <a:rPr lang="en-US" sz="2000" baseline="-25000" dirty="0" err="1" smtClean="0"/>
              <a:t>i</a:t>
            </a:r>
            <a:r>
              <a:rPr lang="ru-RU" sz="2000" dirty="0" smtClean="0"/>
              <a:t> </a:t>
            </a:r>
            <a:r>
              <a:rPr lang="ru-RU" sz="2000" dirty="0"/>
              <a:t>= </a:t>
            </a:r>
            <a:endParaRPr lang="uk-UA" sz="2000" dirty="0"/>
          </a:p>
          <a:p>
            <a:pPr marL="0" indent="0">
              <a:buNone/>
            </a:pPr>
            <a:r>
              <a:rPr lang="uk-UA" sz="2000" dirty="0" smtClean="0"/>
              <a:t>		</a:t>
            </a:r>
            <a:r>
              <a:rPr lang="en-US" sz="2000" dirty="0" smtClean="0"/>
              <a:t>=X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(</a:t>
            </a:r>
            <a:r>
              <a:rPr lang="en-US" sz="2000" dirty="0" err="1" smtClean="0"/>
              <a:t>X’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+Y’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'</a:t>
            </a:r>
            <a:r>
              <a:rPr lang="en-US" sz="2000" dirty="0" smtClean="0"/>
              <a:t>) </a:t>
            </a:r>
            <a:r>
              <a:rPr lang="en-US" sz="2000" dirty="0"/>
              <a:t>+ 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(</a:t>
            </a:r>
            <a:r>
              <a:rPr lang="en-US" sz="2000" dirty="0" err="1" smtClean="0"/>
              <a:t>X’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+Y’</a:t>
            </a:r>
            <a:r>
              <a:rPr lang="en-US" sz="2000" baseline="-25000" dirty="0" err="1" smtClean="0"/>
              <a:t>i</a:t>
            </a:r>
            <a:r>
              <a:rPr lang="en-US" sz="2000" dirty="0"/>
              <a:t>) = (</a:t>
            </a:r>
            <a:r>
              <a:rPr lang="en-US" sz="2000" dirty="0" err="1"/>
              <a:t>X</a:t>
            </a:r>
            <a:r>
              <a:rPr lang="en-US" sz="2000" baseline="-25000" dirty="0" err="1"/>
              <a:t>i</a:t>
            </a:r>
            <a:r>
              <a:rPr lang="en-US" sz="2000" dirty="0" err="1"/>
              <a:t>+Y</a:t>
            </a:r>
            <a:r>
              <a:rPr lang="en-US" sz="2000" baseline="-25000" dirty="0" err="1"/>
              <a:t>i</a:t>
            </a:r>
            <a:r>
              <a:rPr lang="en-US" sz="2000" dirty="0"/>
              <a:t>)(</a:t>
            </a:r>
            <a:r>
              <a:rPr lang="en-US" sz="2000" dirty="0" err="1" smtClean="0"/>
              <a:t>X’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+Y’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)=</a:t>
            </a:r>
            <a:r>
              <a:rPr lang="uk-UA" sz="2000" dirty="0" smtClean="0"/>
              <a:t>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+Y</a:t>
            </a:r>
            <a:r>
              <a:rPr lang="en-US" sz="2000" baseline="-25000" dirty="0" err="1" smtClean="0"/>
              <a:t>i</a:t>
            </a:r>
            <a:r>
              <a:rPr lang="en-US" sz="2000" dirty="0"/>
              <a:t>)</a:t>
            </a:r>
            <a:endParaRPr lang="uk-UA" sz="2000" dirty="0"/>
          </a:p>
          <a:p>
            <a:pPr marL="0" indent="0">
              <a:buNone/>
            </a:pPr>
            <a:r>
              <a:rPr lang="uk-UA" sz="2000" dirty="0" smtClean="0"/>
              <a:t>	та</a:t>
            </a:r>
            <a:r>
              <a:rPr lang="ru-RU" sz="2000" dirty="0" smtClean="0"/>
              <a:t> </a:t>
            </a:r>
            <a:r>
              <a:rPr lang="ru-RU" sz="2000" dirty="0" err="1"/>
              <a:t>перенесення</a:t>
            </a:r>
            <a:r>
              <a:rPr lang="ru-RU" sz="2000" dirty="0"/>
              <a:t>  </a:t>
            </a:r>
            <a:r>
              <a:rPr lang="en-US" sz="2000" b="1" dirty="0"/>
              <a:t>P</a:t>
            </a:r>
            <a:r>
              <a:rPr lang="en-US" sz="2000" b="1" baseline="-25000" dirty="0"/>
              <a:t>i</a:t>
            </a:r>
            <a:r>
              <a:rPr lang="ru-RU" sz="2000" b="1" baseline="-25000" dirty="0"/>
              <a:t>+1 </a:t>
            </a:r>
            <a:r>
              <a:rPr lang="ru-RU" sz="2000" dirty="0"/>
              <a:t>= </a:t>
            </a:r>
            <a:r>
              <a:rPr lang="en-US" sz="2000" dirty="0" err="1"/>
              <a:t>X</a:t>
            </a:r>
            <a:r>
              <a:rPr lang="en-US" sz="2000" baseline="-25000" dirty="0" err="1"/>
              <a:t>i</a:t>
            </a:r>
            <a:r>
              <a:rPr lang="en-US" sz="2000" dirty="0" err="1"/>
              <a:t>Y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 </a:t>
            </a:r>
            <a:r>
              <a:rPr lang="ru-RU" sz="2000" dirty="0"/>
              <a:t>.</a:t>
            </a:r>
            <a:endParaRPr lang="uk-UA" sz="2000" dirty="0"/>
          </a:p>
          <a:p>
            <a:pPr marL="0" indent="0">
              <a:buNone/>
            </a:pPr>
            <a:r>
              <a:rPr lang="ru-RU" sz="2000" dirty="0" smtClean="0"/>
              <a:t>	</a:t>
            </a:r>
          </a:p>
          <a:p>
            <a:pPr marL="0" indent="0">
              <a:buNone/>
            </a:pPr>
            <a:r>
              <a:rPr lang="ru-RU" sz="2000" dirty="0" smtClean="0"/>
              <a:t>Результат </a:t>
            </a:r>
            <a:r>
              <a:rPr lang="ru-RU" sz="2000" dirty="0"/>
              <a:t>для </a:t>
            </a:r>
            <a:r>
              <a:rPr lang="ru-RU" sz="2000" dirty="0" err="1"/>
              <a:t>суми</a:t>
            </a:r>
            <a:r>
              <a:rPr lang="ru-RU" sz="2000" dirty="0"/>
              <a:t> </a:t>
            </a:r>
            <a:r>
              <a:rPr lang="ru-RU" sz="2000" dirty="0" err="1"/>
              <a:t>отримано</a:t>
            </a:r>
            <a:r>
              <a:rPr lang="ru-RU" sz="2000" dirty="0"/>
              <a:t> </a:t>
            </a:r>
            <a:r>
              <a:rPr lang="ru-RU" sz="2000" dirty="0" err="1"/>
              <a:t>внаслідок</a:t>
            </a:r>
            <a:r>
              <a:rPr lang="ru-RU" sz="2000" dirty="0"/>
              <a:t> </a:t>
            </a:r>
            <a:r>
              <a:rPr lang="ru-RU" sz="2000" dirty="0" err="1"/>
              <a:t>певних</a:t>
            </a:r>
            <a:r>
              <a:rPr lang="ru-RU" sz="2000" dirty="0"/>
              <a:t> </a:t>
            </a:r>
            <a:r>
              <a:rPr lang="ru-RU" sz="2000" dirty="0" err="1"/>
              <a:t>алгебричних</a:t>
            </a:r>
            <a:r>
              <a:rPr lang="ru-RU" sz="2000" dirty="0"/>
              <a:t> </a:t>
            </a:r>
            <a:r>
              <a:rPr lang="ru-RU" sz="2000" dirty="0" err="1"/>
              <a:t>перетворень</a:t>
            </a:r>
            <a:r>
              <a:rPr lang="ru-RU" sz="2000" dirty="0"/>
              <a:t>. Для прикладу </a:t>
            </a:r>
            <a:r>
              <a:rPr lang="ru-RU" sz="2000" dirty="0" err="1"/>
              <a:t>розглянемо</a:t>
            </a:r>
            <a:r>
              <a:rPr lang="ru-RU" sz="2000" dirty="0"/>
              <a:t> </a:t>
            </a:r>
            <a:r>
              <a:rPr lang="ru-RU" sz="2000" dirty="0" err="1"/>
              <a:t>схеми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реалізують</a:t>
            </a:r>
            <a:r>
              <a:rPr lang="ru-RU" sz="2000" dirty="0"/>
              <a:t> </a:t>
            </a:r>
            <a:r>
              <a:rPr lang="ru-RU" sz="2000" dirty="0" err="1"/>
              <a:t>проміжний</a:t>
            </a:r>
            <a:r>
              <a:rPr lang="ru-RU" sz="2000" dirty="0"/>
              <a:t> і </a:t>
            </a:r>
            <a:r>
              <a:rPr lang="ru-RU" sz="2000" dirty="0" err="1"/>
              <a:t>кінцевий</a:t>
            </a:r>
            <a:r>
              <a:rPr lang="ru-RU" sz="2000" dirty="0"/>
              <a:t> </a:t>
            </a:r>
            <a:r>
              <a:rPr lang="ru-RU" sz="2000" dirty="0" err="1"/>
              <a:t>етапи</a:t>
            </a:r>
            <a:r>
              <a:rPr lang="ru-RU" sz="2000" dirty="0"/>
              <a:t> </a:t>
            </a:r>
            <a:r>
              <a:rPr lang="ru-RU" sz="2000" dirty="0" err="1"/>
              <a:t>перетворень</a:t>
            </a:r>
            <a:r>
              <a:rPr lang="ru-RU" sz="2000" dirty="0"/>
              <a:t> </a:t>
            </a:r>
            <a:r>
              <a:rPr lang="ru-RU" sz="2000" dirty="0" smtClean="0"/>
              <a:t>(</a:t>
            </a:r>
            <a:r>
              <a:rPr lang="uk-UA" sz="2000" dirty="0" smtClean="0"/>
              <a:t>наступний слайд</a:t>
            </a:r>
            <a:r>
              <a:rPr lang="en-US" sz="2000" dirty="0" smtClean="0"/>
              <a:t>).</a:t>
            </a: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69503" y="18864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err="1"/>
              <a:t>Головні</a:t>
            </a:r>
            <a:r>
              <a:rPr lang="ru-RU" sz="2800" b="1" i="1" dirty="0"/>
              <a:t> </a:t>
            </a:r>
            <a:r>
              <a:rPr lang="ru-RU" sz="2800" b="1" i="1" dirty="0" err="1"/>
              <a:t>елементи</a:t>
            </a:r>
            <a:r>
              <a:rPr lang="ru-RU" sz="2800" b="1" i="1" dirty="0"/>
              <a:t> та </a:t>
            </a:r>
            <a:r>
              <a:rPr lang="ru-RU" sz="2800" b="1" i="1" dirty="0" err="1"/>
              <a:t>вузли</a:t>
            </a:r>
            <a:r>
              <a:rPr lang="ru-RU" sz="2800" b="1" i="1" dirty="0"/>
              <a:t> ЕОМ</a:t>
            </a:r>
            <a:endParaRPr lang="uk-UA" sz="2800" b="1" dirty="0">
              <a:latin typeface="Arial Cyr" panose="020B0604020202020204" pitchFamily="34" charset="0"/>
              <a:cs typeface="Arial Cyr" panose="020B0604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372200" y="3573016"/>
            <a:ext cx="354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15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 txBox="1">
            <a:spLocks noGrp="1"/>
          </p:cNvSpPr>
          <p:nvPr>
            <p:ph type="body" idx="4294967295"/>
          </p:nvPr>
        </p:nvSpPr>
        <p:spPr>
          <a:xfrm>
            <a:off x="179513" y="836712"/>
            <a:ext cx="8712968" cy="5688632"/>
          </a:xfrm>
          <a:solidFill>
            <a:srgbClr val="FFFFD9"/>
          </a:solidFill>
        </p:spPr>
        <p:txBody>
          <a:bodyPr wrap="square" lIns="0" tIns="0" rIns="0" bIns="0"/>
          <a:lstStyle>
            <a:def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uk-UA" sz="32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uk-UA" sz="28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uk-UA" sz="24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8pPr>
            <a:lvl9pPr marL="2057400" marR="0" lvl="8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2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uk-UA" sz="2000" b="0" i="0" u="none" strike="noStrike" kern="1200" cap="none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2"/>
                <a:ea typeface="Microsoft YaHei" pitchFamily="2"/>
                <a:cs typeface="Mangal" pitchFamily="2"/>
              </a:defRPr>
            </a:lvl9pPr>
          </a:lstStyle>
          <a:p>
            <a:pPr marL="0" indent="0">
              <a:buNone/>
            </a:pPr>
            <a:r>
              <a:rPr lang="ru-RU" sz="2000" smtClean="0"/>
              <a:t>Схеми напівсуматорів комбінаційного типу: а – проміжний, б – кінцевий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769503" y="18864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err="1"/>
              <a:t>Головні</a:t>
            </a:r>
            <a:r>
              <a:rPr lang="ru-RU" sz="2800" b="1" i="1" dirty="0"/>
              <a:t> </a:t>
            </a:r>
            <a:r>
              <a:rPr lang="ru-RU" sz="2800" b="1" i="1" dirty="0" err="1"/>
              <a:t>елементи</a:t>
            </a:r>
            <a:r>
              <a:rPr lang="ru-RU" sz="2800" b="1" i="1" dirty="0"/>
              <a:t> та </a:t>
            </a:r>
            <a:r>
              <a:rPr lang="ru-RU" sz="2800" b="1" i="1" dirty="0" err="1"/>
              <a:t>вузли</a:t>
            </a:r>
            <a:r>
              <a:rPr lang="ru-RU" sz="2800" b="1" i="1" dirty="0"/>
              <a:t> ЕОМ</a:t>
            </a:r>
            <a:endParaRPr lang="uk-UA" sz="2800" b="1" dirty="0">
              <a:latin typeface="Arial Cyr" panose="020B0604020202020204" pitchFamily="34" charset="0"/>
              <a:cs typeface="Arial Cyr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566264"/>
              </p:ext>
            </p:extLst>
          </p:nvPr>
        </p:nvGraphicFramePr>
        <p:xfrm>
          <a:off x="1259632" y="1217002"/>
          <a:ext cx="5228801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r:id="rId4" imgW="4879080" imgH="2321640" progId="">
                  <p:embed/>
                </p:oleObj>
              </mc:Choice>
              <mc:Fallback>
                <p:oleObj r:id="rId4" imgW="4879080" imgH="23216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217002"/>
                        <a:ext cx="5228801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854086"/>
              </p:ext>
            </p:extLst>
          </p:nvPr>
        </p:nvGraphicFramePr>
        <p:xfrm>
          <a:off x="1107124" y="3470881"/>
          <a:ext cx="5533815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r:id="rId6" imgW="4879080" imgH="1894320" progId="">
                  <p:embed/>
                </p:oleObj>
              </mc:Choice>
              <mc:Fallback>
                <p:oleObj r:id="rId6" imgW="4879080" imgH="189432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124" y="3470881"/>
                        <a:ext cx="5533815" cy="1944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2040" y="3172616"/>
            <a:ext cx="49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а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4966889" y="5109690"/>
            <a:ext cx="91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б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15752" y="5852951"/>
            <a:ext cx="85689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Si = </a:t>
            </a:r>
            <a:r>
              <a:rPr lang="en-US" b="1" dirty="0" err="1" smtClean="0">
                <a:solidFill>
                  <a:schemeClr val="accent1"/>
                </a:solidFill>
              </a:rPr>
              <a:t>XiY’i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+ </a:t>
            </a:r>
            <a:r>
              <a:rPr lang="en-US" b="1" dirty="0" err="1" smtClean="0">
                <a:solidFill>
                  <a:schemeClr val="accent1"/>
                </a:solidFill>
              </a:rPr>
              <a:t>X’iYi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= </a:t>
            </a:r>
            <a:r>
              <a:rPr lang="en-US" b="1" dirty="0" err="1" smtClean="0">
                <a:solidFill>
                  <a:schemeClr val="accent1"/>
                </a:solidFill>
              </a:rPr>
              <a:t>XiY’i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+ </a:t>
            </a:r>
            <a:r>
              <a:rPr lang="en-US" b="1" dirty="0" err="1" smtClean="0">
                <a:solidFill>
                  <a:schemeClr val="accent1"/>
                </a:solidFill>
              </a:rPr>
              <a:t>X’iYi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+ </a:t>
            </a:r>
            <a:r>
              <a:rPr lang="en-US" b="1" dirty="0" err="1" smtClean="0">
                <a:solidFill>
                  <a:schemeClr val="accent1"/>
                </a:solidFill>
              </a:rPr>
              <a:t>XiX’i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+ </a:t>
            </a:r>
            <a:r>
              <a:rPr lang="en-US" b="1" dirty="0" err="1" smtClean="0">
                <a:solidFill>
                  <a:schemeClr val="accent1"/>
                </a:solidFill>
              </a:rPr>
              <a:t>YiY’i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= </a:t>
            </a:r>
            <a:r>
              <a:rPr lang="en-US" b="1" dirty="0" smtClean="0">
                <a:solidFill>
                  <a:schemeClr val="accent1"/>
                </a:solidFill>
              </a:rPr>
              <a:t>=Xi(</a:t>
            </a:r>
            <a:r>
              <a:rPr lang="en-US" b="1" dirty="0" err="1" smtClean="0">
                <a:solidFill>
                  <a:schemeClr val="accent1"/>
                </a:solidFill>
              </a:rPr>
              <a:t>X’i+Y’i</a:t>
            </a:r>
            <a:r>
              <a:rPr lang="en-US" b="1" dirty="0">
                <a:solidFill>
                  <a:schemeClr val="accent1"/>
                </a:solidFill>
              </a:rPr>
              <a:t>) + </a:t>
            </a:r>
            <a:r>
              <a:rPr lang="en-US" b="1" dirty="0" smtClean="0">
                <a:solidFill>
                  <a:schemeClr val="accent1"/>
                </a:solidFill>
              </a:rPr>
              <a:t>Yi(</a:t>
            </a:r>
            <a:r>
              <a:rPr lang="en-US" b="1" dirty="0" err="1" smtClean="0">
                <a:solidFill>
                  <a:schemeClr val="accent1"/>
                </a:solidFill>
              </a:rPr>
              <a:t>X’i+Y’i</a:t>
            </a:r>
            <a:r>
              <a:rPr lang="en-US" b="1" dirty="0">
                <a:solidFill>
                  <a:schemeClr val="accent1"/>
                </a:solidFill>
              </a:rPr>
              <a:t>) = (</a:t>
            </a:r>
            <a:r>
              <a:rPr lang="en-US" b="1" dirty="0" err="1" smtClean="0">
                <a:solidFill>
                  <a:schemeClr val="accent1"/>
                </a:solidFill>
              </a:rPr>
              <a:t>X’i+Y’i</a:t>
            </a:r>
            <a:r>
              <a:rPr lang="en-US" b="1" dirty="0">
                <a:solidFill>
                  <a:schemeClr val="accent1"/>
                </a:solidFill>
              </a:rPr>
              <a:t>)(</a:t>
            </a:r>
            <a:r>
              <a:rPr lang="en-US" b="1" dirty="0" err="1">
                <a:solidFill>
                  <a:schemeClr val="accent1"/>
                </a:solidFill>
              </a:rPr>
              <a:t>Xi+Yi</a:t>
            </a:r>
            <a:r>
              <a:rPr lang="en-US" b="1" dirty="0">
                <a:solidFill>
                  <a:schemeClr val="accent1"/>
                </a:solidFill>
              </a:rPr>
              <a:t>)= 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XiYi</a:t>
            </a:r>
            <a:r>
              <a:rPr lang="en-US" b="1" dirty="0" smtClean="0">
                <a:solidFill>
                  <a:schemeClr val="accent1"/>
                </a:solidFill>
              </a:rPr>
              <a:t>)’(</a:t>
            </a:r>
            <a:r>
              <a:rPr lang="en-US" b="1" dirty="0" err="1" smtClean="0">
                <a:solidFill>
                  <a:schemeClr val="accent1"/>
                </a:solidFill>
              </a:rPr>
              <a:t>Xi+Yi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uk-UA" b="1" dirty="0" smtClean="0">
                <a:solidFill>
                  <a:schemeClr val="accent1"/>
                </a:solidFill>
              </a:rPr>
              <a:t>перенесення  </a:t>
            </a:r>
            <a:r>
              <a:rPr lang="en-US" b="1" dirty="0">
                <a:solidFill>
                  <a:schemeClr val="accent1"/>
                </a:solidFill>
              </a:rPr>
              <a:t>Pi+1 = </a:t>
            </a:r>
            <a:r>
              <a:rPr lang="en-US" b="1" dirty="0" err="1">
                <a:solidFill>
                  <a:schemeClr val="accent1"/>
                </a:solidFill>
              </a:rPr>
              <a:t>XiYi</a:t>
            </a:r>
            <a:r>
              <a:rPr lang="en-US" b="1" dirty="0">
                <a:solidFill>
                  <a:schemeClr val="accent1"/>
                </a:solidFill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97473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Звичайний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Заголовок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Заголовок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545D926966F4846BABBA9A0C48436F6" ma:contentTypeVersion="2" ma:contentTypeDescription="Створення нового документа." ma:contentTypeScope="" ma:versionID="ac4b3cef42b3630ddaafd1ec007fe3b7">
  <xsd:schema xmlns:xsd="http://www.w3.org/2001/XMLSchema" xmlns:xs="http://www.w3.org/2001/XMLSchema" xmlns:p="http://schemas.microsoft.com/office/2006/metadata/properties" xmlns:ns2="0691c57f-5ea9-44c2-878c-918163f5b933" targetNamespace="http://schemas.microsoft.com/office/2006/metadata/properties" ma:root="true" ma:fieldsID="632ad8ba44b55df87a48a4a43f0aec10" ns2:_="">
    <xsd:import namespace="0691c57f-5ea9-44c2-878c-918163f5b9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91c57f-5ea9-44c2-878c-918163f5b9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E638A5-AED7-4EBC-A9CB-76FCBEA59AD3}"/>
</file>

<file path=customXml/itemProps2.xml><?xml version="1.0" encoding="utf-8"?>
<ds:datastoreItem xmlns:ds="http://schemas.openxmlformats.org/officeDocument/2006/customXml" ds:itemID="{3F8798BD-9221-4269-9AA9-2F70063930D1}"/>
</file>

<file path=customXml/itemProps3.xml><?xml version="1.0" encoding="utf-8"?>
<ds:datastoreItem xmlns:ds="http://schemas.openxmlformats.org/officeDocument/2006/customXml" ds:itemID="{D10F5BBA-EC9A-4937-8619-081141EDE617}"/>
</file>

<file path=docProps/app.xml><?xml version="1.0" encoding="utf-8"?>
<Properties xmlns="http://schemas.openxmlformats.org/officeDocument/2006/extended-properties" xmlns:vt="http://schemas.openxmlformats.org/officeDocument/2006/docPropsVTypes">
  <TotalTime>6258</TotalTime>
  <Words>1287</Words>
  <Application>Microsoft Office PowerPoint</Application>
  <PresentationFormat>Экран (4:3)</PresentationFormat>
  <Paragraphs>166</Paragraphs>
  <Slides>18</Slides>
  <Notes>18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33" baseType="lpstr">
      <vt:lpstr>Microsoft YaHei</vt:lpstr>
      <vt:lpstr>Arial</vt:lpstr>
      <vt:lpstr>Arial Cyr</vt:lpstr>
      <vt:lpstr>Calibri</vt:lpstr>
      <vt:lpstr>Mangal</vt:lpstr>
      <vt:lpstr>StarSymbol</vt:lpstr>
      <vt:lpstr>Symbol</vt:lpstr>
      <vt:lpstr>Times New Roman</vt:lpstr>
      <vt:lpstr>Times New Roman Cyr</vt:lpstr>
      <vt:lpstr>Wingdings</vt:lpstr>
      <vt:lpstr>Звичайний</vt:lpstr>
      <vt:lpstr>Заголовок1</vt:lpstr>
      <vt:lpstr>Заголовок2</vt:lpstr>
      <vt:lpstr>Точковий рисунок</vt:lpstr>
      <vt:lpstr>Visio.Drawing.3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1. Вступна</dc:title>
  <dc:creator>Тиртишніков</dc:creator>
  <cp:lastModifiedBy>Optiplex</cp:lastModifiedBy>
  <cp:revision>324</cp:revision>
  <dcterms:created xsi:type="dcterms:W3CDTF">2002-12-20T16:27:08Z</dcterms:created>
  <dcterms:modified xsi:type="dcterms:W3CDTF">2021-03-02T09:33:12Z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0x0101005545D926966F4846BABBA9A0C48436F6</vt:lpwstr>
  </property>
</Properties>
</file>