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12.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32.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3"/>
  </p:notesMasterIdLst>
  <p:handoutMasterIdLst>
    <p:handoutMasterId r:id="rId24"/>
  </p:handoutMasterIdLst>
  <p:sldIdLst>
    <p:sldId id="257" r:id="rId4"/>
    <p:sldId id="276" r:id="rId5"/>
    <p:sldId id="258" r:id="rId6"/>
    <p:sldId id="289" r:id="rId7"/>
    <p:sldId id="290" r:id="rId8"/>
    <p:sldId id="291" r:id="rId9"/>
    <p:sldId id="292" r:id="rId10"/>
    <p:sldId id="293" r:id="rId11"/>
    <p:sldId id="294" r:id="rId12"/>
    <p:sldId id="295" r:id="rId13"/>
    <p:sldId id="296" r:id="rId14"/>
    <p:sldId id="297" r:id="rId15"/>
    <p:sldId id="298" r:id="rId16"/>
    <p:sldId id="300" r:id="rId17"/>
    <p:sldId id="299" r:id="rId18"/>
    <p:sldId id="301" r:id="rId19"/>
    <p:sldId id="302" r:id="rId20"/>
    <p:sldId id="303" r:id="rId21"/>
    <p:sldId id="275" r:id="rId22"/>
  </p:sldIdLst>
  <p:sldSz cx="9144000" cy="6858000" type="screen4x3"/>
  <p:notesSz cx="6815138" cy="9932988"/>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829" autoAdjust="0"/>
  </p:normalViewPr>
  <p:slideViewPr>
    <p:cSldViewPr>
      <p:cViewPr varScale="1">
        <p:scale>
          <a:sx n="72" d="100"/>
          <a:sy n="72" d="100"/>
        </p:scale>
        <p:origin x="708"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Верхний колонтитул 1"/>
          <p:cNvSpPr txBox="1">
            <a:spLocks noGrp="1"/>
          </p:cNvSpPr>
          <p:nvPr>
            <p:ph type="hdr" sz="quarter"/>
          </p:nvPr>
        </p:nvSpPr>
        <p:spPr>
          <a:xfrm>
            <a:off x="0" y="0"/>
            <a:ext cx="2957039" cy="496080"/>
          </a:xfrm>
          <a:prstGeom prst="rect">
            <a:avLst/>
          </a:prstGeom>
          <a:noFill/>
          <a:ln>
            <a:noFill/>
          </a:ln>
        </p:spPr>
        <p:txBody>
          <a:bodyPr wrap="none" lIns="90000" tIns="45000" rIns="90000" bIns="45000"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uk-UA" sz="1400" b="0" i="0" u="none" strike="noStrike" cap="none" baseline="0">
              <a:ln>
                <a:noFill/>
              </a:ln>
              <a:solidFill>
                <a:srgbClr val="000000"/>
              </a:solidFill>
              <a:latin typeface="Arial" pitchFamily="2"/>
              <a:ea typeface="Microsoft YaHei" pitchFamily="2"/>
              <a:cs typeface="Mangal" pitchFamily="2"/>
            </a:endParaRPr>
          </a:p>
        </p:txBody>
      </p:sp>
      <p:sp>
        <p:nvSpPr>
          <p:cNvPr id="3" name="Дата 2"/>
          <p:cNvSpPr txBox="1">
            <a:spLocks noGrp="1"/>
          </p:cNvSpPr>
          <p:nvPr>
            <p:ph type="dt" sz="quarter" idx="1"/>
          </p:nvPr>
        </p:nvSpPr>
        <p:spPr>
          <a:xfrm>
            <a:off x="3857400" y="0"/>
            <a:ext cx="2957039" cy="496080"/>
          </a:xfrm>
          <a:prstGeom prst="rect">
            <a:avLst/>
          </a:prstGeom>
          <a:noFill/>
          <a:ln>
            <a:noFill/>
          </a:ln>
        </p:spPr>
        <p:txBody>
          <a:bodyPr wrap="none" lIns="90000" tIns="45000" rIns="90000" bIns="45000" anchorCtr="0" compatLnSpc="1"/>
          <a:lstStyle/>
          <a:p>
            <a:pPr marL="0" marR="0" lvl="0" indent="0" algn="r"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A3360DD-A0A9-4026-8057-441F28C5ECA7}" type="datetimeFigureOut">
              <a:t>07.02.2021</a:t>
            </a:fld>
            <a:endParaRPr lang="uk-UA" sz="1400" b="0" i="0" u="none" strike="noStrike" cap="none" baseline="0">
              <a:ln>
                <a:noFill/>
              </a:ln>
              <a:solidFill>
                <a:srgbClr val="000000"/>
              </a:solidFill>
              <a:latin typeface="Arial" pitchFamily="2"/>
              <a:ea typeface="Microsoft YaHei" pitchFamily="2"/>
              <a:cs typeface="Mangal" pitchFamily="2"/>
            </a:endParaRPr>
          </a:p>
        </p:txBody>
      </p:sp>
      <p:sp>
        <p:nvSpPr>
          <p:cNvPr id="4" name="Нижний колонтитул 3"/>
          <p:cNvSpPr txBox="1">
            <a:spLocks noGrp="1"/>
          </p:cNvSpPr>
          <p:nvPr>
            <p:ph type="ftr" sz="quarter" idx="2"/>
          </p:nvPr>
        </p:nvSpPr>
        <p:spPr>
          <a:xfrm>
            <a:off x="0" y="9435960"/>
            <a:ext cx="2957039" cy="496080"/>
          </a:xfrm>
          <a:prstGeom prst="rect">
            <a:avLst/>
          </a:prstGeom>
          <a:noFill/>
          <a:ln>
            <a:noFill/>
          </a:ln>
        </p:spPr>
        <p:txBody>
          <a:bodyPr wrap="none" lIns="90000" tIns="45000" rIns="90000" bIns="45000" anchor="b"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uk-UA" sz="1400" b="0" i="0" u="none" strike="noStrike" cap="none" baseline="0">
              <a:ln>
                <a:noFill/>
              </a:ln>
              <a:solidFill>
                <a:srgbClr val="000000"/>
              </a:solidFill>
              <a:latin typeface="Arial" pitchFamily="2"/>
              <a:ea typeface="Microsoft YaHei" pitchFamily="2"/>
              <a:cs typeface="Mangal" pitchFamily="2"/>
            </a:endParaRPr>
          </a:p>
        </p:txBody>
      </p:sp>
      <p:sp>
        <p:nvSpPr>
          <p:cNvPr id="5" name="Номер слайда 4"/>
          <p:cNvSpPr txBox="1">
            <a:spLocks noGrp="1"/>
          </p:cNvSpPr>
          <p:nvPr>
            <p:ph type="sldNum" sz="quarter" idx="3"/>
          </p:nvPr>
        </p:nvSpPr>
        <p:spPr>
          <a:xfrm>
            <a:off x="3857400" y="9435960"/>
            <a:ext cx="2957039" cy="496080"/>
          </a:xfrm>
          <a:prstGeom prst="rect">
            <a:avLst/>
          </a:prstGeom>
          <a:noFill/>
          <a:ln>
            <a:noFill/>
          </a:ln>
        </p:spPr>
        <p:txBody>
          <a:bodyPr wrap="none" lIns="90000" tIns="45000" rIns="90000" bIns="45000" anchor="b" anchorCtr="0" compatLnSpc="1"/>
          <a:lstStyle/>
          <a:p>
            <a:pPr marL="0" marR="0" lvl="0" indent="0" algn="r"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E102F23E-09C9-4056-BEDF-033723E36F09}" type="slidenum">
              <a:t>‹#›</a:t>
            </a:fld>
            <a:endParaRPr lang="uk-UA" sz="1400" b="0" i="0" u="none" strike="noStrike" cap="none" baseline="0">
              <a:ln>
                <a:noFill/>
              </a:ln>
              <a:solidFill>
                <a:srgbClr val="000000"/>
              </a:solidFill>
              <a:latin typeface="Arial" pitchFamily="2"/>
              <a:ea typeface="Microsoft YaHei" pitchFamily="2"/>
              <a:cs typeface="Mangal" pitchFamily="2"/>
            </a:endParaRPr>
          </a:p>
        </p:txBody>
      </p:sp>
    </p:spTree>
    <p:extLst>
      <p:ext uri="{BB962C8B-B14F-4D97-AF65-F5344CB8AC3E}">
        <p14:creationId xmlns:p14="http://schemas.microsoft.com/office/powerpoint/2010/main" val="1304381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Прямоугольник 1"/>
          <p:cNvSpPr>
            <a:spLocks noMove="1" noResize="1"/>
          </p:cNvSpPr>
          <p:nvPr/>
        </p:nvSpPr>
        <p:spPr>
          <a:xfrm>
            <a:off x="0" y="0"/>
            <a:ext cx="6814800" cy="9932400"/>
          </a:xfrm>
          <a:prstGeom prst="rect">
            <a:avLst/>
          </a:prstGeom>
          <a:solidFill>
            <a:srgbClr val="FFFFFF"/>
          </a:solidFill>
          <a:ln>
            <a:noFill/>
            <a:prstDash val="solid"/>
          </a:ln>
        </p:spPr>
        <p:txBody>
          <a:bodyPr wrap="none" lIns="90000" tIns="45000" rIns="90000" bIns="45000" anchor="ctr" anchorCtr="1"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sp>
        <p:nvSpPr>
          <p:cNvPr id="3" name="Верхний колонтитул 2"/>
          <p:cNvSpPr txBox="1">
            <a:spLocks noGrp="1"/>
          </p:cNvSpPr>
          <p:nvPr>
            <p:ph type="hdr" sz="quarter"/>
          </p:nvPr>
        </p:nvSpPr>
        <p:spPr>
          <a:xfrm>
            <a:off x="0" y="0"/>
            <a:ext cx="2952720" cy="496800"/>
          </a:xfrm>
          <a:prstGeom prst="rect">
            <a:avLst/>
          </a:prstGeom>
          <a:noFill/>
          <a:ln>
            <a:noFill/>
          </a:ln>
        </p:spPr>
        <p:txBody>
          <a:bodyPr wrap="square" lIns="90000" tIns="46800" rIns="90000" bIns="46800" anchor="t" anchorCtr="0" compatLnSpc="1"/>
          <a:lstStyle>
            <a:lvl1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1800" b="0" i="0" u="none" strike="noStrike" cap="none" baseline="0">
                <a:ln>
                  <a:noFill/>
                </a:ln>
                <a:solidFill>
                  <a:srgbClr val="000000"/>
                </a:solidFill>
                <a:latin typeface="Arial" pitchFamily="2"/>
                <a:ea typeface="Microsoft YaHei" pitchFamily="2"/>
                <a:cs typeface="Mangal" pitchFamily="2"/>
              </a:defRPr>
            </a:lvl1pPr>
          </a:lstStyle>
          <a:p>
            <a:pPr lvl="0"/>
            <a:endParaRPr lang="uk-UA"/>
          </a:p>
        </p:txBody>
      </p:sp>
      <p:sp>
        <p:nvSpPr>
          <p:cNvPr id="4" name="Дата 3"/>
          <p:cNvSpPr txBox="1">
            <a:spLocks noGrp="1"/>
          </p:cNvSpPr>
          <p:nvPr>
            <p:ph type="dt" idx="1"/>
          </p:nvPr>
        </p:nvSpPr>
        <p:spPr>
          <a:xfrm>
            <a:off x="3860279" y="0"/>
            <a:ext cx="2953080" cy="496800"/>
          </a:xfrm>
          <a:prstGeom prst="rect">
            <a:avLst/>
          </a:prstGeom>
          <a:noFill/>
          <a:ln>
            <a:noFill/>
          </a:ln>
        </p:spPr>
        <p:txBody>
          <a:bodyPr wrap="square" lIns="90000" tIns="46800" rIns="90000" bIns="46800" anchor="t" anchorCtr="0" compatLnSpc="1"/>
          <a:lstStyle>
            <a:lvl1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1800" b="0" i="0" u="none" strike="noStrike" cap="none" baseline="0">
                <a:ln>
                  <a:noFill/>
                </a:ln>
                <a:solidFill>
                  <a:srgbClr val="000000"/>
                </a:solidFill>
                <a:latin typeface="Arial" pitchFamily="2"/>
                <a:ea typeface="Microsoft YaHei" pitchFamily="2"/>
                <a:cs typeface="Mangal" pitchFamily="2"/>
              </a:defRPr>
            </a:lvl1pPr>
          </a:lstStyle>
          <a:p>
            <a:pPr lvl="0"/>
            <a:endParaRPr lang="uk-UA"/>
          </a:p>
        </p:txBody>
      </p:sp>
      <p:sp>
        <p:nvSpPr>
          <p:cNvPr id="5" name="Образ слайда 4"/>
          <p:cNvSpPr>
            <a:spLocks noGrp="1" noRot="1" noChangeAspect="1"/>
          </p:cNvSpPr>
          <p:nvPr>
            <p:ph type="sldImg" idx="2"/>
          </p:nvPr>
        </p:nvSpPr>
        <p:spPr>
          <a:xfrm>
            <a:off x="925200" y="744120"/>
            <a:ext cx="4965480" cy="3724200"/>
          </a:xfrm>
          <a:prstGeom prst="rect">
            <a:avLst/>
          </a:prstGeom>
          <a:noFill/>
          <a:ln>
            <a:noFill/>
            <a:prstDash val="solid"/>
          </a:ln>
        </p:spPr>
      </p:sp>
      <p:sp>
        <p:nvSpPr>
          <p:cNvPr id="6" name="Заметки 5"/>
          <p:cNvSpPr txBox="1">
            <a:spLocks noGrp="1"/>
          </p:cNvSpPr>
          <p:nvPr>
            <p:ph type="body" sz="quarter" idx="3"/>
          </p:nvPr>
        </p:nvSpPr>
        <p:spPr>
          <a:xfrm>
            <a:off x="680760" y="4717800"/>
            <a:ext cx="5452919" cy="4468680"/>
          </a:xfrm>
          <a:prstGeom prst="rect">
            <a:avLst/>
          </a:prstGeom>
          <a:noFill/>
          <a:ln>
            <a:noFill/>
          </a:ln>
        </p:spPr>
        <p:txBody>
          <a:bodyPr lIns="0" tIns="0" rIns="0" bIns="0" compatLnSpc="1"/>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a:p>
        </p:txBody>
      </p:sp>
      <p:sp>
        <p:nvSpPr>
          <p:cNvPr id="7" name="Нижний колонтитул 6"/>
          <p:cNvSpPr txBox="1">
            <a:spLocks noGrp="1"/>
          </p:cNvSpPr>
          <p:nvPr>
            <p:ph type="ftr" sz="quarter" idx="4"/>
          </p:nvPr>
        </p:nvSpPr>
        <p:spPr>
          <a:xfrm>
            <a:off x="0" y="9433080"/>
            <a:ext cx="2952720" cy="496800"/>
          </a:xfrm>
          <a:prstGeom prst="rect">
            <a:avLst/>
          </a:prstGeom>
          <a:noFill/>
          <a:ln>
            <a:noFill/>
          </a:ln>
        </p:spPr>
        <p:txBody>
          <a:bodyPr wrap="square" lIns="90000" tIns="46800" rIns="90000" bIns="46800" anchor="b" anchorCtr="0" compatLnSpc="1"/>
          <a:lstStyle>
            <a:lvl1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1800" b="0" i="0" u="none" strike="noStrike" cap="none" baseline="0">
                <a:ln>
                  <a:noFill/>
                </a:ln>
                <a:solidFill>
                  <a:srgbClr val="000000"/>
                </a:solidFill>
                <a:latin typeface="Arial" pitchFamily="2"/>
                <a:ea typeface="Microsoft YaHei" pitchFamily="2"/>
                <a:cs typeface="Mangal" pitchFamily="2"/>
              </a:defRPr>
            </a:lvl1pPr>
          </a:lstStyle>
          <a:p>
            <a:pPr lvl="0"/>
            <a:endParaRPr lang="uk-UA"/>
          </a:p>
        </p:txBody>
      </p:sp>
      <p:sp>
        <p:nvSpPr>
          <p:cNvPr id="8" name="Номер слайда 7"/>
          <p:cNvSpPr txBox="1">
            <a:spLocks noGrp="1"/>
          </p:cNvSpPr>
          <p:nvPr>
            <p:ph type="sldNum" sz="quarter" idx="5"/>
          </p:nvPr>
        </p:nvSpPr>
        <p:spPr>
          <a:xfrm>
            <a:off x="3860279" y="9433080"/>
            <a:ext cx="2953080" cy="496800"/>
          </a:xfrm>
          <a:prstGeom prst="rect">
            <a:avLst/>
          </a:prstGeom>
          <a:noFill/>
          <a:ln>
            <a:noFill/>
          </a:ln>
        </p:spPr>
        <p:txBody>
          <a:bodyPr wrap="square" lIns="90000" tIns="46800" rIns="90000" bIns="46800" anchor="b" anchorCtr="0" compatLnSpc="1"/>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ru-RU" sz="1200" b="0" i="0" u="none" strike="noStrike" cap="none" baseline="0">
                <a:ln>
                  <a:noFill/>
                </a:ln>
                <a:solidFill>
                  <a:srgbClr val="000000"/>
                </a:solidFill>
                <a:latin typeface="Arial" pitchFamily="2"/>
                <a:ea typeface="Microsoft YaHei" pitchFamily="2"/>
                <a:cs typeface="Mangal" pitchFamily="2"/>
              </a:defRPr>
            </a:lvl1pPr>
          </a:lstStyle>
          <a:p>
            <a:pPr lvl="0"/>
            <a:fld id="{97B1C808-C814-4D18-8D4F-B3471B2A1C30}" type="slidenum">
              <a:t>‹#›</a:t>
            </a:fld>
            <a:endParaRPr lang="ru-RU"/>
          </a:p>
        </p:txBody>
      </p:sp>
    </p:spTree>
    <p:extLst>
      <p:ext uri="{BB962C8B-B14F-4D97-AF65-F5344CB8AC3E}">
        <p14:creationId xmlns:p14="http://schemas.microsoft.com/office/powerpoint/2010/main" val="1073921505"/>
      </p:ext>
    </p:extLst>
  </p:cSld>
  <p:clrMap bg1="lt1" tx1="dk1" bg2="lt2" tx2="dk2" accent1="accent1" accent2="accent2" accent3="accent3" accent4="accent4" accent5="accent5" accent6="accent6" hlink="hlink" folHlink="folHlink"/>
  <p:notesStyle>
    <a:lvl1pPr marL="0" marR="0" indent="0" algn="l" hangingPunct="0">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12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uk.wikipedia.org/wiki/%D0%9C%D0%BE%D1%80%D1%96%D1%81_%D0%9A%D0%B0%D1%80%D0%BD%D0%BE" TargetMode="External"/><Relationship Id="rId7" Type="http://schemas.openxmlformats.org/officeDocument/2006/relationships/hyperlink" Target="https://uk.wikipedia.org/wiki/%D0%9A%D0%B0%D1%80%D1%82%D0%B0_%D0%9A%D0%B0%D1%80%D0%BD%D0%B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uk.wikipedia.org/wiki/%D0%90%D0%BB%D0%B3%D0%B5%D0%B1%D1%80%D0%B0_%D0%BB%D0%BE%D0%B3%D1%96%D0%BA%D0%B8" TargetMode="External"/><Relationship Id="rId5" Type="http://schemas.openxmlformats.org/officeDocument/2006/relationships/hyperlink" Target="https://uk.wikipedia.org/wiki/%D0%9D%D1%8C%D1%8E-%D0%99%D0%BE%D1%80%D0%BA" TargetMode="External"/><Relationship Id="rId4" Type="http://schemas.openxmlformats.org/officeDocument/2006/relationships/hyperlink" Target="https://uk.wikipedia.org/wiki/%D0%90%D0%BD%D0%B3%D0%BB%D1%96%D0%B9%D1%81%D1%8C%D0%BA%D0%B0_%D0%BC%D0%BE%D0%B2%D0%B0"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60639" y="9433080"/>
            <a:ext cx="2953080" cy="49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b" anchorCtr="0" compatLnSpc="1"/>
          <a:lstStyle/>
          <a:p>
            <a:pPr marL="0" marR="0" lvl="0" indent="0" algn="r"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D40A1CD-2DCC-4B1D-AC22-D7B343F4C783}" type="slidenum">
              <a:t>1</a:t>
            </a:fld>
            <a:endParaRPr lang="ru-RU" sz="1200" b="0" i="0" u="none" strike="noStrike" cap="none" baseline="0">
              <a:ln>
                <a:noFill/>
              </a:ln>
              <a:solidFill>
                <a:srgbClr val="000000"/>
              </a:solidFill>
              <a:latin typeface="Arial" pitchFamily="2"/>
              <a:ea typeface="Microsoft YaHei" pitchFamily="2"/>
              <a:cs typeface="Mangal" pitchFamily="2"/>
            </a:endParaRPr>
          </a:p>
        </p:txBody>
      </p:sp>
      <p:sp>
        <p:nvSpPr>
          <p:cNvPr id="3" name="Образ слайда 2"/>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4" name="Заметки 3"/>
          <p:cNvSpPr txBox="1">
            <a:spLocks noGrp="1"/>
          </p:cNvSpPr>
          <p:nvPr>
            <p:ph type="body" sz="quarter" idx="1"/>
          </p:nvPr>
        </p:nvSpPr>
        <p:spPr/>
        <p:txBody>
          <a:bodyPr anchor="t" anchorCtr="0"/>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dirty="0"/>
          </a:p>
        </p:txBody>
      </p:sp>
    </p:spTree>
    <p:extLst>
      <p:ext uri="{BB962C8B-B14F-4D97-AF65-F5344CB8AC3E}">
        <p14:creationId xmlns:p14="http://schemas.microsoft.com/office/powerpoint/2010/main" val="2921024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2194881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270763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3963163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1295951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3032532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r>
              <a:rPr lang="uk-UA" kern="1200" dirty="0" smtClean="0"/>
              <a:t>Реалізація схеми логічного додавання на ключах навіть не потре-</a:t>
            </a:r>
            <a:r>
              <a:rPr lang="uk-UA" kern="1200" dirty="0" err="1" smtClean="0"/>
              <a:t>бує</a:t>
            </a:r>
            <a:r>
              <a:rPr lang="uk-UA" kern="1200" dirty="0" smtClean="0"/>
              <a:t> особливих пояснень: це паралельне з’єднання двох ключів, і, як-що хоч би один з них буде замкнутим, на виході отримаємо логічну одиницю. Нуль на виході (</a:t>
            </a:r>
            <a:r>
              <a:rPr lang="en-US" kern="1200" dirty="0" smtClean="0"/>
              <a:t>Y = 0) </a:t>
            </a:r>
            <a:r>
              <a:rPr lang="uk-UA" kern="1200" dirty="0" smtClean="0"/>
              <a:t>буде тільки тоді, коли обидва ключі розімкнуті (А = В = 0). Застосувавши до схеми на діодах підхід, як і у попередньому прикладі, бачимо, що незалежно від того, яка змін-на буде дорівнювати одиниці, на виході також отримаємо одиницю, а нуль отримаємо тільки у випадку закритих діодів, тобто А = В = 0.</a:t>
            </a:r>
            <a:endParaRPr lang="uk-UA" kern="1200" dirty="0"/>
          </a:p>
        </p:txBody>
      </p:sp>
    </p:spTree>
    <p:extLst>
      <p:ext uri="{BB962C8B-B14F-4D97-AF65-F5344CB8AC3E}">
        <p14:creationId xmlns:p14="http://schemas.microsoft.com/office/powerpoint/2010/main" val="214031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728937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2069694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hlinkClick r:id="rId3" tooltip="Моріс Карно"/>
              </a:rPr>
              <a:t>Моріс Карно</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 в 1953 р.</a:t>
            </a:r>
          </a:p>
          <a:p>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 </a:t>
            </a:r>
            <a:r>
              <a:rPr lang="uk-UA" sz="1200" b="1"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Моріс Карно</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 (</a:t>
            </a:r>
            <a:r>
              <a:rPr lang="uk-UA" sz="1200" b="0" i="0" u="none" strike="noStrike" cap="none" baseline="0" dirty="0" err="1" smtClean="0">
                <a:ln>
                  <a:noFill/>
                </a:ln>
                <a:solidFill>
                  <a:srgbClr val="000000"/>
                </a:solidFill>
                <a:effectLst/>
                <a:highlight>
                  <a:scrgbClr r="0" g="0" b="0">
                    <a:alpha val="0"/>
                  </a:scrgbClr>
                </a:highlight>
                <a:latin typeface="Arial" pitchFamily="2"/>
                <a:ea typeface="Microsoft YaHei" pitchFamily="2"/>
                <a:cs typeface="Mangal" pitchFamily="2"/>
                <a:hlinkClick r:id="rId4" tooltip="Англійська мова"/>
              </a:rPr>
              <a:t>англ</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hlinkClick r:id="rId4" tooltip="Англійська мова"/>
              </a:rPr>
              <a:t>.</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 </a:t>
            </a:r>
            <a:r>
              <a:rPr lang="en-US" sz="1200" b="0" i="1"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Maurice </a:t>
            </a:r>
            <a:r>
              <a:rPr lang="en-US" sz="1200" b="0" i="1" u="none" strike="noStrike" cap="none" baseline="0" dirty="0" err="1" smtClean="0">
                <a:ln>
                  <a:noFill/>
                </a:ln>
                <a:solidFill>
                  <a:srgbClr val="000000"/>
                </a:solidFill>
                <a:effectLst/>
                <a:highlight>
                  <a:scrgbClr r="0" g="0" b="0">
                    <a:alpha val="0"/>
                  </a:scrgbClr>
                </a:highlight>
                <a:latin typeface="Arial" pitchFamily="2"/>
                <a:ea typeface="Microsoft YaHei" pitchFamily="2"/>
                <a:cs typeface="Mangal" pitchFamily="2"/>
              </a:rPr>
              <a:t>Karnaugh</a:t>
            </a:r>
            <a:r>
              <a:rPr lang="en-US"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 </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народився 4 жовтня 1924 року, </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hlinkClick r:id="rId5" tooltip="Нью-Йорк"/>
              </a:rPr>
              <a:t>Нью-Йорк</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 — американський фізик, творець методу мінімізації </a:t>
            </a:r>
            <a:r>
              <a:rPr lang="uk-UA" sz="1200" b="0" i="0" u="none" strike="noStrike" cap="none" baseline="0" dirty="0" err="1" smtClean="0">
                <a:ln>
                  <a:noFill/>
                </a:ln>
                <a:solidFill>
                  <a:srgbClr val="000000"/>
                </a:solidFill>
                <a:effectLst/>
                <a:highlight>
                  <a:scrgbClr r="0" g="0" b="0">
                    <a:alpha val="0"/>
                  </a:scrgbClr>
                </a:highlight>
                <a:latin typeface="Arial" pitchFamily="2"/>
                <a:ea typeface="Microsoft YaHei" pitchFamily="2"/>
                <a:cs typeface="Mangal" pitchFamily="2"/>
                <a:hlinkClick r:id="rId6" tooltip="Алгебра логіки"/>
              </a:rPr>
              <a:t>булевих</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hlinkClick r:id="rId6" tooltip="Алгебра логіки"/>
              </a:rPr>
              <a:t> функцій</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 відомого як </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hlinkClick r:id="rId7" tooltip="Карта Карно"/>
              </a:rPr>
              <a:t>«карта Карно»</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a:t>
            </a:r>
            <a:endParaRPr lang="uk-UA" kern="1200" dirty="0"/>
          </a:p>
        </p:txBody>
      </p:sp>
    </p:spTree>
    <p:extLst>
      <p:ext uri="{BB962C8B-B14F-4D97-AF65-F5344CB8AC3E}">
        <p14:creationId xmlns:p14="http://schemas.microsoft.com/office/powerpoint/2010/main" val="114861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282112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a:p>
        </p:txBody>
      </p:sp>
    </p:spTree>
    <p:extLst>
      <p:ext uri="{BB962C8B-B14F-4D97-AF65-F5344CB8AC3E}">
        <p14:creationId xmlns:p14="http://schemas.microsoft.com/office/powerpoint/2010/main" val="1871709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312251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r>
              <a:rPr lang="uk-UA" sz="1200" dirty="0" smtClean="0"/>
              <a:t>Про сучасні комп’ютери, їхню будову, можливості та принципи функціонування йтиметься дещо пізніше, спочатку ж розглянемо, що таке інформація і як її можна відображати в ЕОМ. </a:t>
            </a:r>
            <a:endParaRPr lang="uk-UA" kern="1200" dirty="0"/>
          </a:p>
        </p:txBody>
      </p:sp>
    </p:spTree>
    <p:extLst>
      <p:ext uri="{BB962C8B-B14F-4D97-AF65-F5344CB8AC3E}">
        <p14:creationId xmlns:p14="http://schemas.microsoft.com/office/powerpoint/2010/main" val="3319903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r>
              <a:rPr lang="uk-UA" sz="1200" smtClean="0"/>
              <a:t>Про сучасні комп’ютери, їхню будову, можливості та принципи функціонування йтиметься дещо пізніше, спочатку ж розглянемо, що таке інформація і як її можна відображати в ЕОМ. </a:t>
            </a:r>
            <a:endParaRPr lang="uk-UA" kern="1200" dirty="0"/>
          </a:p>
        </p:txBody>
      </p:sp>
    </p:spTree>
    <p:extLst>
      <p:ext uri="{BB962C8B-B14F-4D97-AF65-F5344CB8AC3E}">
        <p14:creationId xmlns:p14="http://schemas.microsoft.com/office/powerpoint/2010/main" val="232459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1937943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115411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endParaRPr lang="uk-UA" kern="1200" dirty="0"/>
          </a:p>
        </p:txBody>
      </p:sp>
    </p:spTree>
    <p:extLst>
      <p:ext uri="{BB962C8B-B14F-4D97-AF65-F5344CB8AC3E}">
        <p14:creationId xmlns:p14="http://schemas.microsoft.com/office/powerpoint/2010/main" val="2145403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noResize="1"/>
          </p:cNvSpPr>
          <p:nvPr>
            <p:ph type="sldImg"/>
          </p:nvPr>
        </p:nvSpPr>
        <p:spPr>
          <a:xfrm>
            <a:off x="925513" y="744538"/>
            <a:ext cx="4965700" cy="3724275"/>
          </a:xfrm>
          <a:solidFill>
            <a:srgbClr val="729FCF"/>
          </a:solidFill>
          <a:ln w="25400">
            <a:solidFill>
              <a:srgbClr val="3465A4"/>
            </a:solidFill>
            <a:prstDash val="solid"/>
          </a:ln>
        </p:spPr>
      </p:sp>
      <p:sp>
        <p:nvSpPr>
          <p:cNvPr id="3" name="Заметки 2"/>
          <p:cNvSpPr txBox="1">
            <a:spLocks noGrp="1"/>
          </p:cNvSpPr>
          <p:nvPr>
            <p:ph type="body" sz="quarter" idx="1"/>
          </p:nvPr>
        </p:nvSpPr>
        <p:spPr/>
        <p:txBody>
          <a:bodyPr/>
          <a:lstStyle>
            <a:defPPr lvl="0">
              <a:buNone/>
            </a:defPPr>
            <a:lvl1pPr lvl="0">
              <a:buNone/>
            </a:lvl1pPr>
            <a:lvl2pPr lvl="1">
              <a:buClr>
                <a:srgbClr val="000000"/>
              </a:buClr>
              <a:buSzPct val="100000"/>
              <a:buFont typeface="Arial" pitchFamily="2"/>
              <a:buChar char="•"/>
            </a:lvl2pPr>
            <a:lvl3pPr lvl="2">
              <a:buClr>
                <a:srgbClr val="000000"/>
              </a:buClr>
              <a:buSzPct val="100000"/>
              <a:buFont typeface="Arial" pitchFamily="2"/>
              <a:buChar char="•"/>
            </a:lvl3pPr>
            <a:lvl4pPr lvl="3">
              <a:buClr>
                <a:srgbClr val="000000"/>
              </a:buClr>
              <a:buSzPct val="100000"/>
              <a:buFont typeface="Arial" pitchFamily="2"/>
              <a:buChar char="•"/>
            </a:lvl4pPr>
            <a:lvl5pPr lvl="4">
              <a:buClr>
                <a:srgbClr val="000000"/>
              </a:buClr>
              <a:buSzPct val="100000"/>
              <a:buFont typeface="Arial" pitchFamily="2"/>
              <a:buChar char="•"/>
            </a:lvl5pPr>
            <a:lvl6pPr lvl="5">
              <a:buClr>
                <a:srgbClr val="000000"/>
              </a:buClr>
              <a:buSzPct val="100000"/>
              <a:buFont typeface="Arial" pitchFamily="2"/>
              <a:buChar char="•"/>
            </a:lvl6pPr>
            <a:lvl7pPr lvl="6">
              <a:buClr>
                <a:srgbClr val="000000"/>
              </a:buClr>
              <a:buSzPct val="100000"/>
              <a:buFont typeface="Arial" pitchFamily="2"/>
              <a:buChar char="•"/>
            </a:lvl7pPr>
            <a:lvl8pPr lvl="7">
              <a:buClr>
                <a:srgbClr val="000000"/>
              </a:buClr>
              <a:buSzPct val="100000"/>
              <a:buFont typeface="Arial" pitchFamily="2"/>
              <a:buChar char="•"/>
            </a:lvl8pPr>
            <a:lvl9pPr lvl="8">
              <a:buClr>
                <a:srgbClr val="000000"/>
              </a:buClr>
              <a:buSzPct val="100000"/>
              <a:buFont typeface="Arial" pitchFamily="2"/>
              <a:buChar char="•"/>
            </a:lvl9pPr>
          </a:lstStyle>
          <a:p>
            <a:r>
              <a:rPr lang="uk-UA" sz="1200" b="1"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Комп’ютерна схемотехніка</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 – це науково-технічна дисципліна, яка вивчає теоретичні методи аналізу і синтезу схем комп’ютерів (електронних обчислювальних машин) і засоби їхньої технічної реалізації. Розвиток комп’ютерної схемотехніки є основою удосконалення архітектури комп’ютерів, якісного підвищення їхньої продуктивності та надійності, істотного зменшення масових та габаритних показників.    Технічні засоби комп'ютерної схемотехніки залежно від функцій, які вони виконують, поділяють на елементи, функціональні вузли і пристрої, а також мікропроцесори та комп'ютери . Вони призначені для оброблення дискретної інформації і тому називаються цифровими.</a:t>
            </a:r>
            <a:b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b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Технічні засоби комп'ютерної схемотехніки в даний час основані на інтегральних мікросхемах (</a:t>
            </a:r>
            <a:r>
              <a:rPr lang="en-US"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IMC) </a:t>
            </a:r>
            <a:r>
              <a:rPr lang="uk-UA" sz="1200" b="0" i="0" u="none" strike="noStrike" cap="none" baseline="0" dirty="0" smtClean="0">
                <a:ln>
                  <a:noFill/>
                </a:ln>
                <a:solidFill>
                  <a:srgbClr val="000000"/>
                </a:solidFill>
                <a:effectLst/>
                <a:highlight>
                  <a:scrgbClr r="0" g="0" b="0">
                    <a:alpha val="0"/>
                  </a:scrgbClr>
                </a:highlight>
                <a:latin typeface="Arial" pitchFamily="2"/>
                <a:ea typeface="Microsoft YaHei" pitchFamily="2"/>
                <a:cs typeface="Mangal" pitchFamily="2"/>
              </a:rPr>
              <a:t>різного ступеня складності.</a:t>
            </a:r>
            <a:endParaRPr lang="uk-UA" sz="1200" b="0" i="0" u="none" strike="noStrike" cap="none" baseline="0" dirty="0">
              <a:ln>
                <a:noFill/>
              </a:ln>
              <a:solidFill>
                <a:srgbClr val="000000"/>
              </a:solidFill>
              <a:effectLst/>
              <a:highlight>
                <a:scrgbClr r="0" g="0" b="0">
                  <a:alpha val="0"/>
                </a:scrgbClr>
              </a:highlight>
              <a:latin typeface="Arial" pitchFamily="2"/>
              <a:ea typeface="Microsoft YaHei" pitchFamily="2"/>
              <a:cs typeface="Mangal" pitchFamily="2"/>
            </a:endParaRPr>
          </a:p>
        </p:txBody>
      </p:sp>
    </p:spTree>
    <p:extLst>
      <p:ext uri="{BB962C8B-B14F-4D97-AF65-F5344CB8AC3E}">
        <p14:creationId xmlns:p14="http://schemas.microsoft.com/office/powerpoint/2010/main" val="236561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A1F3316E-3230-4F65-8085-1E21E8ED51EA}" type="slidenum">
              <a:t>‹#›</a:t>
            </a:fld>
            <a:endParaRPr lang="ru-RU"/>
          </a:p>
        </p:txBody>
      </p:sp>
    </p:spTree>
    <p:extLst>
      <p:ext uri="{BB962C8B-B14F-4D97-AF65-F5344CB8AC3E}">
        <p14:creationId xmlns:p14="http://schemas.microsoft.com/office/powerpoint/2010/main" val="2843476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12A6812B-6A96-4279-82C7-E0ECCC0C9649}" type="slidenum">
              <a:t>‹#›</a:t>
            </a:fld>
            <a:endParaRPr lang="ru-RU"/>
          </a:p>
        </p:txBody>
      </p:sp>
    </p:spTree>
    <p:extLst>
      <p:ext uri="{BB962C8B-B14F-4D97-AF65-F5344CB8AC3E}">
        <p14:creationId xmlns:p14="http://schemas.microsoft.com/office/powerpoint/2010/main" val="1146404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277813"/>
            <a:ext cx="1943100" cy="5853112"/>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914400" y="277813"/>
            <a:ext cx="5676900" cy="585311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AE298955-FF0D-4979-93BF-331D1026DE28}" type="slidenum">
              <a:t>‹#›</a:t>
            </a:fld>
            <a:endParaRPr lang="ru-RU"/>
          </a:p>
        </p:txBody>
      </p:sp>
    </p:spTree>
    <p:extLst>
      <p:ext uri="{BB962C8B-B14F-4D97-AF65-F5344CB8AC3E}">
        <p14:creationId xmlns:p14="http://schemas.microsoft.com/office/powerpoint/2010/main" val="1870330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B9A1D1D7-B7A3-47B8-AC28-5B6FB430C5A6}" type="slidenum">
              <a:t>‹#›</a:t>
            </a:fld>
            <a:endParaRPr lang="ru-RU"/>
          </a:p>
        </p:txBody>
      </p:sp>
    </p:spTree>
    <p:extLst>
      <p:ext uri="{BB962C8B-B14F-4D97-AF65-F5344CB8AC3E}">
        <p14:creationId xmlns:p14="http://schemas.microsoft.com/office/powerpoint/2010/main" val="3537982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A4F28257-0216-41D0-848D-B4D2808D0673}" type="slidenum">
              <a:t>‹#›</a:t>
            </a:fld>
            <a:endParaRPr lang="ru-RU"/>
          </a:p>
        </p:txBody>
      </p:sp>
    </p:spTree>
    <p:extLst>
      <p:ext uri="{BB962C8B-B14F-4D97-AF65-F5344CB8AC3E}">
        <p14:creationId xmlns:p14="http://schemas.microsoft.com/office/powerpoint/2010/main" val="1212710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36B30F00-7DF7-44E5-9FD6-90540C497E3C}" type="slidenum">
              <a:t>‹#›</a:t>
            </a:fld>
            <a:endParaRPr lang="ru-RU"/>
          </a:p>
        </p:txBody>
      </p:sp>
    </p:spTree>
    <p:extLst>
      <p:ext uri="{BB962C8B-B14F-4D97-AF65-F5344CB8AC3E}">
        <p14:creationId xmlns:p14="http://schemas.microsoft.com/office/powerpoint/2010/main" val="1781755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pPr lvl="0"/>
            <a:endParaRPr lang="uk-UA"/>
          </a:p>
        </p:txBody>
      </p:sp>
      <p:sp>
        <p:nvSpPr>
          <p:cNvPr id="6" name="Нижний колонтитул 5"/>
          <p:cNvSpPr>
            <a:spLocks noGrp="1"/>
          </p:cNvSpPr>
          <p:nvPr>
            <p:ph type="ftr" sz="quarter" idx="11"/>
          </p:nvPr>
        </p:nvSpPr>
        <p:spPr/>
        <p:txBody>
          <a:bodyPr/>
          <a:lstStyle/>
          <a:p>
            <a:pPr lvl="0"/>
            <a:endParaRPr lang="uk-UA"/>
          </a:p>
        </p:txBody>
      </p:sp>
      <p:sp>
        <p:nvSpPr>
          <p:cNvPr id="7" name="Номер слайда 6"/>
          <p:cNvSpPr>
            <a:spLocks noGrp="1"/>
          </p:cNvSpPr>
          <p:nvPr>
            <p:ph type="sldNum" sz="quarter" idx="12"/>
          </p:nvPr>
        </p:nvSpPr>
        <p:spPr/>
        <p:txBody>
          <a:bodyPr/>
          <a:lstStyle/>
          <a:p>
            <a:pPr lvl="0"/>
            <a:fld id="{B4BFE0CB-03CF-4221-8E7A-B5F20EF15767}" type="slidenum">
              <a:t>‹#›</a:t>
            </a:fld>
            <a:endParaRPr lang="ru-RU"/>
          </a:p>
        </p:txBody>
      </p:sp>
    </p:spTree>
    <p:extLst>
      <p:ext uri="{BB962C8B-B14F-4D97-AF65-F5344CB8AC3E}">
        <p14:creationId xmlns:p14="http://schemas.microsoft.com/office/powerpoint/2010/main" val="3957059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pPr lvl="0"/>
            <a:endParaRPr lang="uk-UA"/>
          </a:p>
        </p:txBody>
      </p:sp>
      <p:sp>
        <p:nvSpPr>
          <p:cNvPr id="8" name="Нижний колонтитул 7"/>
          <p:cNvSpPr>
            <a:spLocks noGrp="1"/>
          </p:cNvSpPr>
          <p:nvPr>
            <p:ph type="ftr" sz="quarter" idx="11"/>
          </p:nvPr>
        </p:nvSpPr>
        <p:spPr/>
        <p:txBody>
          <a:bodyPr/>
          <a:lstStyle/>
          <a:p>
            <a:pPr lvl="0"/>
            <a:endParaRPr lang="uk-UA"/>
          </a:p>
        </p:txBody>
      </p:sp>
      <p:sp>
        <p:nvSpPr>
          <p:cNvPr id="9" name="Номер слайда 8"/>
          <p:cNvSpPr>
            <a:spLocks noGrp="1"/>
          </p:cNvSpPr>
          <p:nvPr>
            <p:ph type="sldNum" sz="quarter" idx="12"/>
          </p:nvPr>
        </p:nvSpPr>
        <p:spPr/>
        <p:txBody>
          <a:bodyPr/>
          <a:lstStyle/>
          <a:p>
            <a:pPr lvl="0"/>
            <a:fld id="{29B850A8-7320-4894-8008-42D7EDEA8162}" type="slidenum">
              <a:t>‹#›</a:t>
            </a:fld>
            <a:endParaRPr lang="ru-RU"/>
          </a:p>
        </p:txBody>
      </p:sp>
    </p:spTree>
    <p:extLst>
      <p:ext uri="{BB962C8B-B14F-4D97-AF65-F5344CB8AC3E}">
        <p14:creationId xmlns:p14="http://schemas.microsoft.com/office/powerpoint/2010/main" val="538904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pPr lvl="0"/>
            <a:endParaRPr lang="uk-UA"/>
          </a:p>
        </p:txBody>
      </p:sp>
      <p:sp>
        <p:nvSpPr>
          <p:cNvPr id="4" name="Нижний колонтитул 3"/>
          <p:cNvSpPr>
            <a:spLocks noGrp="1"/>
          </p:cNvSpPr>
          <p:nvPr>
            <p:ph type="ftr" sz="quarter" idx="11"/>
          </p:nvPr>
        </p:nvSpPr>
        <p:spPr/>
        <p:txBody>
          <a:bodyPr/>
          <a:lstStyle/>
          <a:p>
            <a:pPr lvl="0"/>
            <a:endParaRPr lang="uk-UA"/>
          </a:p>
        </p:txBody>
      </p:sp>
      <p:sp>
        <p:nvSpPr>
          <p:cNvPr id="5" name="Номер слайда 4"/>
          <p:cNvSpPr>
            <a:spLocks noGrp="1"/>
          </p:cNvSpPr>
          <p:nvPr>
            <p:ph type="sldNum" sz="quarter" idx="12"/>
          </p:nvPr>
        </p:nvSpPr>
        <p:spPr/>
        <p:txBody>
          <a:bodyPr/>
          <a:lstStyle/>
          <a:p>
            <a:pPr lvl="0"/>
            <a:fld id="{1C9BE3E6-3C7D-4468-8521-CF49EF1AC819}" type="slidenum">
              <a:t>‹#›</a:t>
            </a:fld>
            <a:endParaRPr lang="ru-RU"/>
          </a:p>
        </p:txBody>
      </p:sp>
    </p:spTree>
    <p:extLst>
      <p:ext uri="{BB962C8B-B14F-4D97-AF65-F5344CB8AC3E}">
        <p14:creationId xmlns:p14="http://schemas.microsoft.com/office/powerpoint/2010/main" val="2019802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lvl="0"/>
            <a:endParaRPr lang="uk-UA"/>
          </a:p>
        </p:txBody>
      </p:sp>
      <p:sp>
        <p:nvSpPr>
          <p:cNvPr id="3" name="Нижний колонтитул 2"/>
          <p:cNvSpPr>
            <a:spLocks noGrp="1"/>
          </p:cNvSpPr>
          <p:nvPr>
            <p:ph type="ftr" sz="quarter" idx="11"/>
          </p:nvPr>
        </p:nvSpPr>
        <p:spPr/>
        <p:txBody>
          <a:bodyPr/>
          <a:lstStyle/>
          <a:p>
            <a:pPr lvl="0"/>
            <a:endParaRPr lang="uk-UA"/>
          </a:p>
        </p:txBody>
      </p:sp>
      <p:sp>
        <p:nvSpPr>
          <p:cNvPr id="4" name="Номер слайда 3"/>
          <p:cNvSpPr>
            <a:spLocks noGrp="1"/>
          </p:cNvSpPr>
          <p:nvPr>
            <p:ph type="sldNum" sz="quarter" idx="12"/>
          </p:nvPr>
        </p:nvSpPr>
        <p:spPr/>
        <p:txBody>
          <a:bodyPr/>
          <a:lstStyle/>
          <a:p>
            <a:pPr lvl="0"/>
            <a:fld id="{73EC25EE-5B1F-4FE9-A8D3-62926002E542}" type="slidenum">
              <a:t>‹#›</a:t>
            </a:fld>
            <a:endParaRPr lang="ru-RU"/>
          </a:p>
        </p:txBody>
      </p:sp>
    </p:spTree>
    <p:extLst>
      <p:ext uri="{BB962C8B-B14F-4D97-AF65-F5344CB8AC3E}">
        <p14:creationId xmlns:p14="http://schemas.microsoft.com/office/powerpoint/2010/main" val="867633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lvl="0"/>
            <a:endParaRPr lang="uk-UA"/>
          </a:p>
        </p:txBody>
      </p:sp>
      <p:sp>
        <p:nvSpPr>
          <p:cNvPr id="6" name="Нижний колонтитул 5"/>
          <p:cNvSpPr>
            <a:spLocks noGrp="1"/>
          </p:cNvSpPr>
          <p:nvPr>
            <p:ph type="ftr" sz="quarter" idx="11"/>
          </p:nvPr>
        </p:nvSpPr>
        <p:spPr/>
        <p:txBody>
          <a:bodyPr/>
          <a:lstStyle/>
          <a:p>
            <a:pPr lvl="0"/>
            <a:endParaRPr lang="uk-UA"/>
          </a:p>
        </p:txBody>
      </p:sp>
      <p:sp>
        <p:nvSpPr>
          <p:cNvPr id="7" name="Номер слайда 6"/>
          <p:cNvSpPr>
            <a:spLocks noGrp="1"/>
          </p:cNvSpPr>
          <p:nvPr>
            <p:ph type="sldNum" sz="quarter" idx="12"/>
          </p:nvPr>
        </p:nvSpPr>
        <p:spPr/>
        <p:txBody>
          <a:bodyPr/>
          <a:lstStyle/>
          <a:p>
            <a:pPr lvl="0"/>
            <a:fld id="{2043B736-B56A-4AB5-BDAA-A8DDF570FA9B}" type="slidenum">
              <a:t>‹#›</a:t>
            </a:fld>
            <a:endParaRPr lang="ru-RU"/>
          </a:p>
        </p:txBody>
      </p:sp>
    </p:spTree>
    <p:extLst>
      <p:ext uri="{BB962C8B-B14F-4D97-AF65-F5344CB8AC3E}">
        <p14:creationId xmlns:p14="http://schemas.microsoft.com/office/powerpoint/2010/main" val="260047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E31ABD0C-F4EF-4EB0-B6BD-EEFE438AB348}" type="slidenum">
              <a:t>‹#›</a:t>
            </a:fld>
            <a:endParaRPr lang="ru-RU"/>
          </a:p>
        </p:txBody>
      </p:sp>
    </p:spTree>
    <p:extLst>
      <p:ext uri="{BB962C8B-B14F-4D97-AF65-F5344CB8AC3E}">
        <p14:creationId xmlns:p14="http://schemas.microsoft.com/office/powerpoint/2010/main" val="95764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lvl="0"/>
            <a:endParaRPr lang="uk-UA"/>
          </a:p>
        </p:txBody>
      </p:sp>
      <p:sp>
        <p:nvSpPr>
          <p:cNvPr id="6" name="Нижний колонтитул 5"/>
          <p:cNvSpPr>
            <a:spLocks noGrp="1"/>
          </p:cNvSpPr>
          <p:nvPr>
            <p:ph type="ftr" sz="quarter" idx="11"/>
          </p:nvPr>
        </p:nvSpPr>
        <p:spPr/>
        <p:txBody>
          <a:bodyPr/>
          <a:lstStyle/>
          <a:p>
            <a:pPr lvl="0"/>
            <a:endParaRPr lang="uk-UA"/>
          </a:p>
        </p:txBody>
      </p:sp>
      <p:sp>
        <p:nvSpPr>
          <p:cNvPr id="7" name="Номер слайда 6"/>
          <p:cNvSpPr>
            <a:spLocks noGrp="1"/>
          </p:cNvSpPr>
          <p:nvPr>
            <p:ph type="sldNum" sz="quarter" idx="12"/>
          </p:nvPr>
        </p:nvSpPr>
        <p:spPr/>
        <p:txBody>
          <a:bodyPr/>
          <a:lstStyle/>
          <a:p>
            <a:pPr lvl="0"/>
            <a:fld id="{2D3D7C85-60DF-4A2F-B147-2CA8B6153BEB}" type="slidenum">
              <a:t>‹#›</a:t>
            </a:fld>
            <a:endParaRPr lang="ru-RU"/>
          </a:p>
        </p:txBody>
      </p:sp>
    </p:spTree>
    <p:extLst>
      <p:ext uri="{BB962C8B-B14F-4D97-AF65-F5344CB8AC3E}">
        <p14:creationId xmlns:p14="http://schemas.microsoft.com/office/powerpoint/2010/main" val="640980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882C774A-A46F-49CC-A4CD-7EADF83BFD14}" type="slidenum">
              <a:t>‹#›</a:t>
            </a:fld>
            <a:endParaRPr lang="ru-RU"/>
          </a:p>
        </p:txBody>
      </p:sp>
    </p:spTree>
    <p:extLst>
      <p:ext uri="{BB962C8B-B14F-4D97-AF65-F5344CB8AC3E}">
        <p14:creationId xmlns:p14="http://schemas.microsoft.com/office/powerpoint/2010/main" val="3023156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8FFD51F3-9DBD-4099-8046-2DB8054C0114}" type="slidenum">
              <a:t>‹#›</a:t>
            </a:fld>
            <a:endParaRPr lang="ru-RU"/>
          </a:p>
        </p:txBody>
      </p:sp>
    </p:spTree>
    <p:extLst>
      <p:ext uri="{BB962C8B-B14F-4D97-AF65-F5344CB8AC3E}">
        <p14:creationId xmlns:p14="http://schemas.microsoft.com/office/powerpoint/2010/main" val="1847719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6B43A0F7-8A4E-40DD-A445-785832CF4B72}" type="slidenum">
              <a:t>‹#›</a:t>
            </a:fld>
            <a:endParaRPr lang="ru-RU"/>
          </a:p>
        </p:txBody>
      </p:sp>
    </p:spTree>
    <p:extLst>
      <p:ext uri="{BB962C8B-B14F-4D97-AF65-F5344CB8AC3E}">
        <p14:creationId xmlns:p14="http://schemas.microsoft.com/office/powerpoint/2010/main" val="461450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BF0C9DAC-883D-44A4-8763-AA5974BC10A3}" type="slidenum">
              <a:t>‹#›</a:t>
            </a:fld>
            <a:endParaRPr lang="ru-RU"/>
          </a:p>
        </p:txBody>
      </p:sp>
    </p:spTree>
    <p:extLst>
      <p:ext uri="{BB962C8B-B14F-4D97-AF65-F5344CB8AC3E}">
        <p14:creationId xmlns:p14="http://schemas.microsoft.com/office/powerpoint/2010/main" val="473542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2110DF62-88C1-4FC6-8726-79ED4F647D1C}" type="slidenum">
              <a:t>‹#›</a:t>
            </a:fld>
            <a:endParaRPr lang="ru-RU"/>
          </a:p>
        </p:txBody>
      </p:sp>
    </p:spTree>
    <p:extLst>
      <p:ext uri="{BB962C8B-B14F-4D97-AF65-F5344CB8AC3E}">
        <p14:creationId xmlns:p14="http://schemas.microsoft.com/office/powerpoint/2010/main" val="25600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pPr lvl="0"/>
            <a:endParaRPr lang="uk-UA"/>
          </a:p>
        </p:txBody>
      </p:sp>
      <p:sp>
        <p:nvSpPr>
          <p:cNvPr id="6" name="Нижний колонтитул 5"/>
          <p:cNvSpPr>
            <a:spLocks noGrp="1"/>
          </p:cNvSpPr>
          <p:nvPr>
            <p:ph type="ftr" sz="quarter" idx="11"/>
          </p:nvPr>
        </p:nvSpPr>
        <p:spPr/>
        <p:txBody>
          <a:bodyPr/>
          <a:lstStyle/>
          <a:p>
            <a:pPr lvl="0"/>
            <a:endParaRPr lang="uk-UA"/>
          </a:p>
        </p:txBody>
      </p:sp>
      <p:sp>
        <p:nvSpPr>
          <p:cNvPr id="7" name="Номер слайда 6"/>
          <p:cNvSpPr>
            <a:spLocks noGrp="1"/>
          </p:cNvSpPr>
          <p:nvPr>
            <p:ph type="sldNum" sz="quarter" idx="12"/>
          </p:nvPr>
        </p:nvSpPr>
        <p:spPr/>
        <p:txBody>
          <a:bodyPr/>
          <a:lstStyle/>
          <a:p>
            <a:pPr lvl="0"/>
            <a:fld id="{B2F8B13F-5BC2-4C0C-8BBF-E25B5D00DADD}" type="slidenum">
              <a:t>‹#›</a:t>
            </a:fld>
            <a:endParaRPr lang="ru-RU"/>
          </a:p>
        </p:txBody>
      </p:sp>
    </p:spTree>
    <p:extLst>
      <p:ext uri="{BB962C8B-B14F-4D97-AF65-F5344CB8AC3E}">
        <p14:creationId xmlns:p14="http://schemas.microsoft.com/office/powerpoint/2010/main" val="3279024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pPr lvl="0"/>
            <a:endParaRPr lang="uk-UA"/>
          </a:p>
        </p:txBody>
      </p:sp>
      <p:sp>
        <p:nvSpPr>
          <p:cNvPr id="8" name="Нижний колонтитул 7"/>
          <p:cNvSpPr>
            <a:spLocks noGrp="1"/>
          </p:cNvSpPr>
          <p:nvPr>
            <p:ph type="ftr" sz="quarter" idx="11"/>
          </p:nvPr>
        </p:nvSpPr>
        <p:spPr/>
        <p:txBody>
          <a:bodyPr/>
          <a:lstStyle/>
          <a:p>
            <a:pPr lvl="0"/>
            <a:endParaRPr lang="uk-UA"/>
          </a:p>
        </p:txBody>
      </p:sp>
      <p:sp>
        <p:nvSpPr>
          <p:cNvPr id="9" name="Номер слайда 8"/>
          <p:cNvSpPr>
            <a:spLocks noGrp="1"/>
          </p:cNvSpPr>
          <p:nvPr>
            <p:ph type="sldNum" sz="quarter" idx="12"/>
          </p:nvPr>
        </p:nvSpPr>
        <p:spPr/>
        <p:txBody>
          <a:bodyPr/>
          <a:lstStyle/>
          <a:p>
            <a:pPr lvl="0"/>
            <a:fld id="{D3C3136D-9B03-4327-BE75-9B0BB07B5869}" type="slidenum">
              <a:t>‹#›</a:t>
            </a:fld>
            <a:endParaRPr lang="ru-RU"/>
          </a:p>
        </p:txBody>
      </p:sp>
    </p:spTree>
    <p:extLst>
      <p:ext uri="{BB962C8B-B14F-4D97-AF65-F5344CB8AC3E}">
        <p14:creationId xmlns:p14="http://schemas.microsoft.com/office/powerpoint/2010/main" val="3659828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pPr lvl="0"/>
            <a:endParaRPr lang="uk-UA"/>
          </a:p>
        </p:txBody>
      </p:sp>
      <p:sp>
        <p:nvSpPr>
          <p:cNvPr id="4" name="Нижний колонтитул 3"/>
          <p:cNvSpPr>
            <a:spLocks noGrp="1"/>
          </p:cNvSpPr>
          <p:nvPr>
            <p:ph type="ftr" sz="quarter" idx="11"/>
          </p:nvPr>
        </p:nvSpPr>
        <p:spPr/>
        <p:txBody>
          <a:bodyPr/>
          <a:lstStyle/>
          <a:p>
            <a:pPr lvl="0"/>
            <a:endParaRPr lang="uk-UA"/>
          </a:p>
        </p:txBody>
      </p:sp>
      <p:sp>
        <p:nvSpPr>
          <p:cNvPr id="5" name="Номер слайда 4"/>
          <p:cNvSpPr>
            <a:spLocks noGrp="1"/>
          </p:cNvSpPr>
          <p:nvPr>
            <p:ph type="sldNum" sz="quarter" idx="12"/>
          </p:nvPr>
        </p:nvSpPr>
        <p:spPr/>
        <p:txBody>
          <a:bodyPr/>
          <a:lstStyle/>
          <a:p>
            <a:pPr lvl="0"/>
            <a:fld id="{C6818C53-3439-4E12-948A-714AC6E01AF6}" type="slidenum">
              <a:t>‹#›</a:t>
            </a:fld>
            <a:endParaRPr lang="ru-RU"/>
          </a:p>
        </p:txBody>
      </p:sp>
    </p:spTree>
    <p:extLst>
      <p:ext uri="{BB962C8B-B14F-4D97-AF65-F5344CB8AC3E}">
        <p14:creationId xmlns:p14="http://schemas.microsoft.com/office/powerpoint/2010/main" val="2063894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lvl="0"/>
            <a:endParaRPr lang="uk-UA"/>
          </a:p>
        </p:txBody>
      </p:sp>
      <p:sp>
        <p:nvSpPr>
          <p:cNvPr id="3" name="Нижний колонтитул 2"/>
          <p:cNvSpPr>
            <a:spLocks noGrp="1"/>
          </p:cNvSpPr>
          <p:nvPr>
            <p:ph type="ftr" sz="quarter" idx="11"/>
          </p:nvPr>
        </p:nvSpPr>
        <p:spPr/>
        <p:txBody>
          <a:bodyPr/>
          <a:lstStyle/>
          <a:p>
            <a:pPr lvl="0"/>
            <a:endParaRPr lang="uk-UA"/>
          </a:p>
        </p:txBody>
      </p:sp>
      <p:sp>
        <p:nvSpPr>
          <p:cNvPr id="4" name="Номер слайда 3"/>
          <p:cNvSpPr>
            <a:spLocks noGrp="1"/>
          </p:cNvSpPr>
          <p:nvPr>
            <p:ph type="sldNum" sz="quarter" idx="12"/>
          </p:nvPr>
        </p:nvSpPr>
        <p:spPr/>
        <p:txBody>
          <a:bodyPr/>
          <a:lstStyle/>
          <a:p>
            <a:pPr lvl="0"/>
            <a:fld id="{8153814E-A33B-43B0-A7C5-59CD49D25C2E}" type="slidenum">
              <a:t>‹#›</a:t>
            </a:fld>
            <a:endParaRPr lang="ru-RU"/>
          </a:p>
        </p:txBody>
      </p:sp>
    </p:spTree>
    <p:extLst>
      <p:ext uri="{BB962C8B-B14F-4D97-AF65-F5344CB8AC3E}">
        <p14:creationId xmlns:p14="http://schemas.microsoft.com/office/powerpoint/2010/main" val="3111523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34607FBD-3186-4C9F-9768-F81AC5F684B2}" type="slidenum">
              <a:t>‹#›</a:t>
            </a:fld>
            <a:endParaRPr lang="ru-RU"/>
          </a:p>
        </p:txBody>
      </p:sp>
    </p:spTree>
    <p:extLst>
      <p:ext uri="{BB962C8B-B14F-4D97-AF65-F5344CB8AC3E}">
        <p14:creationId xmlns:p14="http://schemas.microsoft.com/office/powerpoint/2010/main" val="2589409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lvl="0"/>
            <a:endParaRPr lang="uk-UA"/>
          </a:p>
        </p:txBody>
      </p:sp>
      <p:sp>
        <p:nvSpPr>
          <p:cNvPr id="6" name="Нижний колонтитул 5"/>
          <p:cNvSpPr>
            <a:spLocks noGrp="1"/>
          </p:cNvSpPr>
          <p:nvPr>
            <p:ph type="ftr" sz="quarter" idx="11"/>
          </p:nvPr>
        </p:nvSpPr>
        <p:spPr/>
        <p:txBody>
          <a:bodyPr/>
          <a:lstStyle/>
          <a:p>
            <a:pPr lvl="0"/>
            <a:endParaRPr lang="uk-UA"/>
          </a:p>
        </p:txBody>
      </p:sp>
      <p:sp>
        <p:nvSpPr>
          <p:cNvPr id="7" name="Номер слайда 6"/>
          <p:cNvSpPr>
            <a:spLocks noGrp="1"/>
          </p:cNvSpPr>
          <p:nvPr>
            <p:ph type="sldNum" sz="quarter" idx="12"/>
          </p:nvPr>
        </p:nvSpPr>
        <p:spPr/>
        <p:txBody>
          <a:bodyPr/>
          <a:lstStyle/>
          <a:p>
            <a:pPr lvl="0"/>
            <a:fld id="{9151300A-290D-49B8-AB36-CA21CE41AEAB}" type="slidenum">
              <a:t>‹#›</a:t>
            </a:fld>
            <a:endParaRPr lang="ru-RU"/>
          </a:p>
        </p:txBody>
      </p:sp>
    </p:spTree>
    <p:extLst>
      <p:ext uri="{BB962C8B-B14F-4D97-AF65-F5344CB8AC3E}">
        <p14:creationId xmlns:p14="http://schemas.microsoft.com/office/powerpoint/2010/main" val="82030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lvl="0"/>
            <a:endParaRPr lang="uk-UA"/>
          </a:p>
        </p:txBody>
      </p:sp>
      <p:sp>
        <p:nvSpPr>
          <p:cNvPr id="6" name="Нижний колонтитул 5"/>
          <p:cNvSpPr>
            <a:spLocks noGrp="1"/>
          </p:cNvSpPr>
          <p:nvPr>
            <p:ph type="ftr" sz="quarter" idx="11"/>
          </p:nvPr>
        </p:nvSpPr>
        <p:spPr/>
        <p:txBody>
          <a:bodyPr/>
          <a:lstStyle/>
          <a:p>
            <a:pPr lvl="0"/>
            <a:endParaRPr lang="uk-UA"/>
          </a:p>
        </p:txBody>
      </p:sp>
      <p:sp>
        <p:nvSpPr>
          <p:cNvPr id="7" name="Номер слайда 6"/>
          <p:cNvSpPr>
            <a:spLocks noGrp="1"/>
          </p:cNvSpPr>
          <p:nvPr>
            <p:ph type="sldNum" sz="quarter" idx="12"/>
          </p:nvPr>
        </p:nvSpPr>
        <p:spPr/>
        <p:txBody>
          <a:bodyPr/>
          <a:lstStyle/>
          <a:p>
            <a:pPr lvl="0"/>
            <a:fld id="{A9A57F45-9822-4FAA-B6FE-3D550E90F70D}" type="slidenum">
              <a:t>‹#›</a:t>
            </a:fld>
            <a:endParaRPr lang="ru-RU"/>
          </a:p>
        </p:txBody>
      </p:sp>
    </p:spTree>
    <p:extLst>
      <p:ext uri="{BB962C8B-B14F-4D97-AF65-F5344CB8AC3E}">
        <p14:creationId xmlns:p14="http://schemas.microsoft.com/office/powerpoint/2010/main" val="41485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0F02BDEF-A806-474D-A73B-213CA5C17754}" type="slidenum">
              <a:t>‹#›</a:t>
            </a:fld>
            <a:endParaRPr lang="ru-RU"/>
          </a:p>
        </p:txBody>
      </p:sp>
    </p:spTree>
    <p:extLst>
      <p:ext uri="{BB962C8B-B14F-4D97-AF65-F5344CB8AC3E}">
        <p14:creationId xmlns:p14="http://schemas.microsoft.com/office/powerpoint/2010/main" val="1555226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277813"/>
            <a:ext cx="1943100" cy="5853112"/>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914400" y="277813"/>
            <a:ext cx="5676900" cy="585311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pPr lvl="0"/>
            <a:endParaRPr lang="uk-UA"/>
          </a:p>
        </p:txBody>
      </p:sp>
      <p:sp>
        <p:nvSpPr>
          <p:cNvPr id="5" name="Нижний колонтитул 4"/>
          <p:cNvSpPr>
            <a:spLocks noGrp="1"/>
          </p:cNvSpPr>
          <p:nvPr>
            <p:ph type="ftr" sz="quarter" idx="11"/>
          </p:nvPr>
        </p:nvSpPr>
        <p:spPr/>
        <p:txBody>
          <a:bodyPr/>
          <a:lstStyle/>
          <a:p>
            <a:pPr lvl="0"/>
            <a:endParaRPr lang="uk-UA"/>
          </a:p>
        </p:txBody>
      </p:sp>
      <p:sp>
        <p:nvSpPr>
          <p:cNvPr id="6" name="Номер слайда 5"/>
          <p:cNvSpPr>
            <a:spLocks noGrp="1"/>
          </p:cNvSpPr>
          <p:nvPr>
            <p:ph type="sldNum" sz="quarter" idx="12"/>
          </p:nvPr>
        </p:nvSpPr>
        <p:spPr/>
        <p:txBody>
          <a:bodyPr/>
          <a:lstStyle/>
          <a:p>
            <a:pPr lvl="0"/>
            <a:fld id="{2D3BB112-5402-41C0-99F7-C98A9648CEB8}" type="slidenum">
              <a:t>‹#›</a:t>
            </a:fld>
            <a:endParaRPr lang="ru-RU"/>
          </a:p>
        </p:txBody>
      </p:sp>
    </p:spTree>
    <p:extLst>
      <p:ext uri="{BB962C8B-B14F-4D97-AF65-F5344CB8AC3E}">
        <p14:creationId xmlns:p14="http://schemas.microsoft.com/office/powerpoint/2010/main" val="369312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pPr lvl="0"/>
            <a:endParaRPr lang="uk-UA"/>
          </a:p>
        </p:txBody>
      </p:sp>
      <p:sp>
        <p:nvSpPr>
          <p:cNvPr id="6" name="Нижний колонтитул 5"/>
          <p:cNvSpPr>
            <a:spLocks noGrp="1"/>
          </p:cNvSpPr>
          <p:nvPr>
            <p:ph type="ftr" sz="quarter" idx="11"/>
          </p:nvPr>
        </p:nvSpPr>
        <p:spPr/>
        <p:txBody>
          <a:bodyPr/>
          <a:lstStyle/>
          <a:p>
            <a:pPr lvl="0"/>
            <a:endParaRPr lang="uk-UA"/>
          </a:p>
        </p:txBody>
      </p:sp>
      <p:sp>
        <p:nvSpPr>
          <p:cNvPr id="7" name="Номер слайда 6"/>
          <p:cNvSpPr>
            <a:spLocks noGrp="1"/>
          </p:cNvSpPr>
          <p:nvPr>
            <p:ph type="sldNum" sz="quarter" idx="12"/>
          </p:nvPr>
        </p:nvSpPr>
        <p:spPr/>
        <p:txBody>
          <a:bodyPr/>
          <a:lstStyle/>
          <a:p>
            <a:pPr lvl="0"/>
            <a:fld id="{FA4338C0-E891-46D8-B138-6B411D7721BF}" type="slidenum">
              <a:t>‹#›</a:t>
            </a:fld>
            <a:endParaRPr lang="ru-RU"/>
          </a:p>
        </p:txBody>
      </p:sp>
    </p:spTree>
    <p:extLst>
      <p:ext uri="{BB962C8B-B14F-4D97-AF65-F5344CB8AC3E}">
        <p14:creationId xmlns:p14="http://schemas.microsoft.com/office/powerpoint/2010/main" val="368332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pPr lvl="0"/>
            <a:endParaRPr lang="uk-UA"/>
          </a:p>
        </p:txBody>
      </p:sp>
      <p:sp>
        <p:nvSpPr>
          <p:cNvPr id="8" name="Нижний колонтитул 7"/>
          <p:cNvSpPr>
            <a:spLocks noGrp="1"/>
          </p:cNvSpPr>
          <p:nvPr>
            <p:ph type="ftr" sz="quarter" idx="11"/>
          </p:nvPr>
        </p:nvSpPr>
        <p:spPr/>
        <p:txBody>
          <a:bodyPr/>
          <a:lstStyle/>
          <a:p>
            <a:pPr lvl="0"/>
            <a:endParaRPr lang="uk-UA"/>
          </a:p>
        </p:txBody>
      </p:sp>
      <p:sp>
        <p:nvSpPr>
          <p:cNvPr id="9" name="Номер слайда 8"/>
          <p:cNvSpPr>
            <a:spLocks noGrp="1"/>
          </p:cNvSpPr>
          <p:nvPr>
            <p:ph type="sldNum" sz="quarter" idx="12"/>
          </p:nvPr>
        </p:nvSpPr>
        <p:spPr/>
        <p:txBody>
          <a:bodyPr/>
          <a:lstStyle/>
          <a:p>
            <a:pPr lvl="0"/>
            <a:fld id="{68EF6F6C-B3D4-4A23-9205-F7A1D4720BEE}" type="slidenum">
              <a:t>‹#›</a:t>
            </a:fld>
            <a:endParaRPr lang="ru-RU"/>
          </a:p>
        </p:txBody>
      </p:sp>
    </p:spTree>
    <p:extLst>
      <p:ext uri="{BB962C8B-B14F-4D97-AF65-F5344CB8AC3E}">
        <p14:creationId xmlns:p14="http://schemas.microsoft.com/office/powerpoint/2010/main" val="1639720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pPr lvl="0"/>
            <a:endParaRPr lang="uk-UA"/>
          </a:p>
        </p:txBody>
      </p:sp>
      <p:sp>
        <p:nvSpPr>
          <p:cNvPr id="4" name="Нижний колонтитул 3"/>
          <p:cNvSpPr>
            <a:spLocks noGrp="1"/>
          </p:cNvSpPr>
          <p:nvPr>
            <p:ph type="ftr" sz="quarter" idx="11"/>
          </p:nvPr>
        </p:nvSpPr>
        <p:spPr/>
        <p:txBody>
          <a:bodyPr/>
          <a:lstStyle/>
          <a:p>
            <a:pPr lvl="0"/>
            <a:endParaRPr lang="uk-UA"/>
          </a:p>
        </p:txBody>
      </p:sp>
      <p:sp>
        <p:nvSpPr>
          <p:cNvPr id="5" name="Номер слайда 4"/>
          <p:cNvSpPr>
            <a:spLocks noGrp="1"/>
          </p:cNvSpPr>
          <p:nvPr>
            <p:ph type="sldNum" sz="quarter" idx="12"/>
          </p:nvPr>
        </p:nvSpPr>
        <p:spPr/>
        <p:txBody>
          <a:bodyPr/>
          <a:lstStyle/>
          <a:p>
            <a:pPr lvl="0"/>
            <a:fld id="{046FA43E-7DAA-40C6-A76E-F92591F59B88}" type="slidenum">
              <a:t>‹#›</a:t>
            </a:fld>
            <a:endParaRPr lang="ru-RU"/>
          </a:p>
        </p:txBody>
      </p:sp>
    </p:spTree>
    <p:extLst>
      <p:ext uri="{BB962C8B-B14F-4D97-AF65-F5344CB8AC3E}">
        <p14:creationId xmlns:p14="http://schemas.microsoft.com/office/powerpoint/2010/main" val="334206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lvl="0"/>
            <a:endParaRPr lang="uk-UA"/>
          </a:p>
        </p:txBody>
      </p:sp>
      <p:sp>
        <p:nvSpPr>
          <p:cNvPr id="3" name="Нижний колонтитул 2"/>
          <p:cNvSpPr>
            <a:spLocks noGrp="1"/>
          </p:cNvSpPr>
          <p:nvPr>
            <p:ph type="ftr" sz="quarter" idx="11"/>
          </p:nvPr>
        </p:nvSpPr>
        <p:spPr/>
        <p:txBody>
          <a:bodyPr/>
          <a:lstStyle/>
          <a:p>
            <a:pPr lvl="0"/>
            <a:endParaRPr lang="uk-UA"/>
          </a:p>
        </p:txBody>
      </p:sp>
      <p:sp>
        <p:nvSpPr>
          <p:cNvPr id="4" name="Номер слайда 3"/>
          <p:cNvSpPr>
            <a:spLocks noGrp="1"/>
          </p:cNvSpPr>
          <p:nvPr>
            <p:ph type="sldNum" sz="quarter" idx="12"/>
          </p:nvPr>
        </p:nvSpPr>
        <p:spPr/>
        <p:txBody>
          <a:bodyPr/>
          <a:lstStyle/>
          <a:p>
            <a:pPr lvl="0"/>
            <a:fld id="{A490BE1F-8EED-4741-983C-C045F93EEF98}" type="slidenum">
              <a:t>‹#›</a:t>
            </a:fld>
            <a:endParaRPr lang="ru-RU"/>
          </a:p>
        </p:txBody>
      </p:sp>
    </p:spTree>
    <p:extLst>
      <p:ext uri="{BB962C8B-B14F-4D97-AF65-F5344CB8AC3E}">
        <p14:creationId xmlns:p14="http://schemas.microsoft.com/office/powerpoint/2010/main" val="2151114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lvl="0"/>
            <a:endParaRPr lang="uk-UA"/>
          </a:p>
        </p:txBody>
      </p:sp>
      <p:sp>
        <p:nvSpPr>
          <p:cNvPr id="6" name="Нижний колонтитул 5"/>
          <p:cNvSpPr>
            <a:spLocks noGrp="1"/>
          </p:cNvSpPr>
          <p:nvPr>
            <p:ph type="ftr" sz="quarter" idx="11"/>
          </p:nvPr>
        </p:nvSpPr>
        <p:spPr/>
        <p:txBody>
          <a:bodyPr/>
          <a:lstStyle/>
          <a:p>
            <a:pPr lvl="0"/>
            <a:endParaRPr lang="uk-UA"/>
          </a:p>
        </p:txBody>
      </p:sp>
      <p:sp>
        <p:nvSpPr>
          <p:cNvPr id="7" name="Номер слайда 6"/>
          <p:cNvSpPr>
            <a:spLocks noGrp="1"/>
          </p:cNvSpPr>
          <p:nvPr>
            <p:ph type="sldNum" sz="quarter" idx="12"/>
          </p:nvPr>
        </p:nvSpPr>
        <p:spPr/>
        <p:txBody>
          <a:bodyPr/>
          <a:lstStyle/>
          <a:p>
            <a:pPr lvl="0"/>
            <a:fld id="{E1E12998-B0BF-40AC-A57B-715A0B6F6BB5}" type="slidenum">
              <a:t>‹#›</a:t>
            </a:fld>
            <a:endParaRPr lang="ru-RU"/>
          </a:p>
        </p:txBody>
      </p:sp>
    </p:spTree>
    <p:extLst>
      <p:ext uri="{BB962C8B-B14F-4D97-AF65-F5344CB8AC3E}">
        <p14:creationId xmlns:p14="http://schemas.microsoft.com/office/powerpoint/2010/main" val="313722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lvl="0"/>
            <a:endParaRPr lang="uk-UA"/>
          </a:p>
        </p:txBody>
      </p:sp>
      <p:sp>
        <p:nvSpPr>
          <p:cNvPr id="6" name="Нижний колонтитул 5"/>
          <p:cNvSpPr>
            <a:spLocks noGrp="1"/>
          </p:cNvSpPr>
          <p:nvPr>
            <p:ph type="ftr" sz="quarter" idx="11"/>
          </p:nvPr>
        </p:nvSpPr>
        <p:spPr/>
        <p:txBody>
          <a:bodyPr/>
          <a:lstStyle/>
          <a:p>
            <a:pPr lvl="0"/>
            <a:endParaRPr lang="uk-UA"/>
          </a:p>
        </p:txBody>
      </p:sp>
      <p:sp>
        <p:nvSpPr>
          <p:cNvPr id="7" name="Номер слайда 6"/>
          <p:cNvSpPr>
            <a:spLocks noGrp="1"/>
          </p:cNvSpPr>
          <p:nvPr>
            <p:ph type="sldNum" sz="quarter" idx="12"/>
          </p:nvPr>
        </p:nvSpPr>
        <p:spPr/>
        <p:txBody>
          <a:bodyPr/>
          <a:lstStyle/>
          <a:p>
            <a:pPr lvl="0"/>
            <a:fld id="{7D810C34-8033-4CB9-A1F9-90BD08450954}" type="slidenum">
              <a:t>‹#›</a:t>
            </a:fld>
            <a:endParaRPr lang="ru-RU"/>
          </a:p>
        </p:txBody>
      </p:sp>
    </p:spTree>
    <p:extLst>
      <p:ext uri="{BB962C8B-B14F-4D97-AF65-F5344CB8AC3E}">
        <p14:creationId xmlns:p14="http://schemas.microsoft.com/office/powerpoint/2010/main" val="127286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0" y="0"/>
            <a:ext cx="8686800" cy="4876920"/>
            <a:chOff x="0" y="0"/>
            <a:chExt cx="8686800" cy="4876920"/>
          </a:xfrm>
        </p:grpSpPr>
        <p:sp>
          <p:nvSpPr>
            <p:cNvPr id="3" name="Rectangle 3"/>
            <p:cNvSpPr/>
            <p:nvPr/>
          </p:nvSpPr>
          <p:spPr>
            <a:xfrm>
              <a:off x="0" y="0"/>
              <a:ext cx="609480" cy="487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99"/>
            </a:solidFill>
            <a:ln>
              <a:noFill/>
              <a:prstDash val="solid"/>
            </a:ln>
          </p:spPr>
          <p:txBody>
            <a:bodyPr wrap="none" lIns="90000" tIns="46800" rIns="90000" bIns="46800" anchor="ctr"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grpSp>
          <p:nvGrpSpPr>
            <p:cNvPr id="4" name="Group 4"/>
            <p:cNvGrpSpPr/>
            <p:nvPr/>
          </p:nvGrpSpPr>
          <p:grpSpPr>
            <a:xfrm>
              <a:off x="380880" y="1417680"/>
              <a:ext cx="8305920" cy="182520"/>
              <a:chOff x="380880" y="1417680"/>
              <a:chExt cx="8305920" cy="182520"/>
            </a:xfrm>
          </p:grpSpPr>
          <p:sp>
            <p:nvSpPr>
              <p:cNvPr id="5" name="Rectangle 5"/>
              <p:cNvSpPr/>
              <p:nvPr/>
            </p:nvSpPr>
            <p:spPr>
              <a:xfrm>
                <a:off x="6858000" y="1417680"/>
                <a:ext cx="1828800" cy="182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B2B2"/>
              </a:solidFill>
              <a:ln>
                <a:noFill/>
                <a:prstDash val="solid"/>
              </a:ln>
            </p:spPr>
            <p:txBody>
              <a:bodyPr wrap="none" lIns="90000" tIns="46800" rIns="90000" bIns="46800" anchor="ctr"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sp>
            <p:nvSpPr>
              <p:cNvPr id="6" name="Line 6"/>
              <p:cNvSpPr/>
              <p:nvPr/>
            </p:nvSpPr>
            <p:spPr>
              <a:xfrm>
                <a:off x="380880" y="1493999"/>
                <a:ext cx="8305920" cy="0"/>
              </a:xfrm>
              <a:prstGeom prst="line">
                <a:avLst/>
              </a:prstGeom>
              <a:noFill/>
              <a:ln w="19080">
                <a:solidFill>
                  <a:srgbClr val="330033"/>
                </a:solidFill>
                <a:prstDash val="solid"/>
                <a:miter/>
              </a:ln>
            </p:spPr>
            <p:txBody>
              <a:bodyPr wrap="square" lIns="90000" tIns="46800" rIns="90000" bIns="46800" anchor="t"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grpSp>
      </p:grpSp>
      <p:sp>
        <p:nvSpPr>
          <p:cNvPr id="7" name="Заголовок 6"/>
          <p:cNvSpPr txBox="1">
            <a:spLocks noGrp="1"/>
          </p:cNvSpPr>
          <p:nvPr>
            <p:ph type="title"/>
          </p:nvPr>
        </p:nvSpPr>
        <p:spPr>
          <a:xfrm>
            <a:off x="914400" y="277560"/>
            <a:ext cx="7772400" cy="1143000"/>
          </a:xfrm>
          <a:prstGeom prst="rect">
            <a:avLst/>
          </a:prstGeom>
          <a:noFill/>
          <a:ln>
            <a:noFill/>
          </a:ln>
        </p:spPr>
        <p:txBody>
          <a:bodyPr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uk-UA"/>
          </a:p>
        </p:txBody>
      </p:sp>
      <p:sp>
        <p:nvSpPr>
          <p:cNvPr id="8" name="Текст 7"/>
          <p:cNvSpPr txBox="1">
            <a:spLocks noGrp="1"/>
          </p:cNvSpPr>
          <p:nvPr>
            <p:ph type="body" idx="1"/>
          </p:nvPr>
        </p:nvSpPr>
        <p:spPr>
          <a:xfrm>
            <a:off x="914400" y="1599840"/>
            <a:ext cx="7772400" cy="4530600"/>
          </a:xfrm>
          <a:prstGeom prst="rect">
            <a:avLst/>
          </a:prstGeom>
          <a:noFill/>
          <a:ln>
            <a:noFill/>
          </a:ln>
        </p:spPr>
        <p:txBody>
          <a:bodyPr lIns="90000" tIns="46800" rIns="90000" bIns="46800" anchor="t" anchorCtr="0" compatLnSpc="1"/>
          <a:lstStyle>
            <a:defPPr marL="342720" marR="0" lvl="0" indent="-342720" algn="l" hangingPunct="0">
              <a:lnSpc>
                <a:spcPct val="100000"/>
              </a:lnSpc>
              <a:spcBef>
                <a:spcPts val="697"/>
              </a:spcBef>
              <a:spcAft>
                <a:spcPts val="0"/>
              </a:spcAft>
              <a:buClr>
                <a:srgbClr val="B2B2B2"/>
              </a:buClr>
              <a:buSzPct val="90000"/>
              <a:buFont typeface="Wingdings"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28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697"/>
              </a:spcBef>
              <a:spcAft>
                <a:spcPts val="0"/>
              </a:spcAft>
              <a:buClr>
                <a:srgbClr val="B2B2B2"/>
              </a:buClr>
              <a:buSzPct val="90000"/>
              <a:buFont typeface="Wingdings"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28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49"/>
              </a:spcBef>
              <a:spcAft>
                <a:spcPts val="0"/>
              </a:spcAft>
              <a:buClr>
                <a:srgbClr val="CCCC99"/>
              </a:buClr>
              <a:buSzPct val="75000"/>
              <a:buFont typeface="Wingdings"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6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73"/>
              </a:spcBef>
              <a:spcAft>
                <a:spcPts val="0"/>
              </a:spcAft>
              <a:buClr>
                <a:srgbClr val="B2B2B2"/>
              </a:buClr>
              <a:buSzPct val="55000"/>
              <a:buFont typeface="Wingdings"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3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CCCC99"/>
              </a:buClr>
              <a:buSzPct val="100000"/>
              <a:buFont typeface="Wingdings"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CCCC99"/>
              </a:buClr>
              <a:buSzPct val="100000"/>
              <a:buFont typeface="Wingdings"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CCCC99"/>
              </a:buClr>
              <a:buSzPct val="100000"/>
              <a:buFont typeface="Wingdings"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CCCC99"/>
              </a:buClr>
              <a:buSzPct val="100000"/>
              <a:buFont typeface="Wingdings"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CCCC99"/>
              </a:buClr>
              <a:buSzPct val="100000"/>
              <a:buFont typeface="Wingdings"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CCCC99"/>
              </a:buClr>
              <a:buSzPct val="100000"/>
              <a:buFont typeface="Wingdings"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9" name="Дата 8"/>
          <p:cNvSpPr txBox="1">
            <a:spLocks noGrp="1"/>
          </p:cNvSpPr>
          <p:nvPr>
            <p:ph type="dt" sz="half" idx="2"/>
          </p:nvPr>
        </p:nvSpPr>
        <p:spPr>
          <a:xfrm>
            <a:off x="914039" y="6251399"/>
            <a:ext cx="1981080" cy="457200"/>
          </a:xfrm>
          <a:prstGeom prst="rect">
            <a:avLst/>
          </a:prstGeom>
          <a:noFill/>
          <a:ln>
            <a:noFill/>
          </a:ln>
        </p:spPr>
        <p:txBody>
          <a:bodyPr wrap="square" lIns="90000" tIns="46800" rIns="90000" bIns="46800" anchor="t" anchorCtr="0" compatLnSpc="1"/>
          <a:lstStyle>
            <a:lvl1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1800" b="0" i="0" u="none" strike="noStrike" cap="none" baseline="0">
                <a:ln>
                  <a:noFill/>
                </a:ln>
                <a:solidFill>
                  <a:srgbClr val="000000"/>
                </a:solidFill>
                <a:latin typeface="Arial" pitchFamily="2"/>
                <a:ea typeface="Microsoft YaHei" pitchFamily="2"/>
                <a:cs typeface="Mangal" pitchFamily="2"/>
              </a:defRPr>
            </a:lvl1pPr>
          </a:lstStyle>
          <a:p>
            <a:pPr lvl="0"/>
            <a:endParaRPr lang="uk-UA"/>
          </a:p>
        </p:txBody>
      </p:sp>
      <p:sp>
        <p:nvSpPr>
          <p:cNvPr id="10" name="Нижний колонтитул 9"/>
          <p:cNvSpPr txBox="1">
            <a:spLocks noGrp="1"/>
          </p:cNvSpPr>
          <p:nvPr>
            <p:ph type="ftr" sz="quarter" idx="3"/>
          </p:nvPr>
        </p:nvSpPr>
        <p:spPr>
          <a:xfrm>
            <a:off x="3352320" y="6248520"/>
            <a:ext cx="2971800" cy="457200"/>
          </a:xfrm>
          <a:prstGeom prst="rect">
            <a:avLst/>
          </a:prstGeom>
          <a:noFill/>
          <a:ln>
            <a:noFill/>
          </a:ln>
        </p:spPr>
        <p:txBody>
          <a:bodyPr wrap="square" lIns="90000" tIns="46800" rIns="90000" bIns="46800" anchor="t" anchorCtr="0" compatLnSpc="1"/>
          <a:lstStyle>
            <a:lvl1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1800" b="0" i="0" u="none" strike="noStrike" cap="none" baseline="0">
                <a:ln>
                  <a:noFill/>
                </a:ln>
                <a:solidFill>
                  <a:srgbClr val="000000"/>
                </a:solidFill>
                <a:latin typeface="Arial" pitchFamily="2"/>
                <a:ea typeface="Microsoft YaHei" pitchFamily="2"/>
                <a:cs typeface="Mangal" pitchFamily="2"/>
              </a:defRPr>
            </a:lvl1pPr>
          </a:lstStyle>
          <a:p>
            <a:pPr lvl="0"/>
            <a:endParaRPr lang="uk-UA"/>
          </a:p>
        </p:txBody>
      </p:sp>
      <p:sp>
        <p:nvSpPr>
          <p:cNvPr id="11" name="Номер слайда 10"/>
          <p:cNvSpPr txBox="1">
            <a:spLocks noGrp="1"/>
          </p:cNvSpPr>
          <p:nvPr>
            <p:ph type="sldNum" sz="quarter" idx="4"/>
          </p:nvPr>
        </p:nvSpPr>
        <p:spPr>
          <a:xfrm>
            <a:off x="6781680" y="6248520"/>
            <a:ext cx="1905120" cy="457200"/>
          </a:xfrm>
          <a:prstGeom prst="rect">
            <a:avLst/>
          </a:prstGeom>
          <a:noFill/>
          <a:ln>
            <a:noFill/>
          </a:ln>
        </p:spPr>
        <p:txBody>
          <a:bodyPr wrap="square" lIns="90000" tIns="46800" rIns="90000" bIns="46800" anchor="t" anchorCtr="0" compatLnSpc="1"/>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ru-RU" sz="1000" b="0" i="0" u="none" strike="noStrike" cap="none" baseline="0">
                <a:ln>
                  <a:noFill/>
                </a:ln>
                <a:solidFill>
                  <a:srgbClr val="000000"/>
                </a:solidFill>
                <a:latin typeface="Arial" pitchFamily="2"/>
                <a:ea typeface="Microsoft YaHei" pitchFamily="2"/>
                <a:cs typeface="Mangal" pitchFamily="2"/>
              </a:defRPr>
            </a:lvl1pPr>
          </a:lstStyle>
          <a:p>
            <a:pPr lvl="0"/>
            <a:fld id="{09B02D87-55DD-4885-9F45-A91CC99C73FB}" type="slidenum">
              <a:t>‹#›</a:t>
            </a:fld>
            <a:endParaRPr lang="ru-RU"/>
          </a:p>
        </p:txBody>
      </p:sp>
      <p:sp>
        <p:nvSpPr>
          <p:cNvPr id="12" name="Line 12"/>
          <p:cNvSpPr/>
          <p:nvPr/>
        </p:nvSpPr>
        <p:spPr>
          <a:xfrm>
            <a:off x="0" y="4876920"/>
            <a:ext cx="609480" cy="0"/>
          </a:xfrm>
          <a:prstGeom prst="line">
            <a:avLst/>
          </a:prstGeom>
          <a:noFill/>
          <a:ln w="44280">
            <a:solidFill>
              <a:srgbClr val="330033"/>
            </a:solidFill>
            <a:prstDash val="solid"/>
            <a:miter/>
          </a:ln>
        </p:spPr>
        <p:txBody>
          <a:bodyPr wrap="square" lIns="90000" tIns="46800" rIns="90000" bIns="46800" anchor="t"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l"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4200" b="0" i="0" u="none" strike="noStrike" cap="none" baseline="0">
          <a:ln>
            <a:noFill/>
          </a:ln>
          <a:solidFill>
            <a:srgbClr val="330033"/>
          </a:solidFill>
          <a:highlight>
            <a:scrgbClr r="0" g="0" b="0">
              <a:alpha val="0"/>
            </a:scrgbClr>
          </a:highlight>
          <a:latin typeface="Times New Roman" pitchFamily="18"/>
          <a:ea typeface="Microsoft YaHei" pitchFamily="2"/>
          <a:cs typeface="Mangal" pitchFamily="2"/>
        </a:defRPr>
      </a:lvl1pPr>
    </p:titleStyle>
    <p:bodyStyle>
      <a:lvl1pPr marL="0" marR="0" indent="0" algn="l" hangingPunct="0">
        <a:lnSpc>
          <a:spcPct val="100000"/>
        </a:lnSpc>
        <a:spcBef>
          <a:spcPts val="697"/>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uk-UA" sz="2800" b="0" i="0" u="none" strike="noStrike" cap="none" baseline="0">
          <a:ln>
            <a:noFill/>
          </a:ln>
          <a:solidFill>
            <a:srgbClr val="000000"/>
          </a:solidFill>
          <a:highlight>
            <a:scrgbClr r="0" g="0" b="0">
              <a:alpha val="0"/>
            </a:scrgbClr>
          </a:highlight>
          <a:latin typeface="Arial" pitchFamily="2"/>
          <a:ea typeface="Microsoft YaHei" pitchFamily="2"/>
          <a:cs typeface="Mangal"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a:off x="457200" y="274320"/>
            <a:ext cx="8229600" cy="1143000"/>
          </a:xfrm>
          <a:prstGeom prst="rect">
            <a:avLst/>
          </a:prstGeom>
          <a:noFill/>
          <a:ln>
            <a:noFill/>
          </a:ln>
        </p:spPr>
        <p:txBody>
          <a:bodyPr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uk-UA"/>
          </a:p>
        </p:txBody>
      </p:sp>
      <p:sp>
        <p:nvSpPr>
          <p:cNvPr id="3" name="Текст 2"/>
          <p:cNvSpPr txBox="1">
            <a:spLocks noGrp="1"/>
          </p:cNvSpPr>
          <p:nvPr>
            <p:ph type="body" idx="1"/>
          </p:nvPr>
        </p:nvSpPr>
        <p:spPr>
          <a:xfrm>
            <a:off x="457200" y="1600200"/>
            <a:ext cx="8229600" cy="4525920"/>
          </a:xfrm>
          <a:prstGeom prst="rect">
            <a:avLst/>
          </a:prstGeom>
          <a:noFill/>
          <a:ln>
            <a:noFill/>
          </a:ln>
        </p:spPr>
        <p:txBody>
          <a:bodyPr lIns="90000" tIns="46800" rIns="90000" bIns="46800" anchor="t" anchorCtr="0" compatLnSpc="1"/>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txBox="1">
            <a:spLocks noGrp="1"/>
          </p:cNvSpPr>
          <p:nvPr>
            <p:ph type="dt" sz="half" idx="2"/>
          </p:nvPr>
        </p:nvSpPr>
        <p:spPr>
          <a:xfrm>
            <a:off x="456839" y="6244920"/>
            <a:ext cx="2133720" cy="476280"/>
          </a:xfrm>
          <a:prstGeom prst="rect">
            <a:avLst/>
          </a:prstGeom>
          <a:noFill/>
          <a:ln>
            <a:noFill/>
          </a:ln>
        </p:spPr>
        <p:txBody>
          <a:bodyPr wrap="square" lIns="90000" tIns="46800" rIns="90000" bIns="46800" anchor="t" anchorCtr="0" compatLnSpc="1"/>
          <a:lstStyle>
            <a:lvl1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1800" b="0" i="0" u="none" strike="noStrike" cap="none" baseline="0">
                <a:ln>
                  <a:noFill/>
                </a:ln>
                <a:solidFill>
                  <a:srgbClr val="000000"/>
                </a:solidFill>
                <a:latin typeface="Arial" pitchFamily="2"/>
                <a:ea typeface="Microsoft YaHei" pitchFamily="2"/>
                <a:cs typeface="Mangal" pitchFamily="2"/>
              </a:defRPr>
            </a:lvl1pPr>
          </a:lstStyle>
          <a:p>
            <a:pPr lvl="0"/>
            <a:endParaRPr lang="uk-UA"/>
          </a:p>
        </p:txBody>
      </p:sp>
      <p:sp>
        <p:nvSpPr>
          <p:cNvPr id="5" name="Нижний колонтитул 4"/>
          <p:cNvSpPr txBox="1">
            <a:spLocks noGrp="1"/>
          </p:cNvSpPr>
          <p:nvPr>
            <p:ph type="ftr" sz="quarter" idx="3"/>
          </p:nvPr>
        </p:nvSpPr>
        <p:spPr>
          <a:xfrm>
            <a:off x="3124079" y="6244920"/>
            <a:ext cx="2895839" cy="476280"/>
          </a:xfrm>
          <a:prstGeom prst="rect">
            <a:avLst/>
          </a:prstGeom>
          <a:noFill/>
          <a:ln>
            <a:noFill/>
          </a:ln>
        </p:spPr>
        <p:txBody>
          <a:bodyPr wrap="square" lIns="90000" tIns="46800" rIns="90000" bIns="46800" anchor="t" anchorCtr="0" compatLnSpc="1"/>
          <a:lstStyle>
            <a:lvl1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1800" b="0" i="0" u="none" strike="noStrike" cap="none" baseline="0">
                <a:ln>
                  <a:noFill/>
                </a:ln>
                <a:solidFill>
                  <a:srgbClr val="000000"/>
                </a:solidFill>
                <a:latin typeface="Arial" pitchFamily="2"/>
                <a:ea typeface="Microsoft YaHei" pitchFamily="2"/>
                <a:cs typeface="Mangal" pitchFamily="2"/>
              </a:defRPr>
            </a:lvl1pPr>
          </a:lstStyle>
          <a:p>
            <a:pPr lvl="0"/>
            <a:endParaRPr lang="uk-UA"/>
          </a:p>
        </p:txBody>
      </p:sp>
      <p:sp>
        <p:nvSpPr>
          <p:cNvPr id="6" name="Номер слайда 5"/>
          <p:cNvSpPr txBox="1">
            <a:spLocks noGrp="1"/>
          </p:cNvSpPr>
          <p:nvPr>
            <p:ph type="sldNum" sz="quarter" idx="4"/>
          </p:nvPr>
        </p:nvSpPr>
        <p:spPr>
          <a:xfrm>
            <a:off x="6552719" y="6244920"/>
            <a:ext cx="2133720" cy="476280"/>
          </a:xfrm>
          <a:prstGeom prst="rect">
            <a:avLst/>
          </a:prstGeom>
          <a:noFill/>
          <a:ln>
            <a:noFill/>
          </a:ln>
        </p:spPr>
        <p:txBody>
          <a:bodyPr wrap="square" lIns="90000" tIns="46800" rIns="90000" bIns="46800" anchor="t" anchorCtr="0" compatLnSpc="1"/>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ru-RU" sz="1400" b="0" i="0" u="none" strike="noStrike" cap="none" baseline="0">
                <a:ln>
                  <a:noFill/>
                </a:ln>
                <a:solidFill>
                  <a:srgbClr val="000000"/>
                </a:solidFill>
                <a:latin typeface="Arial" pitchFamily="2"/>
                <a:ea typeface="Microsoft YaHei" pitchFamily="2"/>
                <a:cs typeface="Mangal" pitchFamily="2"/>
              </a:defRPr>
            </a:lvl1pPr>
          </a:lstStyle>
          <a:p>
            <a:pPr lvl="0"/>
            <a:fld id="{81998D33-2719-425E-95ED-71E65E7A9FEA}" type="slidenum">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ctr"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4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p:titleStyle>
    <p:bodyStyle>
      <a:lvl1pPr marL="0" marR="0" indent="0" algn="l"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0" y="0"/>
            <a:ext cx="8763119" cy="5943599"/>
            <a:chOff x="0" y="0"/>
            <a:chExt cx="8763119" cy="5943599"/>
          </a:xfrm>
        </p:grpSpPr>
        <p:sp>
          <p:nvSpPr>
            <p:cNvPr id="3" name="Rectangle 3"/>
            <p:cNvSpPr/>
            <p:nvPr/>
          </p:nvSpPr>
          <p:spPr>
            <a:xfrm>
              <a:off x="0" y="0"/>
              <a:ext cx="1752479" cy="487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99"/>
            </a:solidFill>
            <a:ln>
              <a:noFill/>
              <a:prstDash val="solid"/>
            </a:ln>
          </p:spPr>
          <p:txBody>
            <a:bodyPr wrap="none" lIns="90000" tIns="46800" rIns="90000" bIns="46800" anchor="ctr"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grpSp>
          <p:nvGrpSpPr>
            <p:cNvPr id="4" name="Group 4"/>
            <p:cNvGrpSpPr/>
            <p:nvPr/>
          </p:nvGrpSpPr>
          <p:grpSpPr>
            <a:xfrm>
              <a:off x="0" y="3505319"/>
              <a:ext cx="8763119" cy="2438280"/>
              <a:chOff x="0" y="3505319"/>
              <a:chExt cx="8763119" cy="2438280"/>
            </a:xfrm>
          </p:grpSpPr>
          <p:sp>
            <p:nvSpPr>
              <p:cNvPr id="5" name="Rectangle 5"/>
              <p:cNvSpPr/>
              <p:nvPr/>
            </p:nvSpPr>
            <p:spPr>
              <a:xfrm>
                <a:off x="990719" y="3505319"/>
                <a:ext cx="7772400" cy="2438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0033"/>
              </a:solidFill>
              <a:ln>
                <a:noFill/>
                <a:prstDash val="solid"/>
              </a:ln>
            </p:spPr>
            <p:txBody>
              <a:bodyPr wrap="none" lIns="90000" tIns="46800" rIns="90000" bIns="46800" anchor="ctr"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sp>
            <p:nvSpPr>
              <p:cNvPr id="6" name="Rectangle 6"/>
              <p:cNvSpPr/>
              <p:nvPr/>
            </p:nvSpPr>
            <p:spPr>
              <a:xfrm>
                <a:off x="1038240" y="3733920"/>
                <a:ext cx="7648559" cy="2138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E1"/>
              </a:solidFill>
              <a:ln>
                <a:noFill/>
                <a:prstDash val="solid"/>
              </a:ln>
            </p:spPr>
            <p:txBody>
              <a:bodyPr wrap="none" lIns="90000" tIns="46800" rIns="90000" bIns="46800" anchor="ctr"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sp>
            <p:nvSpPr>
              <p:cNvPr id="7" name="Line 7"/>
              <p:cNvSpPr/>
              <p:nvPr/>
            </p:nvSpPr>
            <p:spPr>
              <a:xfrm>
                <a:off x="0" y="4876920"/>
                <a:ext cx="990719" cy="0"/>
              </a:xfrm>
              <a:prstGeom prst="line">
                <a:avLst/>
              </a:prstGeom>
              <a:noFill/>
              <a:ln w="50760">
                <a:solidFill>
                  <a:srgbClr val="330033"/>
                </a:solidFill>
                <a:prstDash val="solid"/>
                <a:miter/>
              </a:ln>
            </p:spPr>
            <p:txBody>
              <a:bodyPr wrap="square" lIns="90000" tIns="46800" rIns="90000" bIns="46800" anchor="t"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grpSp>
        <p:grpSp>
          <p:nvGrpSpPr>
            <p:cNvPr id="8" name="Group 8"/>
            <p:cNvGrpSpPr/>
            <p:nvPr/>
          </p:nvGrpSpPr>
          <p:grpSpPr>
            <a:xfrm>
              <a:off x="635040" y="533520"/>
              <a:ext cx="8077320" cy="304560"/>
              <a:chOff x="635040" y="533520"/>
              <a:chExt cx="8077320" cy="304560"/>
            </a:xfrm>
          </p:grpSpPr>
          <p:sp>
            <p:nvSpPr>
              <p:cNvPr id="9" name="Rectangle 9"/>
              <p:cNvSpPr/>
              <p:nvPr/>
            </p:nvSpPr>
            <p:spPr>
              <a:xfrm>
                <a:off x="6273720" y="533520"/>
                <a:ext cx="243864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B2B2"/>
              </a:solidFill>
              <a:ln>
                <a:noFill/>
                <a:prstDash val="solid"/>
              </a:ln>
            </p:spPr>
            <p:txBody>
              <a:bodyPr wrap="none" lIns="90000" tIns="46800" rIns="90000" bIns="46800" anchor="ctr"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sp>
            <p:nvSpPr>
              <p:cNvPr id="10" name="Line 10"/>
              <p:cNvSpPr/>
              <p:nvPr/>
            </p:nvSpPr>
            <p:spPr>
              <a:xfrm>
                <a:off x="635040" y="685799"/>
                <a:ext cx="8077320" cy="0"/>
              </a:xfrm>
              <a:prstGeom prst="line">
                <a:avLst/>
              </a:prstGeom>
              <a:noFill/>
              <a:ln w="44280">
                <a:solidFill>
                  <a:srgbClr val="330033"/>
                </a:solidFill>
                <a:prstDash val="solid"/>
                <a:miter/>
              </a:ln>
            </p:spPr>
            <p:txBody>
              <a:bodyPr wrap="square" lIns="90000" tIns="46800" rIns="90000" bIns="46800" anchor="t" anchorCtr="0" compatLnSpc="1"/>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grpSp>
      </p:grpSp>
      <p:sp>
        <p:nvSpPr>
          <p:cNvPr id="11" name="Заголовок 10"/>
          <p:cNvSpPr txBox="1">
            <a:spLocks noGrp="1"/>
          </p:cNvSpPr>
          <p:nvPr>
            <p:ph type="title"/>
          </p:nvPr>
        </p:nvSpPr>
        <p:spPr>
          <a:xfrm>
            <a:off x="914400" y="277560"/>
            <a:ext cx="7772400" cy="1143000"/>
          </a:xfrm>
          <a:prstGeom prst="rect">
            <a:avLst/>
          </a:prstGeom>
          <a:noFill/>
          <a:ln>
            <a:noFill/>
          </a:ln>
        </p:spPr>
        <p:txBody>
          <a:bodyPr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uk-UA"/>
          </a:p>
        </p:txBody>
      </p:sp>
      <p:sp>
        <p:nvSpPr>
          <p:cNvPr id="12" name="Текст 11"/>
          <p:cNvSpPr txBox="1">
            <a:spLocks noGrp="1"/>
          </p:cNvSpPr>
          <p:nvPr>
            <p:ph type="body" idx="1"/>
          </p:nvPr>
        </p:nvSpPr>
        <p:spPr>
          <a:xfrm>
            <a:off x="914400" y="1599840"/>
            <a:ext cx="7772400" cy="4530600"/>
          </a:xfrm>
          <a:prstGeom prst="rect">
            <a:avLst/>
          </a:prstGeom>
          <a:noFill/>
          <a:ln>
            <a:noFill/>
          </a:ln>
        </p:spPr>
        <p:txBody>
          <a:bodyPr lIns="90000" tIns="46800" rIns="90000" bIns="46800" anchor="t" anchorCtr="0" compatLnSpc="1"/>
          <a:lstStyle>
            <a:defPPr marL="342720" marR="0" lvl="0" indent="-342720" algn="l" hangingPunct="0">
              <a:lnSpc>
                <a:spcPct val="100000"/>
              </a:lnSpc>
              <a:spcBef>
                <a:spcPts val="697"/>
              </a:spcBef>
              <a:spcAft>
                <a:spcPts val="0"/>
              </a:spcAft>
              <a:buClr>
                <a:srgbClr val="B2B2B2"/>
              </a:buClr>
              <a:buSzPct val="90000"/>
              <a:buFont typeface="Wingdings"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697"/>
              </a:spcBef>
              <a:spcAft>
                <a:spcPts val="0"/>
              </a:spcAft>
              <a:buClr>
                <a:srgbClr val="B2B2B2"/>
              </a:buClr>
              <a:buSzPct val="90000"/>
              <a:buFont typeface="Wingdings"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49"/>
              </a:spcBef>
              <a:spcAft>
                <a:spcPts val="0"/>
              </a:spcAft>
              <a:buClr>
                <a:srgbClr val="CCCC99"/>
              </a:buClr>
              <a:buSzPct val="75000"/>
              <a:buFont typeface="Wingdings"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6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73"/>
              </a:spcBef>
              <a:spcAft>
                <a:spcPts val="0"/>
              </a:spcAft>
              <a:buClr>
                <a:srgbClr val="B2B2B2"/>
              </a:buClr>
              <a:buSzPct val="55000"/>
              <a:buFont typeface="Wingdings"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3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CCCC99"/>
              </a:buClr>
              <a:buSzPct val="100000"/>
              <a:buFont typeface="Wingdings"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CCCC99"/>
              </a:buClr>
              <a:buSzPct val="100000"/>
              <a:buFont typeface="Wingdings"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CCCC99"/>
              </a:buClr>
              <a:buSzPct val="100000"/>
              <a:buFont typeface="Wingdings"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CCCC99"/>
              </a:buClr>
              <a:buSzPct val="100000"/>
              <a:buFont typeface="Wingdings"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CCCC99"/>
              </a:buClr>
              <a:buSzPct val="100000"/>
              <a:buFont typeface="Wingdings"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CCCC99"/>
              </a:buClr>
              <a:buSzPct val="100000"/>
              <a:buFont typeface="Wingdings"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13" name="Дата 12"/>
          <p:cNvSpPr txBox="1">
            <a:spLocks noGrp="1"/>
          </p:cNvSpPr>
          <p:nvPr>
            <p:ph type="dt" sz="half" idx="2"/>
          </p:nvPr>
        </p:nvSpPr>
        <p:spPr>
          <a:xfrm>
            <a:off x="912599" y="6251399"/>
            <a:ext cx="1904760" cy="457200"/>
          </a:xfrm>
          <a:prstGeom prst="rect">
            <a:avLst/>
          </a:prstGeom>
          <a:noFill/>
          <a:ln>
            <a:noFill/>
          </a:ln>
        </p:spPr>
        <p:txBody>
          <a:bodyPr wrap="square" lIns="90000" tIns="46800" rIns="90000" bIns="46800" anchor="t" anchorCtr="0" compatLnSpc="1"/>
          <a:lstStyle>
            <a:lvl1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1800" b="0" i="0" u="none" strike="noStrike" cap="none" baseline="0">
                <a:ln>
                  <a:noFill/>
                </a:ln>
                <a:solidFill>
                  <a:srgbClr val="000000"/>
                </a:solidFill>
                <a:latin typeface="Arial" pitchFamily="2"/>
                <a:ea typeface="Microsoft YaHei" pitchFamily="2"/>
                <a:cs typeface="Mangal" pitchFamily="2"/>
              </a:defRPr>
            </a:lvl1pPr>
          </a:lstStyle>
          <a:p>
            <a:pPr lvl="0"/>
            <a:endParaRPr lang="uk-UA"/>
          </a:p>
        </p:txBody>
      </p:sp>
      <p:sp>
        <p:nvSpPr>
          <p:cNvPr id="14" name="Нижний колонтитул 13"/>
          <p:cNvSpPr txBox="1">
            <a:spLocks noGrp="1"/>
          </p:cNvSpPr>
          <p:nvPr>
            <p:ph type="ftr" sz="quarter" idx="3"/>
          </p:nvPr>
        </p:nvSpPr>
        <p:spPr>
          <a:xfrm>
            <a:off x="3354120" y="6248520"/>
            <a:ext cx="2895479" cy="457200"/>
          </a:xfrm>
          <a:prstGeom prst="rect">
            <a:avLst/>
          </a:prstGeom>
          <a:noFill/>
          <a:ln>
            <a:noFill/>
          </a:ln>
        </p:spPr>
        <p:txBody>
          <a:bodyPr wrap="square" lIns="90000" tIns="46800" rIns="90000" bIns="46800" anchor="t" anchorCtr="0" compatLnSpc="1"/>
          <a:lstStyle>
            <a:lvl1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1800" b="0" i="0" u="none" strike="noStrike" cap="none" baseline="0">
                <a:ln>
                  <a:noFill/>
                </a:ln>
                <a:solidFill>
                  <a:srgbClr val="000000"/>
                </a:solidFill>
                <a:latin typeface="Arial" pitchFamily="2"/>
                <a:ea typeface="Microsoft YaHei" pitchFamily="2"/>
                <a:cs typeface="Mangal" pitchFamily="2"/>
              </a:defRPr>
            </a:lvl1pPr>
          </a:lstStyle>
          <a:p>
            <a:pPr lvl="0"/>
            <a:endParaRPr lang="uk-UA"/>
          </a:p>
        </p:txBody>
      </p:sp>
      <p:sp>
        <p:nvSpPr>
          <p:cNvPr id="15" name="Номер слайда 14"/>
          <p:cNvSpPr txBox="1">
            <a:spLocks noGrp="1"/>
          </p:cNvSpPr>
          <p:nvPr>
            <p:ph type="sldNum" sz="quarter" idx="4"/>
          </p:nvPr>
        </p:nvSpPr>
        <p:spPr>
          <a:xfrm>
            <a:off x="6781680" y="6248520"/>
            <a:ext cx="1905120" cy="457200"/>
          </a:xfrm>
          <a:prstGeom prst="rect">
            <a:avLst/>
          </a:prstGeom>
          <a:noFill/>
          <a:ln>
            <a:noFill/>
          </a:ln>
        </p:spPr>
        <p:txBody>
          <a:bodyPr wrap="square" lIns="90000" tIns="46800" rIns="90000" bIns="46800" anchor="t" anchorCtr="0" compatLnSpc="1"/>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ru-RU" sz="1000" b="0" i="0" u="none" strike="noStrike" cap="none" baseline="0">
                <a:ln>
                  <a:noFill/>
                </a:ln>
                <a:solidFill>
                  <a:srgbClr val="000000"/>
                </a:solidFill>
                <a:latin typeface="Arial" pitchFamily="2"/>
                <a:ea typeface="Microsoft YaHei" pitchFamily="2"/>
                <a:cs typeface="Mangal" pitchFamily="2"/>
              </a:defRPr>
            </a:lvl1pPr>
          </a:lstStyle>
          <a:p>
            <a:pPr lvl="0"/>
            <a:fld id="{4A7E75E8-A61C-4A8D-93EB-3C5BDA0686EA}" type="slidenum">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l"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uk-UA" sz="4200" b="0" i="0" u="none" strike="noStrike" kern="1200" cap="none" baseline="0">
          <a:ln>
            <a:noFill/>
          </a:ln>
          <a:solidFill>
            <a:srgbClr val="330033"/>
          </a:solidFill>
          <a:highlight>
            <a:scrgbClr r="0" g="0" b="0">
              <a:alpha val="0"/>
            </a:scrgbClr>
          </a:highlight>
          <a:latin typeface="Times New Roman" pitchFamily="18"/>
          <a:ea typeface="Microsoft YaHei" pitchFamily="2"/>
          <a:cs typeface="Mangal" pitchFamily="2"/>
        </a:defRPr>
      </a:lvl1pPr>
    </p:titleStyle>
    <p:bodyStyle>
      <a:lvl1pPr marL="0" marR="0" indent="0" algn="l" hangingPunct="0">
        <a:lnSpc>
          <a:spcPct val="100000"/>
        </a:lnSpc>
        <a:spcBef>
          <a:spcPts val="697"/>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grpSp>
        <p:nvGrpSpPr>
          <p:cNvPr id="2" name="Группа 1"/>
          <p:cNvGrpSpPr/>
          <p:nvPr/>
        </p:nvGrpSpPr>
        <p:grpSpPr>
          <a:xfrm>
            <a:off x="442439" y="137160"/>
            <a:ext cx="8528401" cy="6575040"/>
            <a:chOff x="442439" y="137160"/>
            <a:chExt cx="8528401" cy="6575040"/>
          </a:xfrm>
        </p:grpSpPr>
        <p:sp>
          <p:nvSpPr>
            <p:cNvPr id="6" name="Rectangle 7"/>
            <p:cNvSpPr/>
            <p:nvPr/>
          </p:nvSpPr>
          <p:spPr>
            <a:xfrm>
              <a:off x="652320" y="1797480"/>
              <a:ext cx="8155620" cy="191955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19080">
              <a:solidFill>
                <a:srgbClr val="990033"/>
              </a:solidFill>
              <a:prstDash val="solid"/>
              <a:miter/>
            </a:ln>
          </p:spPr>
          <p:txBody>
            <a:bodyPr wrap="square" lIns="18000" tIns="10800" rIns="18000" bIns="10800" anchor="t" anchorCtr="0" compatLnSpc="1"/>
            <a:lstStyle/>
            <a:p>
              <a:pPr marL="0" marR="0" lvl="0" indent="0" algn="ctr"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sp>
          <p:nvSpPr>
            <p:cNvPr id="3" name="Rectangle 4"/>
            <p:cNvSpPr/>
            <p:nvPr/>
          </p:nvSpPr>
          <p:spPr>
            <a:xfrm>
              <a:off x="625319" y="4074945"/>
              <a:ext cx="8281800" cy="2160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a:noFill/>
              <a:prstDash val="solid"/>
            </a:ln>
          </p:spPr>
          <p:txBody>
            <a:bodyPr wrap="square" lIns="90000" tIns="46800" rIns="90000" bIns="46800" anchor="ctr" anchorCtr="0" compatLnSpc="1"/>
            <a:lstStyle/>
            <a:p>
              <a:pPr marL="533160" marR="0" lvl="0" indent="-533160" algn="ctr" hangingPunct="1">
                <a:lnSpc>
                  <a:spcPct val="90000"/>
                </a:lnSpc>
                <a:spcBef>
                  <a:spcPts val="0"/>
                </a:spcBef>
                <a:spcAft>
                  <a:spcPts val="0"/>
                </a:spcAft>
                <a:buNone/>
                <a:tabLst>
                  <a:tab pos="533160" algn="l"/>
                  <a:tab pos="1447560" algn="l"/>
                  <a:tab pos="2361960" algn="l"/>
                  <a:tab pos="3276359" algn="l"/>
                  <a:tab pos="4190760" algn="l"/>
                  <a:tab pos="5105160" algn="l"/>
                  <a:tab pos="6019559" algn="l"/>
                  <a:tab pos="6933959" algn="l"/>
                  <a:tab pos="7848360" algn="l"/>
                  <a:tab pos="8762760" algn="l"/>
                  <a:tab pos="9677160" algn="l"/>
                  <a:tab pos="10591560" algn="l"/>
                </a:tabLst>
              </a:pPr>
              <a:endParaRPr lang="uk-UA" sz="800" b="1" i="1" u="none" strike="noStrike" cap="none" baseline="0" dirty="0">
                <a:ln>
                  <a:noFill/>
                </a:ln>
                <a:solidFill>
                  <a:srgbClr val="660033"/>
                </a:solidFill>
                <a:latin typeface="Arial" pitchFamily="2"/>
                <a:ea typeface="Microsoft YaHei" pitchFamily="2"/>
                <a:cs typeface="Mangal" pitchFamily="2"/>
              </a:endParaRPr>
            </a:p>
            <a:p>
              <a:pPr marL="533160" marR="0" lvl="0" indent="-533160" algn="ctr" hangingPunct="1">
                <a:lnSpc>
                  <a:spcPct val="90000"/>
                </a:lnSpc>
                <a:spcBef>
                  <a:spcPts val="0"/>
                </a:spcBef>
                <a:spcAft>
                  <a:spcPts val="0"/>
                </a:spcAft>
                <a:buNone/>
                <a:tabLst>
                  <a:tab pos="533160" algn="l"/>
                  <a:tab pos="1447560" algn="l"/>
                  <a:tab pos="2361960" algn="l"/>
                  <a:tab pos="3276359" algn="l"/>
                  <a:tab pos="4190760" algn="l"/>
                  <a:tab pos="5105160" algn="l"/>
                  <a:tab pos="6019559" algn="l"/>
                  <a:tab pos="6933959" algn="l"/>
                  <a:tab pos="7848360" algn="l"/>
                  <a:tab pos="8762760" algn="l"/>
                  <a:tab pos="9677160" algn="l"/>
                  <a:tab pos="10591560" algn="l"/>
                </a:tabLst>
              </a:pPr>
              <a:r>
                <a:rPr lang="uk-UA" sz="2200" b="1" i="1" u="none" strike="noStrike" cap="none" baseline="0" dirty="0">
                  <a:ln>
                    <a:noFill/>
                  </a:ln>
                  <a:solidFill>
                    <a:srgbClr val="660033"/>
                  </a:solidFill>
                  <a:latin typeface="Arial" pitchFamily="2"/>
                  <a:ea typeface="Microsoft YaHei" pitchFamily="2"/>
                  <a:cs typeface="Mangal" pitchFamily="2"/>
                </a:rPr>
                <a:t>План лекції</a:t>
              </a:r>
            </a:p>
            <a:p>
              <a:pPr marL="0" marR="0" lvl="0" indent="0" algn="l" hangingPunct="1">
                <a:lnSpc>
                  <a:spcPct val="90000"/>
                </a:lnSpc>
                <a:spcBef>
                  <a:spcPts val="0"/>
                </a:spcBef>
                <a:spcAft>
                  <a:spcPts val="0"/>
                </a:spcAft>
                <a:buClr>
                  <a:srgbClr val="660033"/>
                </a:buClr>
                <a:buSzPct val="90000"/>
                <a:buAutoNum type="arabicPeriod"/>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uk-UA" sz="2200" b="0" i="1" u="none" strike="noStrike" cap="none" baseline="0" dirty="0">
                  <a:ln>
                    <a:noFill/>
                  </a:ln>
                  <a:solidFill>
                    <a:srgbClr val="660033"/>
                  </a:solidFill>
                  <a:latin typeface="Arial" pitchFamily="2"/>
                  <a:ea typeface="Microsoft YaHei" pitchFamily="2"/>
                  <a:cs typeface="Mangal" pitchFamily="2"/>
                </a:rPr>
                <a:t>Поняття </a:t>
              </a:r>
              <a:r>
                <a:rPr lang="uk-UA" sz="2200" b="0" i="1" u="none" strike="noStrike" cap="none" baseline="0" dirty="0" smtClean="0">
                  <a:ln>
                    <a:noFill/>
                  </a:ln>
                  <a:solidFill>
                    <a:srgbClr val="660033"/>
                  </a:solidFill>
                  <a:latin typeface="Arial" pitchFamily="2"/>
                  <a:ea typeface="Microsoft YaHei" pitchFamily="2"/>
                  <a:cs typeface="Mangal" pitchFamily="2"/>
                </a:rPr>
                <a:t>про інформацію.</a:t>
              </a:r>
              <a:endParaRPr lang="uk-UA" sz="2200" b="0" i="1" u="none" strike="noStrike" cap="none" baseline="0" dirty="0">
                <a:ln>
                  <a:noFill/>
                </a:ln>
                <a:solidFill>
                  <a:srgbClr val="660033"/>
                </a:solidFill>
                <a:latin typeface="Arial" pitchFamily="2"/>
                <a:ea typeface="Microsoft YaHei" pitchFamily="2"/>
                <a:cs typeface="Mangal" pitchFamily="2"/>
              </a:endParaRPr>
            </a:p>
            <a:p>
              <a:pPr marL="0" marR="0" lvl="0" indent="0" algn="l" hangingPunct="1">
                <a:lnSpc>
                  <a:spcPct val="90000"/>
                </a:lnSpc>
                <a:spcBef>
                  <a:spcPts val="0"/>
                </a:spcBef>
                <a:spcAft>
                  <a:spcPts val="0"/>
                </a:spcAft>
                <a:buClr>
                  <a:srgbClr val="660033"/>
                </a:buClr>
                <a:buSzPct val="90000"/>
                <a:buAutoNum type="arabicPeriod"/>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uk-UA" sz="2200" b="0" i="1" u="none" strike="noStrike" cap="none" baseline="0" dirty="0" smtClean="0">
                  <a:ln>
                    <a:noFill/>
                  </a:ln>
                  <a:solidFill>
                    <a:srgbClr val="660033"/>
                  </a:solidFill>
                  <a:latin typeface="Arial" pitchFamily="2"/>
                  <a:ea typeface="Microsoft YaHei" pitchFamily="2"/>
                  <a:cs typeface="Mangal" pitchFamily="2"/>
                </a:rPr>
                <a:t>Алгебра логіки і основи схемотехніки.</a:t>
              </a:r>
              <a:endParaRPr lang="uk-UA" sz="2200" b="0" i="1" u="none" strike="noStrike" cap="none" baseline="0" dirty="0">
                <a:ln>
                  <a:noFill/>
                </a:ln>
                <a:solidFill>
                  <a:srgbClr val="660033"/>
                </a:solidFill>
                <a:latin typeface="Arial" pitchFamily="2"/>
                <a:ea typeface="Microsoft YaHei" pitchFamily="2"/>
                <a:cs typeface="Mangal" pitchFamily="2"/>
              </a:endParaRPr>
            </a:p>
            <a:p>
              <a:pPr marL="0" marR="0" lvl="0" indent="0" algn="l" hangingPunct="1">
                <a:lnSpc>
                  <a:spcPct val="90000"/>
                </a:lnSpc>
                <a:spcBef>
                  <a:spcPts val="0"/>
                </a:spcBef>
                <a:spcAft>
                  <a:spcPts val="0"/>
                </a:spcAft>
                <a:buClr>
                  <a:srgbClr val="660033"/>
                </a:buClr>
                <a:buSzPct val="90000"/>
                <a:buAutoNum type="arabicPeriod"/>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uk-UA" sz="2200" b="0" i="1" u="none" strike="noStrike" cap="none" baseline="0" dirty="0" smtClean="0">
                  <a:ln>
                    <a:noFill/>
                  </a:ln>
                  <a:solidFill>
                    <a:srgbClr val="660033"/>
                  </a:solidFill>
                  <a:latin typeface="Arial" pitchFamily="2"/>
                  <a:ea typeface="Microsoft YaHei" pitchFamily="2"/>
                  <a:cs typeface="Mangal" pitchFamily="2"/>
                </a:rPr>
                <a:t>Елементна база ЕОМ.</a:t>
              </a:r>
              <a:endParaRPr lang="uk-UA" sz="2200" b="0" i="1" u="none" strike="noStrike" cap="none" baseline="0" dirty="0">
                <a:ln>
                  <a:noFill/>
                </a:ln>
                <a:solidFill>
                  <a:srgbClr val="660033"/>
                </a:solidFill>
                <a:latin typeface="Arial" pitchFamily="2"/>
                <a:ea typeface="Microsoft YaHei" pitchFamily="2"/>
                <a:cs typeface="Mangal" pitchFamily="2"/>
              </a:endParaRPr>
            </a:p>
          </p:txBody>
        </p:sp>
        <p:sp>
          <p:nvSpPr>
            <p:cNvPr id="4" name="Rectangle 5"/>
            <p:cNvSpPr/>
            <p:nvPr/>
          </p:nvSpPr>
          <p:spPr>
            <a:xfrm>
              <a:off x="442439" y="195033"/>
              <a:ext cx="8507372" cy="1258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18000" tIns="10800" rIns="18000" bIns="10800" anchor="t" anchorCtr="0" compatLnSpc="1"/>
            <a:lstStyle/>
            <a:p>
              <a:pPr marL="0" marR="0" lvl="0" indent="0" algn="ctr" hangingPunct="1">
                <a:lnSpc>
                  <a:spcPct val="9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uk-UA" sz="2200" b="1" i="1" u="none" strike="noStrike" cap="none" baseline="0" dirty="0">
                  <a:ln>
                    <a:noFill/>
                  </a:ln>
                  <a:solidFill>
                    <a:srgbClr val="990033"/>
                  </a:solidFill>
                  <a:latin typeface="Arial" pitchFamily="2"/>
                  <a:ea typeface="Microsoft YaHei" pitchFamily="2"/>
                  <a:cs typeface="Mangal" pitchFamily="2"/>
                </a:rPr>
                <a:t>“Архітектура обчислювальних </a:t>
              </a:r>
              <a:r>
                <a:rPr lang="uk-UA" sz="2200" b="1" i="1" u="none" strike="noStrike" cap="none" baseline="0" dirty="0" smtClean="0">
                  <a:ln>
                    <a:noFill/>
                  </a:ln>
                  <a:solidFill>
                    <a:srgbClr val="990033"/>
                  </a:solidFill>
                  <a:latin typeface="Arial" pitchFamily="2"/>
                  <a:ea typeface="Microsoft YaHei" pitchFamily="2"/>
                  <a:cs typeface="Mangal" pitchFamily="2"/>
                </a:rPr>
                <a:t>систем</a:t>
              </a:r>
              <a:r>
                <a:rPr lang="en-US" sz="2200" b="1" i="1" dirty="0">
                  <a:solidFill>
                    <a:srgbClr val="990033"/>
                  </a:solidFill>
                  <a:latin typeface="Arial" pitchFamily="2"/>
                  <a:ea typeface="Microsoft YaHei" pitchFamily="2"/>
                  <a:cs typeface="Mangal" pitchFamily="2"/>
                </a:rPr>
                <a:t> </a:t>
              </a:r>
              <a:r>
                <a:rPr lang="uk-UA" sz="2200" b="1" i="1" dirty="0" smtClean="0">
                  <a:solidFill>
                    <a:srgbClr val="990033"/>
                  </a:solidFill>
                  <a:latin typeface="Arial" pitchFamily="2"/>
                  <a:ea typeface="Microsoft YaHei" pitchFamily="2"/>
                  <a:cs typeface="Mangal" pitchFamily="2"/>
                </a:rPr>
                <a:t>та </a:t>
              </a:r>
              <a:r>
                <a:rPr lang="uk-UA" sz="2200" b="1" i="1" dirty="0" err="1" smtClean="0">
                  <a:solidFill>
                    <a:srgbClr val="990033"/>
                  </a:solidFill>
                  <a:latin typeface="Arial" pitchFamily="2"/>
                  <a:ea typeface="Microsoft YaHei" pitchFamily="2"/>
                  <a:cs typeface="Mangal" pitchFamily="2"/>
                </a:rPr>
                <a:t>комп</a:t>
              </a:r>
              <a:r>
                <a:rPr lang="en-US" sz="2200" b="1" i="1" dirty="0" smtClean="0">
                  <a:solidFill>
                    <a:srgbClr val="990033"/>
                  </a:solidFill>
                  <a:latin typeface="Arial" pitchFamily="2"/>
                  <a:ea typeface="Microsoft YaHei" pitchFamily="2"/>
                  <a:cs typeface="Mangal" pitchFamily="2"/>
                </a:rPr>
                <a:t>’</a:t>
              </a:r>
              <a:r>
                <a:rPr lang="uk-UA" sz="2200" b="1" i="1" dirty="0" err="1" smtClean="0">
                  <a:solidFill>
                    <a:srgbClr val="990033"/>
                  </a:solidFill>
                  <a:latin typeface="Arial" pitchFamily="2"/>
                  <a:ea typeface="Microsoft YaHei" pitchFamily="2"/>
                  <a:cs typeface="Mangal" pitchFamily="2"/>
                </a:rPr>
                <a:t>ютерна</a:t>
              </a:r>
              <a:r>
                <a:rPr lang="uk-UA" sz="2200" b="1" i="1" dirty="0" smtClean="0">
                  <a:solidFill>
                    <a:srgbClr val="990033"/>
                  </a:solidFill>
                  <a:latin typeface="Arial" pitchFamily="2"/>
                  <a:ea typeface="Microsoft YaHei" pitchFamily="2"/>
                  <a:cs typeface="Mangal" pitchFamily="2"/>
                </a:rPr>
                <a:t> схемотехніка</a:t>
              </a:r>
              <a:r>
                <a:rPr lang="uk-UA" sz="2200" b="1" i="1" u="none" strike="noStrike" cap="none" baseline="0" dirty="0" smtClean="0">
                  <a:ln>
                    <a:noFill/>
                  </a:ln>
                  <a:solidFill>
                    <a:srgbClr val="990033"/>
                  </a:solidFill>
                  <a:latin typeface="Arial" pitchFamily="2"/>
                  <a:ea typeface="Microsoft YaHei" pitchFamily="2"/>
                  <a:cs typeface="Mangal" pitchFamily="2"/>
                </a:rPr>
                <a:t>”.</a:t>
              </a:r>
              <a:endParaRPr lang="uk-UA" sz="2200" b="1" i="1" u="none" strike="noStrike" cap="none" baseline="0" dirty="0">
                <a:ln>
                  <a:noFill/>
                </a:ln>
                <a:solidFill>
                  <a:srgbClr val="990033"/>
                </a:solidFill>
                <a:latin typeface="Arial" pitchFamily="2"/>
                <a:ea typeface="Microsoft YaHei" pitchFamily="2"/>
                <a:cs typeface="Mangal" pitchFamily="2"/>
              </a:endParaRPr>
            </a:p>
            <a:p>
              <a:pPr marL="0" marR="0" lvl="0" indent="0" algn="ctr" hangingPunct="1">
                <a:lnSpc>
                  <a:spcPct val="9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uk-UA" sz="2200" b="1" i="1" u="none" strike="noStrike" cap="none" baseline="0" dirty="0">
                  <a:ln>
                    <a:noFill/>
                  </a:ln>
                  <a:solidFill>
                    <a:srgbClr val="990033"/>
                  </a:solidFill>
                  <a:latin typeface="Arial" pitchFamily="2"/>
                  <a:ea typeface="Microsoft YaHei" pitchFamily="2"/>
                  <a:cs typeface="Mangal" pitchFamily="2"/>
                </a:rPr>
                <a:t>Розділ 1. Теоретичні основи функціонування цифрових обчислювальних машин</a:t>
              </a:r>
              <a:r>
                <a:rPr lang="uk-UA" sz="2200" b="1" i="1" u="none" strike="noStrike" cap="none" baseline="0" dirty="0">
                  <a:ln>
                    <a:noFill/>
                  </a:ln>
                  <a:solidFill>
                    <a:srgbClr val="990033"/>
                  </a:solidFill>
                  <a:latin typeface="Times New Roman Cyr" pitchFamily="2"/>
                  <a:ea typeface="Times New Roman Cyr" pitchFamily="2"/>
                  <a:cs typeface="Times New Roman Cyr" pitchFamily="2"/>
                </a:rPr>
                <a:t>.  </a:t>
              </a:r>
            </a:p>
            <a:p>
              <a:pPr marL="0" marR="0" lvl="0" indent="0" algn="r"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000">
                  <a:solidFill>
                    <a:srgbClr val="000000"/>
                  </a:solidFill>
                  <a:latin typeface="Arial Cyr"/>
                  <a:ea typeface="Arial Cyr"/>
                  <a:cs typeface="Arial Cyr"/>
                </a:defRPr>
              </a:pPr>
              <a:endParaRPr lang="uk-UA" sz="2200" b="1" i="1" u="none" strike="noStrike" cap="none" baseline="0" dirty="0">
                <a:ln>
                  <a:noFill/>
                </a:ln>
                <a:solidFill>
                  <a:srgbClr val="990033"/>
                </a:solidFill>
                <a:latin typeface="Arial Cyr" pitchFamily="2"/>
                <a:ea typeface="Arial Cyr" pitchFamily="2"/>
                <a:cs typeface="Arial Cyr" pitchFamily="2"/>
              </a:endParaRPr>
            </a:p>
            <a:p>
              <a:pPr marL="0" marR="0" lvl="0" indent="0" algn="r"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000">
                  <a:solidFill>
                    <a:srgbClr val="000000"/>
                  </a:solidFill>
                  <a:latin typeface="Arial Cyr"/>
                  <a:ea typeface="Arial Cyr"/>
                  <a:cs typeface="Arial Cyr"/>
                </a:defRPr>
              </a:pPr>
              <a:endParaRPr lang="uk-UA" sz="2200" b="1" i="1" u="none" strike="noStrike" cap="none" baseline="0" dirty="0">
                <a:ln>
                  <a:noFill/>
                </a:ln>
                <a:solidFill>
                  <a:srgbClr val="990033"/>
                </a:solidFill>
                <a:latin typeface="Arial Cyr" pitchFamily="2"/>
                <a:ea typeface="Arial Cyr" pitchFamily="2"/>
                <a:cs typeface="Arial Cyr" pitchFamily="2"/>
              </a:endParaRPr>
            </a:p>
            <a:p>
              <a:pPr marL="0" marR="0" lvl="0" indent="0" algn="r"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000">
                  <a:solidFill>
                    <a:srgbClr val="000000"/>
                  </a:solidFill>
                  <a:latin typeface="Arial Cyr"/>
                  <a:ea typeface="Arial Cyr"/>
                  <a:cs typeface="Arial Cyr"/>
                </a:defRPr>
              </a:pPr>
              <a:endParaRPr lang="uk-UA" sz="2200" b="1" i="1" u="none" strike="noStrike" cap="none" baseline="0" dirty="0">
                <a:ln>
                  <a:noFill/>
                </a:ln>
                <a:solidFill>
                  <a:srgbClr val="990033"/>
                </a:solidFill>
                <a:latin typeface="Arial Cyr" pitchFamily="2"/>
                <a:ea typeface="Arial Cyr" pitchFamily="2"/>
                <a:cs typeface="Arial Cyr" pitchFamily="2"/>
              </a:endParaRPr>
            </a:p>
            <a:p>
              <a:pPr marL="0" marR="0" lvl="0" indent="0" algn="r"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000">
                  <a:solidFill>
                    <a:srgbClr val="000000"/>
                  </a:solidFill>
                  <a:latin typeface="Arial Cyr"/>
                  <a:ea typeface="Arial Cyr"/>
                  <a:cs typeface="Arial Cyr"/>
                </a:defRPr>
              </a:pPr>
              <a:endParaRPr lang="uk-UA" sz="2200" b="1" i="1" u="none" strike="noStrike" cap="none" baseline="0" dirty="0">
                <a:ln>
                  <a:noFill/>
                </a:ln>
                <a:solidFill>
                  <a:srgbClr val="990033"/>
                </a:solidFill>
                <a:latin typeface="Arial Cyr" pitchFamily="2"/>
                <a:ea typeface="Arial Cyr" pitchFamily="2"/>
                <a:cs typeface="Arial Cyr" pitchFamily="2"/>
              </a:endParaRPr>
            </a:p>
            <a:p>
              <a:pPr marL="0" marR="0" lvl="0" indent="0" algn="r"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000">
                  <a:solidFill>
                    <a:srgbClr val="000000"/>
                  </a:solidFill>
                  <a:latin typeface="Arial Cyr"/>
                  <a:ea typeface="Arial Cyr"/>
                  <a:cs typeface="Arial Cyr"/>
                </a:defRPr>
              </a:pPr>
              <a:endParaRPr lang="uk-UA" sz="2200" b="1" i="1" u="none" strike="noStrike" cap="none" baseline="0" dirty="0">
                <a:ln>
                  <a:noFill/>
                </a:ln>
                <a:solidFill>
                  <a:srgbClr val="990033"/>
                </a:solidFill>
                <a:latin typeface="Arial Cyr" pitchFamily="2"/>
                <a:ea typeface="Arial Cyr" pitchFamily="2"/>
                <a:cs typeface="Arial Cyr" pitchFamily="2"/>
              </a:endParaRPr>
            </a:p>
            <a:p>
              <a:pPr marL="0" marR="0" lvl="0" indent="0" algn="r"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000">
                  <a:solidFill>
                    <a:srgbClr val="000000"/>
                  </a:solidFill>
                  <a:latin typeface="Arial Cyr"/>
                  <a:ea typeface="Arial Cyr"/>
                  <a:cs typeface="Arial Cyr"/>
                </a:defRPr>
              </a:pPr>
              <a:endParaRPr lang="uk-UA" sz="2200" b="1" i="1" u="none" strike="noStrike" cap="none" baseline="0" dirty="0">
                <a:ln>
                  <a:noFill/>
                </a:ln>
                <a:solidFill>
                  <a:srgbClr val="990033"/>
                </a:solidFill>
                <a:latin typeface="Arial Cyr" pitchFamily="2"/>
                <a:ea typeface="Arial Cyr" pitchFamily="2"/>
                <a:cs typeface="Arial Cyr" pitchFamily="2"/>
              </a:endParaRPr>
            </a:p>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2200" b="1" i="1" u="none" strike="noStrike" cap="none" baseline="0" dirty="0">
                <a:ln>
                  <a:noFill/>
                </a:ln>
                <a:solidFill>
                  <a:srgbClr val="990033"/>
                </a:solidFill>
                <a:latin typeface="Arial" pitchFamily="2"/>
                <a:ea typeface="Microsoft YaHei" pitchFamily="2"/>
                <a:cs typeface="Mangal" pitchFamily="2"/>
              </a:endParaRPr>
            </a:p>
          </p:txBody>
        </p:sp>
        <p:sp>
          <p:nvSpPr>
            <p:cNvPr id="5" name="Rectangle 6"/>
            <p:cNvSpPr/>
            <p:nvPr/>
          </p:nvSpPr>
          <p:spPr>
            <a:xfrm>
              <a:off x="652320" y="2204864"/>
              <a:ext cx="8227799" cy="7604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18000" tIns="10800" rIns="18000" bIns="10800" anchor="t" anchorCtr="0" compatLnSpc="1">
              <a:spAutoFit/>
            </a:bodyPr>
            <a:lstStyle/>
            <a:p>
              <a:pPr lvl="0" algn="ctr">
                <a:lnSpc>
                  <a:spcPct val="80000"/>
                </a:lnSpc>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uk-UA" sz="2400" b="1" i="1" u="none" strike="noStrike" cap="none" baseline="0" dirty="0">
                  <a:ln>
                    <a:noFill/>
                  </a:ln>
                  <a:solidFill>
                    <a:srgbClr val="990033"/>
                  </a:solidFill>
                  <a:latin typeface="Arial" pitchFamily="2"/>
                  <a:ea typeface="Microsoft YaHei" pitchFamily="2"/>
                  <a:cs typeface="Mangal" pitchFamily="2"/>
                </a:rPr>
                <a:t>Тема лекції:</a:t>
              </a:r>
              <a:r>
                <a:rPr lang="uk-UA" sz="2800" b="1" i="0" u="none" strike="noStrike" cap="none" baseline="0" dirty="0">
                  <a:ln>
                    <a:noFill/>
                  </a:ln>
                  <a:solidFill>
                    <a:srgbClr val="990033"/>
                  </a:solidFill>
                  <a:latin typeface="Arial" pitchFamily="2"/>
                  <a:ea typeface="Microsoft YaHei" pitchFamily="2"/>
                  <a:cs typeface="Mangal" pitchFamily="2"/>
                </a:rPr>
                <a:t>  </a:t>
              </a:r>
              <a:r>
                <a:rPr lang="en-US" sz="2800" b="1" i="0" u="none" strike="noStrike" cap="none" baseline="0" dirty="0">
                  <a:ln>
                    <a:noFill/>
                  </a:ln>
                  <a:solidFill>
                    <a:srgbClr val="990033"/>
                  </a:solidFill>
                  <a:latin typeface="Arial" pitchFamily="2"/>
                  <a:ea typeface="Microsoft YaHei" pitchFamily="2"/>
                  <a:cs typeface="Mangal" pitchFamily="2"/>
                </a:rPr>
                <a:t/>
              </a:r>
              <a:br>
                <a:rPr lang="en-US" sz="2800" b="1" i="0" u="none" strike="noStrike" cap="none" baseline="0" dirty="0">
                  <a:ln>
                    <a:noFill/>
                  </a:ln>
                  <a:solidFill>
                    <a:srgbClr val="990033"/>
                  </a:solidFill>
                  <a:latin typeface="Arial" pitchFamily="2"/>
                  <a:ea typeface="Microsoft YaHei" pitchFamily="2"/>
                  <a:cs typeface="Mangal" pitchFamily="2"/>
                </a:rPr>
              </a:br>
              <a:r>
                <a:rPr lang="en-US" sz="3200" b="1" i="1" u="none" strike="noStrike" cap="none" baseline="0" dirty="0">
                  <a:ln>
                    <a:noFill/>
                  </a:ln>
                  <a:solidFill>
                    <a:srgbClr val="990033"/>
                  </a:solidFill>
                  <a:latin typeface="Arial" pitchFamily="2"/>
                  <a:ea typeface="Microsoft YaHei" pitchFamily="2"/>
                  <a:cs typeface="Mangal" pitchFamily="2"/>
                </a:rPr>
                <a:t> </a:t>
              </a:r>
              <a:r>
                <a:rPr lang="ru-RU" sz="3200" b="1" i="1" dirty="0" err="1"/>
                <a:t>Загальні</a:t>
              </a:r>
              <a:r>
                <a:rPr lang="ru-RU" sz="3200" b="1" i="1" dirty="0"/>
                <a:t> </a:t>
              </a:r>
              <a:r>
                <a:rPr lang="ru-RU" sz="3200" b="1" i="1" dirty="0" err="1"/>
                <a:t>принципи</a:t>
              </a:r>
              <a:r>
                <a:rPr lang="ru-RU" sz="3200" b="1" i="1" dirty="0"/>
                <a:t> </a:t>
              </a:r>
              <a:r>
                <a:rPr lang="ru-RU" sz="3200" b="1" i="1" dirty="0" err="1"/>
                <a:t>побудови</a:t>
              </a:r>
              <a:r>
                <a:rPr lang="ru-RU" sz="3200" b="1" i="1" dirty="0"/>
                <a:t> ЕОМ</a:t>
              </a:r>
              <a:r>
                <a:rPr lang="uk-UA" sz="3200" b="1" i="1" u="none" strike="noStrike" cap="none" baseline="0" dirty="0" smtClean="0">
                  <a:ln>
                    <a:noFill/>
                  </a:ln>
                  <a:solidFill>
                    <a:srgbClr val="990033"/>
                  </a:solidFill>
                  <a:latin typeface="Times New Roman Cyr" pitchFamily="2"/>
                  <a:ea typeface="Times New Roman Cyr" pitchFamily="2"/>
                  <a:cs typeface="Times New Roman Cyr" pitchFamily="2"/>
                </a:rPr>
                <a:t>.</a:t>
              </a:r>
              <a:r>
                <a:rPr lang="uk-UA" sz="3200" b="1" i="1" u="none" strike="noStrike" cap="none" baseline="0" dirty="0" smtClean="0">
                  <a:ln>
                    <a:noFill/>
                  </a:ln>
                  <a:solidFill>
                    <a:srgbClr val="330033"/>
                  </a:solidFill>
                  <a:latin typeface="Times New Roman" pitchFamily="18"/>
                  <a:ea typeface="Microsoft YaHei" pitchFamily="2"/>
                  <a:cs typeface="Mangal" pitchFamily="2"/>
                </a:rPr>
                <a:t> </a:t>
              </a:r>
              <a:r>
                <a:rPr lang="ru-RU" sz="3200" b="1" i="1" u="none" strike="noStrike" cap="none" baseline="0" dirty="0" smtClean="0">
                  <a:ln>
                    <a:noFill/>
                  </a:ln>
                  <a:solidFill>
                    <a:srgbClr val="330033"/>
                  </a:solidFill>
                  <a:latin typeface="Times New Roman" pitchFamily="18"/>
                  <a:ea typeface="Microsoft YaHei" pitchFamily="2"/>
                  <a:cs typeface="Mangal" pitchFamily="2"/>
                </a:rPr>
                <a:t> </a:t>
              </a:r>
              <a:endParaRPr lang="ru-RU" sz="3200" b="1" i="1" u="none" strike="noStrike" cap="none" baseline="0" dirty="0">
                <a:ln>
                  <a:noFill/>
                </a:ln>
                <a:solidFill>
                  <a:srgbClr val="330033"/>
                </a:solidFill>
                <a:latin typeface="Times New Roman" pitchFamily="18"/>
                <a:ea typeface="Microsoft YaHei" pitchFamily="2"/>
                <a:cs typeface="Mangal" pitchFamily="2"/>
              </a:endParaRPr>
            </a:p>
          </p:txBody>
        </p:sp>
        <p:sp>
          <p:nvSpPr>
            <p:cNvPr id="7" name="Text Box 10"/>
            <p:cNvSpPr/>
            <p:nvPr/>
          </p:nvSpPr>
          <p:spPr>
            <a:xfrm>
              <a:off x="5081400" y="6163200"/>
              <a:ext cx="3889440" cy="54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0" tIns="0" rIns="0" bIns="0" anchor="t" anchorCtr="0" compatLnSpc="1">
              <a:spAutoFit/>
            </a:bodyPr>
            <a:lstStyle/>
            <a:p>
              <a:pPr marL="0" marR="0" lvl="0" indent="0" algn="ctr"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1" i="0" u="none" strike="noStrike" cap="none" baseline="0">
                <a:ln>
                  <a:noFill/>
                </a:ln>
                <a:solidFill>
                  <a:srgbClr val="000099"/>
                </a:solidFill>
                <a:latin typeface="Arial" pitchFamily="2"/>
                <a:ea typeface="Microsoft YaHei" pitchFamily="2"/>
                <a:cs typeface="Mangal" pitchFamily="2"/>
              </a:endParaRPr>
            </a:p>
          </p:txBody>
        </p:sp>
        <p:sp>
          <p:nvSpPr>
            <p:cNvPr id="8" name="Rectangle 12"/>
            <p:cNvSpPr/>
            <p:nvPr/>
          </p:nvSpPr>
          <p:spPr>
            <a:xfrm>
              <a:off x="442439" y="137160"/>
              <a:ext cx="8437680" cy="274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none" lIns="0" tIns="0" rIns="0" bIns="0" anchor="t" anchorCtr="0" compatLnSpc="1">
              <a:spAutoFit/>
            </a:bodyPr>
            <a:lstStyle/>
            <a:p>
              <a:pPr marL="0" marR="0" lvl="0" indent="0" algn="l"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800" b="0" i="0" u="none" strike="noStrike" cap="none" baseline="0">
                <a:ln>
                  <a:noFill/>
                </a:ln>
                <a:solidFill>
                  <a:srgbClr val="000000"/>
                </a:solidFill>
                <a:latin typeface="Arial" pitchFamily="2"/>
                <a:ea typeface="Microsoft YaHei" pitchFamily="2"/>
                <a:cs typeface="Mangal"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157284" y="1252342"/>
            <a:ext cx="8652590" cy="5522817"/>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lvl="0" indent="0" rtl="0">
              <a:buNone/>
            </a:pPr>
            <a:endParaRPr lang="uk-UA" sz="2000" dirty="0"/>
          </a:p>
        </p:txBody>
      </p:sp>
      <p:sp>
        <p:nvSpPr>
          <p:cNvPr id="12" name="TextBox 11"/>
          <p:cNvSpPr txBox="1"/>
          <p:nvPr/>
        </p:nvSpPr>
        <p:spPr>
          <a:xfrm>
            <a:off x="755576" y="188640"/>
            <a:ext cx="777686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Основи алгебри логіки і схемотехніка</a:t>
            </a:r>
            <a:endParaRPr lang="uk-UA" sz="2800" b="1" dirty="0">
              <a:latin typeface="Arial Cyr" panose="020B0604020202020204" pitchFamily="34" charset="0"/>
              <a:cs typeface="Arial Cyr" panose="020B0604020202020204" pitchFamily="34" charset="0"/>
            </a:endParaRPr>
          </a:p>
        </p:txBody>
      </p:sp>
      <p:graphicFrame>
        <p:nvGraphicFramePr>
          <p:cNvPr id="3" name="Объект 2"/>
          <p:cNvGraphicFramePr>
            <a:graphicFrameLocks noChangeAspect="1"/>
          </p:cNvGraphicFramePr>
          <p:nvPr>
            <p:extLst>
              <p:ext uri="{D42A27DB-BD31-4B8C-83A1-F6EECF244321}">
                <p14:modId xmlns:p14="http://schemas.microsoft.com/office/powerpoint/2010/main" val="3445726224"/>
              </p:ext>
            </p:extLst>
          </p:nvPr>
        </p:nvGraphicFramePr>
        <p:xfrm>
          <a:off x="5698607" y="2407288"/>
          <a:ext cx="291854" cy="307215"/>
        </p:xfrm>
        <a:graphic>
          <a:graphicData uri="http://schemas.openxmlformats.org/presentationml/2006/ole">
            <mc:AlternateContent xmlns:mc="http://schemas.openxmlformats.org/markup-compatibility/2006">
              <mc:Choice xmlns:v="urn:schemas-microsoft-com:vml" Requires="v">
                <p:oleObj spid="_x0000_s3130" name="Уравнение" r:id="rId4" imgW="177646" imgH="190335" progId="Equation.3">
                  <p:embed/>
                </p:oleObj>
              </mc:Choice>
              <mc:Fallback>
                <p:oleObj name="Уравнение" r:id="rId4" imgW="177646" imgH="190335"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8607" y="2407288"/>
                        <a:ext cx="291854" cy="307215"/>
                      </a:xfrm>
                      <a:prstGeom prst="rect">
                        <a:avLst/>
                      </a:prstGeom>
                      <a:noFill/>
                    </p:spPr>
                  </p:pic>
                </p:oleObj>
              </mc:Fallback>
            </mc:AlternateContent>
          </a:graphicData>
        </a:graphic>
      </p:graphicFrame>
      <p:sp>
        <p:nvSpPr>
          <p:cNvPr id="4" name="Rectangle 4"/>
          <p:cNvSpPr>
            <a:spLocks noChangeArrowheads="1"/>
          </p:cNvSpPr>
          <p:nvPr/>
        </p:nvSpPr>
        <p:spPr bwMode="auto">
          <a:xfrm>
            <a:off x="1947257" y="3771255"/>
            <a:ext cx="274637" cy="549275"/>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5" name="Line 3"/>
          <p:cNvSpPr>
            <a:spLocks noChangeShapeType="1"/>
          </p:cNvSpPr>
          <p:nvPr/>
        </p:nvSpPr>
        <p:spPr bwMode="auto">
          <a:xfrm>
            <a:off x="1466682" y="4019848"/>
            <a:ext cx="366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sp>
        <p:nvSpPr>
          <p:cNvPr id="6" name="Line 2"/>
          <p:cNvSpPr>
            <a:spLocks noChangeShapeType="1"/>
          </p:cNvSpPr>
          <p:nvPr/>
        </p:nvSpPr>
        <p:spPr bwMode="auto">
          <a:xfrm>
            <a:off x="2221894" y="4071306"/>
            <a:ext cx="3651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sp>
        <p:nvSpPr>
          <p:cNvPr id="7" name="Oval 12"/>
          <p:cNvSpPr>
            <a:spLocks noChangeArrowheads="1"/>
          </p:cNvSpPr>
          <p:nvPr/>
        </p:nvSpPr>
        <p:spPr bwMode="auto">
          <a:xfrm>
            <a:off x="1833395" y="3979231"/>
            <a:ext cx="92075" cy="920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8" name="Rectangle 7"/>
          <p:cNvSpPr>
            <a:spLocks noChangeArrowheads="1"/>
          </p:cNvSpPr>
          <p:nvPr/>
        </p:nvSpPr>
        <p:spPr bwMode="auto">
          <a:xfrm>
            <a:off x="5630989" y="3834743"/>
            <a:ext cx="274638" cy="549275"/>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9" name="Line 6"/>
          <p:cNvSpPr>
            <a:spLocks noChangeShapeType="1"/>
          </p:cNvSpPr>
          <p:nvPr/>
        </p:nvSpPr>
        <p:spPr bwMode="auto">
          <a:xfrm>
            <a:off x="5265864" y="4109379"/>
            <a:ext cx="3651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sp>
        <p:nvSpPr>
          <p:cNvPr id="10" name="Line 5"/>
          <p:cNvSpPr>
            <a:spLocks noChangeShapeType="1"/>
          </p:cNvSpPr>
          <p:nvPr/>
        </p:nvSpPr>
        <p:spPr bwMode="auto">
          <a:xfrm>
            <a:off x="5990461" y="4099015"/>
            <a:ext cx="3651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sp>
        <p:nvSpPr>
          <p:cNvPr id="11" name="Oval 11"/>
          <p:cNvSpPr>
            <a:spLocks noChangeArrowheads="1"/>
          </p:cNvSpPr>
          <p:nvPr/>
        </p:nvSpPr>
        <p:spPr bwMode="auto">
          <a:xfrm>
            <a:off x="5883463" y="4063342"/>
            <a:ext cx="92075" cy="920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13" name="Объект 12"/>
          <p:cNvGraphicFramePr>
            <a:graphicFrameLocks noChangeAspect="1"/>
          </p:cNvGraphicFramePr>
          <p:nvPr>
            <p:extLst>
              <p:ext uri="{D42A27DB-BD31-4B8C-83A1-F6EECF244321}">
                <p14:modId xmlns:p14="http://schemas.microsoft.com/office/powerpoint/2010/main" val="1594306039"/>
              </p:ext>
            </p:extLst>
          </p:nvPr>
        </p:nvGraphicFramePr>
        <p:xfrm>
          <a:off x="5161852" y="4828372"/>
          <a:ext cx="1020762" cy="385763"/>
        </p:xfrm>
        <a:graphic>
          <a:graphicData uri="http://schemas.openxmlformats.org/presentationml/2006/ole">
            <mc:AlternateContent xmlns:mc="http://schemas.openxmlformats.org/markup-compatibility/2006">
              <mc:Choice xmlns:v="urn:schemas-microsoft-com:vml" Requires="v">
                <p:oleObj spid="_x0000_s3131" r:id="rId6" imgW="914400" imgH="439200" progId="Visio.Drawing.3">
                  <p:embed/>
                </p:oleObj>
              </mc:Choice>
              <mc:Fallback>
                <p:oleObj r:id="rId6" imgW="914400" imgH="439200" progId="Visio.Drawing.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1852" y="4828372"/>
                        <a:ext cx="1020762"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8"/>
          <p:cNvSpPr txBox="1">
            <a:spLocks noChangeArrowheads="1"/>
          </p:cNvSpPr>
          <p:nvPr/>
        </p:nvSpPr>
        <p:spPr bwMode="auto">
          <a:xfrm>
            <a:off x="755576" y="4675898"/>
            <a:ext cx="4117230" cy="719313"/>
          </a:xfrm>
          <a:prstGeom prst="rect">
            <a:avLst/>
          </a:prstGeom>
          <a:solidFill>
            <a:srgbClr val="FFFFFF"/>
          </a:solid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uk-UA" altLang="uk-UA" dirty="0" smtClean="0">
                <a:latin typeface="Arial" panose="020B0604020202020204" pitchFamily="34" charset="0"/>
                <a:ea typeface="Times New Roman" panose="02020603050405020304" pitchFamily="18" charset="0"/>
              </a:rPr>
              <a:t>або </a:t>
            </a:r>
            <a:r>
              <a:rPr kumimoji="0" lang="uk-UA" altLang="uk-UA"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в американському стандарті.</a:t>
            </a:r>
            <a:endParaRPr kumimoji="0" lang="uk-UA" altLang="uk-UA" b="0" i="0" u="none" strike="noStrike" cap="none" normalizeH="0" baseline="0" dirty="0" smtClean="0">
              <a:ln>
                <a:noFill/>
              </a:ln>
              <a:solidFill>
                <a:schemeClr val="tx1"/>
              </a:solidFill>
              <a:effectLst/>
              <a:latin typeface="Arial" panose="020B0604020202020204" pitchFamily="34" charset="0"/>
            </a:endParaRPr>
          </a:p>
        </p:txBody>
      </p:sp>
      <p:sp>
        <p:nvSpPr>
          <p:cNvPr id="15" name="Text Box 13"/>
          <p:cNvSpPr txBox="1">
            <a:spLocks noChangeArrowheads="1"/>
          </p:cNvSpPr>
          <p:nvPr/>
        </p:nvSpPr>
        <p:spPr bwMode="auto">
          <a:xfrm>
            <a:off x="1043969" y="3842301"/>
            <a:ext cx="3429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X</a:t>
            </a:r>
            <a:endParaRPr kumimoji="0" lang="en-US" altLang="uk-UA" sz="1800" b="0" i="0" u="none" strike="noStrike" cap="none" normalizeH="0" baseline="0" smtClean="0">
              <a:ln>
                <a:noFill/>
              </a:ln>
              <a:solidFill>
                <a:schemeClr val="tx1"/>
              </a:solidFill>
              <a:effectLst/>
              <a:latin typeface="Arial" panose="020B0604020202020204" pitchFamily="34" charset="0"/>
            </a:endParaRPr>
          </a:p>
        </p:txBody>
      </p:sp>
      <p:sp>
        <p:nvSpPr>
          <p:cNvPr id="16" name="Text Box 14"/>
          <p:cNvSpPr txBox="1">
            <a:spLocks noChangeArrowheads="1"/>
          </p:cNvSpPr>
          <p:nvPr/>
        </p:nvSpPr>
        <p:spPr bwMode="auto">
          <a:xfrm>
            <a:off x="2684253" y="3977630"/>
            <a:ext cx="3429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altLang="uk-UA" sz="1000" dirty="0">
                <a:latin typeface="Arial" panose="020B0604020202020204" pitchFamily="34" charset="0"/>
                <a:ea typeface="Times New Roman" panose="02020603050405020304" pitchFamily="18" charset="0"/>
              </a:rPr>
              <a:t>Y</a:t>
            </a:r>
            <a:endParaRPr lang="en-US" altLang="uk-UA"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
        <p:nvSpPr>
          <p:cNvPr id="17" name="Text Box 15"/>
          <p:cNvSpPr txBox="1">
            <a:spLocks noChangeArrowheads="1"/>
          </p:cNvSpPr>
          <p:nvPr/>
        </p:nvSpPr>
        <p:spPr bwMode="auto">
          <a:xfrm>
            <a:off x="4990402" y="3853572"/>
            <a:ext cx="3429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X</a:t>
            </a:r>
            <a:endParaRPr kumimoji="0" lang="en-US"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18" name="Text Box 16"/>
          <p:cNvSpPr txBox="1">
            <a:spLocks noChangeArrowheads="1"/>
          </p:cNvSpPr>
          <p:nvPr/>
        </p:nvSpPr>
        <p:spPr bwMode="auto">
          <a:xfrm>
            <a:off x="6398993" y="3977630"/>
            <a:ext cx="3429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Y</a:t>
            </a:r>
            <a:endParaRPr kumimoji="0" lang="en-US" altLang="uk-UA" sz="1800" b="0" i="0" u="none" strike="noStrike" cap="none" normalizeH="0" baseline="0" smtClean="0">
              <a:ln>
                <a:noFill/>
              </a:ln>
              <a:solidFill>
                <a:schemeClr val="tx1"/>
              </a:solidFill>
              <a:effectLst/>
              <a:latin typeface="Arial" panose="020B0604020202020204" pitchFamily="34" charset="0"/>
            </a:endParaRPr>
          </a:p>
        </p:txBody>
      </p:sp>
      <p:sp>
        <p:nvSpPr>
          <p:cNvPr id="19" name="Text Box 9"/>
          <p:cNvSpPr txBox="1">
            <a:spLocks noChangeArrowheads="1"/>
          </p:cNvSpPr>
          <p:nvPr/>
        </p:nvSpPr>
        <p:spPr bwMode="auto">
          <a:xfrm>
            <a:off x="4950978" y="4811630"/>
            <a:ext cx="342900" cy="3090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X</a:t>
            </a:r>
            <a:endParaRPr kumimoji="0" lang="en-US"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0" name="Text Box 10"/>
          <p:cNvSpPr txBox="1">
            <a:spLocks noChangeArrowheads="1"/>
          </p:cNvSpPr>
          <p:nvPr/>
        </p:nvSpPr>
        <p:spPr bwMode="auto">
          <a:xfrm>
            <a:off x="6128760" y="4841628"/>
            <a:ext cx="3429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Y</a:t>
            </a:r>
            <a:endParaRPr kumimoji="0" lang="en-US"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157284" y="1468543"/>
            <a:ext cx="837515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just" defTabSz="914400" rtl="0" eaLnBrk="0" fontAlgn="base" latinLnBrk="0" hangingPunct="0">
              <a:lnSpc>
                <a:spcPct val="100000"/>
              </a:lnSpc>
              <a:spcBef>
                <a:spcPct val="0"/>
              </a:spcBef>
              <a:spcAft>
                <a:spcPct val="0"/>
              </a:spcAft>
              <a:buClrTx/>
              <a:buSzTx/>
              <a:buFontTx/>
              <a:buNone/>
              <a:tabLst/>
            </a:pPr>
            <a:r>
              <a:rPr kumimoji="0" lang="uk-UA" altLang="uk-UA" sz="2000" b="1"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Означення.</a:t>
            </a:r>
            <a:r>
              <a:rPr kumimoji="0" lang="uk-UA" altLang="uk-UA"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uk-UA"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Логічне заперечення НЕ змінної </a:t>
            </a:r>
            <a:r>
              <a:rPr kumimoji="0" lang="en-US" altLang="uk-UA" sz="20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X </a:t>
            </a:r>
            <a:r>
              <a:rPr kumimoji="0" lang="uk-UA"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є логічна функція </a:t>
            </a:r>
            <a:r>
              <a:rPr kumimoji="0" lang="en-US" altLang="uk-UA" sz="20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Y</a:t>
            </a:r>
            <a:r>
              <a:rPr kumimoji="0" lang="uk-UA" altLang="uk-UA" sz="20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t>
            </a:r>
            <a:r>
              <a:rPr kumimoji="0" lang="uk-UA"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яка істинна тільки тоді, коли </a:t>
            </a:r>
            <a:r>
              <a:rPr kumimoji="0" lang="en-US" altLang="uk-UA" sz="20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X</a:t>
            </a:r>
            <a:r>
              <a:rPr kumimoji="0" lang="uk-UA"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хибна, і навпаки. Інша назва: </a:t>
            </a:r>
            <a:r>
              <a:rPr kumimoji="0" lang="uk-UA" altLang="uk-UA" sz="20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інверсія</a:t>
            </a:r>
            <a:r>
              <a:rPr kumimoji="0" lang="uk-UA"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uk-UA" altLang="uk-UA" sz="2000" b="0" i="0" u="none" strike="noStrike" cap="none" normalizeH="0" baseline="0" dirty="0" smtClean="0">
              <a:ln>
                <a:noFill/>
              </a:ln>
              <a:solidFill>
                <a:schemeClr val="tx1"/>
              </a:solidFill>
              <a:effectLst/>
              <a:latin typeface="Arial" panose="020B0604020202020204"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У символах алгебри логіки записують: </a:t>
            </a:r>
            <a:r>
              <a:rPr kumimoji="0" lang="en-US" altLang="uk-UA" sz="20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Y</a:t>
            </a:r>
            <a:r>
              <a:rPr kumimoji="0" lang="uk-UA"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 </a:t>
            </a:r>
            <a:endParaRPr kumimoji="0" lang="uk-UA" altLang="uk-UA" sz="20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051721" y="5644436"/>
            <a:ext cx="309634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uk-UA" altLang="uk-UA" sz="2000" dirty="0">
                <a:ea typeface="Times New Roman" panose="02020603050405020304" pitchFamily="18" charset="0"/>
              </a:rPr>
              <a:t>Таблиця істинності:.</a:t>
            </a:r>
            <a:endParaRPr kumimoji="0" lang="uk-UA" altLang="uk-UA" sz="2000" b="0" i="0" u="none" strike="noStrike" cap="none" normalizeH="0" baseline="0" dirty="0" smtClean="0">
              <a:ln>
                <a:noFill/>
              </a:ln>
              <a:solidFill>
                <a:schemeClr val="tx1"/>
              </a:solidFill>
              <a:effectLst/>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66104" y="2928808"/>
            <a:ext cx="83216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uk-UA" altLang="uk-UA" sz="2000" dirty="0"/>
              <a:t>Графічно на схемах позначають кружечком на вході, чи виході логічного символу</a:t>
            </a:r>
            <a:r>
              <a:rPr lang="ru-RU" altLang="uk-UA" sz="2000" dirty="0"/>
              <a:t> (у</a:t>
            </a:r>
            <a:r>
              <a:rPr lang="uk-UA" altLang="uk-UA" sz="2000" dirty="0"/>
              <a:t> системі ЄСКД</a:t>
            </a:r>
            <a:r>
              <a:rPr lang="uk-UA" altLang="uk-UA" sz="2000" dirty="0" smtClean="0"/>
              <a:t>):</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2094" y="1508983"/>
            <a:ext cx="23756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smtClean="0">
                <a:ln>
                  <a:noFill/>
                </a:ln>
                <a:solidFill>
                  <a:schemeClr val="tx1"/>
                </a:solidFill>
                <a:effectLst/>
                <a:latin typeface="Arial" panose="020B0604020202020204" pitchFamily="34" charset="0"/>
              </a:rPr>
              <a:t/>
            </a:r>
            <a:br>
              <a:rPr kumimoji="0" lang="uk-UA" altLang="uk-UA" sz="600" b="0" i="0" u="none" strike="noStrike" cap="none" normalizeH="0" baseline="0" dirty="0" smtClean="0">
                <a:ln>
                  <a:noFill/>
                </a:ln>
                <a:solidFill>
                  <a:schemeClr val="tx1"/>
                </a:solidFill>
                <a:effectLst/>
                <a:latin typeface="Arial" panose="020B0604020202020204" pitchFamily="34" charset="0"/>
              </a:rPr>
            </a:br>
            <a:r>
              <a:rPr kumimoji="0" lang="uk-UA" altLang="uk-UA" sz="1500" b="0" i="0" u="none" strike="noStrike" cap="none" normalizeH="0" baseline="0" dirty="0" smtClean="0">
                <a:ln>
                  <a:noFill/>
                </a:ln>
                <a:solidFill>
                  <a:schemeClr val="tx1"/>
                </a:solidFill>
                <a:effectLst/>
                <a:latin typeface="Arial" panose="020B0604020202020204" pitchFamily="34" charset="0"/>
              </a:rPr>
              <a:t> </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6" name="Таблица 25"/>
          <p:cNvGraphicFramePr>
            <a:graphicFrameLocks noGrp="1"/>
          </p:cNvGraphicFramePr>
          <p:nvPr>
            <p:extLst>
              <p:ext uri="{D42A27DB-BD31-4B8C-83A1-F6EECF244321}">
                <p14:modId xmlns:p14="http://schemas.microsoft.com/office/powerpoint/2010/main" val="2820543508"/>
              </p:ext>
            </p:extLst>
          </p:nvPr>
        </p:nvGraphicFramePr>
        <p:xfrm>
          <a:off x="5333301" y="5439380"/>
          <a:ext cx="2623074" cy="1032273"/>
        </p:xfrm>
        <a:graphic>
          <a:graphicData uri="http://schemas.openxmlformats.org/drawingml/2006/table">
            <a:tbl>
              <a:tblPr>
                <a:tableStyleId>{5C22544A-7EE6-4342-B048-85BDC9FD1C3A}</a:tableStyleId>
              </a:tblPr>
              <a:tblGrid>
                <a:gridCol w="903074"/>
                <a:gridCol w="860000"/>
                <a:gridCol w="860000"/>
              </a:tblGrid>
              <a:tr h="493518">
                <a:tc>
                  <a:txBody>
                    <a:bodyPr/>
                    <a:lstStyle/>
                    <a:p>
                      <a:pPr indent="450215" algn="just">
                        <a:spcAft>
                          <a:spcPts val="0"/>
                        </a:spcAft>
                      </a:pPr>
                      <a:r>
                        <a:rPr lang="en-US" sz="2400">
                          <a:effectLst/>
                        </a:rPr>
                        <a:t>X</a:t>
                      </a:r>
                      <a:endParaRPr lang="uk-UA"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indent="450215" algn="just">
                        <a:spcAft>
                          <a:spcPts val="0"/>
                        </a:spcAft>
                      </a:pPr>
                      <a:r>
                        <a:rPr lang="uk-UA" sz="2400">
                          <a:effectLst/>
                        </a:rPr>
                        <a:t>0</a:t>
                      </a:r>
                      <a:endParaRPr lang="uk-UA"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indent="450215" algn="just">
                        <a:spcAft>
                          <a:spcPts val="0"/>
                        </a:spcAft>
                      </a:pPr>
                      <a:r>
                        <a:rPr lang="uk-UA" sz="2400">
                          <a:effectLst/>
                        </a:rPr>
                        <a:t>1</a:t>
                      </a:r>
                      <a:endParaRPr lang="uk-UA" sz="2400">
                        <a:effectLst/>
                        <a:latin typeface="Times New Roman" panose="02020603050405020304" pitchFamily="18" charset="0"/>
                        <a:ea typeface="Times New Roman" panose="02020603050405020304" pitchFamily="18" charset="0"/>
                      </a:endParaRPr>
                    </a:p>
                  </a:txBody>
                  <a:tcPr marL="44450" marR="44450" marT="0" marB="0"/>
                </a:tc>
              </a:tr>
              <a:tr h="538755">
                <a:tc>
                  <a:txBody>
                    <a:bodyPr/>
                    <a:lstStyle/>
                    <a:p>
                      <a:pPr indent="450215" algn="just">
                        <a:spcAft>
                          <a:spcPts val="0"/>
                        </a:spcAft>
                      </a:pPr>
                      <a:r>
                        <a:rPr lang="en-US" sz="2400">
                          <a:effectLst/>
                        </a:rPr>
                        <a:t>Y</a:t>
                      </a:r>
                      <a:endParaRPr lang="uk-UA"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indent="450215" algn="just">
                        <a:spcAft>
                          <a:spcPts val="0"/>
                        </a:spcAft>
                      </a:pPr>
                      <a:r>
                        <a:rPr lang="uk-UA" sz="2400">
                          <a:effectLst/>
                        </a:rPr>
                        <a:t>1</a:t>
                      </a:r>
                      <a:endParaRPr lang="uk-UA"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indent="450215" algn="just">
                        <a:spcAft>
                          <a:spcPts val="0"/>
                        </a:spcAft>
                      </a:pPr>
                      <a:r>
                        <a:rPr lang="uk-UA" sz="2400" dirty="0">
                          <a:effectLst/>
                        </a:rPr>
                        <a:t>0</a:t>
                      </a:r>
                      <a:endParaRPr lang="uk-UA" sz="2400" dirty="0">
                        <a:effectLst/>
                        <a:latin typeface="Times New Roman" panose="02020603050405020304" pitchFamily="18" charset="0"/>
                        <a:ea typeface="Times New Roman" panose="02020603050405020304" pitchFamily="18" charset="0"/>
                      </a:endParaRPr>
                    </a:p>
                  </a:txBody>
                  <a:tcPr marL="44450" marR="44450" marT="0" marB="0"/>
                </a:tc>
              </a:tr>
            </a:tbl>
          </a:graphicData>
        </a:graphic>
      </p:graphicFrame>
      <p:sp>
        <p:nvSpPr>
          <p:cNvPr id="27" name="Прямоугольник 26"/>
          <p:cNvSpPr/>
          <p:nvPr/>
        </p:nvSpPr>
        <p:spPr>
          <a:xfrm>
            <a:off x="1043969" y="697896"/>
            <a:ext cx="6696383" cy="461665"/>
          </a:xfrm>
          <a:prstGeom prst="rect">
            <a:avLst/>
          </a:prstGeom>
        </p:spPr>
        <p:txBody>
          <a:bodyPr wrap="square">
            <a:spAutoFit/>
          </a:bodyPr>
          <a:lstStyle/>
          <a:p>
            <a:r>
              <a:rPr lang="ru-RU" sz="2400" dirty="0" err="1">
                <a:solidFill>
                  <a:srgbClr val="0070C0"/>
                </a:solidFill>
                <a:latin typeface="Arial Cyr" panose="020B0604020202020204" pitchFamily="34" charset="0"/>
                <a:cs typeface="Arial Cyr" panose="020B0604020202020204" pitchFamily="34" charset="0"/>
              </a:rPr>
              <a:t>Логічне</a:t>
            </a:r>
            <a:r>
              <a:rPr lang="ru-RU" sz="2400" dirty="0">
                <a:solidFill>
                  <a:srgbClr val="0070C0"/>
                </a:solidFill>
                <a:latin typeface="Arial Cyr" panose="020B0604020202020204" pitchFamily="34" charset="0"/>
                <a:cs typeface="Arial Cyr" panose="020B0604020202020204" pitchFamily="34" charset="0"/>
              </a:rPr>
              <a:t> </a:t>
            </a:r>
            <a:r>
              <a:rPr lang="ru-RU" sz="2400" dirty="0" err="1" smtClean="0">
                <a:solidFill>
                  <a:srgbClr val="0070C0"/>
                </a:solidFill>
                <a:latin typeface="Arial Cyr" panose="020B0604020202020204" pitchFamily="34" charset="0"/>
                <a:cs typeface="Arial Cyr" panose="020B0604020202020204" pitchFamily="34" charset="0"/>
              </a:rPr>
              <a:t>заперечення</a:t>
            </a:r>
            <a:r>
              <a:rPr lang="ru-RU" sz="2400" dirty="0" smtClean="0">
                <a:solidFill>
                  <a:srgbClr val="0070C0"/>
                </a:solidFill>
                <a:latin typeface="Arial Cyr" panose="020B0604020202020204" pitchFamily="34" charset="0"/>
                <a:cs typeface="Arial Cyr" panose="020B0604020202020204" pitchFamily="34" charset="0"/>
              </a:rPr>
              <a:t>.  </a:t>
            </a:r>
            <a:r>
              <a:rPr lang="ru-RU" sz="2400" dirty="0" err="1">
                <a:solidFill>
                  <a:srgbClr val="0070C0"/>
                </a:solidFill>
                <a:latin typeface="Arial Cyr" panose="020B0604020202020204" pitchFamily="34" charset="0"/>
                <a:cs typeface="Arial Cyr" panose="020B0604020202020204" pitchFamily="34" charset="0"/>
              </a:rPr>
              <a:t>Позначають</a:t>
            </a:r>
            <a:r>
              <a:rPr lang="ru-RU" sz="2400" dirty="0">
                <a:solidFill>
                  <a:srgbClr val="0070C0"/>
                </a:solidFill>
                <a:latin typeface="Arial Cyr" panose="020B0604020202020204" pitchFamily="34" charset="0"/>
                <a:cs typeface="Arial Cyr" panose="020B0604020202020204" pitchFamily="34" charset="0"/>
              </a:rPr>
              <a:t> </a:t>
            </a:r>
            <a:r>
              <a:rPr lang="uk-UA" sz="2400" dirty="0" smtClean="0">
                <a:solidFill>
                  <a:srgbClr val="0070C0"/>
                </a:solidFill>
                <a:latin typeface="Arial Cyr" panose="020B0604020202020204" pitchFamily="34" charset="0"/>
                <a:cs typeface="Arial Cyr" panose="020B0604020202020204" pitchFamily="34" charset="0"/>
              </a:rPr>
              <a:t>НЕ</a:t>
            </a:r>
            <a:r>
              <a:rPr lang="ru-RU" sz="2400" dirty="0" smtClean="0">
                <a:solidFill>
                  <a:srgbClr val="0070C0"/>
                </a:solidFill>
                <a:latin typeface="Arial Cyr" panose="020B0604020202020204" pitchFamily="34" charset="0"/>
                <a:cs typeface="Arial Cyr" panose="020B0604020202020204" pitchFamily="34" charset="0"/>
              </a:rPr>
              <a:t> (</a:t>
            </a:r>
            <a:r>
              <a:rPr lang="en-US" sz="2400" dirty="0" smtClean="0">
                <a:solidFill>
                  <a:srgbClr val="0070C0"/>
                </a:solidFill>
                <a:latin typeface="Arial Cyr" panose="020B0604020202020204" pitchFamily="34" charset="0"/>
                <a:cs typeface="Arial Cyr" panose="020B0604020202020204" pitchFamily="34" charset="0"/>
              </a:rPr>
              <a:t>NOT</a:t>
            </a:r>
            <a:r>
              <a:rPr lang="ru-RU" sz="2400" dirty="0" smtClean="0">
                <a:solidFill>
                  <a:srgbClr val="0070C0"/>
                </a:solidFill>
                <a:latin typeface="Arial Cyr" panose="020B0604020202020204" pitchFamily="34" charset="0"/>
                <a:cs typeface="Arial Cyr" panose="020B0604020202020204" pitchFamily="34" charset="0"/>
              </a:rPr>
              <a:t>).</a:t>
            </a:r>
            <a:endParaRPr lang="ru-RU" sz="2400" dirty="0">
              <a:solidFill>
                <a:srgbClr val="0070C0"/>
              </a:solidFill>
              <a:latin typeface="Arial Cyr" panose="020B0604020202020204" pitchFamily="34" charset="0"/>
              <a:cs typeface="Arial Cyr" panose="020B0604020202020204" pitchFamily="34" charset="0"/>
            </a:endParaRPr>
          </a:p>
        </p:txBody>
      </p:sp>
    </p:spTree>
    <p:extLst>
      <p:ext uri="{BB962C8B-B14F-4D97-AF65-F5344CB8AC3E}">
        <p14:creationId xmlns:p14="http://schemas.microsoft.com/office/powerpoint/2010/main" val="428938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167704" y="1332008"/>
            <a:ext cx="8571465" cy="5522817"/>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lvl="0" indent="0" algn="ctr" rtl="0">
              <a:buNone/>
            </a:pPr>
            <a:r>
              <a:rPr lang="uk-UA" sz="2000" dirty="0"/>
              <a:t>Схемна реалізація – </a:t>
            </a:r>
            <a:r>
              <a:rPr lang="uk-UA" sz="2000" b="1" dirty="0">
                <a:solidFill>
                  <a:srgbClr val="0070C0"/>
                </a:solidFill>
              </a:rPr>
              <a:t>інвертор</a:t>
            </a:r>
          </a:p>
        </p:txBody>
      </p:sp>
      <p:sp>
        <p:nvSpPr>
          <p:cNvPr id="12" name="TextBox 11"/>
          <p:cNvSpPr txBox="1"/>
          <p:nvPr/>
        </p:nvSpPr>
        <p:spPr>
          <a:xfrm>
            <a:off x="755576" y="188640"/>
            <a:ext cx="777686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Основи алгебри логіки і схемотехніка</a:t>
            </a:r>
            <a:endParaRPr lang="uk-UA" sz="2800" b="1" dirty="0">
              <a:latin typeface="Arial Cyr" panose="020B0604020202020204" pitchFamily="34" charset="0"/>
              <a:cs typeface="Arial Cyr" panose="020B0604020202020204" pitchFamily="34" charset="0"/>
            </a:endParaRPr>
          </a:p>
        </p:txBody>
      </p:sp>
      <p:sp>
        <p:nvSpPr>
          <p:cNvPr id="24" name="Rectangle 23"/>
          <p:cNvSpPr>
            <a:spLocks noChangeArrowheads="1"/>
          </p:cNvSpPr>
          <p:nvPr/>
        </p:nvSpPr>
        <p:spPr bwMode="auto">
          <a:xfrm>
            <a:off x="12094" y="1508983"/>
            <a:ext cx="23756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smtClean="0">
                <a:ln>
                  <a:noFill/>
                </a:ln>
                <a:solidFill>
                  <a:schemeClr val="tx1"/>
                </a:solidFill>
                <a:effectLst/>
                <a:latin typeface="Arial" panose="020B0604020202020204" pitchFamily="34" charset="0"/>
              </a:rPr>
              <a:t/>
            </a:r>
            <a:br>
              <a:rPr kumimoji="0" lang="uk-UA" altLang="uk-UA" sz="600" b="0" i="0" u="none" strike="noStrike" cap="none" normalizeH="0" baseline="0" dirty="0" smtClean="0">
                <a:ln>
                  <a:noFill/>
                </a:ln>
                <a:solidFill>
                  <a:schemeClr val="tx1"/>
                </a:solidFill>
                <a:effectLst/>
                <a:latin typeface="Arial" panose="020B0604020202020204" pitchFamily="34" charset="0"/>
              </a:rPr>
            </a:br>
            <a:r>
              <a:rPr kumimoji="0" lang="uk-UA" altLang="uk-UA" sz="1500" b="0" i="0" u="none" strike="noStrike" cap="none" normalizeH="0" baseline="0" dirty="0" smtClean="0">
                <a:ln>
                  <a:noFill/>
                </a:ln>
                <a:solidFill>
                  <a:schemeClr val="tx1"/>
                </a:solidFill>
                <a:effectLst/>
                <a:latin typeface="Arial" panose="020B0604020202020204" pitchFamily="34" charset="0"/>
              </a:rPr>
              <a:t> </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pic>
        <p:nvPicPr>
          <p:cNvPr id="25" name="Рисунок 24"/>
          <p:cNvPicPr>
            <a:picLocks noChangeAspect="1"/>
          </p:cNvPicPr>
          <p:nvPr/>
        </p:nvPicPr>
        <p:blipFill>
          <a:blip r:embed="rId4"/>
          <a:stretch>
            <a:fillRect/>
          </a:stretch>
        </p:blipFill>
        <p:spPr>
          <a:xfrm>
            <a:off x="1650038" y="708725"/>
            <a:ext cx="5047926" cy="536494"/>
          </a:xfrm>
          <a:prstGeom prst="rect">
            <a:avLst/>
          </a:prstGeom>
        </p:spPr>
      </p:pic>
      <p:graphicFrame>
        <p:nvGraphicFramePr>
          <p:cNvPr id="27" name="Объект 26"/>
          <p:cNvGraphicFramePr>
            <a:graphicFrameLocks noChangeAspect="1"/>
          </p:cNvGraphicFramePr>
          <p:nvPr>
            <p:extLst>
              <p:ext uri="{D42A27DB-BD31-4B8C-83A1-F6EECF244321}">
                <p14:modId xmlns:p14="http://schemas.microsoft.com/office/powerpoint/2010/main" val="4278096860"/>
              </p:ext>
            </p:extLst>
          </p:nvPr>
        </p:nvGraphicFramePr>
        <p:xfrm>
          <a:off x="377588" y="2636912"/>
          <a:ext cx="8302826" cy="3240360"/>
        </p:xfrm>
        <a:graphic>
          <a:graphicData uri="http://schemas.openxmlformats.org/presentationml/2006/ole">
            <mc:AlternateContent xmlns:mc="http://schemas.openxmlformats.org/markup-compatibility/2006">
              <mc:Choice xmlns:v="urn:schemas-microsoft-com:vml" Requires="v">
                <p:oleObj spid="_x0000_s4112" r:id="rId5" imgW="4637160" imgH="2127960" progId="">
                  <p:embed/>
                </p:oleObj>
              </mc:Choice>
              <mc:Fallback>
                <p:oleObj r:id="rId5" imgW="4637160" imgH="2127960"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588" y="2636912"/>
                        <a:ext cx="8302826" cy="324036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35840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266104" y="1210709"/>
            <a:ext cx="8652590" cy="5522817"/>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lvl="0" indent="0" rtl="0">
              <a:buNone/>
            </a:pPr>
            <a:r>
              <a:rPr lang="uk-UA" sz="2000" dirty="0">
                <a:latin typeface="Times New Roman" panose="02020603050405020304" pitchFamily="18" charset="0"/>
                <a:ea typeface="Times New Roman" panose="02020603050405020304" pitchFamily="18" charset="0"/>
              </a:rPr>
              <a:t>&amp;</a:t>
            </a:r>
            <a:endParaRPr lang="uk-UA" sz="2000" dirty="0"/>
          </a:p>
        </p:txBody>
      </p:sp>
      <p:sp>
        <p:nvSpPr>
          <p:cNvPr id="12" name="TextBox 11"/>
          <p:cNvSpPr txBox="1"/>
          <p:nvPr/>
        </p:nvSpPr>
        <p:spPr>
          <a:xfrm>
            <a:off x="755576" y="188640"/>
            <a:ext cx="777686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Основи алгебри логіки і схемотехніка</a:t>
            </a:r>
            <a:endParaRPr lang="uk-UA" sz="2800" b="1" dirty="0">
              <a:latin typeface="Arial Cyr" panose="020B0604020202020204" pitchFamily="34" charset="0"/>
              <a:cs typeface="Arial Cyr" panose="020B0604020202020204" pitchFamily="34" charset="0"/>
            </a:endParaRPr>
          </a:p>
        </p:txBody>
      </p:sp>
      <p:sp>
        <p:nvSpPr>
          <p:cNvPr id="16" name="Text Box 14"/>
          <p:cNvSpPr txBox="1">
            <a:spLocks noChangeArrowheads="1"/>
          </p:cNvSpPr>
          <p:nvPr/>
        </p:nvSpPr>
        <p:spPr bwMode="auto">
          <a:xfrm>
            <a:off x="2916310" y="3755414"/>
            <a:ext cx="576064" cy="412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altLang="uk-UA" sz="2400" dirty="0">
                <a:latin typeface="Arial" panose="020B0604020202020204" pitchFamily="34" charset="0"/>
                <a:ea typeface="Times New Roman" panose="02020603050405020304" pitchFamily="18" charset="0"/>
              </a:rPr>
              <a:t>Y</a:t>
            </a:r>
            <a:endParaRPr lang="en-US" altLang="uk-UA"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
        <p:nvSpPr>
          <p:cNvPr id="18" name="Text Box 16"/>
          <p:cNvSpPr txBox="1">
            <a:spLocks noChangeArrowheads="1"/>
          </p:cNvSpPr>
          <p:nvPr/>
        </p:nvSpPr>
        <p:spPr bwMode="auto">
          <a:xfrm>
            <a:off x="6610967" y="3865793"/>
            <a:ext cx="620620" cy="569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Y</a:t>
            </a:r>
            <a:endParaRPr kumimoji="0" lang="en-US" altLang="uk-UA" sz="24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474322" y="1393942"/>
            <a:ext cx="833937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uk-UA" sz="2000" b="1" i="1" dirty="0"/>
              <a:t>Означення.</a:t>
            </a:r>
            <a:r>
              <a:rPr lang="uk-UA" sz="2000" dirty="0"/>
              <a:t> Логічним множенням двох змінних </a:t>
            </a:r>
            <a:r>
              <a:rPr lang="uk-UA" sz="2000" i="1" dirty="0"/>
              <a:t>А</a:t>
            </a:r>
            <a:r>
              <a:rPr lang="uk-UA" sz="2000" dirty="0"/>
              <a:t> і </a:t>
            </a:r>
            <a:r>
              <a:rPr lang="uk-UA" sz="2000" i="1" dirty="0"/>
              <a:t>В</a:t>
            </a:r>
            <a:r>
              <a:rPr lang="uk-UA" sz="2000" dirty="0"/>
              <a:t> є логічна функція </a:t>
            </a:r>
            <a:r>
              <a:rPr lang="en-US" sz="2000" i="1" dirty="0" smtClean="0"/>
              <a:t>Y</a:t>
            </a:r>
            <a:r>
              <a:rPr lang="uk-UA" sz="2000" dirty="0" smtClean="0"/>
              <a:t>, </a:t>
            </a:r>
            <a:r>
              <a:rPr lang="uk-UA" sz="2000" dirty="0"/>
              <a:t>яка істинна тільки тоді, коли одночасно істинні вхідні змінні. Інша назва: </a:t>
            </a:r>
            <a:r>
              <a:rPr lang="uk-UA" sz="2000" i="1" dirty="0"/>
              <a:t>кон’юнкція.</a:t>
            </a:r>
            <a:endParaRPr lang="uk-UA" sz="2000" dirty="0"/>
          </a:p>
          <a:p>
            <a:pPr marL="0" marR="0" lvl="0" indent="450850" algn="just"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У символах алгебри логіки записують: </a:t>
            </a:r>
            <a:r>
              <a:rPr kumimoji="0" lang="en-US" altLang="uk-UA" sz="20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Y</a:t>
            </a:r>
            <a:r>
              <a:rPr kumimoji="0" lang="uk-UA"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 </a:t>
            </a:r>
            <a:r>
              <a:rPr kumimoji="0" lang="en-US"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A*B, </a:t>
            </a:r>
            <a:r>
              <a:rPr kumimoji="0" lang="uk-UA"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або </a:t>
            </a:r>
            <a:r>
              <a:rPr kumimoji="0" lang="en-US"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a:t>
            </a:r>
            <a:r>
              <a:rPr kumimoji="0" lang="ar-AE"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۸</a:t>
            </a:r>
            <a:r>
              <a:rPr kumimoji="0" lang="en-US" altLang="uk-UA"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B</a:t>
            </a:r>
            <a:endParaRPr kumimoji="0" lang="uk-UA" altLang="uk-UA" sz="20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611560" y="5517232"/>
            <a:ext cx="309634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uk-UA" altLang="uk-UA" sz="2000" dirty="0">
                <a:ea typeface="Times New Roman" panose="02020603050405020304" pitchFamily="18" charset="0"/>
              </a:rPr>
              <a:t>Таблиця істинності:.</a:t>
            </a:r>
            <a:endParaRPr kumimoji="0" lang="uk-UA" altLang="uk-UA" sz="2000" b="0" i="0" u="none" strike="noStrike" cap="none" normalizeH="0" baseline="0" dirty="0" smtClean="0">
              <a:ln>
                <a:noFill/>
              </a:ln>
              <a:solidFill>
                <a:schemeClr val="tx1"/>
              </a:solidFill>
              <a:effectLst/>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66104" y="2928808"/>
            <a:ext cx="83216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uk-UA" altLang="uk-UA" sz="2000" dirty="0" smtClean="0"/>
              <a:t>Графічне зображення</a:t>
            </a:r>
          </a:p>
          <a:p>
            <a:r>
              <a:rPr lang="ru-RU" altLang="uk-UA" sz="2000" dirty="0" smtClean="0"/>
              <a:t> </a:t>
            </a:r>
            <a:r>
              <a:rPr lang="ru-RU" altLang="uk-UA" sz="2000" dirty="0"/>
              <a:t>(у</a:t>
            </a:r>
            <a:r>
              <a:rPr lang="uk-UA" altLang="uk-UA" sz="2000" dirty="0"/>
              <a:t> системі ЄСКД</a:t>
            </a:r>
            <a:r>
              <a:rPr lang="uk-UA" altLang="uk-UA" sz="2000" dirty="0" smtClean="0"/>
              <a:t>):</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2094" y="1508983"/>
            <a:ext cx="23756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smtClean="0">
                <a:ln>
                  <a:noFill/>
                </a:ln>
                <a:solidFill>
                  <a:schemeClr val="tx1"/>
                </a:solidFill>
                <a:effectLst/>
                <a:latin typeface="Arial" panose="020B0604020202020204" pitchFamily="34" charset="0"/>
              </a:rPr>
              <a:t/>
            </a:r>
            <a:br>
              <a:rPr kumimoji="0" lang="uk-UA" altLang="uk-UA" sz="600" b="0" i="0" u="none" strike="noStrike" cap="none" normalizeH="0" baseline="0" dirty="0" smtClean="0">
                <a:ln>
                  <a:noFill/>
                </a:ln>
                <a:solidFill>
                  <a:schemeClr val="tx1"/>
                </a:solidFill>
                <a:effectLst/>
                <a:latin typeface="Arial" panose="020B0604020202020204" pitchFamily="34" charset="0"/>
              </a:rPr>
            </a:br>
            <a:r>
              <a:rPr kumimoji="0" lang="uk-UA" altLang="uk-UA" sz="1500" b="0" i="0" u="none" strike="noStrike" cap="none" normalizeH="0" baseline="0" dirty="0" smtClean="0">
                <a:ln>
                  <a:noFill/>
                </a:ln>
                <a:solidFill>
                  <a:schemeClr val="tx1"/>
                </a:solidFill>
                <a:effectLst/>
                <a:latin typeface="Arial" panose="020B0604020202020204" pitchFamily="34" charset="0"/>
              </a:rPr>
              <a:t> </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7" name="Прямоугольник 26"/>
          <p:cNvSpPr/>
          <p:nvPr/>
        </p:nvSpPr>
        <p:spPr>
          <a:xfrm>
            <a:off x="2470010" y="740518"/>
            <a:ext cx="5136214" cy="400110"/>
          </a:xfrm>
          <a:prstGeom prst="rect">
            <a:avLst/>
          </a:prstGeom>
        </p:spPr>
        <p:txBody>
          <a:bodyPr wrap="none">
            <a:spAutoFit/>
          </a:bodyPr>
          <a:lstStyle/>
          <a:p>
            <a:r>
              <a:rPr lang="uk-UA" sz="2000" b="1" dirty="0">
                <a:solidFill>
                  <a:srgbClr val="0070C0"/>
                </a:solidFill>
                <a:latin typeface="Arial Cyr" panose="020B0604020202020204" pitchFamily="34" charset="0"/>
                <a:cs typeface="Arial Cyr" panose="020B0604020202020204" pitchFamily="34" charset="0"/>
              </a:rPr>
              <a:t>Логічне множення.  </a:t>
            </a:r>
            <a:r>
              <a:rPr lang="uk-UA" sz="2000" dirty="0">
                <a:solidFill>
                  <a:srgbClr val="0070C0"/>
                </a:solidFill>
                <a:latin typeface="Arial Cyr" panose="020B0604020202020204" pitchFamily="34" charset="0"/>
                <a:cs typeface="Arial Cyr" panose="020B0604020202020204" pitchFamily="34" charset="0"/>
              </a:rPr>
              <a:t>Позначають</a:t>
            </a:r>
            <a:r>
              <a:rPr lang="uk-UA" sz="2000" b="1" dirty="0">
                <a:solidFill>
                  <a:srgbClr val="0070C0"/>
                </a:solidFill>
                <a:latin typeface="Arial Cyr" panose="020B0604020202020204" pitchFamily="34" charset="0"/>
                <a:cs typeface="Arial Cyr" panose="020B0604020202020204" pitchFamily="34" charset="0"/>
              </a:rPr>
              <a:t> </a:t>
            </a:r>
            <a:r>
              <a:rPr lang="uk-UA" sz="2000" b="1" dirty="0" smtClean="0">
                <a:solidFill>
                  <a:srgbClr val="0070C0"/>
                </a:solidFill>
                <a:latin typeface="Arial Cyr" panose="020B0604020202020204" pitchFamily="34" charset="0"/>
                <a:cs typeface="Arial Cyr" panose="020B0604020202020204" pitchFamily="34" charset="0"/>
              </a:rPr>
              <a:t>І</a:t>
            </a:r>
            <a:r>
              <a:rPr lang="en-US" sz="2000" b="1" dirty="0" smtClean="0">
                <a:solidFill>
                  <a:srgbClr val="0070C0"/>
                </a:solidFill>
                <a:latin typeface="Arial Cyr" panose="020B0604020202020204" pitchFamily="34" charset="0"/>
                <a:cs typeface="Arial Cyr" panose="020B0604020202020204" pitchFamily="34" charset="0"/>
              </a:rPr>
              <a:t> (AND)</a:t>
            </a:r>
            <a:r>
              <a:rPr lang="uk-UA" dirty="0" smtClean="0"/>
              <a:t>.</a:t>
            </a:r>
            <a:endParaRPr lang="uk-UA" dirty="0"/>
          </a:p>
        </p:txBody>
      </p:sp>
      <p:sp>
        <p:nvSpPr>
          <p:cNvPr id="5131" name="Прямоугольник 5130"/>
          <p:cNvSpPr/>
          <p:nvPr/>
        </p:nvSpPr>
        <p:spPr>
          <a:xfrm>
            <a:off x="5035374" y="3135182"/>
            <a:ext cx="3877985" cy="369332"/>
          </a:xfrm>
          <a:prstGeom prst="rect">
            <a:avLst/>
          </a:prstGeom>
        </p:spPr>
        <p:txBody>
          <a:bodyPr wrap="none">
            <a:spAutoFit/>
          </a:bodyPr>
          <a:lstStyle/>
          <a:p>
            <a:r>
              <a:rPr lang="uk-UA" dirty="0"/>
              <a:t>або  у американському стандарті	</a:t>
            </a:r>
          </a:p>
        </p:txBody>
      </p:sp>
      <p:graphicFrame>
        <p:nvGraphicFramePr>
          <p:cNvPr id="5132" name="Таблица 5131"/>
          <p:cNvGraphicFramePr>
            <a:graphicFrameLocks noGrp="1"/>
          </p:cNvGraphicFramePr>
          <p:nvPr>
            <p:extLst>
              <p:ext uri="{D42A27DB-BD31-4B8C-83A1-F6EECF244321}">
                <p14:modId xmlns:p14="http://schemas.microsoft.com/office/powerpoint/2010/main" val="3762174747"/>
              </p:ext>
            </p:extLst>
          </p:nvPr>
        </p:nvGraphicFramePr>
        <p:xfrm>
          <a:off x="4199167" y="5230320"/>
          <a:ext cx="4388628" cy="1255032"/>
        </p:xfrm>
        <a:graphic>
          <a:graphicData uri="http://schemas.openxmlformats.org/drawingml/2006/table">
            <a:tbl>
              <a:tblPr>
                <a:tableStyleId>{5C22544A-7EE6-4342-B048-85BDC9FD1C3A}</a:tableStyleId>
              </a:tblPr>
              <a:tblGrid>
                <a:gridCol w="1010628"/>
                <a:gridCol w="785692"/>
                <a:gridCol w="786484"/>
                <a:gridCol w="902912"/>
                <a:gridCol w="902912"/>
              </a:tblGrid>
              <a:tr h="418344">
                <a:tc>
                  <a:txBody>
                    <a:bodyPr/>
                    <a:lstStyle/>
                    <a:p>
                      <a:pPr indent="450215">
                        <a:spcAft>
                          <a:spcPts val="0"/>
                        </a:spcAft>
                      </a:pPr>
                      <a:r>
                        <a:rPr lang="en-US" sz="2000" dirty="0">
                          <a:effectLst/>
                        </a:rPr>
                        <a:t>A</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r>
              <a:tr h="418344">
                <a:tc>
                  <a:txBody>
                    <a:bodyPr/>
                    <a:lstStyle/>
                    <a:p>
                      <a:pPr indent="450215">
                        <a:spcAft>
                          <a:spcPts val="0"/>
                        </a:spcAft>
                      </a:pPr>
                      <a:r>
                        <a:rPr lang="en-US" sz="2000" dirty="0">
                          <a:effectLst/>
                        </a:rPr>
                        <a:t>B</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r>
              <a:tr h="418344">
                <a:tc>
                  <a:txBody>
                    <a:bodyPr/>
                    <a:lstStyle/>
                    <a:p>
                      <a:pPr indent="450215">
                        <a:spcAft>
                          <a:spcPts val="0"/>
                        </a:spcAft>
                      </a:pPr>
                      <a:r>
                        <a:rPr lang="en-US" sz="2000" dirty="0" smtClean="0">
                          <a:effectLst/>
                        </a:rPr>
                        <a:t>Y</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dirty="0">
                          <a:effectLst/>
                        </a:rPr>
                        <a:t>1</a:t>
                      </a:r>
                      <a:endParaRPr lang="uk-UA" sz="20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5133" name="Rectangle 21"/>
          <p:cNvSpPr>
            <a:spLocks noChangeArrowheads="1"/>
          </p:cNvSpPr>
          <p:nvPr/>
        </p:nvSpPr>
        <p:spPr bwMode="auto">
          <a:xfrm>
            <a:off x="2088792" y="3670003"/>
            <a:ext cx="381218" cy="79447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uk-UA"/>
          </a:p>
        </p:txBody>
      </p:sp>
      <p:sp>
        <p:nvSpPr>
          <p:cNvPr id="5135" name="Line 23"/>
          <p:cNvSpPr>
            <a:spLocks noChangeShapeType="1"/>
          </p:cNvSpPr>
          <p:nvPr/>
        </p:nvSpPr>
        <p:spPr bwMode="auto">
          <a:xfrm>
            <a:off x="2479733" y="3972118"/>
            <a:ext cx="3667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uk-UA"/>
          </a:p>
        </p:txBody>
      </p:sp>
      <p:sp>
        <p:nvSpPr>
          <p:cNvPr id="5136" name="Line 24"/>
          <p:cNvSpPr>
            <a:spLocks noChangeShapeType="1"/>
          </p:cNvSpPr>
          <p:nvPr/>
        </p:nvSpPr>
        <p:spPr bwMode="auto">
          <a:xfrm>
            <a:off x="1722079" y="3835023"/>
            <a:ext cx="3667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uk-UA"/>
          </a:p>
        </p:txBody>
      </p:sp>
      <p:sp>
        <p:nvSpPr>
          <p:cNvPr id="5137" name="Line 25"/>
          <p:cNvSpPr>
            <a:spLocks noChangeShapeType="1"/>
          </p:cNvSpPr>
          <p:nvPr/>
        </p:nvSpPr>
        <p:spPr bwMode="auto">
          <a:xfrm>
            <a:off x="1722079" y="4208693"/>
            <a:ext cx="3667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uk-UA"/>
          </a:p>
        </p:txBody>
      </p:sp>
      <p:pic>
        <p:nvPicPr>
          <p:cNvPr id="52" name="Рисунок 51"/>
          <p:cNvPicPr>
            <a:picLocks noChangeAspect="1"/>
          </p:cNvPicPr>
          <p:nvPr/>
        </p:nvPicPr>
        <p:blipFill>
          <a:blip r:embed="rId3"/>
          <a:stretch>
            <a:fillRect/>
          </a:stretch>
        </p:blipFill>
        <p:spPr>
          <a:xfrm>
            <a:off x="1250584" y="3530498"/>
            <a:ext cx="475529" cy="536494"/>
          </a:xfrm>
          <a:prstGeom prst="rect">
            <a:avLst/>
          </a:prstGeom>
        </p:spPr>
      </p:pic>
      <p:sp>
        <p:nvSpPr>
          <p:cNvPr id="5142" name="Прямоугольник 5141"/>
          <p:cNvSpPr/>
          <p:nvPr/>
        </p:nvSpPr>
        <p:spPr>
          <a:xfrm>
            <a:off x="1304599" y="4066992"/>
            <a:ext cx="301631" cy="400110"/>
          </a:xfrm>
          <a:prstGeom prst="rect">
            <a:avLst/>
          </a:prstGeom>
        </p:spPr>
        <p:txBody>
          <a:bodyPr wrap="square">
            <a:spAutoFit/>
          </a:bodyPr>
          <a:lstStyle/>
          <a:p>
            <a:r>
              <a:rPr lang="en-US" altLang="uk-UA" sz="2000" dirty="0">
                <a:latin typeface="Arial" panose="020B0604020202020204" pitchFamily="34" charset="0"/>
                <a:ea typeface="Times New Roman" panose="02020603050405020304" pitchFamily="18" charset="0"/>
              </a:rPr>
              <a:t>B</a:t>
            </a:r>
            <a:endParaRPr lang="uk-UA" sz="2000" dirty="0"/>
          </a:p>
        </p:txBody>
      </p:sp>
      <p:pic>
        <p:nvPicPr>
          <p:cNvPr id="5144" name="Рисунок 5143"/>
          <p:cNvPicPr>
            <a:picLocks noChangeAspect="1"/>
          </p:cNvPicPr>
          <p:nvPr/>
        </p:nvPicPr>
        <p:blipFill>
          <a:blip r:embed="rId4"/>
          <a:stretch>
            <a:fillRect/>
          </a:stretch>
        </p:blipFill>
        <p:spPr>
          <a:xfrm>
            <a:off x="2079867" y="3583596"/>
            <a:ext cx="499915" cy="536494"/>
          </a:xfrm>
          <a:prstGeom prst="rect">
            <a:avLst/>
          </a:prstGeom>
        </p:spPr>
      </p:pic>
      <p:pic>
        <p:nvPicPr>
          <p:cNvPr id="5146" name="Рисунок 5145"/>
          <p:cNvPicPr>
            <a:picLocks noChangeAspect="1"/>
          </p:cNvPicPr>
          <p:nvPr/>
        </p:nvPicPr>
        <p:blipFill>
          <a:blip r:embed="rId5"/>
          <a:stretch>
            <a:fillRect/>
          </a:stretch>
        </p:blipFill>
        <p:spPr>
          <a:xfrm>
            <a:off x="5367916" y="3574595"/>
            <a:ext cx="1885919" cy="1132604"/>
          </a:xfrm>
          <a:prstGeom prst="rect">
            <a:avLst/>
          </a:prstGeom>
        </p:spPr>
      </p:pic>
    </p:spTree>
    <p:extLst>
      <p:ext uri="{BB962C8B-B14F-4D97-AF65-F5344CB8AC3E}">
        <p14:creationId xmlns:p14="http://schemas.microsoft.com/office/powerpoint/2010/main" val="3336711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55576" y="188640"/>
            <a:ext cx="777686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Основи алгебри логіки і схемотехніка</a:t>
            </a:r>
            <a:endParaRPr lang="uk-UA" sz="2800" b="1" dirty="0">
              <a:latin typeface="Arial Cyr" panose="020B0604020202020204" pitchFamily="34" charset="0"/>
              <a:cs typeface="Arial Cyr" panose="020B0604020202020204" pitchFamily="34" charset="0"/>
            </a:endParaRPr>
          </a:p>
        </p:txBody>
      </p:sp>
      <p:sp>
        <p:nvSpPr>
          <p:cNvPr id="22" name="Rectangle 19"/>
          <p:cNvSpPr>
            <a:spLocks noChangeArrowheads="1"/>
          </p:cNvSpPr>
          <p:nvPr/>
        </p:nvSpPr>
        <p:spPr bwMode="auto">
          <a:xfrm>
            <a:off x="611560" y="5517232"/>
            <a:ext cx="309634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uk-UA" altLang="uk-UA" sz="2000" dirty="0">
                <a:ea typeface="Times New Roman" panose="02020603050405020304" pitchFamily="18" charset="0"/>
              </a:rPr>
              <a:t>Таблиця істинності:.</a:t>
            </a:r>
            <a:endParaRPr kumimoji="0" lang="uk-UA" altLang="uk-UA" sz="2000" b="0" i="0" u="none" strike="noStrike" cap="none" normalizeH="0" baseline="0" dirty="0" smtClean="0">
              <a:ln>
                <a:noFill/>
              </a:ln>
              <a:solidFill>
                <a:schemeClr val="tx1"/>
              </a:solidFill>
              <a:effectLst/>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2094" y="1508983"/>
            <a:ext cx="23756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smtClean="0">
                <a:ln>
                  <a:noFill/>
                </a:ln>
                <a:solidFill>
                  <a:schemeClr val="tx1"/>
                </a:solidFill>
                <a:effectLst/>
                <a:latin typeface="Arial" panose="020B0604020202020204" pitchFamily="34" charset="0"/>
              </a:rPr>
              <a:t/>
            </a:r>
            <a:br>
              <a:rPr kumimoji="0" lang="uk-UA" altLang="uk-UA" sz="600" b="0" i="0" u="none" strike="noStrike" cap="none" normalizeH="0" baseline="0" dirty="0" smtClean="0">
                <a:ln>
                  <a:noFill/>
                </a:ln>
                <a:solidFill>
                  <a:schemeClr val="tx1"/>
                </a:solidFill>
                <a:effectLst/>
                <a:latin typeface="Arial" panose="020B0604020202020204" pitchFamily="34" charset="0"/>
              </a:rPr>
            </a:br>
            <a:r>
              <a:rPr kumimoji="0" lang="uk-UA" altLang="uk-UA" sz="1500" b="0" i="0" u="none" strike="noStrike" cap="none" normalizeH="0" baseline="0" dirty="0" smtClean="0">
                <a:ln>
                  <a:noFill/>
                </a:ln>
                <a:solidFill>
                  <a:schemeClr val="tx1"/>
                </a:solidFill>
                <a:effectLst/>
                <a:latin typeface="Arial" panose="020B0604020202020204" pitchFamily="34" charset="0"/>
              </a:rPr>
              <a:t> </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7" name="Прямоугольник 26"/>
          <p:cNvSpPr/>
          <p:nvPr/>
        </p:nvSpPr>
        <p:spPr>
          <a:xfrm>
            <a:off x="2470010" y="740518"/>
            <a:ext cx="5136214" cy="400110"/>
          </a:xfrm>
          <a:prstGeom prst="rect">
            <a:avLst/>
          </a:prstGeom>
        </p:spPr>
        <p:txBody>
          <a:bodyPr wrap="none">
            <a:spAutoFit/>
          </a:bodyPr>
          <a:lstStyle/>
          <a:p>
            <a:r>
              <a:rPr lang="uk-UA" sz="2000" b="1" dirty="0">
                <a:solidFill>
                  <a:srgbClr val="0070C0"/>
                </a:solidFill>
                <a:latin typeface="Arial Cyr" panose="020B0604020202020204" pitchFamily="34" charset="0"/>
                <a:cs typeface="Arial Cyr" panose="020B0604020202020204" pitchFamily="34" charset="0"/>
              </a:rPr>
              <a:t>Логічне множення.  </a:t>
            </a:r>
            <a:r>
              <a:rPr lang="uk-UA" sz="2000" dirty="0">
                <a:solidFill>
                  <a:srgbClr val="0070C0"/>
                </a:solidFill>
                <a:latin typeface="Arial Cyr" panose="020B0604020202020204" pitchFamily="34" charset="0"/>
                <a:cs typeface="Arial Cyr" panose="020B0604020202020204" pitchFamily="34" charset="0"/>
              </a:rPr>
              <a:t>Позначають</a:t>
            </a:r>
            <a:r>
              <a:rPr lang="uk-UA" sz="2000" b="1" dirty="0">
                <a:solidFill>
                  <a:srgbClr val="0070C0"/>
                </a:solidFill>
                <a:latin typeface="Arial Cyr" panose="020B0604020202020204" pitchFamily="34" charset="0"/>
                <a:cs typeface="Arial Cyr" panose="020B0604020202020204" pitchFamily="34" charset="0"/>
              </a:rPr>
              <a:t> </a:t>
            </a:r>
            <a:r>
              <a:rPr lang="uk-UA" sz="2000" b="1" dirty="0" smtClean="0">
                <a:solidFill>
                  <a:srgbClr val="0070C0"/>
                </a:solidFill>
                <a:latin typeface="Arial Cyr" panose="020B0604020202020204" pitchFamily="34" charset="0"/>
                <a:cs typeface="Arial Cyr" panose="020B0604020202020204" pitchFamily="34" charset="0"/>
              </a:rPr>
              <a:t>І</a:t>
            </a:r>
            <a:r>
              <a:rPr lang="en-US" sz="2000" b="1" dirty="0" smtClean="0">
                <a:solidFill>
                  <a:srgbClr val="0070C0"/>
                </a:solidFill>
                <a:latin typeface="Arial Cyr" panose="020B0604020202020204" pitchFamily="34" charset="0"/>
                <a:cs typeface="Arial Cyr" panose="020B0604020202020204" pitchFamily="34" charset="0"/>
              </a:rPr>
              <a:t> (AND)</a:t>
            </a:r>
            <a:r>
              <a:rPr lang="uk-UA" dirty="0" smtClean="0"/>
              <a:t>.</a:t>
            </a:r>
            <a:endParaRPr lang="uk-UA" dirty="0"/>
          </a:p>
        </p:txBody>
      </p:sp>
      <p:graphicFrame>
        <p:nvGraphicFramePr>
          <p:cNvPr id="5132" name="Таблица 5131"/>
          <p:cNvGraphicFramePr>
            <a:graphicFrameLocks noGrp="1"/>
          </p:cNvGraphicFramePr>
          <p:nvPr>
            <p:extLst>
              <p:ext uri="{D42A27DB-BD31-4B8C-83A1-F6EECF244321}">
                <p14:modId xmlns:p14="http://schemas.microsoft.com/office/powerpoint/2010/main" val="3762174747"/>
              </p:ext>
            </p:extLst>
          </p:nvPr>
        </p:nvGraphicFramePr>
        <p:xfrm>
          <a:off x="4199167" y="5230320"/>
          <a:ext cx="4388628" cy="1255032"/>
        </p:xfrm>
        <a:graphic>
          <a:graphicData uri="http://schemas.openxmlformats.org/drawingml/2006/table">
            <a:tbl>
              <a:tblPr>
                <a:tableStyleId>{5C22544A-7EE6-4342-B048-85BDC9FD1C3A}</a:tableStyleId>
              </a:tblPr>
              <a:tblGrid>
                <a:gridCol w="1010628"/>
                <a:gridCol w="785692"/>
                <a:gridCol w="786484"/>
                <a:gridCol w="902912"/>
                <a:gridCol w="902912"/>
              </a:tblGrid>
              <a:tr h="418344">
                <a:tc>
                  <a:txBody>
                    <a:bodyPr/>
                    <a:lstStyle/>
                    <a:p>
                      <a:pPr indent="450215">
                        <a:spcAft>
                          <a:spcPts val="0"/>
                        </a:spcAft>
                      </a:pPr>
                      <a:r>
                        <a:rPr lang="en-US" sz="2000" dirty="0">
                          <a:effectLst/>
                        </a:rPr>
                        <a:t>A</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r>
              <a:tr h="418344">
                <a:tc>
                  <a:txBody>
                    <a:bodyPr/>
                    <a:lstStyle/>
                    <a:p>
                      <a:pPr indent="450215">
                        <a:spcAft>
                          <a:spcPts val="0"/>
                        </a:spcAft>
                      </a:pPr>
                      <a:r>
                        <a:rPr lang="en-US" sz="2000" dirty="0">
                          <a:effectLst/>
                        </a:rPr>
                        <a:t>B</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dirty="0">
                          <a:effectLst/>
                        </a:rPr>
                        <a:t>0</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r>
              <a:tr h="418344">
                <a:tc>
                  <a:txBody>
                    <a:bodyPr/>
                    <a:lstStyle/>
                    <a:p>
                      <a:pPr indent="450215">
                        <a:spcAft>
                          <a:spcPts val="0"/>
                        </a:spcAft>
                      </a:pPr>
                      <a:r>
                        <a:rPr lang="en-US" sz="2000" dirty="0" smtClean="0">
                          <a:effectLst/>
                        </a:rPr>
                        <a:t>Y</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dirty="0">
                          <a:effectLst/>
                        </a:rPr>
                        <a:t>1</a:t>
                      </a:r>
                      <a:endParaRPr lang="uk-UA" sz="20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3" name="Прямоугольник 2"/>
          <p:cNvSpPr/>
          <p:nvPr/>
        </p:nvSpPr>
        <p:spPr>
          <a:xfrm>
            <a:off x="2987824" y="1401261"/>
            <a:ext cx="3057504" cy="523220"/>
          </a:xfrm>
          <a:prstGeom prst="rect">
            <a:avLst/>
          </a:prstGeom>
        </p:spPr>
        <p:txBody>
          <a:bodyPr wrap="none">
            <a:spAutoFit/>
          </a:bodyPr>
          <a:lstStyle/>
          <a:p>
            <a:r>
              <a:rPr lang="uk-UA" sz="2800" dirty="0"/>
              <a:t>Схемна реалізація:</a:t>
            </a:r>
          </a:p>
        </p:txBody>
      </p:sp>
      <p:pic>
        <p:nvPicPr>
          <p:cNvPr id="7" name="Рисунок 6"/>
          <p:cNvPicPr>
            <a:picLocks noChangeAspect="1"/>
          </p:cNvPicPr>
          <p:nvPr/>
        </p:nvPicPr>
        <p:blipFill>
          <a:blip r:embed="rId3"/>
          <a:stretch>
            <a:fillRect/>
          </a:stretch>
        </p:blipFill>
        <p:spPr>
          <a:xfrm>
            <a:off x="735157" y="1991123"/>
            <a:ext cx="7734300" cy="3067050"/>
          </a:xfrm>
          <a:prstGeom prst="rect">
            <a:avLst/>
          </a:prstGeom>
        </p:spPr>
      </p:pic>
    </p:spTree>
    <p:extLst>
      <p:ext uri="{BB962C8B-B14F-4D97-AF65-F5344CB8AC3E}">
        <p14:creationId xmlns:p14="http://schemas.microsoft.com/office/powerpoint/2010/main" val="148842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248502" y="1140628"/>
            <a:ext cx="8652590" cy="5522817"/>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lvl="0" indent="0" rtl="0">
              <a:buNone/>
            </a:pPr>
            <a:endParaRPr lang="uk-UA" sz="2000" dirty="0"/>
          </a:p>
        </p:txBody>
      </p:sp>
      <p:sp>
        <p:nvSpPr>
          <p:cNvPr id="12" name="TextBox 11"/>
          <p:cNvSpPr txBox="1"/>
          <p:nvPr/>
        </p:nvSpPr>
        <p:spPr>
          <a:xfrm>
            <a:off x="755576" y="188640"/>
            <a:ext cx="777686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Основи алгебри логіки і схемотехніка</a:t>
            </a:r>
            <a:endParaRPr lang="uk-UA" sz="2800" b="1" dirty="0">
              <a:latin typeface="Arial Cyr" panose="020B0604020202020204" pitchFamily="34" charset="0"/>
              <a:cs typeface="Arial Cyr" panose="020B0604020202020204" pitchFamily="34" charset="0"/>
            </a:endParaRPr>
          </a:p>
        </p:txBody>
      </p:sp>
      <p:sp>
        <p:nvSpPr>
          <p:cNvPr id="16" name="Text Box 14"/>
          <p:cNvSpPr txBox="1">
            <a:spLocks noChangeArrowheads="1"/>
          </p:cNvSpPr>
          <p:nvPr/>
        </p:nvSpPr>
        <p:spPr bwMode="auto">
          <a:xfrm>
            <a:off x="2916310" y="3755414"/>
            <a:ext cx="576064" cy="412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altLang="uk-UA" sz="2400" dirty="0">
                <a:latin typeface="Arial" panose="020B0604020202020204" pitchFamily="34" charset="0"/>
                <a:ea typeface="Times New Roman" panose="02020603050405020304" pitchFamily="18" charset="0"/>
              </a:rPr>
              <a:t>Y</a:t>
            </a:r>
            <a:endParaRPr lang="en-US" altLang="uk-UA"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
        <p:nvSpPr>
          <p:cNvPr id="18" name="Text Box 16"/>
          <p:cNvSpPr txBox="1">
            <a:spLocks noChangeArrowheads="1"/>
          </p:cNvSpPr>
          <p:nvPr/>
        </p:nvSpPr>
        <p:spPr bwMode="auto">
          <a:xfrm>
            <a:off x="6610967" y="3865793"/>
            <a:ext cx="620620" cy="569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uk-UA"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Y</a:t>
            </a:r>
            <a:endParaRPr kumimoji="0" lang="en-US" altLang="uk-UA" sz="24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474322" y="1240055"/>
            <a:ext cx="833937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uk-UA" sz="2000" b="1" i="1" dirty="0"/>
              <a:t>Означення.</a:t>
            </a:r>
            <a:r>
              <a:rPr lang="uk-UA" sz="2000" dirty="0"/>
              <a:t> Логічною сумою змінних </a:t>
            </a:r>
            <a:r>
              <a:rPr lang="uk-UA" sz="2000" i="1" dirty="0"/>
              <a:t>А </a:t>
            </a:r>
            <a:r>
              <a:rPr lang="uk-UA" sz="2000" dirty="0"/>
              <a:t>і </a:t>
            </a:r>
            <a:r>
              <a:rPr lang="uk-UA" sz="2000" i="1" dirty="0"/>
              <a:t>В</a:t>
            </a:r>
            <a:r>
              <a:rPr lang="uk-UA" sz="2000" dirty="0"/>
              <a:t> є логічна функція </a:t>
            </a:r>
            <a:r>
              <a:rPr lang="en-US" sz="2000" dirty="0" smtClean="0"/>
              <a:t>Y</a:t>
            </a:r>
            <a:r>
              <a:rPr lang="uk-UA" sz="2000" dirty="0" smtClean="0"/>
              <a:t>, </a:t>
            </a:r>
            <a:r>
              <a:rPr lang="uk-UA" sz="2000" dirty="0"/>
              <a:t>яка істинна, якщо хоча б одна із вхідних величин істинна.</a:t>
            </a:r>
          </a:p>
          <a:p>
            <a:r>
              <a:rPr lang="uk-UA" sz="2000" dirty="0"/>
              <a:t>Інша назва: </a:t>
            </a:r>
            <a:r>
              <a:rPr lang="uk-UA" sz="2000" i="1" dirty="0"/>
              <a:t>диз’юнкція.</a:t>
            </a:r>
            <a:endParaRPr lang="uk-UA" sz="2000" dirty="0"/>
          </a:p>
          <a:p>
            <a:r>
              <a:rPr lang="uk-UA" sz="2000" b="1" dirty="0"/>
              <a:t>Запис: </a:t>
            </a:r>
          </a:p>
          <a:p>
            <a:r>
              <a:rPr lang="en-US" sz="2000" b="1" i="1" dirty="0" smtClean="0"/>
              <a:t>Y</a:t>
            </a:r>
            <a:r>
              <a:rPr lang="uk-UA" sz="2000" b="1" i="1" dirty="0" smtClean="0"/>
              <a:t> </a:t>
            </a:r>
            <a:r>
              <a:rPr lang="uk-UA" sz="2000" b="1" dirty="0"/>
              <a:t>= </a:t>
            </a:r>
            <a:r>
              <a:rPr lang="uk-UA" sz="2000" b="1" i="1" dirty="0"/>
              <a:t>А</a:t>
            </a:r>
            <a:r>
              <a:rPr lang="uk-UA" sz="2000" b="1" dirty="0"/>
              <a:t> + </a:t>
            </a:r>
            <a:r>
              <a:rPr lang="uk-UA" sz="2000" b="1" i="1" dirty="0"/>
              <a:t>В,</a:t>
            </a:r>
            <a:r>
              <a:rPr lang="uk-UA" sz="2000" b="1" dirty="0"/>
              <a:t>  або  </a:t>
            </a:r>
            <a:r>
              <a:rPr lang="en-US" sz="2000" b="1" dirty="0" smtClean="0"/>
              <a:t>Y</a:t>
            </a:r>
            <a:r>
              <a:rPr lang="uk-UA" sz="2000" b="1" dirty="0" smtClean="0"/>
              <a:t> </a:t>
            </a:r>
            <a:r>
              <a:rPr lang="uk-UA" sz="2000" b="1" dirty="0"/>
              <a:t>= </a:t>
            </a:r>
            <a:r>
              <a:rPr lang="uk-UA" sz="2000" b="1" i="1" dirty="0"/>
              <a:t>А</a:t>
            </a:r>
            <a:r>
              <a:rPr lang="uk-UA" sz="2000" b="1" dirty="0"/>
              <a:t> \/ </a:t>
            </a:r>
            <a:r>
              <a:rPr lang="uk-UA" sz="2000" b="1" i="1" dirty="0"/>
              <a:t>В</a:t>
            </a:r>
            <a:r>
              <a:rPr lang="uk-UA" sz="2000" b="1" dirty="0"/>
              <a:t> .</a:t>
            </a:r>
          </a:p>
        </p:txBody>
      </p:sp>
      <p:sp>
        <p:nvSpPr>
          <p:cNvPr id="22" name="Rectangle 19"/>
          <p:cNvSpPr>
            <a:spLocks noChangeArrowheads="1"/>
          </p:cNvSpPr>
          <p:nvPr/>
        </p:nvSpPr>
        <p:spPr bwMode="auto">
          <a:xfrm>
            <a:off x="611560" y="5517232"/>
            <a:ext cx="309634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uk-UA" altLang="uk-UA" sz="2000" dirty="0">
                <a:ea typeface="Times New Roman" panose="02020603050405020304" pitchFamily="18" charset="0"/>
              </a:rPr>
              <a:t>Таблиця істинності:.</a:t>
            </a:r>
            <a:endParaRPr kumimoji="0" lang="uk-UA" altLang="uk-UA" sz="2000" b="0" i="0" u="none" strike="noStrike" cap="none" normalizeH="0" baseline="0" dirty="0" smtClean="0">
              <a:ln>
                <a:noFill/>
              </a:ln>
              <a:solidFill>
                <a:schemeClr val="tx1"/>
              </a:solidFill>
              <a:effectLst/>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66104" y="2928808"/>
            <a:ext cx="83216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uk-UA" altLang="uk-UA" sz="2000" dirty="0" smtClean="0"/>
              <a:t>Графічне зображення</a:t>
            </a:r>
          </a:p>
          <a:p>
            <a:r>
              <a:rPr lang="ru-RU" altLang="uk-UA" sz="2000" dirty="0" smtClean="0"/>
              <a:t> </a:t>
            </a:r>
            <a:r>
              <a:rPr lang="ru-RU" altLang="uk-UA" sz="2000" dirty="0"/>
              <a:t>(у</a:t>
            </a:r>
            <a:r>
              <a:rPr lang="uk-UA" altLang="uk-UA" sz="2000" dirty="0"/>
              <a:t> системі ЄСКД</a:t>
            </a:r>
            <a:r>
              <a:rPr lang="uk-UA" altLang="uk-UA" sz="2000" dirty="0" smtClean="0"/>
              <a:t>):</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2094" y="1508983"/>
            <a:ext cx="23756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smtClean="0">
                <a:ln>
                  <a:noFill/>
                </a:ln>
                <a:solidFill>
                  <a:schemeClr val="tx1"/>
                </a:solidFill>
                <a:effectLst/>
                <a:latin typeface="Arial" panose="020B0604020202020204" pitchFamily="34" charset="0"/>
              </a:rPr>
              <a:t/>
            </a:r>
            <a:br>
              <a:rPr kumimoji="0" lang="uk-UA" altLang="uk-UA" sz="600" b="0" i="0" u="none" strike="noStrike" cap="none" normalizeH="0" baseline="0" dirty="0" smtClean="0">
                <a:ln>
                  <a:noFill/>
                </a:ln>
                <a:solidFill>
                  <a:schemeClr val="tx1"/>
                </a:solidFill>
                <a:effectLst/>
                <a:latin typeface="Arial" panose="020B0604020202020204" pitchFamily="34" charset="0"/>
              </a:rPr>
            </a:br>
            <a:r>
              <a:rPr kumimoji="0" lang="uk-UA" altLang="uk-UA" sz="1500" b="0" i="0" u="none" strike="noStrike" cap="none" normalizeH="0" baseline="0" dirty="0" smtClean="0">
                <a:ln>
                  <a:noFill/>
                </a:ln>
                <a:solidFill>
                  <a:schemeClr val="tx1"/>
                </a:solidFill>
                <a:effectLst/>
                <a:latin typeface="Arial" panose="020B0604020202020204" pitchFamily="34" charset="0"/>
              </a:rPr>
              <a:t> </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7" name="Прямоугольник 26"/>
          <p:cNvSpPr/>
          <p:nvPr/>
        </p:nvSpPr>
        <p:spPr>
          <a:xfrm>
            <a:off x="2470010" y="740518"/>
            <a:ext cx="5562613" cy="400110"/>
          </a:xfrm>
          <a:prstGeom prst="rect">
            <a:avLst/>
          </a:prstGeom>
        </p:spPr>
        <p:txBody>
          <a:bodyPr wrap="none">
            <a:spAutoFit/>
          </a:bodyPr>
          <a:lstStyle/>
          <a:p>
            <a:r>
              <a:rPr lang="uk-UA" sz="2000" b="1" dirty="0">
                <a:solidFill>
                  <a:srgbClr val="0070C0"/>
                </a:solidFill>
                <a:latin typeface="Arial Cyr" panose="020B0604020202020204" pitchFamily="34" charset="0"/>
                <a:cs typeface="Arial Cyr" panose="020B0604020202020204" pitchFamily="34" charset="0"/>
              </a:rPr>
              <a:t>Логічне </a:t>
            </a:r>
            <a:r>
              <a:rPr lang="uk-UA" sz="2000" b="1" dirty="0" smtClean="0">
                <a:solidFill>
                  <a:srgbClr val="0070C0"/>
                </a:solidFill>
                <a:latin typeface="Arial Cyr" panose="020B0604020202020204" pitchFamily="34" charset="0"/>
                <a:cs typeface="Arial Cyr" panose="020B0604020202020204" pitchFamily="34" charset="0"/>
              </a:rPr>
              <a:t>додавання.  </a:t>
            </a:r>
            <a:r>
              <a:rPr lang="uk-UA" sz="2000" dirty="0">
                <a:solidFill>
                  <a:srgbClr val="0070C0"/>
                </a:solidFill>
                <a:latin typeface="Arial Cyr" panose="020B0604020202020204" pitchFamily="34" charset="0"/>
                <a:cs typeface="Arial Cyr" panose="020B0604020202020204" pitchFamily="34" charset="0"/>
              </a:rPr>
              <a:t>Позначають</a:t>
            </a:r>
            <a:r>
              <a:rPr lang="uk-UA" sz="2000" b="1" dirty="0">
                <a:solidFill>
                  <a:srgbClr val="0070C0"/>
                </a:solidFill>
                <a:latin typeface="Arial Cyr" panose="020B0604020202020204" pitchFamily="34" charset="0"/>
                <a:cs typeface="Arial Cyr" panose="020B0604020202020204" pitchFamily="34" charset="0"/>
              </a:rPr>
              <a:t> </a:t>
            </a:r>
            <a:r>
              <a:rPr lang="uk-UA" sz="2000" b="1" dirty="0" smtClean="0">
                <a:solidFill>
                  <a:srgbClr val="0070C0"/>
                </a:solidFill>
                <a:latin typeface="Arial Cyr" panose="020B0604020202020204" pitchFamily="34" charset="0"/>
                <a:cs typeface="Arial Cyr" panose="020B0604020202020204" pitchFamily="34" charset="0"/>
              </a:rPr>
              <a:t>АБО</a:t>
            </a:r>
            <a:r>
              <a:rPr lang="en-US" sz="2000" b="1" dirty="0" smtClean="0">
                <a:solidFill>
                  <a:srgbClr val="0070C0"/>
                </a:solidFill>
                <a:latin typeface="Arial Cyr" panose="020B0604020202020204" pitchFamily="34" charset="0"/>
                <a:cs typeface="Arial Cyr" panose="020B0604020202020204" pitchFamily="34" charset="0"/>
              </a:rPr>
              <a:t> (OR)</a:t>
            </a:r>
            <a:r>
              <a:rPr lang="uk-UA" dirty="0" smtClean="0"/>
              <a:t>.</a:t>
            </a:r>
            <a:endParaRPr lang="uk-UA" dirty="0"/>
          </a:p>
        </p:txBody>
      </p:sp>
      <p:sp>
        <p:nvSpPr>
          <p:cNvPr id="5131" name="Прямоугольник 5130"/>
          <p:cNvSpPr/>
          <p:nvPr/>
        </p:nvSpPr>
        <p:spPr>
          <a:xfrm>
            <a:off x="5035374" y="3135182"/>
            <a:ext cx="3877985" cy="369332"/>
          </a:xfrm>
          <a:prstGeom prst="rect">
            <a:avLst/>
          </a:prstGeom>
        </p:spPr>
        <p:txBody>
          <a:bodyPr wrap="none">
            <a:spAutoFit/>
          </a:bodyPr>
          <a:lstStyle/>
          <a:p>
            <a:r>
              <a:rPr lang="uk-UA" dirty="0"/>
              <a:t>або  у американському стандарті	</a:t>
            </a:r>
          </a:p>
        </p:txBody>
      </p:sp>
      <p:graphicFrame>
        <p:nvGraphicFramePr>
          <p:cNvPr id="5132" name="Таблица 5131"/>
          <p:cNvGraphicFramePr>
            <a:graphicFrameLocks noGrp="1"/>
          </p:cNvGraphicFramePr>
          <p:nvPr>
            <p:extLst>
              <p:ext uri="{D42A27DB-BD31-4B8C-83A1-F6EECF244321}">
                <p14:modId xmlns:p14="http://schemas.microsoft.com/office/powerpoint/2010/main" val="340480377"/>
              </p:ext>
            </p:extLst>
          </p:nvPr>
        </p:nvGraphicFramePr>
        <p:xfrm>
          <a:off x="4199168" y="5228270"/>
          <a:ext cx="4388628" cy="1255032"/>
        </p:xfrm>
        <a:graphic>
          <a:graphicData uri="http://schemas.openxmlformats.org/drawingml/2006/table">
            <a:tbl>
              <a:tblPr>
                <a:tableStyleId>{5C22544A-7EE6-4342-B048-85BDC9FD1C3A}</a:tableStyleId>
              </a:tblPr>
              <a:tblGrid>
                <a:gridCol w="1010628"/>
                <a:gridCol w="785692"/>
                <a:gridCol w="786484"/>
                <a:gridCol w="902912"/>
                <a:gridCol w="902912"/>
              </a:tblGrid>
              <a:tr h="418344">
                <a:tc>
                  <a:txBody>
                    <a:bodyPr/>
                    <a:lstStyle/>
                    <a:p>
                      <a:pPr indent="450215">
                        <a:spcAft>
                          <a:spcPts val="0"/>
                        </a:spcAft>
                      </a:pPr>
                      <a:r>
                        <a:rPr lang="en-US" sz="2400">
                          <a:effectLst/>
                          <a:latin typeface="Times New Roman" panose="02020603050405020304" pitchFamily="18" charset="0"/>
                          <a:ea typeface="Times New Roman" panose="02020603050405020304" pitchFamily="18" charset="0"/>
                        </a:rPr>
                        <a:t>A</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a:effectLst/>
                          <a:latin typeface="Times New Roman" panose="02020603050405020304" pitchFamily="18" charset="0"/>
                          <a:ea typeface="Times New Roman" panose="02020603050405020304" pitchFamily="18" charset="0"/>
                        </a:rPr>
                        <a:t>0</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a:effectLst/>
                          <a:latin typeface="Times New Roman" panose="02020603050405020304" pitchFamily="18" charset="0"/>
                          <a:ea typeface="Times New Roman" panose="02020603050405020304" pitchFamily="18" charset="0"/>
                        </a:rPr>
                        <a:t>0</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a:effectLst/>
                          <a:latin typeface="Times New Roman" panose="02020603050405020304" pitchFamily="18" charset="0"/>
                          <a:ea typeface="Times New Roman" panose="02020603050405020304" pitchFamily="18" charset="0"/>
                        </a:rPr>
                        <a:t>1</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dirty="0">
                          <a:effectLst/>
                          <a:latin typeface="Times New Roman" panose="02020603050405020304" pitchFamily="18" charset="0"/>
                          <a:ea typeface="Times New Roman" panose="02020603050405020304" pitchFamily="18" charset="0"/>
                        </a:rPr>
                        <a:t>1</a:t>
                      </a:r>
                      <a:endParaRPr lang="uk-UA" sz="2400" dirty="0">
                        <a:effectLst/>
                        <a:latin typeface="Times New Roman" panose="02020603050405020304" pitchFamily="18" charset="0"/>
                        <a:ea typeface="Times New Roman" panose="02020603050405020304" pitchFamily="18" charset="0"/>
                      </a:endParaRPr>
                    </a:p>
                  </a:txBody>
                  <a:tcPr marL="68580" marR="68580" marT="0" marB="0"/>
                </a:tc>
              </a:tr>
              <a:tr h="418344">
                <a:tc>
                  <a:txBody>
                    <a:bodyPr/>
                    <a:lstStyle/>
                    <a:p>
                      <a:pPr indent="450215">
                        <a:spcAft>
                          <a:spcPts val="0"/>
                        </a:spcAft>
                      </a:pPr>
                      <a:r>
                        <a:rPr lang="en-US" sz="2400">
                          <a:effectLst/>
                          <a:latin typeface="Times New Roman" panose="02020603050405020304" pitchFamily="18" charset="0"/>
                          <a:ea typeface="Times New Roman" panose="02020603050405020304" pitchFamily="18" charset="0"/>
                        </a:rPr>
                        <a:t>B</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a:effectLst/>
                          <a:latin typeface="Times New Roman" panose="02020603050405020304" pitchFamily="18" charset="0"/>
                          <a:ea typeface="Times New Roman" panose="02020603050405020304" pitchFamily="18" charset="0"/>
                        </a:rPr>
                        <a:t>0</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a:effectLst/>
                          <a:latin typeface="Times New Roman" panose="02020603050405020304" pitchFamily="18" charset="0"/>
                          <a:ea typeface="Times New Roman" panose="02020603050405020304" pitchFamily="18" charset="0"/>
                        </a:rPr>
                        <a:t>1</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a:effectLst/>
                          <a:latin typeface="Times New Roman" panose="02020603050405020304" pitchFamily="18" charset="0"/>
                          <a:ea typeface="Times New Roman" panose="02020603050405020304" pitchFamily="18" charset="0"/>
                        </a:rPr>
                        <a:t>0</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a:effectLst/>
                          <a:latin typeface="Times New Roman" panose="02020603050405020304" pitchFamily="18" charset="0"/>
                          <a:ea typeface="Times New Roman" panose="02020603050405020304" pitchFamily="18" charset="0"/>
                        </a:rPr>
                        <a:t>1</a:t>
                      </a:r>
                      <a:endParaRPr lang="uk-UA" sz="2400">
                        <a:effectLst/>
                        <a:latin typeface="Times New Roman" panose="02020603050405020304" pitchFamily="18" charset="0"/>
                        <a:ea typeface="Times New Roman" panose="02020603050405020304" pitchFamily="18" charset="0"/>
                      </a:endParaRPr>
                    </a:p>
                  </a:txBody>
                  <a:tcPr marL="68580" marR="68580" marT="0" marB="0"/>
                </a:tc>
              </a:tr>
              <a:tr h="418344">
                <a:tc>
                  <a:txBody>
                    <a:bodyPr/>
                    <a:lstStyle/>
                    <a:p>
                      <a:pPr indent="450215">
                        <a:spcAft>
                          <a:spcPts val="0"/>
                        </a:spcAft>
                      </a:pPr>
                      <a:r>
                        <a:rPr lang="en-US" sz="2400" dirty="0" smtClean="0">
                          <a:effectLst/>
                          <a:latin typeface="Times New Roman" panose="02020603050405020304" pitchFamily="18" charset="0"/>
                          <a:ea typeface="Times New Roman" panose="02020603050405020304" pitchFamily="18" charset="0"/>
                        </a:rPr>
                        <a:t>Y</a:t>
                      </a:r>
                      <a:endParaRPr lang="uk-UA"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a:effectLst/>
                          <a:latin typeface="Times New Roman" panose="02020603050405020304" pitchFamily="18" charset="0"/>
                          <a:ea typeface="Times New Roman" panose="02020603050405020304" pitchFamily="18" charset="0"/>
                        </a:rPr>
                        <a:t>0</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a:effectLst/>
                          <a:latin typeface="Times New Roman" panose="02020603050405020304" pitchFamily="18" charset="0"/>
                          <a:ea typeface="Times New Roman" panose="02020603050405020304" pitchFamily="18" charset="0"/>
                        </a:rPr>
                        <a:t>1</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a:effectLst/>
                          <a:latin typeface="Times New Roman" panose="02020603050405020304" pitchFamily="18" charset="0"/>
                          <a:ea typeface="Times New Roman" panose="02020603050405020304" pitchFamily="18" charset="0"/>
                        </a:rPr>
                        <a:t>1</a:t>
                      </a:r>
                      <a:endParaRPr lang="uk-UA"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400" dirty="0">
                          <a:effectLst/>
                          <a:latin typeface="Times New Roman" panose="02020603050405020304" pitchFamily="18" charset="0"/>
                          <a:ea typeface="Times New Roman" panose="02020603050405020304" pitchFamily="18" charset="0"/>
                        </a:rPr>
                        <a:t>1</a:t>
                      </a:r>
                      <a:endParaRPr lang="uk-UA" sz="24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5133" name="Rectangle 21"/>
          <p:cNvSpPr>
            <a:spLocks noChangeArrowheads="1"/>
          </p:cNvSpPr>
          <p:nvPr/>
        </p:nvSpPr>
        <p:spPr bwMode="auto">
          <a:xfrm>
            <a:off x="2088792" y="3670003"/>
            <a:ext cx="381218" cy="79447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uk-UA"/>
          </a:p>
        </p:txBody>
      </p:sp>
      <p:sp>
        <p:nvSpPr>
          <p:cNvPr id="5135" name="Line 23"/>
          <p:cNvSpPr>
            <a:spLocks noChangeShapeType="1"/>
          </p:cNvSpPr>
          <p:nvPr/>
        </p:nvSpPr>
        <p:spPr bwMode="auto">
          <a:xfrm>
            <a:off x="2479733" y="3972118"/>
            <a:ext cx="3667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uk-UA"/>
          </a:p>
        </p:txBody>
      </p:sp>
      <p:sp>
        <p:nvSpPr>
          <p:cNvPr id="5136" name="Line 24"/>
          <p:cNvSpPr>
            <a:spLocks noChangeShapeType="1"/>
          </p:cNvSpPr>
          <p:nvPr/>
        </p:nvSpPr>
        <p:spPr bwMode="auto">
          <a:xfrm>
            <a:off x="1722079" y="3835023"/>
            <a:ext cx="3667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uk-UA"/>
          </a:p>
        </p:txBody>
      </p:sp>
      <p:sp>
        <p:nvSpPr>
          <p:cNvPr id="5137" name="Line 25"/>
          <p:cNvSpPr>
            <a:spLocks noChangeShapeType="1"/>
          </p:cNvSpPr>
          <p:nvPr/>
        </p:nvSpPr>
        <p:spPr bwMode="auto">
          <a:xfrm>
            <a:off x="1722079" y="4208693"/>
            <a:ext cx="3667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uk-UA"/>
          </a:p>
        </p:txBody>
      </p:sp>
      <p:pic>
        <p:nvPicPr>
          <p:cNvPr id="52" name="Рисунок 51"/>
          <p:cNvPicPr>
            <a:picLocks noChangeAspect="1"/>
          </p:cNvPicPr>
          <p:nvPr/>
        </p:nvPicPr>
        <p:blipFill>
          <a:blip r:embed="rId4"/>
          <a:stretch>
            <a:fillRect/>
          </a:stretch>
        </p:blipFill>
        <p:spPr>
          <a:xfrm>
            <a:off x="1250584" y="3530498"/>
            <a:ext cx="475529" cy="536494"/>
          </a:xfrm>
          <a:prstGeom prst="rect">
            <a:avLst/>
          </a:prstGeom>
        </p:spPr>
      </p:pic>
      <p:sp>
        <p:nvSpPr>
          <p:cNvPr id="5142" name="Прямоугольник 5141"/>
          <p:cNvSpPr/>
          <p:nvPr/>
        </p:nvSpPr>
        <p:spPr>
          <a:xfrm>
            <a:off x="1303953" y="4031806"/>
            <a:ext cx="301631" cy="400110"/>
          </a:xfrm>
          <a:prstGeom prst="rect">
            <a:avLst/>
          </a:prstGeom>
        </p:spPr>
        <p:txBody>
          <a:bodyPr wrap="square">
            <a:spAutoFit/>
          </a:bodyPr>
          <a:lstStyle/>
          <a:p>
            <a:r>
              <a:rPr lang="en-US" altLang="uk-UA" sz="2000" dirty="0">
                <a:latin typeface="Arial" panose="020B0604020202020204" pitchFamily="34" charset="0"/>
                <a:ea typeface="Times New Roman" panose="02020603050405020304" pitchFamily="18" charset="0"/>
              </a:rPr>
              <a:t>B</a:t>
            </a:r>
            <a:endParaRPr lang="uk-UA" sz="2000" dirty="0"/>
          </a:p>
        </p:txBody>
      </p:sp>
      <p:sp>
        <p:nvSpPr>
          <p:cNvPr id="3" name="TextBox 2"/>
          <p:cNvSpPr txBox="1"/>
          <p:nvPr/>
        </p:nvSpPr>
        <p:spPr>
          <a:xfrm>
            <a:off x="2197608" y="3646516"/>
            <a:ext cx="301686" cy="369332"/>
          </a:xfrm>
          <a:prstGeom prst="rect">
            <a:avLst/>
          </a:prstGeom>
          <a:noFill/>
        </p:spPr>
        <p:txBody>
          <a:bodyPr wrap="none" rtlCol="0">
            <a:spAutoFit/>
          </a:bodyPr>
          <a:lstStyle/>
          <a:p>
            <a:r>
              <a:rPr lang="uk-UA" b="1" dirty="0" smtClean="0"/>
              <a:t>1</a:t>
            </a:r>
            <a:endParaRPr lang="uk-UA" b="1"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3848885709"/>
              </p:ext>
            </p:extLst>
          </p:nvPr>
        </p:nvGraphicFramePr>
        <p:xfrm>
          <a:off x="5170863" y="3684811"/>
          <a:ext cx="1465182" cy="592412"/>
        </p:xfrm>
        <a:graphic>
          <a:graphicData uri="http://schemas.openxmlformats.org/presentationml/2006/ole">
            <mc:AlternateContent xmlns:mc="http://schemas.openxmlformats.org/markup-compatibility/2006">
              <mc:Choice xmlns:v="urn:schemas-microsoft-com:vml" Requires="v">
                <p:oleObj spid="_x0000_s7179" r:id="rId5" imgW="955080" imgH="386280" progId="">
                  <p:embed/>
                </p:oleObj>
              </mc:Choice>
              <mc:Fallback>
                <p:oleObj r:id="rId5" imgW="955080" imgH="386280"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0863" y="3684811"/>
                        <a:ext cx="1465182" cy="592412"/>
                      </a:xfrm>
                      <a:prstGeom prst="rect">
                        <a:avLst/>
                      </a:prstGeom>
                      <a:noFill/>
                      <a:ln>
                        <a:noFill/>
                      </a:ln>
                    </p:spPr>
                  </p:pic>
                </p:oleObj>
              </mc:Fallback>
            </mc:AlternateContent>
          </a:graphicData>
        </a:graphic>
      </p:graphicFrame>
      <p:pic>
        <p:nvPicPr>
          <p:cNvPr id="25" name="Рисунок 24"/>
          <p:cNvPicPr>
            <a:picLocks noChangeAspect="1"/>
          </p:cNvPicPr>
          <p:nvPr/>
        </p:nvPicPr>
        <p:blipFill>
          <a:blip r:embed="rId4"/>
          <a:stretch>
            <a:fillRect/>
          </a:stretch>
        </p:blipFill>
        <p:spPr>
          <a:xfrm>
            <a:off x="4861280" y="3536921"/>
            <a:ext cx="475529" cy="536494"/>
          </a:xfrm>
          <a:prstGeom prst="rect">
            <a:avLst/>
          </a:prstGeom>
        </p:spPr>
      </p:pic>
      <p:sp>
        <p:nvSpPr>
          <p:cNvPr id="6" name="Прямоугольник 5"/>
          <p:cNvSpPr/>
          <p:nvPr/>
        </p:nvSpPr>
        <p:spPr>
          <a:xfrm>
            <a:off x="4989319" y="4288859"/>
            <a:ext cx="356188" cy="400110"/>
          </a:xfrm>
          <a:prstGeom prst="rect">
            <a:avLst/>
          </a:prstGeom>
        </p:spPr>
        <p:txBody>
          <a:bodyPr wrap="none">
            <a:spAutoFit/>
          </a:bodyPr>
          <a:lstStyle/>
          <a:p>
            <a:pPr lvl="0"/>
            <a:r>
              <a:rPr lang="en-US" altLang="uk-UA" sz="2000" dirty="0">
                <a:solidFill>
                  <a:prstClr val="black"/>
                </a:solidFill>
                <a:latin typeface="Arial" panose="020B0604020202020204" pitchFamily="34" charset="0"/>
                <a:ea typeface="Times New Roman" panose="02020603050405020304" pitchFamily="18" charset="0"/>
              </a:rPr>
              <a:t>B</a:t>
            </a:r>
            <a:endParaRPr lang="uk-UA" sz="2000" dirty="0">
              <a:solidFill>
                <a:prstClr val="black"/>
              </a:solidFill>
            </a:endParaRPr>
          </a:p>
        </p:txBody>
      </p:sp>
    </p:spTree>
    <p:extLst>
      <p:ext uri="{BB962C8B-B14F-4D97-AF65-F5344CB8AC3E}">
        <p14:creationId xmlns:p14="http://schemas.microsoft.com/office/powerpoint/2010/main" val="1233675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55576" y="188640"/>
            <a:ext cx="777686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Основи алгебри логіки і схемотехніка</a:t>
            </a:r>
            <a:endParaRPr lang="uk-UA" sz="2800" b="1" dirty="0">
              <a:latin typeface="Arial Cyr" panose="020B0604020202020204" pitchFamily="34" charset="0"/>
              <a:cs typeface="Arial Cyr" panose="020B0604020202020204" pitchFamily="34" charset="0"/>
            </a:endParaRPr>
          </a:p>
        </p:txBody>
      </p:sp>
      <p:sp>
        <p:nvSpPr>
          <p:cNvPr id="22" name="Rectangle 19"/>
          <p:cNvSpPr>
            <a:spLocks noChangeArrowheads="1"/>
          </p:cNvSpPr>
          <p:nvPr/>
        </p:nvSpPr>
        <p:spPr bwMode="auto">
          <a:xfrm>
            <a:off x="611560" y="5517232"/>
            <a:ext cx="309634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uk-UA" altLang="uk-UA" sz="2000" dirty="0">
                <a:ea typeface="Times New Roman" panose="02020603050405020304" pitchFamily="18" charset="0"/>
              </a:rPr>
              <a:t>Таблиця істинності:.</a:t>
            </a:r>
            <a:endParaRPr kumimoji="0" lang="uk-UA" altLang="uk-UA" sz="2000" b="0" i="0" u="none" strike="noStrike" cap="none" normalizeH="0" baseline="0" dirty="0" smtClean="0">
              <a:ln>
                <a:noFill/>
              </a:ln>
              <a:solidFill>
                <a:schemeClr val="tx1"/>
              </a:solidFill>
              <a:effectLst/>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2094" y="1508983"/>
            <a:ext cx="23756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smtClean="0">
                <a:ln>
                  <a:noFill/>
                </a:ln>
                <a:solidFill>
                  <a:schemeClr val="tx1"/>
                </a:solidFill>
                <a:effectLst/>
                <a:latin typeface="Arial" panose="020B0604020202020204" pitchFamily="34" charset="0"/>
              </a:rPr>
              <a:t/>
            </a:r>
            <a:br>
              <a:rPr kumimoji="0" lang="uk-UA" altLang="uk-UA" sz="600" b="0" i="0" u="none" strike="noStrike" cap="none" normalizeH="0" baseline="0" dirty="0" smtClean="0">
                <a:ln>
                  <a:noFill/>
                </a:ln>
                <a:solidFill>
                  <a:schemeClr val="tx1"/>
                </a:solidFill>
                <a:effectLst/>
                <a:latin typeface="Arial" panose="020B0604020202020204" pitchFamily="34" charset="0"/>
              </a:rPr>
            </a:br>
            <a:r>
              <a:rPr kumimoji="0" lang="uk-UA" altLang="uk-UA" sz="1500" b="0" i="0" u="none" strike="noStrike" cap="none" normalizeH="0" baseline="0" dirty="0" smtClean="0">
                <a:ln>
                  <a:noFill/>
                </a:ln>
                <a:solidFill>
                  <a:schemeClr val="tx1"/>
                </a:solidFill>
                <a:effectLst/>
                <a:latin typeface="Arial" panose="020B0604020202020204" pitchFamily="34" charset="0"/>
              </a:rPr>
              <a:t> </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7" name="Прямоугольник 26"/>
          <p:cNvSpPr/>
          <p:nvPr/>
        </p:nvSpPr>
        <p:spPr>
          <a:xfrm>
            <a:off x="2470010" y="740518"/>
            <a:ext cx="5562613" cy="400110"/>
          </a:xfrm>
          <a:prstGeom prst="rect">
            <a:avLst/>
          </a:prstGeom>
        </p:spPr>
        <p:txBody>
          <a:bodyPr wrap="none">
            <a:spAutoFit/>
          </a:bodyPr>
          <a:lstStyle/>
          <a:p>
            <a:r>
              <a:rPr lang="uk-UA" sz="2000" b="1" dirty="0">
                <a:solidFill>
                  <a:srgbClr val="0070C0"/>
                </a:solidFill>
                <a:latin typeface="Arial Cyr" panose="020B0604020202020204" pitchFamily="34" charset="0"/>
                <a:cs typeface="Arial Cyr" panose="020B0604020202020204" pitchFamily="34" charset="0"/>
              </a:rPr>
              <a:t>Логічне </a:t>
            </a:r>
            <a:r>
              <a:rPr lang="uk-UA" sz="2000" b="1" dirty="0" smtClean="0">
                <a:solidFill>
                  <a:srgbClr val="0070C0"/>
                </a:solidFill>
                <a:latin typeface="Arial Cyr" panose="020B0604020202020204" pitchFamily="34" charset="0"/>
                <a:cs typeface="Arial Cyr" panose="020B0604020202020204" pitchFamily="34" charset="0"/>
              </a:rPr>
              <a:t>додавання.  </a:t>
            </a:r>
            <a:r>
              <a:rPr lang="uk-UA" sz="2000" dirty="0">
                <a:solidFill>
                  <a:srgbClr val="0070C0"/>
                </a:solidFill>
                <a:latin typeface="Arial Cyr" panose="020B0604020202020204" pitchFamily="34" charset="0"/>
                <a:cs typeface="Arial Cyr" panose="020B0604020202020204" pitchFamily="34" charset="0"/>
              </a:rPr>
              <a:t>Позначають</a:t>
            </a:r>
            <a:r>
              <a:rPr lang="uk-UA" sz="2000" b="1" dirty="0">
                <a:solidFill>
                  <a:srgbClr val="0070C0"/>
                </a:solidFill>
                <a:latin typeface="Arial Cyr" panose="020B0604020202020204" pitchFamily="34" charset="0"/>
                <a:cs typeface="Arial Cyr" panose="020B0604020202020204" pitchFamily="34" charset="0"/>
              </a:rPr>
              <a:t> </a:t>
            </a:r>
            <a:r>
              <a:rPr lang="uk-UA" sz="2000" b="1" dirty="0" smtClean="0">
                <a:solidFill>
                  <a:srgbClr val="0070C0"/>
                </a:solidFill>
                <a:latin typeface="Arial Cyr" panose="020B0604020202020204" pitchFamily="34" charset="0"/>
                <a:cs typeface="Arial Cyr" panose="020B0604020202020204" pitchFamily="34" charset="0"/>
              </a:rPr>
              <a:t>АБО</a:t>
            </a:r>
            <a:r>
              <a:rPr lang="en-US" sz="2000" b="1" dirty="0" smtClean="0">
                <a:solidFill>
                  <a:srgbClr val="0070C0"/>
                </a:solidFill>
                <a:latin typeface="Arial Cyr" panose="020B0604020202020204" pitchFamily="34" charset="0"/>
                <a:cs typeface="Arial Cyr" panose="020B0604020202020204" pitchFamily="34" charset="0"/>
              </a:rPr>
              <a:t> (OR)</a:t>
            </a:r>
            <a:r>
              <a:rPr lang="uk-UA" dirty="0" smtClean="0"/>
              <a:t>.</a:t>
            </a:r>
            <a:endParaRPr lang="uk-UA" dirty="0"/>
          </a:p>
        </p:txBody>
      </p:sp>
      <p:graphicFrame>
        <p:nvGraphicFramePr>
          <p:cNvPr id="5132" name="Таблица 5131"/>
          <p:cNvGraphicFramePr>
            <a:graphicFrameLocks noGrp="1"/>
          </p:cNvGraphicFramePr>
          <p:nvPr>
            <p:extLst>
              <p:ext uri="{D42A27DB-BD31-4B8C-83A1-F6EECF244321}">
                <p14:modId xmlns:p14="http://schemas.microsoft.com/office/powerpoint/2010/main" val="3762174747"/>
              </p:ext>
            </p:extLst>
          </p:nvPr>
        </p:nvGraphicFramePr>
        <p:xfrm>
          <a:off x="4199167" y="5230320"/>
          <a:ext cx="4388628" cy="1255032"/>
        </p:xfrm>
        <a:graphic>
          <a:graphicData uri="http://schemas.openxmlformats.org/drawingml/2006/table">
            <a:tbl>
              <a:tblPr>
                <a:tableStyleId>{5C22544A-7EE6-4342-B048-85BDC9FD1C3A}</a:tableStyleId>
              </a:tblPr>
              <a:tblGrid>
                <a:gridCol w="1010628"/>
                <a:gridCol w="785692"/>
                <a:gridCol w="786484"/>
                <a:gridCol w="902912"/>
                <a:gridCol w="902912"/>
              </a:tblGrid>
              <a:tr h="418344">
                <a:tc>
                  <a:txBody>
                    <a:bodyPr/>
                    <a:lstStyle/>
                    <a:p>
                      <a:pPr indent="450215">
                        <a:spcAft>
                          <a:spcPts val="0"/>
                        </a:spcAft>
                      </a:pPr>
                      <a:r>
                        <a:rPr lang="en-US" sz="2000" dirty="0">
                          <a:effectLst/>
                        </a:rPr>
                        <a:t>A</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r>
              <a:tr h="418344">
                <a:tc>
                  <a:txBody>
                    <a:bodyPr/>
                    <a:lstStyle/>
                    <a:p>
                      <a:pPr indent="450215">
                        <a:spcAft>
                          <a:spcPts val="0"/>
                        </a:spcAft>
                      </a:pPr>
                      <a:r>
                        <a:rPr lang="en-US" sz="2000" dirty="0">
                          <a:effectLst/>
                        </a:rPr>
                        <a:t>B</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dirty="0">
                          <a:effectLst/>
                        </a:rPr>
                        <a:t>0</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1</a:t>
                      </a:r>
                      <a:endParaRPr lang="uk-UA" sz="2000">
                        <a:effectLst/>
                        <a:latin typeface="Times New Roman" panose="02020603050405020304" pitchFamily="18" charset="0"/>
                        <a:ea typeface="Times New Roman" panose="02020603050405020304" pitchFamily="18" charset="0"/>
                      </a:endParaRPr>
                    </a:p>
                  </a:txBody>
                  <a:tcPr marL="68580" marR="68580" marT="0" marB="0"/>
                </a:tc>
              </a:tr>
              <a:tr h="418344">
                <a:tc>
                  <a:txBody>
                    <a:bodyPr/>
                    <a:lstStyle/>
                    <a:p>
                      <a:pPr indent="450215">
                        <a:spcAft>
                          <a:spcPts val="0"/>
                        </a:spcAft>
                      </a:pPr>
                      <a:r>
                        <a:rPr lang="en-US" sz="2000" dirty="0" smtClean="0">
                          <a:effectLst/>
                        </a:rPr>
                        <a:t>Y</a:t>
                      </a:r>
                      <a:endParaRPr lang="uk-UA"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a:effectLst/>
                        </a:rPr>
                        <a:t>0</a:t>
                      </a:r>
                      <a:endParaRPr lang="uk-UA"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0215">
                        <a:spcAft>
                          <a:spcPts val="0"/>
                        </a:spcAft>
                      </a:pPr>
                      <a:r>
                        <a:rPr lang="ru-RU" sz="2000" dirty="0">
                          <a:effectLst/>
                        </a:rPr>
                        <a:t>1</a:t>
                      </a:r>
                      <a:endParaRPr lang="uk-UA" sz="20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3" name="Прямоугольник 2"/>
          <p:cNvSpPr/>
          <p:nvPr/>
        </p:nvSpPr>
        <p:spPr>
          <a:xfrm>
            <a:off x="2987824" y="1401261"/>
            <a:ext cx="3057504" cy="523220"/>
          </a:xfrm>
          <a:prstGeom prst="rect">
            <a:avLst/>
          </a:prstGeom>
        </p:spPr>
        <p:txBody>
          <a:bodyPr wrap="none">
            <a:spAutoFit/>
          </a:bodyPr>
          <a:lstStyle/>
          <a:p>
            <a:r>
              <a:rPr lang="uk-UA" sz="2800" dirty="0"/>
              <a:t>Схемна реалізація:</a:t>
            </a:r>
          </a:p>
        </p:txBody>
      </p:sp>
      <p:pic>
        <p:nvPicPr>
          <p:cNvPr id="6" name="Рисунок 5"/>
          <p:cNvPicPr>
            <a:picLocks noChangeAspect="1"/>
          </p:cNvPicPr>
          <p:nvPr/>
        </p:nvPicPr>
        <p:blipFill>
          <a:blip r:embed="rId3"/>
          <a:stretch>
            <a:fillRect/>
          </a:stretch>
        </p:blipFill>
        <p:spPr>
          <a:xfrm>
            <a:off x="971601" y="2185113"/>
            <a:ext cx="7321934" cy="2833443"/>
          </a:xfrm>
          <a:prstGeom prst="rect">
            <a:avLst/>
          </a:prstGeom>
        </p:spPr>
      </p:pic>
    </p:spTree>
    <p:extLst>
      <p:ext uri="{BB962C8B-B14F-4D97-AF65-F5344CB8AC3E}">
        <p14:creationId xmlns:p14="http://schemas.microsoft.com/office/powerpoint/2010/main" val="3541617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55576" y="188640"/>
            <a:ext cx="777686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Основи алгебри логіки і схемотехніка</a:t>
            </a:r>
            <a:endParaRPr lang="uk-UA" sz="2800" b="1" dirty="0">
              <a:latin typeface="Arial Cyr" panose="020B0604020202020204" pitchFamily="34" charset="0"/>
              <a:cs typeface="Arial Cyr" panose="020B0604020202020204" pitchFamily="34" charset="0"/>
            </a:endParaRPr>
          </a:p>
        </p:txBody>
      </p:sp>
      <p:sp>
        <p:nvSpPr>
          <p:cNvPr id="22" name="Rectangle 19"/>
          <p:cNvSpPr>
            <a:spLocks noChangeArrowheads="1"/>
          </p:cNvSpPr>
          <p:nvPr/>
        </p:nvSpPr>
        <p:spPr bwMode="auto">
          <a:xfrm>
            <a:off x="249660" y="1029214"/>
            <a:ext cx="864096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uk-UA" altLang="uk-UA" sz="2000" dirty="0">
                <a:ea typeface="Times New Roman" panose="02020603050405020304" pitchFamily="18" charset="0"/>
              </a:rPr>
              <a:t>У реальних схемах символічні ключі замінюють діодами, транзисторами чи просто використовують напилені </a:t>
            </a:r>
            <a:r>
              <a:rPr lang="en-US" altLang="uk-UA" sz="2000" dirty="0">
                <a:ea typeface="Times New Roman" panose="02020603050405020304" pitchFamily="18" charset="0"/>
              </a:rPr>
              <a:t>p-n  </a:t>
            </a:r>
            <a:r>
              <a:rPr lang="uk-UA" altLang="uk-UA" sz="2000" dirty="0">
                <a:ea typeface="Times New Roman" panose="02020603050405020304" pitchFamily="18" charset="0"/>
              </a:rPr>
              <a:t>переходи у схемах більшої інтеграції. Схеми також можуть об’єднуватись відповідно до потреби реалізації певної логічної функції. Наприклад, дуже часто застосовують елементи </a:t>
            </a:r>
            <a:r>
              <a:rPr lang="uk-UA" altLang="uk-UA" sz="2000" dirty="0" smtClean="0">
                <a:ea typeface="Times New Roman" panose="02020603050405020304" pitchFamily="18" charset="0"/>
              </a:rPr>
              <a:t>:</a:t>
            </a:r>
            <a:endParaRPr kumimoji="0" lang="uk-UA" altLang="uk-UA" sz="2000" b="0" i="0" u="none" strike="noStrike" cap="none" normalizeH="0" baseline="0" dirty="0" smtClean="0">
              <a:ln>
                <a:noFill/>
              </a:ln>
              <a:solidFill>
                <a:schemeClr val="tx1"/>
              </a:solidFill>
              <a:effectLst/>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2094" y="1508983"/>
            <a:ext cx="23756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smtClean="0">
                <a:ln>
                  <a:noFill/>
                </a:ln>
                <a:solidFill>
                  <a:schemeClr val="tx1"/>
                </a:solidFill>
                <a:effectLst/>
                <a:latin typeface="Arial" panose="020B0604020202020204" pitchFamily="34" charset="0"/>
              </a:rPr>
              <a:t/>
            </a:r>
            <a:br>
              <a:rPr kumimoji="0" lang="uk-UA" altLang="uk-UA" sz="600" b="0" i="0" u="none" strike="noStrike" cap="none" normalizeH="0" baseline="0" dirty="0" smtClean="0">
                <a:ln>
                  <a:noFill/>
                </a:ln>
                <a:solidFill>
                  <a:schemeClr val="tx1"/>
                </a:solidFill>
                <a:effectLst/>
                <a:latin typeface="Arial" panose="020B0604020202020204" pitchFamily="34" charset="0"/>
              </a:rPr>
            </a:br>
            <a:r>
              <a:rPr kumimoji="0" lang="uk-UA" altLang="uk-UA" sz="1500" b="0" i="0" u="none" strike="noStrike" cap="none" normalizeH="0" baseline="0" dirty="0" smtClean="0">
                <a:ln>
                  <a:noFill/>
                </a:ln>
                <a:solidFill>
                  <a:schemeClr val="tx1"/>
                </a:solidFill>
                <a:effectLst/>
                <a:latin typeface="Arial" panose="020B0604020202020204" pitchFamily="34" charset="0"/>
              </a:rPr>
              <a:t> </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7" name="Прямоугольник 26"/>
          <p:cNvSpPr/>
          <p:nvPr/>
        </p:nvSpPr>
        <p:spPr>
          <a:xfrm>
            <a:off x="2470010" y="740518"/>
            <a:ext cx="4270143" cy="400110"/>
          </a:xfrm>
          <a:prstGeom prst="rect">
            <a:avLst/>
          </a:prstGeom>
        </p:spPr>
        <p:txBody>
          <a:bodyPr wrap="none">
            <a:spAutoFit/>
          </a:bodyPr>
          <a:lstStyle/>
          <a:p>
            <a:r>
              <a:rPr lang="uk-UA" sz="2000" b="1" dirty="0" smtClean="0">
                <a:solidFill>
                  <a:srgbClr val="0070C0"/>
                </a:solidFill>
                <a:latin typeface="Arial Cyr" panose="020B0604020202020204" pitchFamily="34" charset="0"/>
                <a:cs typeface="Arial Cyr" panose="020B0604020202020204" pitchFamily="34" charset="0"/>
              </a:rPr>
              <a:t>Об</a:t>
            </a:r>
            <a:r>
              <a:rPr lang="en-US" sz="2000" b="1" dirty="0" smtClean="0">
                <a:solidFill>
                  <a:srgbClr val="0070C0"/>
                </a:solidFill>
                <a:latin typeface="Arial Cyr" panose="020B0604020202020204" pitchFamily="34" charset="0"/>
                <a:cs typeface="Arial Cyr" panose="020B0604020202020204" pitchFamily="34" charset="0"/>
              </a:rPr>
              <a:t>’</a:t>
            </a:r>
            <a:r>
              <a:rPr lang="uk-UA" sz="2000" b="1" dirty="0" smtClean="0">
                <a:solidFill>
                  <a:srgbClr val="0070C0"/>
                </a:solidFill>
                <a:latin typeface="Arial Cyr" panose="020B0604020202020204" pitchFamily="34" charset="0"/>
                <a:cs typeface="Arial Cyr" panose="020B0604020202020204" pitchFamily="34" charset="0"/>
              </a:rPr>
              <a:t>єднання логічних елементів</a:t>
            </a:r>
            <a:r>
              <a:rPr lang="uk-UA" dirty="0" smtClean="0"/>
              <a:t>.</a:t>
            </a:r>
            <a:endParaRPr lang="uk-UA" dirty="0"/>
          </a:p>
        </p:txBody>
      </p:sp>
      <p:sp>
        <p:nvSpPr>
          <p:cNvPr id="4" name="Прямоугольник 3"/>
          <p:cNvSpPr/>
          <p:nvPr/>
        </p:nvSpPr>
        <p:spPr>
          <a:xfrm>
            <a:off x="755576" y="3104571"/>
            <a:ext cx="2388603" cy="369332"/>
          </a:xfrm>
          <a:prstGeom prst="rect">
            <a:avLst/>
          </a:prstGeom>
        </p:spPr>
        <p:txBody>
          <a:bodyPr wrap="none">
            <a:spAutoFit/>
          </a:bodyPr>
          <a:lstStyle/>
          <a:p>
            <a:r>
              <a:rPr lang="uk-UA" dirty="0"/>
              <a:t>АБО-НЕ (стрілка Пірса)</a:t>
            </a:r>
          </a:p>
        </p:txBody>
      </p:sp>
      <p:sp>
        <p:nvSpPr>
          <p:cNvPr id="5" name="Прямоугольник 4"/>
          <p:cNvSpPr/>
          <p:nvPr/>
        </p:nvSpPr>
        <p:spPr>
          <a:xfrm>
            <a:off x="5796136" y="3182296"/>
            <a:ext cx="2435282" cy="369332"/>
          </a:xfrm>
          <a:prstGeom prst="rect">
            <a:avLst/>
          </a:prstGeom>
        </p:spPr>
        <p:txBody>
          <a:bodyPr wrap="none">
            <a:spAutoFit/>
          </a:bodyPr>
          <a:lstStyle/>
          <a:p>
            <a:r>
              <a:rPr lang="uk-UA" dirty="0"/>
              <a:t>І-НЕ (штрих </a:t>
            </a:r>
            <a:r>
              <a:rPr lang="uk-UA" dirty="0" err="1"/>
              <a:t>Шеффера</a:t>
            </a:r>
            <a:r>
              <a:rPr lang="uk-UA" dirty="0" smtClean="0"/>
              <a:t>)</a:t>
            </a:r>
            <a:endParaRPr lang="uk-UA"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04" y="3789040"/>
            <a:ext cx="7596920" cy="265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205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55576" y="188640"/>
            <a:ext cx="777686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Основи алгебри логіки і схемотехніка</a:t>
            </a:r>
            <a:endParaRPr lang="uk-UA" sz="2800" b="1" dirty="0">
              <a:latin typeface="Arial Cyr" panose="020B0604020202020204" pitchFamily="34" charset="0"/>
              <a:cs typeface="Arial Cyr" panose="020B0604020202020204" pitchFamily="34" charset="0"/>
            </a:endParaRPr>
          </a:p>
        </p:txBody>
      </p:sp>
      <p:sp>
        <p:nvSpPr>
          <p:cNvPr id="24" name="Rectangle 23"/>
          <p:cNvSpPr>
            <a:spLocks noChangeArrowheads="1"/>
          </p:cNvSpPr>
          <p:nvPr/>
        </p:nvSpPr>
        <p:spPr bwMode="auto">
          <a:xfrm>
            <a:off x="12094" y="1508983"/>
            <a:ext cx="23756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smtClean="0">
                <a:ln>
                  <a:noFill/>
                </a:ln>
                <a:solidFill>
                  <a:schemeClr val="tx1"/>
                </a:solidFill>
                <a:effectLst/>
                <a:latin typeface="Arial" panose="020B0604020202020204" pitchFamily="34" charset="0"/>
              </a:rPr>
              <a:t/>
            </a:r>
            <a:br>
              <a:rPr kumimoji="0" lang="uk-UA" altLang="uk-UA" sz="600" b="0" i="0" u="none" strike="noStrike" cap="none" normalizeH="0" baseline="0" dirty="0" smtClean="0">
                <a:ln>
                  <a:noFill/>
                </a:ln>
                <a:solidFill>
                  <a:schemeClr val="tx1"/>
                </a:solidFill>
                <a:effectLst/>
                <a:latin typeface="Arial" panose="020B0604020202020204" pitchFamily="34" charset="0"/>
              </a:rPr>
            </a:br>
            <a:r>
              <a:rPr kumimoji="0" lang="uk-UA" altLang="uk-UA" sz="1500" b="0" i="0" u="none" strike="noStrike" cap="none" normalizeH="0" baseline="0" dirty="0" smtClean="0">
                <a:ln>
                  <a:noFill/>
                </a:ln>
                <a:solidFill>
                  <a:schemeClr val="tx1"/>
                </a:solidFill>
                <a:effectLst/>
                <a:latin typeface="Arial" panose="020B0604020202020204" pitchFamily="34" charset="0"/>
              </a:rPr>
              <a:t> </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7" name="Прямоугольник 26"/>
          <p:cNvSpPr/>
          <p:nvPr/>
        </p:nvSpPr>
        <p:spPr>
          <a:xfrm>
            <a:off x="2470010" y="740518"/>
            <a:ext cx="3029419" cy="400110"/>
          </a:xfrm>
          <a:prstGeom prst="rect">
            <a:avLst/>
          </a:prstGeom>
        </p:spPr>
        <p:txBody>
          <a:bodyPr wrap="none">
            <a:spAutoFit/>
          </a:bodyPr>
          <a:lstStyle/>
          <a:p>
            <a:r>
              <a:rPr lang="uk-UA" sz="2000" b="1" dirty="0" smtClean="0">
                <a:solidFill>
                  <a:srgbClr val="0070C0"/>
                </a:solidFill>
                <a:latin typeface="Arial Cyr" panose="020B0604020202020204" pitchFamily="34" charset="0"/>
                <a:cs typeface="Arial Cyr" panose="020B0604020202020204" pitchFamily="34" charset="0"/>
              </a:rPr>
              <a:t>Закони алгебри логіки</a:t>
            </a:r>
            <a:endParaRPr lang="uk-UA" dirty="0"/>
          </a:p>
        </p:txBody>
      </p:sp>
      <p:sp>
        <p:nvSpPr>
          <p:cNvPr id="2" name="Прямоугольник 1"/>
          <p:cNvSpPr/>
          <p:nvPr/>
        </p:nvSpPr>
        <p:spPr>
          <a:xfrm>
            <a:off x="467544" y="1255067"/>
            <a:ext cx="8424936" cy="669414"/>
          </a:xfrm>
          <a:prstGeom prst="rect">
            <a:avLst/>
          </a:prstGeom>
        </p:spPr>
        <p:txBody>
          <a:bodyPr wrap="square">
            <a:spAutoFit/>
          </a:bodyPr>
          <a:lstStyle/>
          <a:p>
            <a:r>
              <a:rPr lang="ru-RU" dirty="0" err="1"/>
              <a:t>Функції</a:t>
            </a:r>
            <a:r>
              <a:rPr lang="ru-RU" dirty="0"/>
              <a:t>, </a:t>
            </a:r>
            <a:r>
              <a:rPr lang="ru-RU" dirty="0" err="1"/>
              <a:t>утворені</a:t>
            </a:r>
            <a:r>
              <a:rPr lang="ru-RU" dirty="0"/>
              <a:t> </a:t>
            </a:r>
            <a:r>
              <a:rPr lang="ru-RU" dirty="0" err="1"/>
              <a:t>із</a:t>
            </a:r>
            <a:r>
              <a:rPr lang="ru-RU" dirty="0"/>
              <a:t> </a:t>
            </a:r>
            <a:r>
              <a:rPr lang="ru-RU" dirty="0" err="1"/>
              <a:t>логічних</a:t>
            </a:r>
            <a:r>
              <a:rPr lang="ru-RU" dirty="0"/>
              <a:t> </a:t>
            </a:r>
            <a:r>
              <a:rPr lang="ru-RU" dirty="0" err="1"/>
              <a:t>змінних</a:t>
            </a:r>
            <a:r>
              <a:rPr lang="ru-RU" dirty="0"/>
              <a:t>, </a:t>
            </a:r>
            <a:r>
              <a:rPr lang="ru-RU" dirty="0" err="1"/>
              <a:t>можна</a:t>
            </a:r>
            <a:r>
              <a:rPr lang="ru-RU" dirty="0"/>
              <a:t> </a:t>
            </a:r>
            <a:r>
              <a:rPr lang="ru-RU" dirty="0" err="1"/>
              <a:t>перетворювати</a:t>
            </a:r>
            <a:r>
              <a:rPr lang="ru-RU" dirty="0"/>
              <a:t> </a:t>
            </a:r>
            <a:r>
              <a:rPr lang="ru-RU" dirty="0" err="1"/>
              <a:t>відповідно</a:t>
            </a:r>
            <a:r>
              <a:rPr lang="ru-RU" dirty="0"/>
              <a:t> до правил </a:t>
            </a:r>
            <a:r>
              <a:rPr lang="ru-RU" dirty="0" err="1"/>
              <a:t>або</a:t>
            </a:r>
            <a:r>
              <a:rPr lang="ru-RU" dirty="0"/>
              <a:t> </a:t>
            </a:r>
            <a:r>
              <a:rPr lang="ru-RU" dirty="0" err="1"/>
              <a:t>законів</a:t>
            </a:r>
            <a:r>
              <a:rPr lang="ru-RU" dirty="0"/>
              <a:t> </a:t>
            </a:r>
            <a:r>
              <a:rPr lang="ru-RU" dirty="0" err="1"/>
              <a:t>алгебри</a:t>
            </a:r>
            <a:r>
              <a:rPr lang="ru-RU" dirty="0"/>
              <a:t> </a:t>
            </a:r>
            <a:r>
              <a:rPr lang="ru-RU" dirty="0" err="1" smtClean="0"/>
              <a:t>логіки</a:t>
            </a:r>
            <a:r>
              <a:rPr lang="ru-RU" dirty="0" smtClean="0"/>
              <a:t>, </a:t>
            </a:r>
            <a:r>
              <a:rPr lang="ru-RU" dirty="0" err="1" smtClean="0"/>
              <a:t>наприклад</a:t>
            </a:r>
            <a:r>
              <a:rPr lang="ru-RU" dirty="0" smtClean="0"/>
              <a:t>: </a:t>
            </a:r>
            <a:endParaRPr lang="uk-UA" dirty="0"/>
          </a:p>
        </p:txBody>
      </p:sp>
      <p:sp>
        <p:nvSpPr>
          <p:cNvPr id="4" name="Прямоугольник 3"/>
          <p:cNvSpPr/>
          <p:nvPr/>
        </p:nvSpPr>
        <p:spPr>
          <a:xfrm>
            <a:off x="539552" y="2204864"/>
            <a:ext cx="8280920" cy="4247317"/>
          </a:xfrm>
          <a:prstGeom prst="rect">
            <a:avLst/>
          </a:prstGeom>
        </p:spPr>
        <p:txBody>
          <a:bodyPr wrap="square">
            <a:spAutoFit/>
          </a:bodyPr>
          <a:lstStyle/>
          <a:p>
            <a:r>
              <a:rPr lang="ru-RU" b="1" dirty="0"/>
              <a:t>1. </a:t>
            </a:r>
            <a:r>
              <a:rPr lang="ru-RU" b="1" dirty="0" err="1"/>
              <a:t>Логічний</a:t>
            </a:r>
            <a:r>
              <a:rPr lang="ru-RU" b="1" dirty="0"/>
              <a:t> </a:t>
            </a:r>
            <a:r>
              <a:rPr lang="ru-RU" b="1" dirty="0" err="1"/>
              <a:t>добуток</a:t>
            </a:r>
            <a:r>
              <a:rPr lang="ru-RU" b="1" dirty="0"/>
              <a:t> будь-</a:t>
            </a:r>
            <a:r>
              <a:rPr lang="ru-RU" b="1" dirty="0" err="1"/>
              <a:t>якого</a:t>
            </a:r>
            <a:r>
              <a:rPr lang="ru-RU" b="1" dirty="0"/>
              <a:t> аргументу на нуль </a:t>
            </a:r>
            <a:r>
              <a:rPr lang="ru-RU" b="1" dirty="0" err="1"/>
              <a:t>завжди</a:t>
            </a:r>
            <a:r>
              <a:rPr lang="ru-RU" b="1" dirty="0"/>
              <a:t> </a:t>
            </a:r>
            <a:r>
              <a:rPr lang="ru-RU" b="1" dirty="0" err="1"/>
              <a:t>дорівнює</a:t>
            </a:r>
            <a:r>
              <a:rPr lang="ru-RU" b="1" dirty="0"/>
              <a:t> нулю (</a:t>
            </a:r>
            <a:r>
              <a:rPr lang="ru-RU" b="1" dirty="0" err="1"/>
              <a:t>використовують</a:t>
            </a:r>
            <a:r>
              <a:rPr lang="ru-RU" b="1" dirty="0"/>
              <a:t> для "</a:t>
            </a:r>
            <a:r>
              <a:rPr lang="ru-RU" b="1" dirty="0" err="1"/>
              <a:t>маскування</a:t>
            </a:r>
            <a:r>
              <a:rPr lang="ru-RU" b="1" dirty="0"/>
              <a:t>" </a:t>
            </a:r>
            <a:r>
              <a:rPr lang="ru-RU" b="1" dirty="0" err="1"/>
              <a:t>вхідних</a:t>
            </a:r>
            <a:r>
              <a:rPr lang="ru-RU" b="1" dirty="0"/>
              <a:t> </a:t>
            </a:r>
            <a:r>
              <a:rPr lang="ru-RU" b="1" dirty="0" err="1"/>
              <a:t>змінних</a:t>
            </a:r>
            <a:r>
              <a:rPr lang="ru-RU" b="1" dirty="0"/>
              <a:t>).</a:t>
            </a:r>
          </a:p>
          <a:p>
            <a:r>
              <a:rPr lang="ru-RU" b="1" dirty="0"/>
              <a:t>2. </a:t>
            </a:r>
            <a:r>
              <a:rPr lang="ru-RU" b="1" dirty="0" err="1"/>
              <a:t>Логічний</a:t>
            </a:r>
            <a:r>
              <a:rPr lang="ru-RU" b="1" dirty="0"/>
              <a:t> </a:t>
            </a:r>
            <a:r>
              <a:rPr lang="ru-RU" b="1" dirty="0" err="1"/>
              <a:t>добуток</a:t>
            </a:r>
            <a:r>
              <a:rPr lang="ru-RU" b="1" dirty="0"/>
              <a:t> будь-</a:t>
            </a:r>
            <a:r>
              <a:rPr lang="ru-RU" b="1" dirty="0" err="1"/>
              <a:t>якого</a:t>
            </a:r>
            <a:r>
              <a:rPr lang="ru-RU" b="1" dirty="0"/>
              <a:t> аргументу на 1 </a:t>
            </a:r>
            <a:r>
              <a:rPr lang="ru-RU" b="1" dirty="0" err="1"/>
              <a:t>дорівнює</a:t>
            </a:r>
            <a:r>
              <a:rPr lang="ru-RU" b="1" dirty="0"/>
              <a:t> </a:t>
            </a:r>
            <a:r>
              <a:rPr lang="ru-RU" b="1" dirty="0" err="1"/>
              <a:t>значенню</a:t>
            </a:r>
            <a:r>
              <a:rPr lang="ru-RU" b="1" dirty="0"/>
              <a:t> самого аргументу.</a:t>
            </a:r>
          </a:p>
          <a:p>
            <a:r>
              <a:rPr lang="ru-RU" b="1" dirty="0"/>
              <a:t>3. </a:t>
            </a:r>
            <a:r>
              <a:rPr lang="ru-RU" b="1" dirty="0" err="1"/>
              <a:t>Логічний</a:t>
            </a:r>
            <a:r>
              <a:rPr lang="ru-RU" b="1" dirty="0"/>
              <a:t> </a:t>
            </a:r>
            <a:r>
              <a:rPr lang="ru-RU" b="1" dirty="0" err="1"/>
              <a:t>добуток</a:t>
            </a:r>
            <a:r>
              <a:rPr lang="ru-RU" b="1" dirty="0"/>
              <a:t> аргументу з </a:t>
            </a:r>
            <a:r>
              <a:rPr lang="ru-RU" b="1" dirty="0" err="1"/>
              <a:t>його</a:t>
            </a:r>
            <a:r>
              <a:rPr lang="ru-RU" b="1" dirty="0"/>
              <a:t> </a:t>
            </a:r>
            <a:r>
              <a:rPr lang="ru-RU" b="1" dirty="0" err="1"/>
              <a:t>інверсією</a:t>
            </a:r>
            <a:r>
              <a:rPr lang="ru-RU" b="1" dirty="0"/>
              <a:t> </a:t>
            </a:r>
            <a:r>
              <a:rPr lang="ru-RU" b="1" dirty="0" err="1"/>
              <a:t>дорівнює</a:t>
            </a:r>
            <a:r>
              <a:rPr lang="ru-RU" b="1" dirty="0"/>
              <a:t> нулю.</a:t>
            </a:r>
          </a:p>
          <a:p>
            <a:r>
              <a:rPr lang="ru-RU" b="1" dirty="0"/>
              <a:t>4. Правила де Моргана (</a:t>
            </a:r>
            <a:r>
              <a:rPr lang="ru-RU" b="1" dirty="0" err="1"/>
              <a:t>закони</a:t>
            </a:r>
            <a:r>
              <a:rPr lang="ru-RU" b="1" dirty="0"/>
              <a:t> </a:t>
            </a:r>
            <a:r>
              <a:rPr lang="ru-RU" b="1" dirty="0" err="1"/>
              <a:t>інверсії</a:t>
            </a:r>
            <a:r>
              <a:rPr lang="ru-RU" b="1" dirty="0"/>
              <a:t>) :</a:t>
            </a:r>
          </a:p>
          <a:p>
            <a:r>
              <a:rPr lang="ru-RU" b="1" dirty="0"/>
              <a:t>                                   _____    _     _                       </a:t>
            </a:r>
          </a:p>
          <a:p>
            <a:r>
              <a:rPr lang="ru-RU" b="1" dirty="0"/>
              <a:t>                                   А * В = А + В </a:t>
            </a:r>
          </a:p>
          <a:p>
            <a:r>
              <a:rPr lang="ru-RU" b="1" dirty="0"/>
              <a:t>                                   _____    _     _   </a:t>
            </a:r>
          </a:p>
          <a:p>
            <a:r>
              <a:rPr lang="ru-RU" b="1" dirty="0"/>
              <a:t>                                   А + В = А * В                </a:t>
            </a:r>
          </a:p>
          <a:p>
            <a:r>
              <a:rPr lang="ru-RU" dirty="0"/>
              <a:t>        і т. д. </a:t>
            </a:r>
          </a:p>
          <a:p>
            <a:r>
              <a:rPr lang="ru-RU" dirty="0" err="1"/>
              <a:t>Ці</a:t>
            </a:r>
            <a:r>
              <a:rPr lang="ru-RU" dirty="0"/>
              <a:t> правила і </a:t>
            </a:r>
            <a:r>
              <a:rPr lang="ru-RU" dirty="0" err="1"/>
              <a:t>закони</a:t>
            </a:r>
            <a:r>
              <a:rPr lang="ru-RU" dirty="0"/>
              <a:t> </a:t>
            </a:r>
            <a:r>
              <a:rPr lang="ru-RU" dirty="0" err="1"/>
              <a:t>застосовують</a:t>
            </a:r>
            <a:r>
              <a:rPr lang="ru-RU" dirty="0"/>
              <a:t> для </a:t>
            </a:r>
            <a:r>
              <a:rPr lang="ru-RU" dirty="0" err="1"/>
              <a:t>спрощення</a:t>
            </a:r>
            <a:r>
              <a:rPr lang="ru-RU" dirty="0"/>
              <a:t> </a:t>
            </a:r>
            <a:r>
              <a:rPr lang="ru-RU" dirty="0" err="1"/>
              <a:t>логічних</a:t>
            </a:r>
            <a:r>
              <a:rPr lang="ru-RU" dirty="0"/>
              <a:t> </a:t>
            </a:r>
            <a:r>
              <a:rPr lang="ru-RU" dirty="0" err="1"/>
              <a:t>функцій</a:t>
            </a:r>
            <a:r>
              <a:rPr lang="ru-RU" dirty="0"/>
              <a:t> і </a:t>
            </a:r>
            <a:r>
              <a:rPr lang="ru-RU" dirty="0" err="1"/>
              <a:t>зведення</a:t>
            </a:r>
            <a:r>
              <a:rPr lang="ru-RU" dirty="0"/>
              <a:t> </a:t>
            </a:r>
            <a:r>
              <a:rPr lang="ru-RU" dirty="0" err="1"/>
              <a:t>їх</a:t>
            </a:r>
            <a:r>
              <a:rPr lang="ru-RU" dirty="0"/>
              <a:t> до </a:t>
            </a:r>
            <a:r>
              <a:rPr lang="ru-RU" dirty="0" err="1"/>
              <a:t>вигляду</a:t>
            </a:r>
            <a:r>
              <a:rPr lang="ru-RU" dirty="0"/>
              <a:t>, </a:t>
            </a:r>
            <a:r>
              <a:rPr lang="ru-RU" dirty="0" err="1"/>
              <a:t>що</a:t>
            </a:r>
            <a:r>
              <a:rPr lang="ru-RU" dirty="0"/>
              <a:t> </a:t>
            </a:r>
            <a:r>
              <a:rPr lang="ru-RU" dirty="0" err="1"/>
              <a:t>полегшує</a:t>
            </a:r>
            <a:r>
              <a:rPr lang="ru-RU" dirty="0"/>
              <a:t> </a:t>
            </a:r>
            <a:r>
              <a:rPr lang="ru-RU" dirty="0" err="1"/>
              <a:t>схемну</a:t>
            </a:r>
            <a:r>
              <a:rPr lang="ru-RU" dirty="0"/>
              <a:t> </a:t>
            </a:r>
            <a:r>
              <a:rPr lang="ru-RU" dirty="0" err="1"/>
              <a:t>реалізацію</a:t>
            </a:r>
            <a:r>
              <a:rPr lang="ru-RU" dirty="0"/>
              <a:t>. Для </a:t>
            </a:r>
            <a:r>
              <a:rPr lang="ru-RU" dirty="0" err="1"/>
              <a:t>забезпечення</a:t>
            </a:r>
            <a:r>
              <a:rPr lang="ru-RU" dirty="0"/>
              <a:t> </a:t>
            </a:r>
            <a:r>
              <a:rPr lang="ru-RU" dirty="0" err="1"/>
              <a:t>мінімізації</a:t>
            </a:r>
            <a:r>
              <a:rPr lang="ru-RU" dirty="0"/>
              <a:t> </a:t>
            </a:r>
            <a:r>
              <a:rPr lang="ru-RU" dirty="0" err="1"/>
              <a:t>логічних</a:t>
            </a:r>
            <a:r>
              <a:rPr lang="ru-RU" dirty="0"/>
              <a:t> </a:t>
            </a:r>
            <a:r>
              <a:rPr lang="ru-RU" dirty="0" err="1"/>
              <a:t>рівнянь</a:t>
            </a:r>
            <a:r>
              <a:rPr lang="ru-RU" dirty="0"/>
              <a:t> </a:t>
            </a:r>
            <a:r>
              <a:rPr lang="ru-RU" dirty="0" err="1"/>
              <a:t>використовують</a:t>
            </a:r>
            <a:r>
              <a:rPr lang="ru-RU" dirty="0"/>
              <a:t> </a:t>
            </a:r>
            <a:r>
              <a:rPr lang="ru-RU" dirty="0" err="1"/>
              <a:t>запис</a:t>
            </a:r>
            <a:r>
              <a:rPr lang="ru-RU" dirty="0"/>
              <a:t> </a:t>
            </a:r>
            <a:r>
              <a:rPr lang="ru-RU" dirty="0" err="1"/>
              <a:t>вхідних</a:t>
            </a:r>
            <a:r>
              <a:rPr lang="ru-RU" dirty="0"/>
              <a:t> </a:t>
            </a:r>
            <a:r>
              <a:rPr lang="ru-RU" dirty="0" err="1"/>
              <a:t>даних</a:t>
            </a:r>
            <a:r>
              <a:rPr lang="ru-RU" dirty="0"/>
              <a:t> у </a:t>
            </a:r>
            <a:r>
              <a:rPr lang="ru-RU" dirty="0" err="1"/>
              <a:t>вигляді</a:t>
            </a:r>
            <a:r>
              <a:rPr lang="ru-RU" dirty="0"/>
              <a:t> </a:t>
            </a:r>
            <a:r>
              <a:rPr lang="ru-RU" dirty="0" err="1"/>
              <a:t>діаграм</a:t>
            </a:r>
            <a:r>
              <a:rPr lang="ru-RU" dirty="0"/>
              <a:t> Карно (</a:t>
            </a:r>
            <a:r>
              <a:rPr lang="ru-RU" dirty="0" err="1"/>
              <a:t>Карнау</a:t>
            </a:r>
            <a:r>
              <a:rPr lang="ru-RU" dirty="0"/>
              <a:t>).</a:t>
            </a:r>
          </a:p>
          <a:p>
            <a:r>
              <a:rPr lang="ru-RU" dirty="0"/>
              <a:t>На рисунку </a:t>
            </a:r>
            <a:r>
              <a:rPr lang="ru-RU" dirty="0" err="1"/>
              <a:t>нижче</a:t>
            </a:r>
            <a:r>
              <a:rPr lang="ru-RU" dirty="0"/>
              <a:t> показана </a:t>
            </a:r>
            <a:r>
              <a:rPr lang="ru-RU" dirty="0" err="1"/>
              <a:t>діаграма</a:t>
            </a:r>
            <a:r>
              <a:rPr lang="ru-RU" dirty="0"/>
              <a:t> Карно для </a:t>
            </a:r>
            <a:r>
              <a:rPr lang="ru-RU" dirty="0" err="1"/>
              <a:t>трьох</a:t>
            </a:r>
            <a:r>
              <a:rPr lang="ru-RU" dirty="0"/>
              <a:t> </a:t>
            </a:r>
            <a:r>
              <a:rPr lang="ru-RU" dirty="0" err="1"/>
              <a:t>змінних</a:t>
            </a:r>
            <a:r>
              <a:rPr lang="ru-RU" dirty="0"/>
              <a:t>.</a:t>
            </a:r>
          </a:p>
        </p:txBody>
      </p:sp>
    </p:spTree>
    <p:extLst>
      <p:ext uri="{BB962C8B-B14F-4D97-AF65-F5344CB8AC3E}">
        <p14:creationId xmlns:p14="http://schemas.microsoft.com/office/powerpoint/2010/main" val="97972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55576" y="188640"/>
            <a:ext cx="777686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Основи алгебри логіки і схемотехніка</a:t>
            </a:r>
            <a:endParaRPr lang="uk-UA" sz="2800" b="1" dirty="0">
              <a:latin typeface="Arial Cyr" panose="020B0604020202020204" pitchFamily="34" charset="0"/>
              <a:cs typeface="Arial Cyr" panose="020B0604020202020204" pitchFamily="34" charset="0"/>
            </a:endParaRPr>
          </a:p>
        </p:txBody>
      </p:sp>
      <p:sp>
        <p:nvSpPr>
          <p:cNvPr id="24" name="Rectangle 23"/>
          <p:cNvSpPr>
            <a:spLocks noChangeArrowheads="1"/>
          </p:cNvSpPr>
          <p:nvPr/>
        </p:nvSpPr>
        <p:spPr bwMode="auto">
          <a:xfrm>
            <a:off x="12094" y="1508983"/>
            <a:ext cx="23756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smtClean="0">
                <a:ln>
                  <a:noFill/>
                </a:ln>
                <a:solidFill>
                  <a:schemeClr val="tx1"/>
                </a:solidFill>
                <a:effectLst/>
                <a:latin typeface="Arial" panose="020B0604020202020204" pitchFamily="34" charset="0"/>
              </a:rPr>
              <a:t/>
            </a:r>
            <a:br>
              <a:rPr kumimoji="0" lang="uk-UA" altLang="uk-UA" sz="600" b="0" i="0" u="none" strike="noStrike" cap="none" normalizeH="0" baseline="0" dirty="0" smtClean="0">
                <a:ln>
                  <a:noFill/>
                </a:ln>
                <a:solidFill>
                  <a:schemeClr val="tx1"/>
                </a:solidFill>
                <a:effectLst/>
                <a:latin typeface="Arial" panose="020B0604020202020204" pitchFamily="34" charset="0"/>
              </a:rPr>
            </a:br>
            <a:r>
              <a:rPr kumimoji="0" lang="uk-UA" altLang="uk-UA" sz="1500" b="0" i="0" u="none" strike="noStrike" cap="none" normalizeH="0" baseline="0" dirty="0" smtClean="0">
                <a:ln>
                  <a:noFill/>
                </a:ln>
                <a:solidFill>
                  <a:schemeClr val="tx1"/>
                </a:solidFill>
                <a:effectLst/>
                <a:latin typeface="Arial" panose="020B0604020202020204" pitchFamily="34" charset="0"/>
              </a:rPr>
              <a:t> </a:t>
            </a: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27" name="Прямоугольник 26"/>
          <p:cNvSpPr/>
          <p:nvPr/>
        </p:nvSpPr>
        <p:spPr>
          <a:xfrm>
            <a:off x="2470010" y="740518"/>
            <a:ext cx="3029419" cy="400110"/>
          </a:xfrm>
          <a:prstGeom prst="rect">
            <a:avLst/>
          </a:prstGeom>
        </p:spPr>
        <p:txBody>
          <a:bodyPr wrap="none">
            <a:spAutoFit/>
          </a:bodyPr>
          <a:lstStyle/>
          <a:p>
            <a:r>
              <a:rPr lang="uk-UA" sz="2000" b="1" dirty="0" smtClean="0">
                <a:solidFill>
                  <a:srgbClr val="0070C0"/>
                </a:solidFill>
                <a:latin typeface="Arial Cyr" panose="020B0604020202020204" pitchFamily="34" charset="0"/>
                <a:cs typeface="Arial Cyr" panose="020B0604020202020204" pitchFamily="34" charset="0"/>
              </a:rPr>
              <a:t>Закони алгебри логіки</a:t>
            </a:r>
            <a:endParaRPr lang="uk-UA" dirty="0"/>
          </a:p>
        </p:txBody>
      </p:sp>
      <p:sp>
        <p:nvSpPr>
          <p:cNvPr id="2" name="Прямоугольник 1"/>
          <p:cNvSpPr/>
          <p:nvPr/>
        </p:nvSpPr>
        <p:spPr>
          <a:xfrm>
            <a:off x="467544" y="1255067"/>
            <a:ext cx="8424936" cy="369332"/>
          </a:xfrm>
          <a:prstGeom prst="rect">
            <a:avLst/>
          </a:prstGeom>
        </p:spPr>
        <p:txBody>
          <a:bodyPr wrap="square">
            <a:spAutoFit/>
          </a:bodyPr>
          <a:lstStyle/>
          <a:p>
            <a:r>
              <a:rPr lang="uk-UA" dirty="0"/>
              <a:t>На рисунку нижче показана діаграма Карно для трьох змінних.</a:t>
            </a:r>
          </a:p>
        </p:txBody>
      </p:sp>
      <p:sp>
        <p:nvSpPr>
          <p:cNvPr id="4" name="Прямоугольник 3"/>
          <p:cNvSpPr/>
          <p:nvPr/>
        </p:nvSpPr>
        <p:spPr>
          <a:xfrm>
            <a:off x="467544" y="4303455"/>
            <a:ext cx="8280920" cy="2554545"/>
          </a:xfrm>
          <a:prstGeom prst="rect">
            <a:avLst/>
          </a:prstGeom>
        </p:spPr>
        <p:txBody>
          <a:bodyPr wrap="square">
            <a:spAutoFit/>
          </a:bodyPr>
          <a:lstStyle/>
          <a:p>
            <a:r>
              <a:rPr lang="uk-UA" sz="1600" dirty="0"/>
              <a:t>Кожна клітинка діаграми відповідає логічному добутку прямого чи інверсного значення змінних, які присвоєно стовпцеві або рядкові, на перетині яких вона розміщена. Наприклад, клітинка з номером 7 є на перетині рядка зі значенням змінної </a:t>
            </a:r>
            <a:r>
              <a:rPr lang="uk-UA" sz="1600" i="1" dirty="0"/>
              <a:t>А </a:t>
            </a:r>
            <a:r>
              <a:rPr lang="uk-UA" sz="1600" dirty="0"/>
              <a:t> і стовпця зі значенням змінних </a:t>
            </a:r>
            <a:r>
              <a:rPr lang="uk-UA" sz="1600" i="1" dirty="0"/>
              <a:t>В </a:t>
            </a:r>
            <a:r>
              <a:rPr lang="uk-UA" sz="1600" dirty="0"/>
              <a:t>і </a:t>
            </a:r>
            <a:r>
              <a:rPr lang="uk-UA" sz="1600" i="1" dirty="0"/>
              <a:t>С </a:t>
            </a:r>
            <a:r>
              <a:rPr lang="uk-UA" sz="1600" dirty="0"/>
              <a:t>та відповідає логічному добутку </a:t>
            </a:r>
            <a:r>
              <a:rPr lang="uk-UA" sz="1600" i="1" dirty="0"/>
              <a:t>АВС</a:t>
            </a:r>
            <a:r>
              <a:rPr lang="uk-UA" sz="1600" dirty="0"/>
              <a:t>, клітинка з номером 0 відповідатиме значенню  </a:t>
            </a:r>
            <a:r>
              <a:rPr lang="uk-UA" sz="1600" i="1" dirty="0"/>
              <a:t>А В С</a:t>
            </a:r>
            <a:r>
              <a:rPr lang="uk-UA" sz="1600" dirty="0"/>
              <a:t>. В діаграмах Карно значення змінних присвоюються так, щоб сусідні клітинки відрізнялися між собою тільки на одну змінну. Після цього згідно з описом логічної функції кількох змінних у клітинки записують значення логічних добутків з таблиці істинності. Якщо добутки є у сусідніх клітинках, то з загального виразу можна вилучити одну змінну, яка трапляється у прямому та інверсному кодах. Якщо добутки утворюють квадрат, то з загального виразу можна вилучити дві змінні.</a:t>
            </a:r>
            <a:endParaRPr lang="ru-RU" sz="1600" dirty="0"/>
          </a:p>
        </p:txBody>
      </p:sp>
      <p:pic>
        <p:nvPicPr>
          <p:cNvPr id="8194" name="Рисунок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692" y="1716731"/>
            <a:ext cx="4449532" cy="237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grpSp>
        <p:nvGrpSpPr>
          <p:cNvPr id="2" name="Группа 1"/>
          <p:cNvGrpSpPr/>
          <p:nvPr/>
        </p:nvGrpSpPr>
        <p:grpSpPr>
          <a:xfrm>
            <a:off x="107504" y="110880"/>
            <a:ext cx="8928992" cy="5786257"/>
            <a:chOff x="107504" y="110880"/>
            <a:chExt cx="8928992" cy="5786257"/>
          </a:xfrm>
        </p:grpSpPr>
        <p:sp>
          <p:nvSpPr>
            <p:cNvPr id="3" name="Rectangle 10"/>
            <p:cNvSpPr/>
            <p:nvPr/>
          </p:nvSpPr>
          <p:spPr>
            <a:xfrm>
              <a:off x="179280" y="501480"/>
              <a:ext cx="8677440" cy="276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0" tIns="0" rIns="0" bIns="0" anchor="t" anchorCtr="0" compatLnSpc="1">
              <a:spAutoFit/>
            </a:bodyPr>
            <a:lstStyle/>
            <a:p>
              <a:pPr marL="0" marR="0" lvl="0" indent="0" algn="just" hangingPunct="1">
                <a:lnSpc>
                  <a:spcPct val="90000"/>
                </a:lnSpc>
                <a:spcBef>
                  <a:spcPts val="0"/>
                </a:spcBef>
                <a:spcAft>
                  <a:spcPts val="0"/>
                </a:spcAft>
                <a:buClr>
                  <a:srgbClr val="760C1E"/>
                </a:buClr>
                <a:buSzPct val="100000"/>
                <a:buAutoNum type="arabicPeriod"/>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2000" b="0" i="0" u="none" strike="noStrike" cap="none" baseline="0" dirty="0">
                <a:ln>
                  <a:noFill/>
                </a:ln>
                <a:solidFill>
                  <a:srgbClr val="000066"/>
                </a:solidFill>
                <a:latin typeface="Arial" pitchFamily="2"/>
                <a:ea typeface="Microsoft YaHei" pitchFamily="2"/>
                <a:cs typeface="Mangal" pitchFamily="2"/>
              </a:endParaRPr>
            </a:p>
          </p:txBody>
        </p:sp>
        <p:sp>
          <p:nvSpPr>
            <p:cNvPr id="4" name="Rectangle 11"/>
            <p:cNvSpPr/>
            <p:nvPr/>
          </p:nvSpPr>
          <p:spPr>
            <a:xfrm>
              <a:off x="1403280" y="110880"/>
              <a:ext cx="6408720" cy="3661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0" tIns="0" rIns="0" bIns="0" anchor="ctr" anchorCtr="0" compatLnSpc="1">
              <a:spAutoFit/>
            </a:bodyPr>
            <a:lstStyle/>
            <a:p>
              <a:pPr marL="761759" marR="0" lvl="0" indent="-761759" algn="ctr" hangingPunct="1">
                <a:lnSpc>
                  <a:spcPct val="100000"/>
                </a:lnSpc>
                <a:spcBef>
                  <a:spcPts val="0"/>
                </a:spcBef>
                <a:spcAft>
                  <a:spcPts val="0"/>
                </a:spcAft>
                <a:buNone/>
                <a:tabLst>
                  <a:tab pos="761759" algn="l"/>
                  <a:tab pos="1676159" algn="l"/>
                  <a:tab pos="2590559" algn="l"/>
                  <a:tab pos="3504958" algn="l"/>
                  <a:tab pos="4419359" algn="l"/>
                  <a:tab pos="5333759" algn="l"/>
                  <a:tab pos="6248158" algn="l"/>
                  <a:tab pos="7162558" algn="l"/>
                  <a:tab pos="8076959" algn="l"/>
                  <a:tab pos="8991359" algn="l"/>
                  <a:tab pos="9905759" algn="l"/>
                  <a:tab pos="10820159" algn="l"/>
                </a:tabLst>
              </a:pPr>
              <a:r>
                <a:rPr lang="uk-UA" sz="2400" b="1" i="1" u="none" strike="noStrike" cap="none" baseline="0" dirty="0" smtClean="0">
                  <a:ln>
                    <a:noFill/>
                  </a:ln>
                  <a:solidFill>
                    <a:srgbClr val="760C1E"/>
                  </a:solidFill>
                  <a:latin typeface="Arial" pitchFamily="2"/>
                  <a:ea typeface="Microsoft YaHei" pitchFamily="2"/>
                  <a:cs typeface="Mangal" pitchFamily="2"/>
                </a:rPr>
                <a:t>Запитання</a:t>
              </a:r>
              <a:endParaRPr lang="uk-UA" sz="2400" b="1" i="1" u="none" strike="noStrike" cap="none" baseline="0" dirty="0">
                <a:ln>
                  <a:noFill/>
                </a:ln>
                <a:solidFill>
                  <a:srgbClr val="760C1E"/>
                </a:solidFill>
                <a:latin typeface="Arial" pitchFamily="2"/>
                <a:ea typeface="Microsoft YaHei" pitchFamily="2"/>
                <a:cs typeface="Mangal" pitchFamily="2"/>
              </a:endParaRPr>
            </a:p>
          </p:txBody>
        </p:sp>
        <p:sp>
          <p:nvSpPr>
            <p:cNvPr id="5" name="Rectangle 13"/>
            <p:cNvSpPr/>
            <p:nvPr/>
          </p:nvSpPr>
          <p:spPr>
            <a:xfrm>
              <a:off x="1692000" y="5253840"/>
              <a:ext cx="6408720" cy="335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0" tIns="0" rIns="0" bIns="0" anchor="ctr" anchorCtr="0" compatLnSpc="1">
              <a:spAutoFit/>
            </a:bodyPr>
            <a:lstStyle/>
            <a:p>
              <a:pPr marL="761759" marR="0" lvl="0" indent="-761759" algn="ctr" hangingPunct="1">
                <a:lnSpc>
                  <a:spcPct val="100000"/>
                </a:lnSpc>
                <a:spcBef>
                  <a:spcPts val="0"/>
                </a:spcBef>
                <a:spcAft>
                  <a:spcPts val="0"/>
                </a:spcAft>
                <a:buNone/>
                <a:tabLst>
                  <a:tab pos="761759" algn="l"/>
                  <a:tab pos="1676159" algn="l"/>
                  <a:tab pos="2590559" algn="l"/>
                  <a:tab pos="3504958" algn="l"/>
                  <a:tab pos="4419359" algn="l"/>
                  <a:tab pos="5333759" algn="l"/>
                  <a:tab pos="6248158" algn="l"/>
                  <a:tab pos="7162558" algn="l"/>
                  <a:tab pos="8076959" algn="l"/>
                  <a:tab pos="8991359" algn="l"/>
                  <a:tab pos="9905759" algn="l"/>
                  <a:tab pos="10820159" algn="l"/>
                </a:tabLst>
              </a:pPr>
              <a:endParaRPr lang="uk-UA" sz="2200" b="1" i="1" u="none" strike="noStrike" cap="none" baseline="0" dirty="0">
                <a:ln>
                  <a:noFill/>
                </a:ln>
                <a:solidFill>
                  <a:srgbClr val="760C1E"/>
                </a:solidFill>
                <a:latin typeface="Arial" pitchFamily="2"/>
                <a:ea typeface="Microsoft YaHei" pitchFamily="2"/>
                <a:cs typeface="Mangal" pitchFamily="2"/>
              </a:endParaRPr>
            </a:p>
          </p:txBody>
        </p:sp>
        <p:sp>
          <p:nvSpPr>
            <p:cNvPr id="6" name="Text Box 14"/>
            <p:cNvSpPr/>
            <p:nvPr/>
          </p:nvSpPr>
          <p:spPr>
            <a:xfrm>
              <a:off x="107504" y="5589360"/>
              <a:ext cx="8928992" cy="30777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0" tIns="0" rIns="0" bIns="0" anchor="t" anchorCtr="0" compatLnSpc="1">
              <a:spAutoFit/>
            </a:bodyPr>
            <a:lstStyle/>
            <a:p>
              <a:endParaRPr lang="uk-UA" sz="2000" b="0" i="0" u="none" strike="noStrike" cap="none" baseline="0" dirty="0">
                <a:ln>
                  <a:noFill/>
                </a:ln>
                <a:solidFill>
                  <a:srgbClr val="000000"/>
                </a:solidFill>
                <a:ea typeface="Microsoft YaHei" pitchFamily="2"/>
                <a:cs typeface="Mangal"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p:cNvGrpSpPr/>
          <p:nvPr/>
        </p:nvGrpSpPr>
        <p:grpSpPr>
          <a:xfrm>
            <a:off x="107504" y="251494"/>
            <a:ext cx="8928992" cy="3753737"/>
            <a:chOff x="358560" y="5684910"/>
            <a:chExt cx="8605928" cy="338516"/>
          </a:xfrm>
        </p:grpSpPr>
        <p:sp>
          <p:nvSpPr>
            <p:cNvPr id="5" name="Rectangle 13"/>
            <p:cNvSpPr/>
            <p:nvPr/>
          </p:nvSpPr>
          <p:spPr>
            <a:xfrm>
              <a:off x="1692000" y="5684910"/>
              <a:ext cx="5616304" cy="305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0" tIns="0" rIns="0" bIns="0" anchor="ctr" anchorCtr="0" compatLnSpc="1">
              <a:spAutoFit/>
            </a:bodyPr>
            <a:lstStyle/>
            <a:p>
              <a:pPr marL="761759" marR="0" lvl="0" indent="-761759" algn="ctr" hangingPunct="1">
                <a:lnSpc>
                  <a:spcPct val="100000"/>
                </a:lnSpc>
                <a:spcBef>
                  <a:spcPts val="0"/>
                </a:spcBef>
                <a:spcAft>
                  <a:spcPts val="0"/>
                </a:spcAft>
                <a:buNone/>
                <a:tabLst>
                  <a:tab pos="761759" algn="l"/>
                  <a:tab pos="1676159" algn="l"/>
                  <a:tab pos="2590559" algn="l"/>
                  <a:tab pos="3504958" algn="l"/>
                  <a:tab pos="4419359" algn="l"/>
                  <a:tab pos="5333759" algn="l"/>
                  <a:tab pos="6248158" algn="l"/>
                  <a:tab pos="7162558" algn="l"/>
                  <a:tab pos="8076959" algn="l"/>
                  <a:tab pos="8991359" algn="l"/>
                  <a:tab pos="9905759" algn="l"/>
                  <a:tab pos="10820159" algn="l"/>
                </a:tabLst>
              </a:pPr>
              <a:r>
                <a:rPr lang="uk-UA" sz="2200" b="1" i="1" u="none" strike="noStrike" cap="none" baseline="0" dirty="0">
                  <a:ln>
                    <a:noFill/>
                  </a:ln>
                  <a:solidFill>
                    <a:srgbClr val="760C1E"/>
                  </a:solidFill>
                  <a:latin typeface="Arial" pitchFamily="2"/>
                  <a:ea typeface="Microsoft YaHei" pitchFamily="2"/>
                  <a:cs typeface="Mangal" pitchFamily="2"/>
                </a:rPr>
                <a:t>Рекомендована </a:t>
              </a:r>
              <a:r>
                <a:rPr lang="uk-UA" sz="2200" b="1" i="1" u="none" strike="noStrike" cap="none" baseline="0" dirty="0" smtClean="0">
                  <a:ln>
                    <a:noFill/>
                  </a:ln>
                  <a:solidFill>
                    <a:srgbClr val="760C1E"/>
                  </a:solidFill>
                  <a:latin typeface="Arial" pitchFamily="2"/>
                  <a:ea typeface="Microsoft YaHei" pitchFamily="2"/>
                  <a:cs typeface="Mangal" pitchFamily="2"/>
                </a:rPr>
                <a:t>література до теми</a:t>
              </a:r>
              <a:endParaRPr lang="uk-UA" sz="2200" b="1" i="1" u="none" strike="noStrike" cap="none" baseline="0" dirty="0">
                <a:ln>
                  <a:noFill/>
                </a:ln>
                <a:solidFill>
                  <a:srgbClr val="760C1E"/>
                </a:solidFill>
                <a:latin typeface="Arial" pitchFamily="2"/>
                <a:ea typeface="Microsoft YaHei" pitchFamily="2"/>
                <a:cs typeface="Mangal" pitchFamily="2"/>
              </a:endParaRPr>
            </a:p>
          </p:txBody>
        </p:sp>
        <p:sp>
          <p:nvSpPr>
            <p:cNvPr id="6" name="Text Box 14"/>
            <p:cNvSpPr/>
            <p:nvPr/>
          </p:nvSpPr>
          <p:spPr>
            <a:xfrm>
              <a:off x="358560" y="5727597"/>
              <a:ext cx="8605928" cy="2958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0" tIns="0" rIns="0" bIns="0" anchor="t" anchorCtr="0" compatLnSpc="1">
              <a:spAutoFit/>
            </a:bodyPr>
            <a:lstStyle/>
            <a:p>
              <a:pPr marL="342900" lvl="0" indent="-342900">
                <a:buFont typeface="+mj-lt"/>
                <a:buAutoNum type="arabicPeriod"/>
              </a:pPr>
              <a:r>
                <a:rPr lang="uk-UA" i="1" dirty="0"/>
                <a:t>Злобін Г.Г, </a:t>
              </a:r>
              <a:r>
                <a:rPr lang="uk-UA" i="1" dirty="0" err="1"/>
                <a:t>Рикалюк</a:t>
              </a:r>
              <a:r>
                <a:rPr lang="uk-UA" i="1" dirty="0"/>
                <a:t> Р.Є.  </a:t>
              </a:r>
              <a:r>
                <a:rPr lang="ru-RU" dirty="0" err="1"/>
                <a:t>Архітектура</a:t>
              </a:r>
              <a:r>
                <a:rPr lang="ru-RU" dirty="0"/>
                <a:t> та </a:t>
              </a:r>
              <a:r>
                <a:rPr lang="ru-RU" dirty="0" err="1"/>
                <a:t>апаратне</a:t>
              </a:r>
              <a:r>
                <a:rPr lang="ru-RU" dirty="0"/>
                <a:t> </a:t>
              </a:r>
              <a:r>
                <a:rPr lang="ru-RU" dirty="0" err="1"/>
                <a:t>забезпечення</a:t>
              </a:r>
              <a:r>
                <a:rPr lang="ru-RU" dirty="0"/>
                <a:t> ПЕОМ: </a:t>
              </a:r>
              <a:r>
                <a:rPr lang="ru-RU" dirty="0" err="1"/>
                <a:t>Навч.посіб</a:t>
              </a:r>
              <a:r>
                <a:rPr lang="ru-RU" dirty="0"/>
                <a:t>. –К., 2006, 2012.</a:t>
              </a:r>
              <a:endParaRPr lang="uk-UA" dirty="0"/>
            </a:p>
            <a:p>
              <a:pPr marL="342900" lvl="0" indent="-342900">
                <a:buFont typeface="+mj-lt"/>
                <a:buAutoNum type="arabicPeriod"/>
              </a:pPr>
              <a:r>
                <a:rPr lang="uk-UA" i="1" dirty="0" err="1"/>
                <a:t>Шеннон</a:t>
              </a:r>
              <a:r>
                <a:rPr lang="uk-UA" i="1" dirty="0"/>
                <a:t> К.</a:t>
              </a:r>
              <a:r>
                <a:rPr lang="uk-UA" dirty="0"/>
                <a:t> </a:t>
              </a:r>
              <a:r>
                <a:rPr lang="uk-UA" dirty="0" err="1"/>
                <a:t>Работы</a:t>
              </a:r>
              <a:r>
                <a:rPr lang="uk-UA" dirty="0"/>
                <a:t> по </a:t>
              </a:r>
              <a:r>
                <a:rPr lang="uk-UA" dirty="0" err="1"/>
                <a:t>теории</a:t>
              </a:r>
              <a:r>
                <a:rPr lang="uk-UA" dirty="0"/>
                <a:t> </a:t>
              </a:r>
              <a:r>
                <a:rPr lang="uk-UA" dirty="0" err="1"/>
                <a:t>информации</a:t>
              </a:r>
              <a:r>
                <a:rPr lang="uk-UA" dirty="0"/>
                <a:t> и </a:t>
              </a:r>
              <a:r>
                <a:rPr lang="uk-UA" dirty="0" err="1"/>
                <a:t>кибернетике</a:t>
              </a:r>
              <a:r>
                <a:rPr lang="uk-UA" dirty="0"/>
                <a:t> / Пер. с </a:t>
              </a:r>
              <a:r>
                <a:rPr lang="uk-UA" dirty="0" err="1"/>
                <a:t>англ</a:t>
              </a:r>
              <a:r>
                <a:rPr lang="uk-UA" dirty="0"/>
                <a:t>.– М., 1963.</a:t>
              </a:r>
            </a:p>
            <a:p>
              <a:pPr marL="342900" lvl="0" indent="-342900">
                <a:buFont typeface="+mj-lt"/>
                <a:buAutoNum type="arabicPeriod"/>
              </a:pPr>
              <a:r>
                <a:rPr lang="uk-UA" i="1" dirty="0" err="1"/>
                <a:t>Хэмминг</a:t>
              </a:r>
              <a:r>
                <a:rPr lang="uk-UA" i="1" dirty="0"/>
                <a:t> Р.В.</a:t>
              </a:r>
              <a:r>
                <a:rPr lang="uk-UA" dirty="0"/>
                <a:t> </a:t>
              </a:r>
              <a:r>
                <a:rPr lang="uk-UA" dirty="0" err="1"/>
                <a:t>Теория</a:t>
              </a:r>
              <a:r>
                <a:rPr lang="uk-UA" dirty="0"/>
                <a:t> </a:t>
              </a:r>
              <a:r>
                <a:rPr lang="uk-UA" dirty="0" err="1"/>
                <a:t>кодирования</a:t>
              </a:r>
              <a:r>
                <a:rPr lang="uk-UA" dirty="0"/>
                <a:t> и </a:t>
              </a:r>
              <a:r>
                <a:rPr lang="uk-UA" dirty="0" err="1"/>
                <a:t>теория</a:t>
              </a:r>
              <a:r>
                <a:rPr lang="uk-UA" dirty="0"/>
                <a:t> </a:t>
              </a:r>
              <a:r>
                <a:rPr lang="uk-UA" dirty="0" err="1"/>
                <a:t>информации</a:t>
              </a:r>
              <a:r>
                <a:rPr lang="uk-UA" dirty="0"/>
                <a:t> / Пер. с </a:t>
              </a:r>
              <a:r>
                <a:rPr lang="uk-UA" dirty="0" err="1"/>
                <a:t>англ</a:t>
              </a:r>
              <a:r>
                <a:rPr lang="uk-UA" dirty="0"/>
                <a:t>. – М., 1983.</a:t>
              </a:r>
            </a:p>
            <a:p>
              <a:pPr marL="342900" lvl="0" indent="-342900">
                <a:buFont typeface="+mj-lt"/>
                <a:buAutoNum type="arabicPeriod"/>
              </a:pPr>
              <a:r>
                <a:rPr lang="uk-UA" i="1" dirty="0" err="1"/>
                <a:t>Биркгоф</a:t>
              </a:r>
              <a:r>
                <a:rPr lang="uk-UA" i="1" dirty="0"/>
                <a:t> Г., </a:t>
              </a:r>
              <a:r>
                <a:rPr lang="uk-UA" i="1" dirty="0" err="1"/>
                <a:t>Барти</a:t>
              </a:r>
              <a:r>
                <a:rPr lang="uk-UA" i="1" dirty="0"/>
                <a:t> Т.</a:t>
              </a:r>
              <a:r>
                <a:rPr lang="uk-UA" dirty="0"/>
                <a:t> </a:t>
              </a:r>
              <a:r>
                <a:rPr lang="uk-UA" dirty="0" err="1"/>
                <a:t>Современная</a:t>
              </a:r>
              <a:r>
                <a:rPr lang="uk-UA" dirty="0"/>
                <a:t> </a:t>
              </a:r>
              <a:r>
                <a:rPr lang="uk-UA" dirty="0" err="1"/>
                <a:t>прикладная</a:t>
              </a:r>
              <a:r>
                <a:rPr lang="uk-UA" dirty="0"/>
                <a:t> алгебра / </a:t>
              </a:r>
              <a:r>
                <a:rPr lang="uk-UA" dirty="0" err="1"/>
                <a:t>Пер.с</a:t>
              </a:r>
              <a:r>
                <a:rPr lang="uk-UA" dirty="0"/>
                <a:t> </a:t>
              </a:r>
              <a:r>
                <a:rPr lang="uk-UA" dirty="0" err="1"/>
                <a:t>англ</a:t>
              </a:r>
              <a:r>
                <a:rPr lang="uk-UA" dirty="0"/>
                <a:t>. –М.; 1976.</a:t>
              </a:r>
            </a:p>
            <a:p>
              <a:pPr marL="342900" lvl="0" indent="-342900">
                <a:buFont typeface="+mj-lt"/>
                <a:buAutoNum type="arabicPeriod"/>
              </a:pPr>
              <a:r>
                <a:rPr lang="uk-UA" i="1" dirty="0" err="1"/>
                <a:t>Ланцов</a:t>
              </a:r>
              <a:r>
                <a:rPr lang="uk-UA" i="1" dirty="0"/>
                <a:t> А.Л., </a:t>
              </a:r>
              <a:r>
                <a:rPr lang="uk-UA" i="1" dirty="0" err="1"/>
                <a:t>Зворыкин</a:t>
              </a:r>
              <a:r>
                <a:rPr lang="uk-UA" i="1" dirty="0"/>
                <a:t> Л.Н., Осипов И.Ф.</a:t>
              </a:r>
              <a:r>
                <a:rPr lang="uk-UA" dirty="0"/>
                <a:t> </a:t>
              </a:r>
              <a:r>
                <a:rPr lang="uk-UA" dirty="0" err="1"/>
                <a:t>Цифровые</a:t>
              </a:r>
              <a:r>
                <a:rPr lang="uk-UA" dirty="0"/>
                <a:t> </a:t>
              </a:r>
              <a:r>
                <a:rPr lang="uk-UA" dirty="0" err="1"/>
                <a:t>устройства</a:t>
              </a:r>
              <a:r>
                <a:rPr lang="uk-UA" dirty="0"/>
                <a:t> на </a:t>
              </a:r>
              <a:r>
                <a:rPr lang="uk-UA" dirty="0" err="1"/>
                <a:t>комплементарных</a:t>
              </a:r>
              <a:r>
                <a:rPr lang="uk-UA" dirty="0"/>
                <a:t> МПД </a:t>
              </a:r>
              <a:r>
                <a:rPr lang="uk-UA" dirty="0" err="1"/>
                <a:t>интегральных</a:t>
              </a:r>
              <a:r>
                <a:rPr lang="uk-UA" dirty="0"/>
                <a:t> </a:t>
              </a:r>
              <a:r>
                <a:rPr lang="uk-UA" dirty="0" err="1"/>
                <a:t>микросхемах</a:t>
              </a:r>
              <a:r>
                <a:rPr lang="uk-UA" dirty="0"/>
                <a:t>. –М., 1983.</a:t>
              </a:r>
            </a:p>
            <a:p>
              <a:pPr marL="342900" lvl="0" indent="-342900">
                <a:buFont typeface="+mj-lt"/>
                <a:buAutoNum type="arabicPeriod"/>
              </a:pPr>
              <a:r>
                <a:rPr lang="uk-UA" i="1" dirty="0"/>
                <a:t>Горбунов В.Л., </a:t>
              </a:r>
              <a:r>
                <a:rPr lang="uk-UA" i="1" dirty="0" err="1"/>
                <a:t>Панфилов</a:t>
              </a:r>
              <a:r>
                <a:rPr lang="uk-UA" i="1" dirty="0"/>
                <a:t> Д.И., </a:t>
              </a:r>
              <a:r>
                <a:rPr lang="uk-UA" i="1" dirty="0" err="1"/>
                <a:t>Преснухин</a:t>
              </a:r>
              <a:r>
                <a:rPr lang="uk-UA" i="1" dirty="0"/>
                <a:t> Д.Л.</a:t>
              </a:r>
              <a:r>
                <a:rPr lang="uk-UA" dirty="0"/>
                <a:t> </a:t>
              </a:r>
              <a:r>
                <a:rPr lang="uk-UA" dirty="0" err="1"/>
                <a:t>Справочное</a:t>
              </a:r>
              <a:r>
                <a:rPr lang="uk-UA" dirty="0"/>
                <a:t> </a:t>
              </a:r>
              <a:r>
                <a:rPr lang="uk-UA" dirty="0" err="1"/>
                <a:t>пособие</a:t>
              </a:r>
              <a:r>
                <a:rPr lang="uk-UA" dirty="0"/>
                <a:t> по </a:t>
              </a:r>
              <a:r>
                <a:rPr lang="uk-UA" dirty="0" err="1"/>
                <a:t>микропроцессорам</a:t>
              </a:r>
              <a:r>
                <a:rPr lang="uk-UA" dirty="0"/>
                <a:t> и </a:t>
              </a:r>
              <a:r>
                <a:rPr lang="uk-UA" dirty="0" err="1"/>
                <a:t>микроЭВМ</a:t>
              </a:r>
              <a:r>
                <a:rPr lang="uk-UA" dirty="0"/>
                <a:t>. –М., 1988. </a:t>
              </a:r>
            </a:p>
            <a:p>
              <a:pPr marL="342900" lvl="0" indent="-342900">
                <a:buFont typeface="+mj-lt"/>
                <a:buAutoNum type="arabicPeriod"/>
              </a:pPr>
              <a:r>
                <a:rPr lang="uk-UA" i="1" dirty="0"/>
                <a:t>Каган Б.М. </a:t>
              </a:r>
              <a:r>
                <a:rPr lang="uk-UA" dirty="0" err="1"/>
                <a:t>Электронные</a:t>
              </a:r>
              <a:r>
                <a:rPr lang="uk-UA" dirty="0"/>
                <a:t> </a:t>
              </a:r>
              <a:r>
                <a:rPr lang="uk-UA" dirty="0" err="1"/>
                <a:t>вычислительные</a:t>
              </a:r>
              <a:r>
                <a:rPr lang="uk-UA" dirty="0"/>
                <a:t> </a:t>
              </a:r>
              <a:r>
                <a:rPr lang="uk-UA" dirty="0" err="1"/>
                <a:t>машины</a:t>
              </a:r>
              <a:r>
                <a:rPr lang="uk-UA" dirty="0"/>
                <a:t> и </a:t>
              </a:r>
              <a:r>
                <a:rPr lang="uk-UA" dirty="0" err="1"/>
                <a:t>системы</a:t>
              </a:r>
              <a:r>
                <a:rPr lang="uk-UA" dirty="0"/>
                <a:t>: </a:t>
              </a:r>
              <a:r>
                <a:rPr lang="uk-UA" dirty="0" err="1"/>
                <a:t>Учеб.пособие</a:t>
              </a:r>
              <a:r>
                <a:rPr lang="uk-UA" dirty="0"/>
                <a:t> для </a:t>
              </a:r>
              <a:r>
                <a:rPr lang="uk-UA" dirty="0" err="1"/>
                <a:t>вузов</a:t>
              </a:r>
              <a:r>
                <a:rPr lang="uk-UA" dirty="0"/>
                <a:t>.–М., 1991.</a:t>
              </a:r>
            </a:p>
            <a:p>
              <a:pPr marL="0" marR="0" lvl="0" indent="0" algn="just" hangingPunct="1">
                <a:lnSpc>
                  <a:spcPct val="100000"/>
                </a:lnSpc>
                <a:spcBef>
                  <a:spcPts val="49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uk-UA" sz="1100" b="0" i="0" u="none" strike="noStrike" cap="none" baseline="0" dirty="0">
                <a:ln>
                  <a:noFill/>
                </a:ln>
                <a:solidFill>
                  <a:srgbClr val="000000"/>
                </a:solidFill>
                <a:latin typeface="Arial" pitchFamily="2"/>
                <a:ea typeface="Microsoft YaHei" pitchFamily="2"/>
                <a:cs typeface="Mangal" pitchFamily="2"/>
              </a:endParaRPr>
            </a:p>
          </p:txBody>
        </p:sp>
      </p:grpSp>
    </p:spTree>
    <p:extLst>
      <p:ext uri="{BB962C8B-B14F-4D97-AF65-F5344CB8AC3E}">
        <p14:creationId xmlns:p14="http://schemas.microsoft.com/office/powerpoint/2010/main" val="475080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214737" y="5589240"/>
            <a:ext cx="8796606" cy="1080120"/>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indent="266400" algn="just" hangingPunct="1">
              <a:lnSpc>
                <a:spcPct val="90000"/>
              </a:lnSpc>
              <a:spcBef>
                <a:spcPts val="0"/>
              </a:spcBef>
              <a:buNone/>
            </a:pPr>
            <a:r>
              <a:rPr lang="uk-UA" sz="1800" b="1" i="1" dirty="0">
                <a:solidFill>
                  <a:srgbClr val="002060"/>
                </a:solidFill>
                <a:latin typeface="+mn-lt"/>
              </a:rPr>
              <a:t>Комп’ютер</a:t>
            </a:r>
            <a:r>
              <a:rPr lang="uk-UA" sz="1800" i="1" dirty="0">
                <a:solidFill>
                  <a:srgbClr val="002060"/>
                </a:solidFill>
                <a:latin typeface="+mn-lt"/>
              </a:rPr>
              <a:t> (</a:t>
            </a:r>
            <a:r>
              <a:rPr lang="uk-UA" sz="1800" i="1" dirty="0" err="1">
                <a:solidFill>
                  <a:srgbClr val="002060"/>
                </a:solidFill>
                <a:latin typeface="+mn-lt"/>
              </a:rPr>
              <a:t>англ</a:t>
            </a:r>
            <a:r>
              <a:rPr lang="uk-UA" sz="1800" i="1" dirty="0">
                <a:solidFill>
                  <a:srgbClr val="002060"/>
                </a:solidFill>
                <a:latin typeface="+mn-lt"/>
              </a:rPr>
              <a:t>. </a:t>
            </a:r>
            <a:r>
              <a:rPr lang="uk-UA" sz="1800" i="1" dirty="0" err="1">
                <a:solidFill>
                  <a:srgbClr val="002060"/>
                </a:solidFill>
                <a:latin typeface="+mn-lt"/>
              </a:rPr>
              <a:t>сomputer</a:t>
            </a:r>
            <a:r>
              <a:rPr lang="ru-RU" sz="1800" i="1" dirty="0">
                <a:solidFill>
                  <a:srgbClr val="002060"/>
                </a:solidFill>
                <a:latin typeface="+mn-lt"/>
              </a:rPr>
              <a:t> – </a:t>
            </a:r>
            <a:r>
              <a:rPr lang="uk-UA" sz="1800" i="1" dirty="0">
                <a:solidFill>
                  <a:srgbClr val="002060"/>
                </a:solidFill>
                <a:latin typeface="+mn-lt"/>
              </a:rPr>
              <a:t>обчислювач) – спочатку в англомовних країнах, а тепер майже всюди, назва електронної обчислювальної машини. Головно слугує для передавання, опрацювання і зберігання інформації. Найбільше вживана форма випуску – персональні комп’ютери</a:t>
            </a:r>
            <a:r>
              <a:rPr lang="ru-RU" sz="1800" i="1" dirty="0">
                <a:solidFill>
                  <a:srgbClr val="002060"/>
                </a:solidFill>
                <a:latin typeface="+mn-lt"/>
              </a:rPr>
              <a:t> (</a:t>
            </a:r>
            <a:r>
              <a:rPr lang="uk-UA" sz="1800" i="1" dirty="0">
                <a:solidFill>
                  <a:srgbClr val="002060"/>
                </a:solidFill>
                <a:latin typeface="+mn-lt"/>
              </a:rPr>
              <a:t>ПК</a:t>
            </a:r>
            <a:r>
              <a:rPr lang="uk-UA" sz="1800" i="1" dirty="0" smtClean="0">
                <a:solidFill>
                  <a:srgbClr val="002060"/>
                </a:solidFill>
                <a:latin typeface="+mn-lt"/>
              </a:rPr>
              <a:t>).</a:t>
            </a:r>
            <a:endParaRPr lang="uk-UA" sz="1800" b="1" i="1" dirty="0">
              <a:solidFill>
                <a:srgbClr val="002060"/>
              </a:solidFill>
              <a:latin typeface="+mn-lt"/>
            </a:endParaRPr>
          </a:p>
        </p:txBody>
      </p:sp>
      <p:sp>
        <p:nvSpPr>
          <p:cNvPr id="11" name="Прямоугольник 10"/>
          <p:cNvSpPr/>
          <p:nvPr/>
        </p:nvSpPr>
        <p:spPr>
          <a:xfrm>
            <a:off x="239890" y="548680"/>
            <a:ext cx="8796606" cy="1837426"/>
          </a:xfrm>
          <a:prstGeom prst="rect">
            <a:avLst/>
          </a:prstGeom>
          <a:solidFill>
            <a:srgbClr val="FFFF00"/>
          </a:solidFill>
        </p:spPr>
        <p:txBody>
          <a:bodyPr wrap="square">
            <a:spAutoFit/>
          </a:bodyPr>
          <a:lstStyle/>
          <a:p>
            <a:pPr indent="266400" algn="just">
              <a:lnSpc>
                <a:spcPct val="90000"/>
              </a:lnSpc>
              <a:buClr>
                <a:srgbClr val="000000"/>
              </a:buClr>
              <a:buSzPct val="100000"/>
              <a:tabLst>
                <a:tab pos="571320" algn="l"/>
                <a:tab pos="1485719" algn="l"/>
                <a:tab pos="2400119" algn="l"/>
                <a:tab pos="3314519" algn="l"/>
                <a:tab pos="4228919" algn="l"/>
                <a:tab pos="5143320" algn="l"/>
                <a:tab pos="6057720" algn="l"/>
                <a:tab pos="6972120" algn="l"/>
                <a:tab pos="7886520" algn="l"/>
                <a:tab pos="8800920" algn="l"/>
                <a:tab pos="9715320" algn="l"/>
              </a:tabLst>
            </a:pPr>
            <a:r>
              <a:rPr lang="uk-UA" b="1" i="1" dirty="0"/>
              <a:t>ЕОМ</a:t>
            </a:r>
            <a:r>
              <a:rPr lang="uk-UA" i="1" dirty="0"/>
              <a:t> (ЕЛЕКТРОННА ОБЧИСЛЮВАЛЬНА МАШИНА) – </a:t>
            </a:r>
            <a:r>
              <a:rPr lang="uk-UA" i="1" dirty="0" smtClean="0"/>
              <a:t>мабуть</a:t>
            </a:r>
            <a:r>
              <a:rPr lang="uk-UA" i="1" dirty="0"/>
              <a:t>, найпоширеніше поняття до зовсім недавнього часу. Спочатку воно стосувалося перших електронних автоматичних пристроїв для опрацювання інформації. Однак з часом на ЕОМ почали щораз більше накладати функції інформаційного плану: зберігання, шукання, сортування, опрацювання інформації (в тім числі графічної, текстової, образної (передавання зображень), звукової). Розрізняють спеціалізовані ЕОМ; комплекси ЕОМ; універсальні ЕОМ; міні-, мікро-ЕОМ</a:t>
            </a:r>
            <a:r>
              <a:rPr lang="uk-UA" i="1" dirty="0" smtClean="0"/>
              <a:t>.</a:t>
            </a:r>
            <a:endParaRPr lang="uk-UA" dirty="0"/>
          </a:p>
        </p:txBody>
      </p:sp>
      <p:sp>
        <p:nvSpPr>
          <p:cNvPr id="12" name="TextBox 11"/>
          <p:cNvSpPr txBox="1"/>
          <p:nvPr/>
        </p:nvSpPr>
        <p:spPr>
          <a:xfrm>
            <a:off x="2123728" y="-4395"/>
            <a:ext cx="5040560"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Деякі визначення:</a:t>
            </a:r>
            <a:endParaRPr lang="uk-UA" sz="2800" b="1" i="1" dirty="0">
              <a:latin typeface="Arial Cyr" panose="020B0604020202020204" pitchFamily="34" charset="0"/>
              <a:cs typeface="Arial Cyr" panose="020B0604020202020204" pitchFamily="34" charset="0"/>
            </a:endParaRPr>
          </a:p>
        </p:txBody>
      </p:sp>
      <p:sp>
        <p:nvSpPr>
          <p:cNvPr id="13" name="Прямоугольник 12"/>
          <p:cNvSpPr/>
          <p:nvPr/>
        </p:nvSpPr>
        <p:spPr>
          <a:xfrm>
            <a:off x="214737" y="2686579"/>
            <a:ext cx="8945217" cy="2585323"/>
          </a:xfrm>
          <a:prstGeom prst="rect">
            <a:avLst/>
          </a:prstGeom>
          <a:solidFill>
            <a:srgbClr val="FFFF66"/>
          </a:solidFill>
        </p:spPr>
        <p:txBody>
          <a:bodyPr wrap="square">
            <a:spAutoFit/>
          </a:bodyPr>
          <a:lstStyle/>
          <a:p>
            <a:r>
              <a:rPr lang="uk-UA" b="1" dirty="0" smtClean="0"/>
              <a:t>      </a:t>
            </a:r>
            <a:r>
              <a:rPr lang="uk-UA" b="1" i="1" dirty="0" smtClean="0"/>
              <a:t>ОС </a:t>
            </a:r>
            <a:r>
              <a:rPr lang="uk-UA" i="1" dirty="0"/>
              <a:t>– обчислювальна система – пристрій, що сприймає інформацію у вигляді даних, які можуть бути зображені у аналоговій або цифровій формі, зберігає дані, опрацьовує їх з великою швидкістю, пересилає дані всередині системи через лінію зв’язку і видає результат цих дій як інформацію. (Не треба плутати з поняттям операційна система, що також має скорочене позначення ОС). </a:t>
            </a:r>
            <a:endParaRPr lang="uk-UA" i="1" dirty="0" smtClean="0"/>
          </a:p>
          <a:p>
            <a:r>
              <a:rPr lang="uk-UA" i="1" dirty="0" smtClean="0"/>
              <a:t>Обчислювальні </a:t>
            </a:r>
            <a:r>
              <a:rPr lang="uk-UA" i="1" dirty="0"/>
              <a:t>системи можуть бути:</a:t>
            </a:r>
          </a:p>
          <a:p>
            <a:pPr marL="1200150" lvl="2" indent="-285750">
              <a:buFont typeface="Wingdings" panose="05000000000000000000" pitchFamily="2" charset="2"/>
              <a:buChar char="Ø"/>
            </a:pPr>
            <a:r>
              <a:rPr lang="uk-UA" i="1" dirty="0" smtClean="0"/>
              <a:t>аналоговими </a:t>
            </a:r>
            <a:r>
              <a:rPr lang="uk-UA" i="1" dirty="0"/>
              <a:t>(безперервної дії);</a:t>
            </a:r>
          </a:p>
          <a:p>
            <a:pPr marL="1200150" lvl="2" indent="-285750">
              <a:buFont typeface="Wingdings" panose="05000000000000000000" pitchFamily="2" charset="2"/>
              <a:buChar char="Ø"/>
            </a:pPr>
            <a:r>
              <a:rPr lang="uk-UA" i="1" dirty="0" smtClean="0"/>
              <a:t>цифровими </a:t>
            </a:r>
            <a:r>
              <a:rPr lang="uk-UA" i="1" dirty="0"/>
              <a:t>(дискретними);</a:t>
            </a:r>
          </a:p>
          <a:p>
            <a:pPr marL="1200150" lvl="2" indent="-285750">
              <a:buFont typeface="Wingdings" panose="05000000000000000000" pitchFamily="2" charset="2"/>
              <a:buChar char="Ø"/>
            </a:pPr>
            <a:r>
              <a:rPr lang="uk-UA" i="1" dirty="0" smtClean="0"/>
              <a:t>гібридними</a:t>
            </a:r>
            <a:r>
              <a:rPr lang="uk-UA" i="1"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179512" y="1412776"/>
            <a:ext cx="8796606" cy="4608512"/>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indent="0">
              <a:buNone/>
            </a:pPr>
            <a:r>
              <a:rPr lang="uk-UA" sz="1800" dirty="0" smtClean="0"/>
              <a:t>        </a:t>
            </a:r>
            <a:r>
              <a:rPr lang="uk-UA" sz="2000" dirty="0" smtClean="0"/>
              <a:t>Слово  </a:t>
            </a:r>
            <a:r>
              <a:rPr lang="uk-UA" sz="2000" b="1" i="1" dirty="0">
                <a:solidFill>
                  <a:srgbClr val="0070C0"/>
                </a:solidFill>
              </a:rPr>
              <a:t>інформація</a:t>
            </a:r>
            <a:r>
              <a:rPr lang="uk-UA" sz="2000" i="1" dirty="0"/>
              <a:t> </a:t>
            </a:r>
            <a:r>
              <a:rPr lang="uk-UA" sz="2000" dirty="0"/>
              <a:t>походить від лат. </a:t>
            </a:r>
            <a:r>
              <a:rPr lang="en-US" sz="2000" i="1" dirty="0" err="1">
                <a:solidFill>
                  <a:srgbClr val="0070C0"/>
                </a:solidFill>
              </a:rPr>
              <a:t>informatio</a:t>
            </a:r>
            <a:r>
              <a:rPr lang="uk-UA" sz="2000" dirty="0"/>
              <a:t>, що означає роз'яснення, виклад, обізнаність. Це одне з найзагальніших понять науки. Поняття інформації </a:t>
            </a:r>
            <a:r>
              <a:rPr lang="ru-RU" sz="2000" dirty="0"/>
              <a:t>–</a:t>
            </a:r>
            <a:r>
              <a:rPr lang="uk-UA" sz="2000" dirty="0"/>
              <a:t> одне з головних понять кібернетики (подібно до поняття енергії у фізиці). Розділ науки, </a:t>
            </a:r>
            <a:r>
              <a:rPr lang="uk-UA" sz="2000" dirty="0" err="1"/>
              <a:t>присв'ячений</a:t>
            </a:r>
            <a:r>
              <a:rPr lang="uk-UA" sz="2000" dirty="0"/>
              <a:t> технічним проблемам інформації (окрім семантичних та прагматичних), називають </a:t>
            </a:r>
            <a:r>
              <a:rPr lang="uk-UA" sz="2000" i="1" dirty="0"/>
              <a:t>теорією інформації.</a:t>
            </a:r>
            <a:r>
              <a:rPr lang="uk-UA" sz="2000" dirty="0"/>
              <a:t> Різні способи зображення інформації, спеціально пристосовані для конкретних випадків, пов'язаних з передаванням, зберіганням та опрацюванням інформації, розглядає теорія кодування. </a:t>
            </a:r>
            <a:endParaRPr lang="uk-UA" sz="2000" dirty="0" smtClean="0"/>
          </a:p>
          <a:p>
            <a:pPr marL="0" indent="0">
              <a:buNone/>
            </a:pPr>
            <a:endParaRPr lang="uk-UA" sz="2000" dirty="0"/>
          </a:p>
          <a:p>
            <a:pPr marL="0" indent="0">
              <a:buNone/>
            </a:pPr>
            <a:r>
              <a:rPr lang="uk-UA" sz="2000" dirty="0" smtClean="0"/>
              <a:t>	У </a:t>
            </a:r>
            <a:r>
              <a:rPr lang="uk-UA" sz="2000" dirty="0"/>
              <a:t>комп'ютері маємо справу з дискретними повідомленнями, або машинними одиницями інформації. Насамперед постає питання, як виразити, поміряти і передати інформацію? Вперше цю задачу розв’язано у працях Клода </a:t>
            </a:r>
            <a:r>
              <a:rPr lang="uk-UA" sz="2000" dirty="0" err="1"/>
              <a:t>Шеннона</a:t>
            </a:r>
            <a:r>
              <a:rPr lang="uk-UA" sz="2000" dirty="0"/>
              <a:t> </a:t>
            </a:r>
            <a:r>
              <a:rPr lang="ru-RU" sz="2000" dirty="0"/>
              <a:t>[1], де </a:t>
            </a:r>
            <a:r>
              <a:rPr lang="ru-RU" sz="2000" dirty="0" err="1"/>
              <a:t>запроваджено</a:t>
            </a:r>
            <a:r>
              <a:rPr lang="ru-RU" sz="2000" dirty="0"/>
              <a:t> </a:t>
            </a:r>
            <a:r>
              <a:rPr lang="ru-RU" sz="2000" dirty="0" err="1"/>
              <a:t>поняття</a:t>
            </a:r>
            <a:r>
              <a:rPr lang="ru-RU" sz="2000" dirty="0"/>
              <a:t> </a:t>
            </a:r>
            <a:r>
              <a:rPr lang="ru-RU" sz="2000" dirty="0" err="1"/>
              <a:t>кількості</a:t>
            </a:r>
            <a:r>
              <a:rPr lang="ru-RU" sz="2000" dirty="0"/>
              <a:t> </a:t>
            </a:r>
            <a:r>
              <a:rPr lang="ru-RU" sz="2000" dirty="0" err="1"/>
              <a:t>інформації</a:t>
            </a:r>
            <a:r>
              <a:rPr lang="uk-UA" sz="2000" dirty="0"/>
              <a:t>. Дещо спрощено схема викладу цього поняття може бути така.</a:t>
            </a:r>
          </a:p>
        </p:txBody>
      </p:sp>
      <p:sp>
        <p:nvSpPr>
          <p:cNvPr id="12" name="TextBox 11"/>
          <p:cNvSpPr txBox="1"/>
          <p:nvPr/>
        </p:nvSpPr>
        <p:spPr>
          <a:xfrm>
            <a:off x="1769503" y="188640"/>
            <a:ext cx="561662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Поняття про інформацію</a:t>
            </a:r>
            <a:endParaRPr lang="uk-UA" sz="2800" b="1" dirty="0">
              <a:latin typeface="Arial Cyr" panose="020B0604020202020204" pitchFamily="34" charset="0"/>
              <a:cs typeface="Arial Cyr" panose="020B0604020202020204" pitchFamily="34" charset="0"/>
            </a:endParaRPr>
          </a:p>
        </p:txBody>
      </p:sp>
    </p:spTree>
    <p:extLst>
      <p:ext uri="{BB962C8B-B14F-4D97-AF65-F5344CB8AC3E}">
        <p14:creationId xmlns:p14="http://schemas.microsoft.com/office/powerpoint/2010/main" val="222035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179512" y="1052736"/>
            <a:ext cx="8796606" cy="4608512"/>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indent="0">
              <a:buNone/>
            </a:pPr>
            <a:r>
              <a:rPr lang="uk-UA" sz="2000" dirty="0" smtClean="0"/>
              <a:t>	 </a:t>
            </a:r>
            <a:r>
              <a:rPr lang="uk-UA" sz="2000" dirty="0"/>
              <a:t>Нехай нам потрібно скласти слово як комбінацію з букв алфавіту. Алфавіт містить </a:t>
            </a:r>
            <a:r>
              <a:rPr lang="uk-UA" sz="2000" b="1" i="1" dirty="0"/>
              <a:t>P</a:t>
            </a:r>
            <a:r>
              <a:rPr lang="uk-UA" sz="2000" b="1" dirty="0"/>
              <a:t> </a:t>
            </a:r>
            <a:r>
              <a:rPr lang="uk-UA" sz="2000" dirty="0"/>
              <a:t>букв (чи символів), а слово – </a:t>
            </a:r>
            <a:r>
              <a:rPr lang="en-US" sz="2000" b="1" i="1" dirty="0"/>
              <a:t>x</a:t>
            </a:r>
            <a:r>
              <a:rPr lang="uk-UA" sz="2000" dirty="0"/>
              <a:t> символів. Очевидно, таких слів можна скласти </a:t>
            </a:r>
            <a:r>
              <a:rPr lang="uk-UA" sz="2000" b="1" i="1" dirty="0"/>
              <a:t>N</a:t>
            </a:r>
            <a:r>
              <a:rPr lang="uk-UA" sz="2000" dirty="0"/>
              <a:t> (правда, невідомо, чи всі вони будуть мати </a:t>
            </a:r>
            <a:r>
              <a:rPr lang="uk-UA" sz="2000" dirty="0" err="1"/>
              <a:t>мовний</a:t>
            </a:r>
            <a:r>
              <a:rPr lang="uk-UA" sz="2000" dirty="0"/>
              <a:t> зміст):</a:t>
            </a:r>
          </a:p>
          <a:p>
            <a:pPr marL="0" indent="0">
              <a:buNone/>
            </a:pPr>
            <a:r>
              <a:rPr lang="uk-UA" sz="2000" dirty="0"/>
              <a:t> </a:t>
            </a:r>
          </a:p>
          <a:p>
            <a:r>
              <a:rPr lang="uk-UA" sz="2000" dirty="0"/>
              <a:t>		</a:t>
            </a:r>
            <a:r>
              <a:rPr lang="en-US" sz="2000" i="1" dirty="0"/>
              <a:t>N</a:t>
            </a:r>
            <a:r>
              <a:rPr lang="uk-UA" sz="2000" i="1" dirty="0"/>
              <a:t>=</a:t>
            </a:r>
            <a:r>
              <a:rPr lang="en-US" sz="2000" i="1" dirty="0" err="1"/>
              <a:t>P</a:t>
            </a:r>
            <a:r>
              <a:rPr lang="en-US" sz="2000" i="1" baseline="30000" dirty="0" err="1"/>
              <a:t>x</a:t>
            </a:r>
            <a:r>
              <a:rPr lang="uk-UA" sz="2000" dirty="0"/>
              <a:t>	 ( кількість розміщень).			(1.1)</a:t>
            </a:r>
          </a:p>
          <a:p>
            <a:pPr marL="0" indent="0">
              <a:buNone/>
            </a:pPr>
            <a:r>
              <a:rPr lang="uk-UA" sz="2000" dirty="0"/>
              <a:t> </a:t>
            </a:r>
          </a:p>
          <a:p>
            <a:pPr marL="0" indent="0">
              <a:buNone/>
            </a:pPr>
            <a:r>
              <a:rPr lang="uk-UA" sz="2000" dirty="0" smtClean="0"/>
              <a:t>	Припустимо</a:t>
            </a:r>
            <a:r>
              <a:rPr lang="uk-UA" sz="2000" dirty="0"/>
              <a:t>, що </a:t>
            </a:r>
            <a:r>
              <a:rPr lang="uk-UA" sz="2000" b="1" dirty="0">
                <a:solidFill>
                  <a:srgbClr val="0070C0"/>
                </a:solidFill>
              </a:rPr>
              <a:t>кількість інформації у якомусь повідомленні пропорційна до його довжини</a:t>
            </a:r>
            <a:r>
              <a:rPr lang="uk-UA" sz="2000" dirty="0"/>
              <a:t>. Тоді з (1.1) після логарифмування отримаємо</a:t>
            </a:r>
          </a:p>
          <a:p>
            <a:pPr marL="0" indent="0">
              <a:buNone/>
            </a:pPr>
            <a:r>
              <a:rPr lang="uk-UA" sz="2000" dirty="0" smtClean="0"/>
              <a:t>				</a:t>
            </a:r>
            <a:r>
              <a:rPr lang="en-US" sz="2000" dirty="0" err="1" smtClean="0"/>
              <a:t>log</a:t>
            </a:r>
            <a:r>
              <a:rPr lang="en-US" sz="2000" baseline="-25000" dirty="0" err="1" smtClean="0"/>
              <a:t>а</a:t>
            </a:r>
            <a:r>
              <a:rPr lang="en-US" sz="2000" i="1" dirty="0" err="1" smtClean="0"/>
              <a:t>N</a:t>
            </a:r>
            <a:r>
              <a:rPr lang="en-US" sz="2000" dirty="0"/>
              <a:t>= </a:t>
            </a:r>
            <a:r>
              <a:rPr lang="en-US" sz="2000" i="1" dirty="0"/>
              <a:t>x </a:t>
            </a:r>
            <a:r>
              <a:rPr lang="en-US" sz="2000" dirty="0" err="1"/>
              <a:t>log</a:t>
            </a:r>
            <a:r>
              <a:rPr lang="en-US" sz="2000" baseline="-25000" dirty="0" err="1"/>
              <a:t>а</a:t>
            </a:r>
            <a:r>
              <a:rPr lang="en-US" sz="2000" i="1" dirty="0" err="1"/>
              <a:t>P</a:t>
            </a:r>
            <a:r>
              <a:rPr lang="en-US" sz="2000" dirty="0"/>
              <a:t>		 (1.2)</a:t>
            </a:r>
            <a:endParaRPr lang="uk-UA" sz="2000" dirty="0"/>
          </a:p>
        </p:txBody>
      </p:sp>
      <p:sp>
        <p:nvSpPr>
          <p:cNvPr id="12" name="TextBox 11"/>
          <p:cNvSpPr txBox="1"/>
          <p:nvPr/>
        </p:nvSpPr>
        <p:spPr>
          <a:xfrm>
            <a:off x="1769503" y="188640"/>
            <a:ext cx="561662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Поняття про інформацію</a:t>
            </a:r>
            <a:endParaRPr lang="uk-UA" sz="2800" b="1" dirty="0">
              <a:latin typeface="Arial Cyr" panose="020B0604020202020204" pitchFamily="34" charset="0"/>
              <a:cs typeface="Arial Cyr" panose="020B0604020202020204" pitchFamily="34" charset="0"/>
            </a:endParaRPr>
          </a:p>
        </p:txBody>
      </p:sp>
    </p:spTree>
    <p:extLst>
      <p:ext uri="{BB962C8B-B14F-4D97-AF65-F5344CB8AC3E}">
        <p14:creationId xmlns:p14="http://schemas.microsoft.com/office/powerpoint/2010/main" val="319867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467544" y="980728"/>
            <a:ext cx="8424936" cy="5688632"/>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indent="0">
              <a:buNone/>
            </a:pPr>
            <a:r>
              <a:rPr lang="uk-UA" sz="2000" dirty="0"/>
              <a:t>Величину  </a:t>
            </a:r>
            <a:r>
              <a:rPr lang="en-US" sz="2000" b="1" i="1" dirty="0"/>
              <a:t>x</a:t>
            </a:r>
            <a:r>
              <a:rPr lang="uk-UA" sz="2000" b="1" dirty="0"/>
              <a:t>l</a:t>
            </a:r>
            <a:r>
              <a:rPr lang="en-US" sz="2000" b="1" dirty="0" err="1"/>
              <a:t>og</a:t>
            </a:r>
            <a:r>
              <a:rPr lang="en-US" sz="2000" b="1" baseline="-25000" dirty="0" err="1"/>
              <a:t>а</a:t>
            </a:r>
            <a:r>
              <a:rPr lang="uk-UA" sz="2000" b="1" i="1" dirty="0"/>
              <a:t>P</a:t>
            </a:r>
            <a:r>
              <a:rPr lang="uk-UA" sz="2000" b="1" dirty="0"/>
              <a:t>  </a:t>
            </a:r>
            <a:r>
              <a:rPr lang="uk-UA" sz="2000" dirty="0"/>
              <a:t>визначимо як кількість інформації </a:t>
            </a:r>
            <a:r>
              <a:rPr lang="uk-UA" sz="2000" b="1" i="1" dirty="0"/>
              <a:t>I</a:t>
            </a:r>
            <a:r>
              <a:rPr lang="uk-UA" sz="2000" i="1" dirty="0"/>
              <a:t>. </a:t>
            </a:r>
            <a:r>
              <a:rPr lang="uk-UA" sz="2000" dirty="0"/>
              <a:t>Знайдемо найменше </a:t>
            </a:r>
            <a:r>
              <a:rPr lang="uk-UA" sz="2000" i="1" dirty="0"/>
              <a:t>I,</a:t>
            </a:r>
            <a:r>
              <a:rPr lang="uk-UA" sz="2000" dirty="0"/>
              <a:t> яке можна було б прийняти за одиницю інформації. Очевидно, це буде при </a:t>
            </a:r>
            <a:r>
              <a:rPr lang="uk-UA" sz="2000" i="1" dirty="0"/>
              <a:t>P=</a:t>
            </a:r>
            <a:r>
              <a:rPr lang="uk-UA" sz="2000" dirty="0"/>
              <a:t>2, бо при </a:t>
            </a:r>
            <a:r>
              <a:rPr lang="uk-UA" sz="2000" i="1" dirty="0"/>
              <a:t>P=</a:t>
            </a:r>
            <a:r>
              <a:rPr lang="uk-UA" sz="2000" dirty="0"/>
              <a:t>1 , </a:t>
            </a:r>
            <a:r>
              <a:rPr lang="uk-UA" sz="2000" i="1" dirty="0"/>
              <a:t>I=</a:t>
            </a:r>
            <a:r>
              <a:rPr lang="uk-UA" sz="2000" dirty="0"/>
              <a:t>0</a:t>
            </a:r>
            <a:r>
              <a:rPr lang="uk-UA" sz="2000" i="1" dirty="0"/>
              <a:t>. </a:t>
            </a:r>
            <a:r>
              <a:rPr lang="uk-UA" sz="2000" dirty="0"/>
              <a:t>Отже,</a:t>
            </a:r>
          </a:p>
          <a:p>
            <a:endParaRPr lang="uk-UA" sz="2000" dirty="0"/>
          </a:p>
          <a:p>
            <a:r>
              <a:rPr lang="en-US" sz="2000" dirty="0"/>
              <a:t>		</a:t>
            </a:r>
            <a:r>
              <a:rPr lang="en-US" sz="2000" i="1" dirty="0" err="1"/>
              <a:t>I</a:t>
            </a:r>
            <a:r>
              <a:rPr lang="en-US" sz="2000" baseline="-25000" dirty="0" err="1"/>
              <a:t>min</a:t>
            </a:r>
            <a:r>
              <a:rPr lang="en-US" sz="2000" dirty="0"/>
              <a:t>=</a:t>
            </a:r>
            <a:r>
              <a:rPr lang="en-US" sz="2000" i="1" dirty="0"/>
              <a:t>x </a:t>
            </a:r>
            <a:r>
              <a:rPr lang="en-US" sz="2000" dirty="0"/>
              <a:t>log</a:t>
            </a:r>
            <a:r>
              <a:rPr lang="en-US" sz="2000" baseline="-25000" dirty="0"/>
              <a:t>а</a:t>
            </a:r>
            <a:r>
              <a:rPr lang="en-US" sz="2000" dirty="0"/>
              <a:t>2.				</a:t>
            </a:r>
            <a:r>
              <a:rPr lang="uk-UA" sz="2000" dirty="0"/>
              <a:t>	</a:t>
            </a:r>
            <a:r>
              <a:rPr lang="en-US" sz="2000" dirty="0"/>
              <a:t>	</a:t>
            </a:r>
            <a:r>
              <a:rPr lang="ru-RU" sz="2000" dirty="0"/>
              <a:t>(1.3)</a:t>
            </a:r>
            <a:endParaRPr lang="uk-UA" sz="2000" dirty="0"/>
          </a:p>
          <a:p>
            <a:pPr marL="0" indent="0">
              <a:buNone/>
            </a:pPr>
            <a:r>
              <a:rPr lang="uk-UA" sz="2000" dirty="0" smtClean="0"/>
              <a:t>Найпростіше </a:t>
            </a:r>
            <a:r>
              <a:rPr lang="uk-UA" sz="2000" dirty="0"/>
              <a:t>слово складається з однієї букви, тоді</a:t>
            </a:r>
          </a:p>
          <a:p>
            <a:pPr marL="0" indent="0">
              <a:buNone/>
            </a:pPr>
            <a:r>
              <a:rPr lang="uk-UA" sz="2000" dirty="0"/>
              <a:t> </a:t>
            </a:r>
          </a:p>
          <a:p>
            <a:pPr marL="0" indent="0">
              <a:buNone/>
            </a:pPr>
            <a:r>
              <a:rPr lang="uk-UA" sz="2000" i="1" dirty="0" smtClean="0"/>
              <a:t>				I</a:t>
            </a:r>
            <a:r>
              <a:rPr lang="uk-UA" sz="2000" dirty="0"/>
              <a:t>=</a:t>
            </a:r>
            <a:r>
              <a:rPr lang="uk-UA" sz="2000" i="1" dirty="0"/>
              <a:t> </a:t>
            </a:r>
            <a:r>
              <a:rPr lang="en-US" sz="2000" dirty="0"/>
              <a:t>log</a:t>
            </a:r>
            <a:r>
              <a:rPr lang="uk-UA" sz="2000" baseline="-25000" dirty="0"/>
              <a:t>а</a:t>
            </a:r>
            <a:r>
              <a:rPr lang="uk-UA" sz="2000" dirty="0"/>
              <a:t>2.	</a:t>
            </a:r>
            <a:r>
              <a:rPr lang="uk-UA" sz="2000" dirty="0" smtClean="0"/>
              <a:t>		(</a:t>
            </a:r>
            <a:r>
              <a:rPr lang="uk-UA" sz="2000" dirty="0"/>
              <a:t>1.4)</a:t>
            </a:r>
          </a:p>
          <a:p>
            <a:pPr marL="0" indent="0">
              <a:buNone/>
            </a:pPr>
            <a:r>
              <a:rPr lang="uk-UA" sz="2000" b="1" dirty="0" smtClean="0">
                <a:solidFill>
                  <a:srgbClr val="0070C0"/>
                </a:solidFill>
              </a:rPr>
              <a:t>Це </a:t>
            </a:r>
            <a:r>
              <a:rPr lang="uk-UA" sz="2000" b="1" dirty="0">
                <a:solidFill>
                  <a:srgbClr val="0070C0"/>
                </a:solidFill>
              </a:rPr>
              <a:t>і є кількість інформації найпростішого слова.</a:t>
            </a:r>
          </a:p>
          <a:p>
            <a:r>
              <a:rPr lang="uk-UA" sz="2000" dirty="0"/>
              <a:t>Вибір основи логарифма – довільний. Зважаючи на те, що в обчислювальних системах головно послуговуються двійковою арифметикою, приймемо основу логарифма </a:t>
            </a:r>
            <a:r>
              <a:rPr lang="uk-UA" sz="2000" i="1" dirty="0"/>
              <a:t>а</a:t>
            </a:r>
            <a:r>
              <a:rPr lang="uk-UA" sz="2000" dirty="0"/>
              <a:t>=2. Тоді</a:t>
            </a:r>
          </a:p>
          <a:p>
            <a:pPr marL="0" indent="0">
              <a:buNone/>
            </a:pPr>
            <a:endParaRPr lang="uk-UA" sz="2000" dirty="0"/>
          </a:p>
          <a:p>
            <a:pPr marL="0" indent="0">
              <a:buNone/>
            </a:pPr>
            <a:r>
              <a:rPr lang="uk-UA" sz="2000" i="1" dirty="0" smtClean="0"/>
              <a:t>				I</a:t>
            </a:r>
            <a:r>
              <a:rPr lang="uk-UA" sz="2000" dirty="0"/>
              <a:t>=</a:t>
            </a:r>
            <a:r>
              <a:rPr lang="uk-UA" sz="2000" i="1" dirty="0"/>
              <a:t> </a:t>
            </a:r>
            <a:r>
              <a:rPr lang="en-US" sz="2000" dirty="0"/>
              <a:t>log</a:t>
            </a:r>
            <a:r>
              <a:rPr lang="en-US" sz="2000" baseline="-25000" dirty="0"/>
              <a:t>2</a:t>
            </a:r>
            <a:r>
              <a:rPr lang="en-US" sz="2000" dirty="0"/>
              <a:t>2=1.			</a:t>
            </a:r>
            <a:r>
              <a:rPr lang="en-US" sz="2000" dirty="0" smtClean="0"/>
              <a:t>(</a:t>
            </a:r>
            <a:r>
              <a:rPr lang="en-US" sz="2000" dirty="0"/>
              <a:t>1.5)</a:t>
            </a:r>
            <a:endParaRPr lang="uk-UA" sz="2000" dirty="0"/>
          </a:p>
          <a:p>
            <a:pPr marL="0" indent="0">
              <a:buNone/>
            </a:pPr>
            <a:endParaRPr lang="uk-UA" sz="2000" dirty="0"/>
          </a:p>
        </p:txBody>
      </p:sp>
      <p:sp>
        <p:nvSpPr>
          <p:cNvPr id="12" name="TextBox 11"/>
          <p:cNvSpPr txBox="1"/>
          <p:nvPr/>
        </p:nvSpPr>
        <p:spPr>
          <a:xfrm>
            <a:off x="1769503" y="188640"/>
            <a:ext cx="561662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Поняття про інформацію</a:t>
            </a:r>
            <a:endParaRPr lang="uk-UA" sz="2800" b="1" dirty="0">
              <a:latin typeface="Arial Cyr" panose="020B0604020202020204" pitchFamily="34" charset="0"/>
              <a:cs typeface="Arial Cyr" panose="020B0604020202020204" pitchFamily="34" charset="0"/>
            </a:endParaRPr>
          </a:p>
        </p:txBody>
      </p:sp>
    </p:spTree>
    <p:extLst>
      <p:ext uri="{BB962C8B-B14F-4D97-AF65-F5344CB8AC3E}">
        <p14:creationId xmlns:p14="http://schemas.microsoft.com/office/powerpoint/2010/main" val="230049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251520" y="1052736"/>
            <a:ext cx="8652590" cy="5688632"/>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indent="0">
              <a:buNone/>
            </a:pPr>
            <a:r>
              <a:rPr lang="uk-UA" sz="2000" dirty="0" smtClean="0"/>
              <a:t>	Ця </a:t>
            </a:r>
            <a:r>
              <a:rPr lang="uk-UA" sz="2000" dirty="0"/>
              <a:t>одиниця інформації у двійковому алфавіті називається </a:t>
            </a:r>
            <a:r>
              <a:rPr lang="uk-UA" sz="2000" b="1" i="1" dirty="0"/>
              <a:t>біт</a:t>
            </a:r>
            <a:r>
              <a:rPr lang="uk-UA" sz="2000" dirty="0"/>
              <a:t> і може мати значення 0 і 1 (походить від </a:t>
            </a:r>
            <a:r>
              <a:rPr lang="uk-UA" sz="2000" dirty="0" err="1"/>
              <a:t>англ</a:t>
            </a:r>
            <a:r>
              <a:rPr lang="uk-UA" sz="2000" dirty="0"/>
              <a:t>. </a:t>
            </a:r>
            <a:r>
              <a:rPr lang="en-US" sz="2000" b="1" dirty="0"/>
              <a:t>bi</a:t>
            </a:r>
            <a:r>
              <a:rPr lang="en-US" sz="2000" dirty="0"/>
              <a:t>nary digi</a:t>
            </a:r>
            <a:r>
              <a:rPr lang="en-US" sz="2000" b="1" dirty="0"/>
              <a:t>t</a:t>
            </a:r>
            <a:r>
              <a:rPr lang="en-US" sz="2000" dirty="0"/>
              <a:t> </a:t>
            </a:r>
            <a:r>
              <a:rPr lang="uk-UA" sz="2000" dirty="0"/>
              <a:t>і, як стверджує К. </a:t>
            </a:r>
            <a:r>
              <a:rPr lang="uk-UA" sz="2000" dirty="0" err="1"/>
              <a:t>Шеннон</a:t>
            </a:r>
            <a:r>
              <a:rPr lang="uk-UA" sz="2000" dirty="0"/>
              <a:t> [1], це слово запропонував уживати відомий американський вчений-статистик Джон </a:t>
            </a:r>
            <a:r>
              <a:rPr lang="uk-UA" sz="2000" dirty="0" err="1"/>
              <a:t>Тьюкі</a:t>
            </a:r>
            <a:r>
              <a:rPr lang="uk-UA" sz="2000" dirty="0"/>
              <a:t>). </a:t>
            </a:r>
            <a:endParaRPr lang="uk-UA" sz="2000" dirty="0" smtClean="0"/>
          </a:p>
          <a:p>
            <a:pPr marL="0" indent="0">
              <a:buNone/>
            </a:pPr>
            <a:r>
              <a:rPr lang="uk-UA" sz="2000" dirty="0" smtClean="0"/>
              <a:t>	Отже</a:t>
            </a:r>
            <a:r>
              <a:rPr lang="uk-UA" sz="2000" dirty="0"/>
              <a:t>, кількість інформації у будь-якому слові двійкового алфавіту завжди дорівнює кількості бітів у ньому, тобто</a:t>
            </a:r>
          </a:p>
          <a:p>
            <a:pPr marL="0" indent="0">
              <a:buNone/>
            </a:pPr>
            <a:r>
              <a:rPr lang="uk-UA" sz="2000" dirty="0" smtClean="0"/>
              <a:t>			</a:t>
            </a:r>
            <a:r>
              <a:rPr lang="en-US" sz="2000" dirty="0" smtClean="0"/>
              <a:t>I=x </a:t>
            </a:r>
            <a:r>
              <a:rPr lang="en-US" sz="2000" dirty="0"/>
              <a:t>log</a:t>
            </a:r>
            <a:r>
              <a:rPr lang="en-US" sz="2000" baseline="-25000" dirty="0"/>
              <a:t>2</a:t>
            </a:r>
            <a:r>
              <a:rPr lang="en-US" sz="2000" dirty="0"/>
              <a:t>2=x,   				(1.6)</a:t>
            </a:r>
          </a:p>
          <a:p>
            <a:pPr marL="0" indent="0">
              <a:buNone/>
            </a:pPr>
            <a:r>
              <a:rPr lang="uk-UA" sz="2000" dirty="0"/>
              <a:t>а кількість можливих повідомлень </a:t>
            </a:r>
            <a:r>
              <a:rPr lang="en-US" sz="2000" dirty="0"/>
              <a:t>N </a:t>
            </a:r>
            <a:r>
              <a:rPr lang="uk-UA" sz="2000" dirty="0"/>
              <a:t>легко визначити з (1.2):</a:t>
            </a:r>
          </a:p>
          <a:p>
            <a:pPr marL="0" indent="0">
              <a:buNone/>
            </a:pPr>
            <a:r>
              <a:rPr lang="uk-UA" sz="2000" dirty="0" smtClean="0"/>
              <a:t>		</a:t>
            </a:r>
            <a:r>
              <a:rPr lang="en-US" sz="2000" dirty="0" smtClean="0"/>
              <a:t>log</a:t>
            </a:r>
            <a:r>
              <a:rPr lang="en-US" sz="2000" baseline="-25000" dirty="0" smtClean="0"/>
              <a:t>2</a:t>
            </a:r>
            <a:r>
              <a:rPr lang="en-US" sz="2000" dirty="0" smtClean="0"/>
              <a:t>N</a:t>
            </a:r>
            <a:r>
              <a:rPr lang="en-US" sz="2000" dirty="0"/>
              <a:t>= x log</a:t>
            </a:r>
            <a:r>
              <a:rPr lang="en-US" sz="2000" baseline="-25000" dirty="0"/>
              <a:t>2</a:t>
            </a:r>
            <a:r>
              <a:rPr lang="en-US" sz="2000" dirty="0"/>
              <a:t>2, </a:t>
            </a:r>
            <a:r>
              <a:rPr lang="uk-UA" sz="2000" dirty="0"/>
              <a:t>тобто  </a:t>
            </a:r>
            <a:r>
              <a:rPr lang="en-US" sz="2000" dirty="0"/>
              <a:t>N=2</a:t>
            </a:r>
            <a:r>
              <a:rPr lang="en-US" sz="2000" baseline="30000" dirty="0"/>
              <a:t>x</a:t>
            </a:r>
            <a:r>
              <a:rPr lang="en-US" sz="2000" dirty="0"/>
              <a:t>.			(1.7).</a:t>
            </a:r>
          </a:p>
          <a:p>
            <a:pPr marL="0" indent="0">
              <a:buNone/>
            </a:pPr>
            <a:r>
              <a:rPr lang="uk-UA" sz="2000" dirty="0" smtClean="0"/>
              <a:t>	Ще </a:t>
            </a:r>
            <a:r>
              <a:rPr lang="uk-UA" sz="2000" dirty="0"/>
              <a:t>раз зазначимо, що таке поняття кількості інформації </a:t>
            </a:r>
            <a:r>
              <a:rPr lang="uk-UA" sz="2000" dirty="0" err="1"/>
              <a:t>виникло</a:t>
            </a:r>
            <a:r>
              <a:rPr lang="uk-UA" sz="2000" dirty="0"/>
              <a:t> з задач теорії зв'язку і, по суті, застосовне саме до них. </a:t>
            </a:r>
            <a:endParaRPr lang="uk-UA" sz="2000" dirty="0" smtClean="0"/>
          </a:p>
          <a:p>
            <a:pPr marL="0" indent="0">
              <a:buNone/>
            </a:pPr>
            <a:endParaRPr lang="uk-UA" sz="2000" dirty="0"/>
          </a:p>
          <a:p>
            <a:pPr marL="0" indent="0">
              <a:buNone/>
            </a:pPr>
            <a:r>
              <a:rPr lang="uk-UA" sz="2000" i="1" dirty="0">
                <a:solidFill>
                  <a:srgbClr val="0070C0"/>
                </a:solidFill>
              </a:rPr>
              <a:t>Приклад</a:t>
            </a:r>
            <a:r>
              <a:rPr lang="uk-UA" sz="2000" b="1" i="1" dirty="0">
                <a:solidFill>
                  <a:srgbClr val="0070C0"/>
                </a:solidFill>
              </a:rPr>
              <a:t>:</a:t>
            </a:r>
            <a:r>
              <a:rPr lang="uk-UA" sz="2000" dirty="0">
                <a:solidFill>
                  <a:srgbClr val="0070C0"/>
                </a:solidFill>
              </a:rPr>
              <a:t> </a:t>
            </a:r>
            <a:r>
              <a:rPr lang="uk-UA" sz="2000" dirty="0"/>
              <a:t>Кількість можливих слів, які містять три біти, є 8. Ось вони: 000, 001, 010, 011, 100, 101, 110, 111. Це не що інше, як числа </a:t>
            </a:r>
            <a:r>
              <a:rPr lang="uk-UA" sz="2000" dirty="0" err="1"/>
              <a:t>вісімкової</a:t>
            </a:r>
            <a:r>
              <a:rPr lang="uk-UA" sz="2000" dirty="0"/>
              <a:t> системи числення. </a:t>
            </a:r>
          </a:p>
          <a:p>
            <a:pPr marL="0" indent="0">
              <a:buNone/>
            </a:pPr>
            <a:endParaRPr lang="uk-UA" sz="2000" dirty="0"/>
          </a:p>
        </p:txBody>
      </p:sp>
      <p:sp>
        <p:nvSpPr>
          <p:cNvPr id="12" name="TextBox 11"/>
          <p:cNvSpPr txBox="1"/>
          <p:nvPr/>
        </p:nvSpPr>
        <p:spPr>
          <a:xfrm>
            <a:off x="1835696" y="188640"/>
            <a:ext cx="561662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Поняття про інформацію</a:t>
            </a:r>
            <a:endParaRPr lang="uk-UA" sz="2800" b="1" dirty="0">
              <a:latin typeface="Arial Cyr" panose="020B0604020202020204" pitchFamily="34" charset="0"/>
              <a:cs typeface="Arial Cyr" panose="020B0604020202020204" pitchFamily="34" charset="0"/>
            </a:endParaRPr>
          </a:p>
        </p:txBody>
      </p:sp>
    </p:spTree>
    <p:extLst>
      <p:ext uri="{BB962C8B-B14F-4D97-AF65-F5344CB8AC3E}">
        <p14:creationId xmlns:p14="http://schemas.microsoft.com/office/powerpoint/2010/main" val="1138044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251520" y="1052736"/>
            <a:ext cx="8652590" cy="5688632"/>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indent="0">
              <a:buNone/>
            </a:pPr>
            <a:r>
              <a:rPr lang="uk-UA" sz="2000" dirty="0" smtClean="0"/>
              <a:t>	Кількість </a:t>
            </a:r>
            <a:r>
              <a:rPr lang="uk-UA" sz="2000" dirty="0"/>
              <a:t>можливих слів, які містять чотири біти </a:t>
            </a:r>
            <a:r>
              <a:rPr lang="en-US" sz="2000" dirty="0"/>
              <a:t>N = 2</a:t>
            </a:r>
            <a:r>
              <a:rPr lang="en-US" sz="2000" baseline="30000" dirty="0"/>
              <a:t>4 </a:t>
            </a:r>
            <a:r>
              <a:rPr lang="en-US" sz="2000" dirty="0"/>
              <a:t>=16. </a:t>
            </a:r>
            <a:r>
              <a:rPr lang="uk-UA" sz="2000" dirty="0"/>
              <a:t>Це такі комбінації: 0000, 0001, 0010, 0011, 0100, 0101, 0111, 1000, 1001, 1010, 1011, 1100, 1101, 1110, 1111, тобто числа </a:t>
            </a:r>
            <a:r>
              <a:rPr lang="uk-UA" sz="2000" dirty="0" err="1"/>
              <a:t>шістнадцяткової</a:t>
            </a:r>
            <a:r>
              <a:rPr lang="uk-UA" sz="2000" dirty="0"/>
              <a:t> системи числення .</a:t>
            </a:r>
          </a:p>
          <a:p>
            <a:pPr marL="0" indent="0">
              <a:buNone/>
            </a:pPr>
            <a:r>
              <a:rPr lang="uk-UA" sz="2000" dirty="0" smtClean="0"/>
              <a:t>	Біт </a:t>
            </a:r>
            <a:r>
              <a:rPr lang="uk-UA" sz="2000" dirty="0"/>
              <a:t>є найменшою одиницею вимірювання інформації. На практиці частіше використовують похідні одиниці: байт, </a:t>
            </a:r>
            <a:r>
              <a:rPr lang="uk-UA" sz="2000" dirty="0" err="1"/>
              <a:t>Кбайт</a:t>
            </a:r>
            <a:r>
              <a:rPr lang="uk-UA" sz="2000" dirty="0"/>
              <a:t>, </a:t>
            </a:r>
            <a:r>
              <a:rPr lang="uk-UA" sz="2000" dirty="0" err="1"/>
              <a:t>Мбайт</a:t>
            </a:r>
            <a:r>
              <a:rPr lang="uk-UA" sz="2000" dirty="0"/>
              <a:t>, </a:t>
            </a:r>
            <a:r>
              <a:rPr lang="uk-UA" sz="2000" dirty="0" err="1"/>
              <a:t>Гбайт</a:t>
            </a:r>
            <a:r>
              <a:rPr lang="uk-UA" sz="2000" dirty="0"/>
              <a:t>, </a:t>
            </a:r>
            <a:r>
              <a:rPr lang="uk-UA" sz="2000" dirty="0" err="1"/>
              <a:t>Тбайт</a:t>
            </a:r>
            <a:r>
              <a:rPr lang="uk-UA" sz="2000" dirty="0"/>
              <a:t>. Між ними є такі співвідношення:</a:t>
            </a:r>
          </a:p>
          <a:p>
            <a:pPr marL="0" indent="0">
              <a:buNone/>
            </a:pPr>
            <a:r>
              <a:rPr lang="uk-UA" sz="2000" dirty="0" smtClean="0"/>
              <a:t>	</a:t>
            </a:r>
            <a:r>
              <a:rPr lang="uk-UA" sz="2000" dirty="0" smtClean="0">
                <a:solidFill>
                  <a:srgbClr val="0070C0"/>
                </a:solidFill>
              </a:rPr>
              <a:t>1 </a:t>
            </a:r>
            <a:r>
              <a:rPr lang="uk-UA" sz="2000" dirty="0">
                <a:solidFill>
                  <a:srgbClr val="0070C0"/>
                </a:solidFill>
              </a:rPr>
              <a:t>байт</a:t>
            </a:r>
            <a:r>
              <a:rPr lang="uk-UA" sz="2000" dirty="0" smtClean="0">
                <a:solidFill>
                  <a:srgbClr val="0070C0"/>
                </a:solidFill>
              </a:rPr>
              <a:t>= 8 </a:t>
            </a:r>
            <a:r>
              <a:rPr lang="uk-UA" sz="2000" dirty="0">
                <a:solidFill>
                  <a:srgbClr val="0070C0"/>
                </a:solidFill>
              </a:rPr>
              <a:t>бітів (може бути 2</a:t>
            </a:r>
            <a:r>
              <a:rPr lang="uk-UA" sz="2000" baseline="30000" dirty="0">
                <a:solidFill>
                  <a:srgbClr val="0070C0"/>
                </a:solidFill>
              </a:rPr>
              <a:t>8</a:t>
            </a:r>
            <a:r>
              <a:rPr lang="uk-UA" sz="2000" dirty="0">
                <a:solidFill>
                  <a:srgbClr val="0070C0"/>
                </a:solidFill>
              </a:rPr>
              <a:t>=256 різних байтів)</a:t>
            </a:r>
          </a:p>
          <a:p>
            <a:pPr marL="0" indent="0">
              <a:buNone/>
            </a:pPr>
            <a:r>
              <a:rPr lang="uk-UA" sz="2000" dirty="0" smtClean="0">
                <a:solidFill>
                  <a:srgbClr val="0070C0"/>
                </a:solidFill>
              </a:rPr>
              <a:t>	1 </a:t>
            </a:r>
            <a:r>
              <a:rPr lang="uk-UA" sz="2000" dirty="0" err="1">
                <a:solidFill>
                  <a:srgbClr val="0070C0"/>
                </a:solidFill>
              </a:rPr>
              <a:t>Кбайт</a:t>
            </a:r>
            <a:r>
              <a:rPr lang="uk-UA" sz="2000" dirty="0">
                <a:solidFill>
                  <a:srgbClr val="0070C0"/>
                </a:solidFill>
              </a:rPr>
              <a:t>=2</a:t>
            </a:r>
            <a:r>
              <a:rPr lang="uk-UA" sz="2000" baseline="30000" dirty="0">
                <a:solidFill>
                  <a:srgbClr val="0070C0"/>
                </a:solidFill>
              </a:rPr>
              <a:t>10</a:t>
            </a:r>
            <a:r>
              <a:rPr lang="uk-UA" sz="2000" dirty="0">
                <a:solidFill>
                  <a:srgbClr val="0070C0"/>
                </a:solidFill>
              </a:rPr>
              <a:t> бітів=1024 байти (скорочено позначають 1К)</a:t>
            </a:r>
          </a:p>
          <a:p>
            <a:pPr marL="0" indent="0">
              <a:buNone/>
            </a:pPr>
            <a:r>
              <a:rPr lang="uk-UA" sz="2000" dirty="0" smtClean="0">
                <a:solidFill>
                  <a:srgbClr val="0070C0"/>
                </a:solidFill>
              </a:rPr>
              <a:t>	1 </a:t>
            </a:r>
            <a:r>
              <a:rPr lang="uk-UA" sz="2000" dirty="0" err="1">
                <a:solidFill>
                  <a:srgbClr val="0070C0"/>
                </a:solidFill>
              </a:rPr>
              <a:t>Мбайт</a:t>
            </a:r>
            <a:r>
              <a:rPr lang="uk-UA" sz="2000" dirty="0">
                <a:solidFill>
                  <a:srgbClr val="0070C0"/>
                </a:solidFill>
              </a:rPr>
              <a:t>=1024 </a:t>
            </a:r>
            <a:r>
              <a:rPr lang="uk-UA" sz="2000" dirty="0" err="1">
                <a:solidFill>
                  <a:srgbClr val="0070C0"/>
                </a:solidFill>
              </a:rPr>
              <a:t>Кбайти</a:t>
            </a:r>
            <a:endParaRPr lang="uk-UA" sz="2000" dirty="0">
              <a:solidFill>
                <a:srgbClr val="0070C0"/>
              </a:solidFill>
            </a:endParaRPr>
          </a:p>
          <a:p>
            <a:pPr marL="0" indent="0">
              <a:buNone/>
            </a:pPr>
            <a:r>
              <a:rPr lang="uk-UA" sz="2000" dirty="0" smtClean="0">
                <a:solidFill>
                  <a:srgbClr val="0070C0"/>
                </a:solidFill>
              </a:rPr>
              <a:t>	1 </a:t>
            </a:r>
            <a:r>
              <a:rPr lang="uk-UA" sz="2000" dirty="0" err="1">
                <a:solidFill>
                  <a:srgbClr val="0070C0"/>
                </a:solidFill>
              </a:rPr>
              <a:t>Гбайт</a:t>
            </a:r>
            <a:r>
              <a:rPr lang="uk-UA" sz="2000" dirty="0">
                <a:solidFill>
                  <a:srgbClr val="0070C0"/>
                </a:solidFill>
              </a:rPr>
              <a:t>=1024 </a:t>
            </a:r>
            <a:r>
              <a:rPr lang="uk-UA" sz="2000" dirty="0" err="1">
                <a:solidFill>
                  <a:srgbClr val="0070C0"/>
                </a:solidFill>
              </a:rPr>
              <a:t>Мбайти</a:t>
            </a:r>
            <a:endParaRPr lang="uk-UA" sz="2000" dirty="0">
              <a:solidFill>
                <a:srgbClr val="0070C0"/>
              </a:solidFill>
            </a:endParaRPr>
          </a:p>
          <a:p>
            <a:pPr marL="0" indent="0">
              <a:buNone/>
            </a:pPr>
            <a:r>
              <a:rPr lang="uk-UA" sz="2000" dirty="0" smtClean="0">
                <a:solidFill>
                  <a:srgbClr val="0070C0"/>
                </a:solidFill>
              </a:rPr>
              <a:t>	1 </a:t>
            </a:r>
            <a:r>
              <a:rPr lang="uk-UA" sz="2000" dirty="0" err="1">
                <a:solidFill>
                  <a:srgbClr val="0070C0"/>
                </a:solidFill>
              </a:rPr>
              <a:t>Тбайт</a:t>
            </a:r>
            <a:r>
              <a:rPr lang="uk-UA" sz="2000" dirty="0">
                <a:solidFill>
                  <a:srgbClr val="0070C0"/>
                </a:solidFill>
              </a:rPr>
              <a:t>=1024 </a:t>
            </a:r>
            <a:r>
              <a:rPr lang="uk-UA" sz="2000" dirty="0" err="1">
                <a:solidFill>
                  <a:srgbClr val="0070C0"/>
                </a:solidFill>
              </a:rPr>
              <a:t>Гбайти</a:t>
            </a:r>
            <a:endParaRPr lang="uk-UA" sz="2000" dirty="0">
              <a:solidFill>
                <a:srgbClr val="0070C0"/>
              </a:solidFill>
            </a:endParaRPr>
          </a:p>
          <a:p>
            <a:pPr marL="0" indent="0">
              <a:buNone/>
            </a:pPr>
            <a:r>
              <a:rPr lang="uk-UA" sz="2000" dirty="0"/>
              <a:t>До машинних одиниць інформації належать також: </a:t>
            </a:r>
            <a:r>
              <a:rPr lang="uk-UA" sz="2000" i="1" dirty="0"/>
              <a:t>слово, запис, блок, файл.</a:t>
            </a:r>
            <a:r>
              <a:rPr lang="uk-UA" sz="2000" dirty="0"/>
              <a:t> Деякі машинні одиниці мають аналоги з натуральними одиницями інформації: </a:t>
            </a:r>
            <a:r>
              <a:rPr lang="uk-UA" sz="2000" i="1" dirty="0"/>
              <a:t>розряд, символ, поле, масив, запис</a:t>
            </a:r>
            <a:r>
              <a:rPr lang="uk-UA" sz="2000" dirty="0"/>
              <a:t>.</a:t>
            </a:r>
          </a:p>
          <a:p>
            <a:pPr marL="0" indent="0">
              <a:buNone/>
            </a:pPr>
            <a:endParaRPr lang="uk-UA" sz="2000" dirty="0"/>
          </a:p>
        </p:txBody>
      </p:sp>
      <p:sp>
        <p:nvSpPr>
          <p:cNvPr id="12" name="TextBox 11"/>
          <p:cNvSpPr txBox="1"/>
          <p:nvPr/>
        </p:nvSpPr>
        <p:spPr>
          <a:xfrm>
            <a:off x="1835696" y="188640"/>
            <a:ext cx="561662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Поняття про інформацію</a:t>
            </a:r>
            <a:endParaRPr lang="uk-UA" sz="2800" b="1" dirty="0">
              <a:latin typeface="Arial Cyr" panose="020B0604020202020204" pitchFamily="34" charset="0"/>
              <a:cs typeface="Arial Cyr" panose="020B0604020202020204" pitchFamily="34" charset="0"/>
            </a:endParaRPr>
          </a:p>
        </p:txBody>
      </p:sp>
    </p:spTree>
    <p:extLst>
      <p:ext uri="{BB962C8B-B14F-4D97-AF65-F5344CB8AC3E}">
        <p14:creationId xmlns:p14="http://schemas.microsoft.com/office/powerpoint/2010/main" val="1930283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251520" y="908720"/>
            <a:ext cx="8784976" cy="5688632"/>
          </a:xfrm>
          <a:solidFill>
            <a:srgbClr val="FFFFD9"/>
          </a:solidFill>
        </p:spPr>
        <p:txBody>
          <a:bodyPr wrap="square" lIns="0" tIns="0" rIns="0" bIns="0"/>
          <a:lstStyle>
            <a:defPPr marL="342720" marR="0" lvl="0" indent="-342720" algn="l" hangingPunct="0">
              <a:lnSpc>
                <a:spcPct val="100000"/>
              </a:lnSpc>
              <a:spcBef>
                <a:spcPts val="799"/>
              </a:spcBef>
              <a:spcAft>
                <a:spcPts val="0"/>
              </a:spcAft>
              <a:buClr>
                <a:srgbClr val="000000"/>
              </a:buClr>
              <a:buSzPct val="100000"/>
              <a:buFont typeface="Arial" pitchFamily="2"/>
              <a:buNone/>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defPPr>
            <a:lvl1pPr marL="342720" marR="0" lvl="0" indent="-342720" algn="l" hangingPunct="0">
              <a:lnSpc>
                <a:spcPct val="100000"/>
              </a:lnSpc>
              <a:spcBef>
                <a:spcPts val="799"/>
              </a:spcBef>
              <a:spcAft>
                <a:spcPts val="0"/>
              </a:spcAft>
              <a:buClr>
                <a:srgbClr val="000000"/>
              </a:buClr>
              <a:buSzPct val="100000"/>
              <a:buFont typeface="Arial" pitchFamily="2"/>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uk-UA" sz="32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1pPr>
            <a:lvl2pPr marL="742680" marR="0" lvl="1" indent="-285480" algn="l" hangingPunct="0">
              <a:lnSpc>
                <a:spcPct val="100000"/>
              </a:lnSpc>
              <a:spcBef>
                <a:spcPts val="697"/>
              </a:spcBef>
              <a:spcAft>
                <a:spcPts val="0"/>
              </a:spcAft>
              <a:buClr>
                <a:srgbClr val="000000"/>
              </a:buClr>
              <a:buSzPct val="100000"/>
              <a:buFont typeface="Arial" pitchFamily="2"/>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uk-UA" sz="28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2pPr>
            <a:lvl3pPr marL="1143000" marR="0" lvl="2" indent="-228600" algn="l" hangingPunct="0">
              <a:lnSpc>
                <a:spcPct val="100000"/>
              </a:lnSpc>
              <a:spcBef>
                <a:spcPts val="598"/>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 pos="8915399" algn="l"/>
              </a:tabLst>
              <a:defRPr lang="uk-UA" sz="24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3pPr>
            <a:lvl4pPr marL="1600199" marR="0" lvl="3" indent="-228600" algn="l" hangingPunct="0">
              <a:lnSpc>
                <a:spcPct val="100000"/>
              </a:lnSpc>
              <a:spcBef>
                <a:spcPts val="499"/>
              </a:spcBef>
              <a:spcAft>
                <a:spcPts val="0"/>
              </a:spcAft>
              <a:buClr>
                <a:srgbClr val="000000"/>
              </a:buClr>
              <a:buSzPct val="100000"/>
              <a:buFont typeface="Arial" pitchFamily="2"/>
              <a:buChar char="–"/>
              <a:tabLst>
                <a:tab pos="228600" algn="l"/>
                <a:tab pos="1143000" algn="l"/>
                <a:tab pos="2057400" algn="l"/>
                <a:tab pos="2971800" algn="l"/>
                <a:tab pos="3886200" algn="l"/>
                <a:tab pos="4800600" algn="l"/>
                <a:tab pos="5715000" algn="l"/>
                <a:tab pos="6629400" algn="l"/>
                <a:tab pos="7543799" algn="l"/>
                <a:tab pos="8458200"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4pPr>
            <a:lvl5pPr marL="2057400" marR="0" lvl="4"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5pPr>
            <a:lvl6pPr marL="2057400" marR="0" lvl="5"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6pPr>
            <a:lvl7pPr marL="2057400" marR="0" lvl="6"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7pPr>
            <a:lvl8pPr marL="2057400" marR="0" lvl="7"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8pPr>
            <a:lvl9pPr marL="2057400" marR="0" lvl="8" indent="-228600" algn="l" hangingPunct="0">
              <a:lnSpc>
                <a:spcPct val="100000"/>
              </a:lnSpc>
              <a:spcBef>
                <a:spcPts val="499"/>
              </a:spcBef>
              <a:spcAft>
                <a:spcPts val="0"/>
              </a:spcAft>
              <a:buClr>
                <a:srgbClr val="000000"/>
              </a:buClr>
              <a:buSzPct val="100000"/>
              <a:buFont typeface="Arial" pitchFamily="2"/>
              <a:buChar char="»"/>
              <a:tabLst>
                <a:tab pos="685799" algn="l"/>
                <a:tab pos="1600200" algn="l"/>
                <a:tab pos="2514600" algn="l"/>
                <a:tab pos="3429000" algn="l"/>
                <a:tab pos="4343400" algn="l"/>
                <a:tab pos="5257800" algn="l"/>
                <a:tab pos="6172200" algn="l"/>
                <a:tab pos="7086600" algn="l"/>
                <a:tab pos="8000999" algn="l"/>
              </a:tabLst>
              <a:defRPr lang="uk-UA" sz="2000" b="0" i="0" u="none" strike="noStrike" kern="1200" cap="none" baseline="0">
                <a:ln>
                  <a:noFill/>
                </a:ln>
                <a:solidFill>
                  <a:srgbClr val="000000"/>
                </a:solidFill>
                <a:highlight>
                  <a:scrgbClr r="0" g="0" b="0">
                    <a:alpha val="0"/>
                  </a:scrgbClr>
                </a:highlight>
                <a:latin typeface="Arial" pitchFamily="2"/>
                <a:ea typeface="Microsoft YaHei" pitchFamily="2"/>
                <a:cs typeface="Mangal" pitchFamily="2"/>
              </a:defRPr>
            </a:lvl9pPr>
          </a:lstStyle>
          <a:p>
            <a:pPr marL="0" indent="0">
              <a:buNone/>
            </a:pPr>
            <a:r>
              <a:rPr lang="uk-UA" sz="2000" dirty="0" smtClean="0"/>
              <a:t>	</a:t>
            </a:r>
            <a:r>
              <a:rPr lang="uk-UA" sz="2000" b="1" dirty="0" smtClean="0">
                <a:solidFill>
                  <a:srgbClr val="0070C0"/>
                </a:solidFill>
              </a:rPr>
              <a:t>Усі </a:t>
            </a:r>
            <a:r>
              <a:rPr lang="uk-UA" sz="2000" b="1" dirty="0">
                <a:solidFill>
                  <a:srgbClr val="0070C0"/>
                </a:solidFill>
              </a:rPr>
              <a:t>пристрої ЕОМ складаються з елементарних логічних схем</a:t>
            </a:r>
            <a:r>
              <a:rPr lang="uk-UA" sz="2000" dirty="0"/>
              <a:t>. </a:t>
            </a:r>
            <a:r>
              <a:rPr lang="uk-UA" sz="2000" dirty="0" smtClean="0"/>
              <a:t>	</a:t>
            </a:r>
            <a:r>
              <a:rPr lang="uk-UA" sz="1800" dirty="0" smtClean="0"/>
              <a:t>Їхнє </a:t>
            </a:r>
            <a:r>
              <a:rPr lang="uk-UA" sz="1800" dirty="0"/>
              <a:t>функціонування ґрунтується на законах і правилах алгебри логіки, яка оперує двома поняттями: істина і фальш. На честь її винахідника, англійського математика Джорджа </a:t>
            </a:r>
            <a:r>
              <a:rPr lang="uk-UA" sz="1800" dirty="0" err="1"/>
              <a:t>Буля</a:t>
            </a:r>
            <a:r>
              <a:rPr lang="uk-UA" sz="1800" dirty="0"/>
              <a:t>, алгебру логіки ще називають </a:t>
            </a:r>
            <a:r>
              <a:rPr lang="uk-UA" sz="1800" dirty="0" err="1"/>
              <a:t>булевою</a:t>
            </a:r>
            <a:r>
              <a:rPr lang="uk-UA" sz="1800" dirty="0"/>
              <a:t> алгеброю. Основу цієї алгебри становлять дві бінарні операції (кон’юнкція та диз’юнкція) і одна </a:t>
            </a:r>
            <a:r>
              <a:rPr lang="uk-UA" sz="1800" dirty="0" err="1"/>
              <a:t>унарна</a:t>
            </a:r>
            <a:r>
              <a:rPr lang="uk-UA" sz="1800" dirty="0"/>
              <a:t> (заперечення). Крім цих трьох, уводять і інші, однак доведено, що будь-яку з них можна виразити за допомогою формули, у якій використано тільки три базові. (Наприклад, для функції від двох змінних таких логічних функцій є 16).</a:t>
            </a:r>
          </a:p>
          <a:p>
            <a:pPr marL="0" indent="0">
              <a:buNone/>
            </a:pPr>
            <a:r>
              <a:rPr lang="uk-UA" sz="1800" dirty="0" smtClean="0"/>
              <a:t>	Мовою </a:t>
            </a:r>
            <a:r>
              <a:rPr lang="uk-UA" sz="1800" dirty="0"/>
              <a:t>алгебри логіки будь-яку функцію зображають у вигляді таблиці відповідності всіх можливих логічних змінних та вихідних логічних функцій. Це так звана таблиця істинності</a:t>
            </a:r>
            <a:r>
              <a:rPr lang="uk-UA" sz="1800" dirty="0" smtClean="0"/>
              <a:t>.</a:t>
            </a:r>
          </a:p>
          <a:p>
            <a:pPr marL="0" indent="0">
              <a:buNone/>
            </a:pPr>
            <a:r>
              <a:rPr lang="uk-UA" sz="1800" dirty="0" smtClean="0"/>
              <a:t>	Науково-технічна </a:t>
            </a:r>
            <a:r>
              <a:rPr lang="uk-UA" sz="1800" dirty="0"/>
              <a:t>дисципліна, яка вивчає теоретичні методи аналізу і синтезу схем комп’ютерів (електронних обчислювальних машин) і засоби їхньої технічної </a:t>
            </a:r>
            <a:r>
              <a:rPr lang="uk-UA" sz="1800" dirty="0" smtClean="0"/>
              <a:t>реалізації називається </a:t>
            </a:r>
            <a:r>
              <a:rPr lang="uk-UA" sz="1800" b="1" i="1" dirty="0" err="1" smtClean="0"/>
              <a:t>комп</a:t>
            </a:r>
            <a:r>
              <a:rPr lang="en-US" sz="1800" b="1" i="1" dirty="0" smtClean="0"/>
              <a:t>’</a:t>
            </a:r>
            <a:r>
              <a:rPr lang="uk-UA" sz="1800" b="1" i="1" dirty="0" err="1" smtClean="0"/>
              <a:t>ютерною</a:t>
            </a:r>
            <a:r>
              <a:rPr lang="uk-UA" sz="1800" b="1" i="1" dirty="0" smtClean="0"/>
              <a:t> схемотехнікою. </a:t>
            </a:r>
            <a:r>
              <a:rPr lang="uk-UA" sz="1800" dirty="0"/>
              <a:t>Технічні засоби комп'ютерної схемотехніки залежно від функцій, які вони виконують, поділяють на елементи, функціональні вузли і пристрої, а також мікропроцесори та </a:t>
            </a:r>
            <a:r>
              <a:rPr lang="uk-UA" sz="1800" dirty="0" smtClean="0"/>
              <a:t>комп'ютери. </a:t>
            </a:r>
            <a:r>
              <a:rPr lang="uk-UA" sz="1800" dirty="0"/>
              <a:t>Вони призначені для оброблення дискретної інформації і тому називаються цифровими</a:t>
            </a:r>
            <a:r>
              <a:rPr lang="uk-UA" sz="1800" dirty="0" smtClean="0"/>
              <a:t>.</a:t>
            </a:r>
            <a:endParaRPr lang="uk-UA" sz="2000" dirty="0"/>
          </a:p>
          <a:p>
            <a:pPr marL="0" indent="0">
              <a:buNone/>
            </a:pPr>
            <a:r>
              <a:rPr lang="uk-UA" sz="2000" dirty="0" smtClean="0"/>
              <a:t>	Розглянемо </a:t>
            </a:r>
            <a:r>
              <a:rPr lang="uk-UA" sz="2000" dirty="0"/>
              <a:t>головні логічні </a:t>
            </a:r>
            <a:r>
              <a:rPr lang="uk-UA" sz="2000" dirty="0" smtClean="0"/>
              <a:t>функції та їхню схемну реалізацію.</a:t>
            </a:r>
            <a:endParaRPr lang="uk-UA" sz="2000" dirty="0"/>
          </a:p>
          <a:p>
            <a:pPr marL="0" indent="0">
              <a:buNone/>
            </a:pPr>
            <a:endParaRPr lang="uk-UA" sz="2000" dirty="0"/>
          </a:p>
        </p:txBody>
      </p:sp>
      <p:sp>
        <p:nvSpPr>
          <p:cNvPr id="12" name="TextBox 11"/>
          <p:cNvSpPr txBox="1"/>
          <p:nvPr/>
        </p:nvSpPr>
        <p:spPr>
          <a:xfrm>
            <a:off x="755576" y="188640"/>
            <a:ext cx="7776864" cy="523220"/>
          </a:xfrm>
          <a:prstGeom prst="rect">
            <a:avLst/>
          </a:prstGeom>
          <a:noFill/>
        </p:spPr>
        <p:txBody>
          <a:bodyPr wrap="square" rtlCol="0">
            <a:spAutoFit/>
          </a:bodyPr>
          <a:lstStyle/>
          <a:p>
            <a:r>
              <a:rPr lang="uk-UA" sz="2800" b="1" i="1" dirty="0" smtClean="0">
                <a:latin typeface="Arial Cyr" panose="020B0604020202020204" pitchFamily="34" charset="0"/>
                <a:cs typeface="Arial Cyr" panose="020B0604020202020204" pitchFamily="34" charset="0"/>
              </a:rPr>
              <a:t>Основи алгебри логіки і схемотехніка</a:t>
            </a:r>
            <a:endParaRPr lang="uk-UA" sz="2800" b="1" dirty="0">
              <a:latin typeface="Arial Cyr" panose="020B0604020202020204" pitchFamily="34" charset="0"/>
              <a:cs typeface="Arial Cyr" panose="020B0604020202020204" pitchFamily="34" charset="0"/>
            </a:endParaRPr>
          </a:p>
        </p:txBody>
      </p:sp>
    </p:spTree>
    <p:extLst>
      <p:ext uri="{BB962C8B-B14F-4D97-AF65-F5344CB8AC3E}">
        <p14:creationId xmlns:p14="http://schemas.microsoft.com/office/powerpoint/2010/main" val="859804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Звичайний">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Заголовок1">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Заголовок2">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5545D926966F4846BABBA9A0C48436F6" ma:contentTypeVersion="2" ma:contentTypeDescription="Створення нового документа." ma:contentTypeScope="" ma:versionID="ac4b3cef42b3630ddaafd1ec007fe3b7">
  <xsd:schema xmlns:xsd="http://www.w3.org/2001/XMLSchema" xmlns:xs="http://www.w3.org/2001/XMLSchema" xmlns:p="http://schemas.microsoft.com/office/2006/metadata/properties" xmlns:ns2="0691c57f-5ea9-44c2-878c-918163f5b933" targetNamespace="http://schemas.microsoft.com/office/2006/metadata/properties" ma:root="true" ma:fieldsID="632ad8ba44b55df87a48a4a43f0aec10" ns2:_="">
    <xsd:import namespace="0691c57f-5ea9-44c2-878c-918163f5b93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91c57f-5ea9-44c2-878c-918163f5b9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вмісту"/>
        <xsd:element ref="dc:title" minOccurs="0" maxOccurs="1" ma:index="4" ma:displayName="Заголовок"/>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68A816-A425-4FB9-9DF9-2C84DDAD7BB4}"/>
</file>

<file path=customXml/itemProps2.xml><?xml version="1.0" encoding="utf-8"?>
<ds:datastoreItem xmlns:ds="http://schemas.openxmlformats.org/officeDocument/2006/customXml" ds:itemID="{2854CBF8-DBA3-4FD6-8CBB-DA5A70BB3DA7}"/>
</file>

<file path=customXml/itemProps3.xml><?xml version="1.0" encoding="utf-8"?>
<ds:datastoreItem xmlns:ds="http://schemas.openxmlformats.org/officeDocument/2006/customXml" ds:itemID="{378D40BF-2A78-4798-B42A-61099F5F7CB4}"/>
</file>

<file path=docProps/app.xml><?xml version="1.0" encoding="utf-8"?>
<Properties xmlns="http://schemas.openxmlformats.org/officeDocument/2006/extended-properties" xmlns:vt="http://schemas.openxmlformats.org/officeDocument/2006/docPropsVTypes">
  <TotalTime>5853</TotalTime>
  <Words>1422</Words>
  <Application>Microsoft Office PowerPoint</Application>
  <PresentationFormat>Экран (4:3)</PresentationFormat>
  <Paragraphs>235</Paragraphs>
  <Slides>19</Slides>
  <Notes>19</Notes>
  <HiddenSlides>0</HiddenSlides>
  <MMClips>0</MMClips>
  <ScaleCrop>false</ScaleCrop>
  <HeadingPairs>
    <vt:vector size="8" baseType="variant">
      <vt:variant>
        <vt:lpstr>Использованные шрифты</vt:lpstr>
      </vt:variant>
      <vt:variant>
        <vt:i4>9</vt:i4>
      </vt:variant>
      <vt:variant>
        <vt:lpstr>Тема</vt:lpstr>
      </vt:variant>
      <vt:variant>
        <vt:i4>3</vt:i4>
      </vt:variant>
      <vt:variant>
        <vt:lpstr>Внедренные серверы OLE</vt:lpstr>
      </vt:variant>
      <vt:variant>
        <vt:i4>2</vt:i4>
      </vt:variant>
      <vt:variant>
        <vt:lpstr>Заголовки слайдов</vt:lpstr>
      </vt:variant>
      <vt:variant>
        <vt:i4>19</vt:i4>
      </vt:variant>
    </vt:vector>
  </HeadingPairs>
  <TitlesOfParts>
    <vt:vector size="33" baseType="lpstr">
      <vt:lpstr>Microsoft YaHei</vt:lpstr>
      <vt:lpstr>Arial</vt:lpstr>
      <vt:lpstr>Arial Cyr</vt:lpstr>
      <vt:lpstr>Calibri</vt:lpstr>
      <vt:lpstr>Mangal</vt:lpstr>
      <vt:lpstr>StarSymbol</vt:lpstr>
      <vt:lpstr>Times New Roman</vt:lpstr>
      <vt:lpstr>Times New Roman Cyr</vt:lpstr>
      <vt:lpstr>Wingdings</vt:lpstr>
      <vt:lpstr>Звичайний</vt:lpstr>
      <vt:lpstr>Заголовок1</vt:lpstr>
      <vt:lpstr>Заголовок2</vt:lpstr>
      <vt:lpstr>Уравнение</vt:lpstr>
      <vt:lpstr>Visio.Drawing.3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Лекція 1. Вступна</dc:title>
  <dc:creator>Тиртишніков</dc:creator>
  <cp:lastModifiedBy>Optiplex</cp:lastModifiedBy>
  <cp:revision>294</cp:revision>
  <dcterms:created xsi:type="dcterms:W3CDTF">2002-12-20T16:27:08Z</dcterms:created>
  <dcterms:modified xsi:type="dcterms:W3CDTF">2021-02-07T20:06:53Z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0x0101005545D926966F4846BABBA9A0C48436F6</vt:lpwstr>
  </property>
</Properties>
</file>