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Slides/notesSlide1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notesSlides/notesSlide2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58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96" y="-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openxmlformats.org/officeDocument/2006/relationships/customXml" Target="../customXml/item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верхньо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Місце для дати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DCCE21-86B5-41BA-AD4B-E1BF5351F155}" type="datetimeFigureOut">
              <a:rPr lang="uk-UA" smtClean="0"/>
              <a:t>29.11.2022</a:t>
            </a:fld>
            <a:endParaRPr lang="uk-UA"/>
          </a:p>
        </p:txBody>
      </p:sp>
      <p:sp>
        <p:nvSpPr>
          <p:cNvPr id="4" name="Місце для зображення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Місце для нотаток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093B86-2F55-4865-846B-818D787A2D22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752440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93B86-2F55-4865-846B-818D787A2D22}" type="slidenum">
              <a:rPr lang="uk-UA" smtClean="0"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75545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93B86-2F55-4865-846B-818D787A2D22}" type="slidenum">
              <a:rPr lang="uk-UA" smtClean="0"/>
              <a:t>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649593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uk-UA" smtClean="0"/>
              <a:t>Зразок підзаголовка</a:t>
            </a:r>
            <a:endParaRPr lang="uk-UA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2FA61-C9AF-46A0-A460-722FEE5BFE2F}" type="datetimeFigureOut">
              <a:rPr lang="uk-UA" smtClean="0"/>
              <a:t>29.11.2022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2472B-9699-437C-9EBE-E0948C5DD620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15976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ертикального тексту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2FA61-C9AF-46A0-A460-722FEE5BFE2F}" type="datetimeFigureOut">
              <a:rPr lang="uk-UA" smtClean="0"/>
              <a:t>29.11.2022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2472B-9699-437C-9EBE-E0948C5DD620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75164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и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ертикального тексту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2FA61-C9AF-46A0-A460-722FEE5BFE2F}" type="datetimeFigureOut">
              <a:rPr lang="uk-UA" smtClean="0"/>
              <a:t>29.11.2022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2472B-9699-437C-9EBE-E0948C5DD620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13139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і об'є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2FA61-C9AF-46A0-A460-722FEE5BFE2F}" type="datetimeFigureOut">
              <a:rPr lang="uk-UA" smtClean="0"/>
              <a:t>29.11.2022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2472B-9699-437C-9EBE-E0948C5DD620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50187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2FA61-C9AF-46A0-A460-722FEE5BFE2F}" type="datetimeFigureOut">
              <a:rPr lang="uk-UA" smtClean="0"/>
              <a:t>29.11.2022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2472B-9699-437C-9EBE-E0948C5DD620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05622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'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місту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2FA61-C9AF-46A0-A460-722FEE5BFE2F}" type="datetimeFigureOut">
              <a:rPr lang="uk-UA" smtClean="0"/>
              <a:t>29.11.2022</a:t>
            </a:fld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2472B-9699-437C-9EBE-E0948C5DD620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12355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5" name="Місце для тексту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6" name="Місце для вмісту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7" name="Місце для дати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2FA61-C9AF-46A0-A460-722FEE5BFE2F}" type="datetimeFigureOut">
              <a:rPr lang="uk-UA" smtClean="0"/>
              <a:t>29.11.2022</a:t>
            </a:fld>
            <a:endParaRPr lang="uk-UA"/>
          </a:p>
        </p:txBody>
      </p:sp>
      <p:sp>
        <p:nvSpPr>
          <p:cNvPr id="8" name="Місце для нижнього колонтитула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Місце для номера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2472B-9699-437C-9EBE-E0948C5DD620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01215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дати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2FA61-C9AF-46A0-A460-722FEE5BFE2F}" type="datetimeFigureOut">
              <a:rPr lang="uk-UA" smtClean="0"/>
              <a:t>29.11.2022</a:t>
            </a:fld>
            <a:endParaRPr lang="uk-UA"/>
          </a:p>
        </p:txBody>
      </p:sp>
      <p:sp>
        <p:nvSpPr>
          <p:cNvPr id="4" name="Місце для нижнього колонтитула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Місце для номер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2472B-9699-437C-9EBE-E0948C5DD620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57100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дати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2FA61-C9AF-46A0-A460-722FEE5BFE2F}" type="datetimeFigureOut">
              <a:rPr lang="uk-UA" smtClean="0"/>
              <a:t>29.11.2022</a:t>
            </a:fld>
            <a:endParaRPr lang="uk-UA"/>
          </a:p>
        </p:txBody>
      </p:sp>
      <p:sp>
        <p:nvSpPr>
          <p:cNvPr id="3" name="Місце для нижнього колонтитула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2472B-9699-437C-9EBE-E0948C5DD620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90289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2FA61-C9AF-46A0-A460-722FEE5BFE2F}" type="datetimeFigureOut">
              <a:rPr lang="uk-UA" smtClean="0"/>
              <a:t>29.11.2022</a:t>
            </a:fld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2472B-9699-437C-9EBE-E0948C5DD620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43331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Зображенн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зображення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2FA61-C9AF-46A0-A460-722FEE5BFE2F}" type="datetimeFigureOut">
              <a:rPr lang="uk-UA" smtClean="0"/>
              <a:t>29.11.2022</a:t>
            </a:fld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2472B-9699-437C-9EBE-E0948C5DD620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4632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аголовка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62FA61-C9AF-46A0-A460-722FEE5BFE2F}" type="datetimeFigureOut">
              <a:rPr lang="uk-UA" smtClean="0"/>
              <a:t>29.11.2022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52472B-9699-437C-9EBE-E0948C5DD620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63838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кутник 2"/>
          <p:cNvSpPr/>
          <p:nvPr/>
        </p:nvSpPr>
        <p:spPr>
          <a:xfrm>
            <a:off x="723900" y="1905000"/>
            <a:ext cx="7086600" cy="2260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9580">
              <a:lnSpc>
                <a:spcPct val="115000"/>
              </a:lnSpc>
              <a:spcAft>
                <a:spcPts val="1000"/>
              </a:spcAft>
            </a:pPr>
            <a:r>
              <a:rPr lang="uk-UA" dirty="0" smtClean="0">
                <a:solidFill>
                  <a:srgbClr val="000000"/>
                </a:solidFill>
                <a:effectLst/>
                <a:latin typeface="Times New Roman"/>
                <a:ea typeface="Times New Roman"/>
                <a:cs typeface="Times New Roman"/>
              </a:rPr>
              <a:t>Нехай задано багатокутник </a:t>
            </a:r>
            <a:r>
              <a:rPr lang="uk-UA" b="1" dirty="0" smtClean="0">
                <a:solidFill>
                  <a:srgbClr val="000000"/>
                </a:solidFill>
                <a:effectLst/>
                <a:latin typeface="Symbol"/>
                <a:ea typeface="Times New Roman"/>
                <a:cs typeface="Times New Roman"/>
              </a:rPr>
              <a:t>W</a:t>
            </a:r>
            <a:r>
              <a:rPr lang="uk-UA" dirty="0" smtClean="0">
                <a:solidFill>
                  <a:srgbClr val="000000"/>
                </a:solidFill>
                <a:effectLst/>
                <a:latin typeface="Times New Roman"/>
                <a:ea typeface="Times New Roman"/>
                <a:cs typeface="Times New Roman"/>
              </a:rPr>
              <a:t>  </a:t>
            </a:r>
            <a:r>
              <a:rPr lang="uk-UA" i="1" dirty="0" smtClean="0">
                <a:solidFill>
                  <a:srgbClr val="000000"/>
                </a:solidFill>
                <a:effectLst/>
                <a:latin typeface="Times New Roman"/>
                <a:ea typeface="Times New Roman"/>
                <a:cs typeface="Times New Roman"/>
              </a:rPr>
              <a:t>n</a:t>
            </a:r>
            <a:r>
              <a:rPr lang="uk-UA" dirty="0" smtClean="0">
                <a:solidFill>
                  <a:srgbClr val="000000"/>
                </a:solidFill>
                <a:effectLst/>
                <a:latin typeface="Times New Roman"/>
                <a:ea typeface="Times New Roman"/>
                <a:cs typeface="Times New Roman"/>
              </a:rPr>
              <a:t> вершинами V</a:t>
            </a:r>
            <a:r>
              <a:rPr lang="uk-UA" baseline="-25000" dirty="0" smtClean="0">
                <a:solidFill>
                  <a:srgbClr val="000000"/>
                </a:solidFill>
                <a:effectLst/>
                <a:latin typeface="Times New Roman"/>
                <a:ea typeface="Times New Roman"/>
                <a:cs typeface="Times New Roman"/>
              </a:rPr>
              <a:t>0</a:t>
            </a:r>
            <a:r>
              <a:rPr lang="uk-UA" dirty="0" smtClean="0">
                <a:solidFill>
                  <a:srgbClr val="000000"/>
                </a:solidFill>
                <a:effectLst/>
                <a:latin typeface="Times New Roman"/>
                <a:ea typeface="Times New Roman"/>
                <a:cs typeface="Times New Roman"/>
              </a:rPr>
              <a:t>,V</a:t>
            </a:r>
            <a:r>
              <a:rPr lang="uk-UA" baseline="-25000" dirty="0" smtClean="0">
                <a:solidFill>
                  <a:srgbClr val="000000"/>
                </a:solidFill>
                <a:effectLst/>
                <a:latin typeface="Times New Roman"/>
                <a:ea typeface="Times New Roman"/>
                <a:cs typeface="Times New Roman"/>
              </a:rPr>
              <a:t>1</a:t>
            </a:r>
            <a:r>
              <a:rPr lang="uk-UA" dirty="0" smtClean="0">
                <a:solidFill>
                  <a:srgbClr val="000000"/>
                </a:solidFill>
                <a:effectLst/>
                <a:latin typeface="Times New Roman"/>
                <a:ea typeface="Times New Roman"/>
                <a:cs typeface="Times New Roman"/>
              </a:rPr>
              <a:t>,...,V</a:t>
            </a:r>
            <a:r>
              <a:rPr lang="uk-UA" i="1" baseline="-25000" dirty="0" smtClean="0">
                <a:solidFill>
                  <a:srgbClr val="000000"/>
                </a:solidFill>
                <a:effectLst/>
                <a:latin typeface="Times New Roman"/>
                <a:ea typeface="Times New Roman"/>
                <a:cs typeface="Times New Roman"/>
              </a:rPr>
              <a:t>n</a:t>
            </a:r>
            <a:r>
              <a:rPr lang="uk-UA" baseline="-25000" dirty="0" smtClean="0">
                <a:solidFill>
                  <a:srgbClr val="000000"/>
                </a:solidFill>
                <a:effectLst/>
                <a:latin typeface="Symbol"/>
                <a:ea typeface="Times New Roman"/>
                <a:cs typeface="Times New Roman"/>
              </a:rPr>
              <a:t>-</a:t>
            </a:r>
            <a:r>
              <a:rPr lang="uk-UA" baseline="-25000" dirty="0" smtClean="0">
                <a:solidFill>
                  <a:srgbClr val="000000"/>
                </a:solidFill>
                <a:effectLst/>
                <a:latin typeface="Times New Roman"/>
                <a:ea typeface="Times New Roman"/>
                <a:cs typeface="Times New Roman"/>
              </a:rPr>
              <a:t>1</a:t>
            </a:r>
            <a:r>
              <a:rPr lang="uk-UA" dirty="0" smtClean="0">
                <a:solidFill>
                  <a:srgbClr val="000000"/>
                </a:solidFill>
                <a:effectLst/>
                <a:latin typeface="Times New Roman"/>
                <a:ea typeface="Times New Roman"/>
                <a:cs typeface="Times New Roman"/>
              </a:rPr>
              <a:t> пронумеруємо їх проти годинникової стрічки (</a:t>
            </a:r>
            <a:r>
              <a:rPr lang="uk-UA" dirty="0" err="1" smtClean="0">
                <a:solidFill>
                  <a:srgbClr val="000000"/>
                </a:solidFill>
                <a:effectLst/>
                <a:latin typeface="Times New Roman"/>
                <a:ea typeface="Times New Roman"/>
                <a:cs typeface="Times New Roman"/>
              </a:rPr>
              <a:t>ccw</a:t>
            </a:r>
            <a:r>
              <a:rPr lang="uk-UA" dirty="0" smtClean="0">
                <a:solidFill>
                  <a:srgbClr val="000000"/>
                </a:solidFill>
                <a:effectLst/>
                <a:latin typeface="Times New Roman"/>
                <a:ea typeface="Times New Roman"/>
                <a:cs typeface="Times New Roman"/>
              </a:rPr>
              <a:t>) вздовж полігону, і нехай </a:t>
            </a:r>
            <a:r>
              <a:rPr lang="uk-UA" dirty="0" err="1" smtClean="0">
                <a:solidFill>
                  <a:srgbClr val="000000"/>
                </a:solidFill>
                <a:effectLst/>
                <a:latin typeface="Times New Roman"/>
                <a:ea typeface="Times New Roman"/>
                <a:cs typeface="Times New Roman"/>
              </a:rPr>
              <a:t>V</a:t>
            </a:r>
            <a:r>
              <a:rPr lang="uk-UA" i="1" baseline="-25000" dirty="0" err="1" smtClean="0">
                <a:solidFill>
                  <a:srgbClr val="000000"/>
                </a:solidFill>
                <a:effectLst/>
                <a:latin typeface="Times New Roman"/>
                <a:ea typeface="Times New Roman"/>
                <a:cs typeface="Times New Roman"/>
              </a:rPr>
              <a:t>n</a:t>
            </a:r>
            <a:r>
              <a:rPr lang="uk-UA" dirty="0" smtClean="0">
                <a:solidFill>
                  <a:srgbClr val="000000"/>
                </a:solidFill>
                <a:effectLst/>
                <a:latin typeface="Times New Roman"/>
                <a:ea typeface="Times New Roman"/>
                <a:cs typeface="Times New Roman"/>
              </a:rPr>
              <a:t>=V</a:t>
            </a:r>
            <a:r>
              <a:rPr lang="uk-UA" baseline="-25000" dirty="0" smtClean="0">
                <a:solidFill>
                  <a:srgbClr val="000000"/>
                </a:solidFill>
                <a:effectLst/>
                <a:latin typeface="Times New Roman"/>
                <a:ea typeface="Times New Roman"/>
                <a:cs typeface="Times New Roman"/>
              </a:rPr>
              <a:t>0</a:t>
            </a:r>
            <a:r>
              <a:rPr lang="uk-UA" dirty="0" smtClean="0">
                <a:solidFill>
                  <a:srgbClr val="000000"/>
                </a:solidFill>
                <a:effectLst/>
                <a:latin typeface="Times New Roman"/>
                <a:ea typeface="Times New Roman"/>
                <a:cs typeface="Times New Roman"/>
              </a:rPr>
              <a:t>.  </a:t>
            </a:r>
            <a:endParaRPr lang="uk-UA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uk-UA" dirty="0" smtClean="0">
                <a:solidFill>
                  <a:srgbClr val="000000"/>
                </a:solidFill>
                <a:effectLst/>
                <a:latin typeface="Times New Roman"/>
                <a:ea typeface="Times New Roman"/>
                <a:cs typeface="Times New Roman"/>
              </a:rPr>
              <a:t>Також позначимо через </a:t>
            </a:r>
            <a:r>
              <a:rPr lang="uk-UA" b="1" dirty="0" err="1" smtClean="0">
                <a:solidFill>
                  <a:srgbClr val="000000"/>
                </a:solidFill>
                <a:effectLst/>
                <a:latin typeface="Times New Roman"/>
                <a:ea typeface="Times New Roman"/>
                <a:cs typeface="Times New Roman"/>
              </a:rPr>
              <a:t>e</a:t>
            </a:r>
            <a:r>
              <a:rPr lang="uk-UA" i="1" baseline="-25000" dirty="0" err="1" smtClean="0">
                <a:solidFill>
                  <a:srgbClr val="000000"/>
                </a:solidFill>
                <a:effectLst/>
                <a:latin typeface="Times New Roman"/>
                <a:ea typeface="Times New Roman"/>
                <a:cs typeface="Times New Roman"/>
              </a:rPr>
              <a:t>i</a:t>
            </a:r>
            <a:r>
              <a:rPr lang="uk-UA" dirty="0" smtClean="0">
                <a:solidFill>
                  <a:srgbClr val="000000"/>
                </a:solidFill>
                <a:effectLst/>
                <a:latin typeface="Times New Roman"/>
                <a:ea typeface="Times New Roman"/>
                <a:cs typeface="Times New Roman"/>
              </a:rPr>
              <a:t> ребро сегменту(</a:t>
            </a:r>
            <a:r>
              <a:rPr lang="uk-UA" dirty="0" err="1" smtClean="0">
                <a:solidFill>
                  <a:srgbClr val="000000"/>
                </a:solidFill>
                <a:effectLst/>
                <a:latin typeface="Times New Roman"/>
                <a:ea typeface="Times New Roman"/>
                <a:cs typeface="Times New Roman"/>
              </a:rPr>
              <a:t>line</a:t>
            </a:r>
            <a:r>
              <a:rPr lang="uk-UA" dirty="0" smtClean="0">
                <a:solidFill>
                  <a:srgbClr val="000000"/>
                </a:solidFill>
                <a:effectLst/>
                <a:latin typeface="Times New Roman"/>
                <a:ea typeface="Times New Roman"/>
                <a:cs typeface="Times New Roman"/>
              </a:rPr>
              <a:t> </a:t>
            </a:r>
            <a:r>
              <a:rPr lang="uk-UA" dirty="0" err="1" smtClean="0">
                <a:solidFill>
                  <a:srgbClr val="000000"/>
                </a:solidFill>
                <a:effectLst/>
                <a:latin typeface="Times New Roman"/>
                <a:ea typeface="Times New Roman"/>
                <a:cs typeface="Times New Roman"/>
              </a:rPr>
              <a:t>segment</a:t>
            </a:r>
            <a:r>
              <a:rPr lang="uk-UA" dirty="0" smtClean="0">
                <a:solidFill>
                  <a:srgbClr val="000000"/>
                </a:solidFill>
                <a:effectLst/>
                <a:latin typeface="Times New Roman"/>
                <a:ea typeface="Times New Roman"/>
                <a:cs typeface="Times New Roman"/>
              </a:rPr>
              <a:t>) з вершини </a:t>
            </a:r>
            <a:r>
              <a:rPr lang="uk-UA" dirty="0" err="1" smtClean="0">
                <a:solidFill>
                  <a:srgbClr val="000000"/>
                </a:solidFill>
                <a:effectLst/>
                <a:latin typeface="Times New Roman"/>
                <a:ea typeface="Times New Roman"/>
                <a:cs typeface="Times New Roman"/>
              </a:rPr>
              <a:t>V</a:t>
            </a:r>
            <a:r>
              <a:rPr lang="uk-UA" i="1" baseline="-25000" dirty="0" err="1" smtClean="0">
                <a:solidFill>
                  <a:srgbClr val="000000"/>
                </a:solidFill>
                <a:effectLst/>
                <a:latin typeface="Times New Roman"/>
                <a:ea typeface="Times New Roman"/>
                <a:cs typeface="Times New Roman"/>
              </a:rPr>
              <a:t>i</a:t>
            </a:r>
            <a:r>
              <a:rPr lang="uk-UA" dirty="0" smtClean="0">
                <a:solidFill>
                  <a:srgbClr val="000000"/>
                </a:solidFill>
                <a:effectLst/>
                <a:latin typeface="Times New Roman"/>
                <a:ea typeface="Times New Roman"/>
                <a:cs typeface="Times New Roman"/>
              </a:rPr>
              <a:t> </a:t>
            </a:r>
            <a:r>
              <a:rPr lang="uk-UA" dirty="0" err="1" smtClean="0">
                <a:solidFill>
                  <a:srgbClr val="000000"/>
                </a:solidFill>
                <a:effectLst/>
                <a:latin typeface="Times New Roman"/>
                <a:ea typeface="Times New Roman"/>
                <a:cs typeface="Times New Roman"/>
              </a:rPr>
              <a:t>дo</a:t>
            </a:r>
            <a:r>
              <a:rPr lang="uk-UA" dirty="0" smtClean="0">
                <a:solidFill>
                  <a:srgbClr val="000000"/>
                </a:solidFill>
                <a:effectLst/>
                <a:latin typeface="Times New Roman"/>
                <a:ea typeface="Times New Roman"/>
                <a:cs typeface="Times New Roman"/>
              </a:rPr>
              <a:t> V</a:t>
            </a:r>
            <a:r>
              <a:rPr lang="uk-UA" i="1" baseline="-25000" dirty="0" smtClean="0">
                <a:solidFill>
                  <a:srgbClr val="000000"/>
                </a:solidFill>
                <a:effectLst/>
                <a:latin typeface="Times New Roman"/>
                <a:ea typeface="Times New Roman"/>
                <a:cs typeface="Times New Roman"/>
              </a:rPr>
              <a:t>i+</a:t>
            </a:r>
            <a:r>
              <a:rPr lang="uk-UA" baseline="-25000" dirty="0" smtClean="0">
                <a:solidFill>
                  <a:srgbClr val="000000"/>
                </a:solidFill>
                <a:effectLst/>
                <a:latin typeface="Times New Roman"/>
                <a:ea typeface="Times New Roman"/>
                <a:cs typeface="Times New Roman"/>
              </a:rPr>
              <a:t>1</a:t>
            </a:r>
            <a:r>
              <a:rPr lang="uk-UA" dirty="0" smtClean="0">
                <a:solidFill>
                  <a:srgbClr val="000000"/>
                </a:solidFill>
                <a:effectLst/>
                <a:latin typeface="Times New Roman"/>
                <a:ea typeface="Times New Roman"/>
                <a:cs typeface="Times New Roman"/>
              </a:rPr>
              <a:t> для  </a:t>
            </a:r>
            <a:r>
              <a:rPr lang="uk-UA" i="1" dirty="0" smtClean="0">
                <a:solidFill>
                  <a:srgbClr val="000000"/>
                </a:solidFill>
                <a:effectLst/>
                <a:latin typeface="Times New Roman"/>
                <a:ea typeface="Times New Roman"/>
                <a:cs typeface="Times New Roman"/>
              </a:rPr>
              <a:t>i</a:t>
            </a:r>
            <a:r>
              <a:rPr lang="uk-UA" dirty="0" smtClean="0">
                <a:solidFill>
                  <a:srgbClr val="000000"/>
                </a:solidFill>
                <a:effectLst/>
                <a:latin typeface="Times New Roman"/>
                <a:ea typeface="Times New Roman"/>
                <a:cs typeface="Times New Roman"/>
              </a:rPr>
              <a:t>=0,</a:t>
            </a:r>
            <a:r>
              <a:rPr lang="uk-UA" i="1" dirty="0" smtClean="0">
                <a:solidFill>
                  <a:srgbClr val="000000"/>
                </a:solidFill>
                <a:effectLst/>
                <a:latin typeface="Times New Roman"/>
                <a:ea typeface="Times New Roman"/>
                <a:cs typeface="Times New Roman"/>
              </a:rPr>
              <a:t>n</a:t>
            </a:r>
            <a:r>
              <a:rPr lang="uk-UA" dirty="0" smtClean="0">
                <a:solidFill>
                  <a:srgbClr val="000000"/>
                </a:solidFill>
                <a:effectLst/>
                <a:latin typeface="Times New Roman"/>
                <a:ea typeface="Times New Roman"/>
                <a:cs typeface="Times New Roman"/>
              </a:rPr>
              <a:t>-1; </a:t>
            </a:r>
            <a:endParaRPr lang="uk-UA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uk-UA" dirty="0" smtClean="0">
                <a:solidFill>
                  <a:srgbClr val="000000"/>
                </a:solidFill>
                <a:effectLst/>
                <a:latin typeface="Times New Roman"/>
                <a:ea typeface="Times New Roman"/>
                <a:cs typeface="Times New Roman"/>
              </a:rPr>
              <a:t> </a:t>
            </a:r>
            <a:r>
              <a:rPr lang="uk-UA" b="1" dirty="0" err="1" smtClean="0">
                <a:solidFill>
                  <a:srgbClr val="000000"/>
                </a:solidFill>
                <a:effectLst/>
                <a:latin typeface="Times New Roman"/>
                <a:ea typeface="Times New Roman"/>
                <a:cs typeface="Times New Roman"/>
              </a:rPr>
              <a:t>ev</a:t>
            </a:r>
            <a:r>
              <a:rPr lang="uk-UA" i="1" baseline="-25000" dirty="0" err="1" smtClean="0">
                <a:solidFill>
                  <a:srgbClr val="000000"/>
                </a:solidFill>
                <a:effectLst/>
                <a:latin typeface="Times New Roman"/>
                <a:ea typeface="Times New Roman"/>
                <a:cs typeface="Times New Roman"/>
              </a:rPr>
              <a:t>i</a:t>
            </a:r>
            <a:r>
              <a:rPr lang="uk-UA" dirty="0" smtClean="0">
                <a:solidFill>
                  <a:srgbClr val="000000"/>
                </a:solidFill>
                <a:effectLst/>
                <a:latin typeface="Times New Roman"/>
                <a:ea typeface="Times New Roman"/>
                <a:cs typeface="Times New Roman"/>
              </a:rPr>
              <a:t> = (e</a:t>
            </a:r>
            <a:r>
              <a:rPr lang="uk-UA" i="1" baseline="-25000" dirty="0" smtClean="0">
                <a:solidFill>
                  <a:srgbClr val="000000"/>
                </a:solidFill>
                <a:effectLst/>
                <a:latin typeface="Times New Roman"/>
                <a:ea typeface="Times New Roman"/>
                <a:cs typeface="Times New Roman"/>
              </a:rPr>
              <a:t>i</a:t>
            </a:r>
            <a:r>
              <a:rPr lang="uk-UA" baseline="-25000" dirty="0" smtClean="0">
                <a:solidFill>
                  <a:srgbClr val="000000"/>
                </a:solidFill>
                <a:effectLst/>
                <a:latin typeface="Times New Roman"/>
                <a:ea typeface="Times New Roman"/>
                <a:cs typeface="Times New Roman"/>
              </a:rPr>
              <a:t>1</a:t>
            </a:r>
            <a:r>
              <a:rPr lang="uk-UA" dirty="0" smtClean="0">
                <a:solidFill>
                  <a:srgbClr val="000000"/>
                </a:solidFill>
                <a:effectLst/>
                <a:latin typeface="Times New Roman"/>
                <a:ea typeface="Times New Roman"/>
                <a:cs typeface="Times New Roman"/>
              </a:rPr>
              <a:t>,e</a:t>
            </a:r>
            <a:r>
              <a:rPr lang="uk-UA" i="1" baseline="-25000" dirty="0" smtClean="0">
                <a:solidFill>
                  <a:srgbClr val="000000"/>
                </a:solidFill>
                <a:effectLst/>
                <a:latin typeface="Times New Roman"/>
                <a:ea typeface="Times New Roman"/>
                <a:cs typeface="Times New Roman"/>
              </a:rPr>
              <a:t>i</a:t>
            </a:r>
            <a:r>
              <a:rPr lang="uk-UA" baseline="-25000" dirty="0" smtClean="0">
                <a:solidFill>
                  <a:srgbClr val="000000"/>
                </a:solidFill>
                <a:effectLst/>
                <a:latin typeface="Times New Roman"/>
                <a:ea typeface="Times New Roman"/>
                <a:cs typeface="Times New Roman"/>
              </a:rPr>
              <a:t>2</a:t>
            </a:r>
            <a:r>
              <a:rPr lang="uk-UA" dirty="0" smtClean="0">
                <a:solidFill>
                  <a:srgbClr val="000000"/>
                </a:solidFill>
                <a:effectLst/>
                <a:latin typeface="Times New Roman"/>
                <a:ea typeface="Times New Roman"/>
                <a:cs typeface="Times New Roman"/>
              </a:rPr>
              <a:t>) = (V</a:t>
            </a:r>
            <a:r>
              <a:rPr lang="uk-UA" i="1" baseline="-25000" dirty="0" smtClean="0">
                <a:solidFill>
                  <a:srgbClr val="000000"/>
                </a:solidFill>
                <a:effectLst/>
                <a:latin typeface="Times New Roman"/>
                <a:ea typeface="Times New Roman"/>
                <a:cs typeface="Times New Roman"/>
              </a:rPr>
              <a:t>i+</a:t>
            </a:r>
            <a:r>
              <a:rPr lang="uk-UA" baseline="-25000" dirty="0" smtClean="0">
                <a:solidFill>
                  <a:srgbClr val="000000"/>
                </a:solidFill>
                <a:effectLst/>
                <a:latin typeface="Times New Roman"/>
                <a:ea typeface="Times New Roman"/>
                <a:cs typeface="Times New Roman"/>
              </a:rPr>
              <a:t>1</a:t>
            </a:r>
            <a:r>
              <a:rPr lang="uk-UA" dirty="0" smtClean="0">
                <a:solidFill>
                  <a:srgbClr val="000000"/>
                </a:solidFill>
                <a:effectLst/>
                <a:latin typeface="Symbol"/>
                <a:ea typeface="Times New Roman"/>
                <a:cs typeface="Times New Roman"/>
              </a:rPr>
              <a:t>-</a:t>
            </a:r>
            <a:r>
              <a:rPr lang="uk-UA" dirty="0" smtClean="0">
                <a:solidFill>
                  <a:srgbClr val="000000"/>
                </a:solidFill>
                <a:effectLst/>
                <a:latin typeface="Times New Roman"/>
                <a:ea typeface="Times New Roman"/>
                <a:cs typeface="Times New Roman"/>
              </a:rPr>
              <a:t>V</a:t>
            </a:r>
            <a:r>
              <a:rPr lang="uk-UA" i="1" baseline="-25000" dirty="0" smtClean="0">
                <a:solidFill>
                  <a:srgbClr val="000000"/>
                </a:solidFill>
                <a:effectLst/>
                <a:latin typeface="Times New Roman"/>
                <a:ea typeface="Times New Roman"/>
                <a:cs typeface="Times New Roman"/>
              </a:rPr>
              <a:t>i</a:t>
            </a:r>
            <a:r>
              <a:rPr lang="uk-UA" dirty="0" smtClean="0">
                <a:solidFill>
                  <a:srgbClr val="000000"/>
                </a:solidFill>
                <a:effectLst/>
                <a:latin typeface="Times New Roman"/>
                <a:ea typeface="Times New Roman"/>
                <a:cs typeface="Times New Roman"/>
              </a:rPr>
              <a:t>) тобто вершинний вектор.</a:t>
            </a:r>
            <a:endParaRPr lang="uk-UA" sz="1400" dirty="0">
              <a:ea typeface="Calibri"/>
              <a:cs typeface="Times New Roman"/>
            </a:endParaRPr>
          </a:p>
        </p:txBody>
      </p:sp>
      <p:sp>
        <p:nvSpPr>
          <p:cNvPr id="4" name="Прямокутник 3"/>
          <p:cNvSpPr/>
          <p:nvPr/>
        </p:nvSpPr>
        <p:spPr>
          <a:xfrm>
            <a:off x="838200" y="410232"/>
            <a:ext cx="6248400" cy="1494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9580" algn="ctr">
              <a:lnSpc>
                <a:spcPct val="115000"/>
              </a:lnSpc>
              <a:spcAft>
                <a:spcPts val="1000"/>
              </a:spcAft>
            </a:pPr>
            <a:r>
              <a:rPr lang="uk-UA" dirty="0" smtClean="0">
                <a:solidFill>
                  <a:srgbClr val="000000"/>
                </a:solidFill>
                <a:effectLst/>
                <a:latin typeface="Times New Roman"/>
                <a:ea typeface="Times New Roman"/>
                <a:cs typeface="Times New Roman"/>
              </a:rPr>
              <a:t>Алгоритм </a:t>
            </a:r>
            <a:r>
              <a:rPr lang="uk-UA" dirty="0" err="1" smtClean="0">
                <a:solidFill>
                  <a:srgbClr val="000000"/>
                </a:solidFill>
                <a:effectLst/>
                <a:latin typeface="Times New Roman"/>
                <a:ea typeface="Times New Roman"/>
                <a:cs typeface="Times New Roman"/>
              </a:rPr>
              <a:t>Кируса</a:t>
            </a:r>
            <a:r>
              <a:rPr lang="uk-UA" dirty="0" smtClean="0">
                <a:solidFill>
                  <a:srgbClr val="000000"/>
                </a:solidFill>
                <a:effectLst/>
                <a:latin typeface="Times New Roman"/>
                <a:ea typeface="Times New Roman"/>
                <a:cs typeface="Times New Roman"/>
              </a:rPr>
              <a:t>-Бека.</a:t>
            </a:r>
            <a:endParaRPr lang="uk-UA" sz="1400" dirty="0">
              <a:ea typeface="Calibri"/>
              <a:cs typeface="Times New Roman"/>
            </a:endParaRPr>
          </a:p>
          <a:p>
            <a:pPr indent="449580">
              <a:lnSpc>
                <a:spcPct val="115000"/>
              </a:lnSpc>
              <a:spcAft>
                <a:spcPts val="1000"/>
              </a:spcAft>
            </a:pPr>
            <a:r>
              <a:rPr lang="uk-UA" sz="1400" dirty="0" smtClean="0">
                <a:solidFill>
                  <a:srgbClr val="202124"/>
                </a:solidFill>
                <a:effectLst/>
                <a:latin typeface="Times New Roman"/>
                <a:ea typeface="Calibri"/>
                <a:cs typeface="Times New Roman"/>
              </a:rPr>
              <a:t> </a:t>
            </a:r>
            <a:r>
              <a:rPr lang="uk-UA" dirty="0" smtClean="0">
                <a:solidFill>
                  <a:srgbClr val="202124"/>
                </a:solidFill>
                <a:effectLst/>
                <a:latin typeface="Times New Roman"/>
                <a:ea typeface="Calibri"/>
                <a:cs typeface="Times New Roman"/>
              </a:rPr>
              <a:t>Був запропонований як ефективніша заміна алгоритму </a:t>
            </a:r>
            <a:r>
              <a:rPr lang="uk-UA" dirty="0" err="1" smtClean="0">
                <a:solidFill>
                  <a:srgbClr val="202124"/>
                </a:solidFill>
                <a:effectLst/>
                <a:latin typeface="Times New Roman"/>
                <a:ea typeface="Calibri"/>
                <a:cs typeface="Times New Roman"/>
              </a:rPr>
              <a:t>Коена</a:t>
            </a:r>
            <a:r>
              <a:rPr lang="uk-UA" dirty="0" smtClean="0">
                <a:solidFill>
                  <a:srgbClr val="202124"/>
                </a:solidFill>
                <a:effectLst/>
                <a:latin typeface="Times New Roman"/>
                <a:ea typeface="Calibri"/>
                <a:cs typeface="Times New Roman"/>
              </a:rPr>
              <a:t> — </a:t>
            </a:r>
            <a:r>
              <a:rPr lang="uk-UA" dirty="0" err="1" smtClean="0">
                <a:solidFill>
                  <a:srgbClr val="202124"/>
                </a:solidFill>
                <a:effectLst/>
                <a:latin typeface="Times New Roman"/>
                <a:ea typeface="Calibri"/>
                <a:cs typeface="Times New Roman"/>
              </a:rPr>
              <a:t>Сазерленда</a:t>
            </a:r>
            <a:r>
              <a:rPr lang="uk-UA" dirty="0" smtClean="0">
                <a:solidFill>
                  <a:srgbClr val="202124"/>
                </a:solidFill>
                <a:effectLst/>
                <a:latin typeface="Times New Roman"/>
                <a:ea typeface="Calibri"/>
                <a:cs typeface="Times New Roman"/>
              </a:rPr>
              <a:t>, який виконує відсікання для </a:t>
            </a:r>
            <a:r>
              <a:rPr lang="uk-UA" dirty="0" err="1" smtClean="0">
                <a:solidFill>
                  <a:srgbClr val="202124"/>
                </a:solidFill>
                <a:effectLst/>
                <a:latin typeface="Times New Roman"/>
                <a:ea typeface="Calibri"/>
                <a:cs typeface="Times New Roman"/>
              </a:rPr>
              <a:t>неругулярного</a:t>
            </a:r>
            <a:r>
              <a:rPr lang="uk-UA" dirty="0" smtClean="0">
                <a:solidFill>
                  <a:srgbClr val="202124"/>
                </a:solidFill>
                <a:effectLst/>
                <a:latin typeface="Times New Roman"/>
                <a:ea typeface="Calibri"/>
                <a:cs typeface="Times New Roman"/>
              </a:rPr>
              <a:t> вікна.</a:t>
            </a:r>
            <a:endParaRPr lang="uk-UA" sz="1400" dirty="0">
              <a:ea typeface="Calibri"/>
              <a:cs typeface="Times New Roman"/>
            </a:endParaRPr>
          </a:p>
        </p:txBody>
      </p:sp>
      <p:sp>
        <p:nvSpPr>
          <p:cNvPr id="5" name="Прямокутник 4"/>
          <p:cNvSpPr/>
          <p:nvPr/>
        </p:nvSpPr>
        <p:spPr>
          <a:xfrm>
            <a:off x="800910" y="4343400"/>
            <a:ext cx="7123889" cy="16230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uk-UA" dirty="0" smtClean="0">
                <a:solidFill>
                  <a:srgbClr val="000000"/>
                </a:solidFill>
                <a:effectLst/>
                <a:latin typeface="Times New Roman"/>
                <a:ea typeface="Times New Roman"/>
                <a:cs typeface="Times New Roman"/>
              </a:rPr>
              <a:t>Ще позначимо, як зовнішня нормаль  </a:t>
            </a:r>
            <a:r>
              <a:rPr lang="uk-UA" b="1" dirty="0" err="1" smtClean="0">
                <a:solidFill>
                  <a:srgbClr val="000000"/>
                </a:solidFill>
                <a:effectLst/>
                <a:latin typeface="Times New Roman"/>
                <a:ea typeface="Times New Roman"/>
                <a:cs typeface="Times New Roman"/>
              </a:rPr>
              <a:t>e</a:t>
            </a:r>
            <a:r>
              <a:rPr lang="uk-UA" i="1" baseline="-25000" dirty="0" err="1" smtClean="0">
                <a:solidFill>
                  <a:srgbClr val="000000"/>
                </a:solidFill>
                <a:effectLst/>
                <a:latin typeface="Times New Roman"/>
                <a:ea typeface="Times New Roman"/>
                <a:cs typeface="Times New Roman"/>
              </a:rPr>
              <a:t>i</a:t>
            </a:r>
            <a:r>
              <a:rPr lang="uk-UA" dirty="0" smtClean="0">
                <a:solidFill>
                  <a:srgbClr val="000000"/>
                </a:solidFill>
                <a:effectLst/>
                <a:latin typeface="Times New Roman"/>
                <a:ea typeface="Times New Roman"/>
                <a:cs typeface="Times New Roman"/>
              </a:rPr>
              <a:t>, яка </a:t>
            </a:r>
            <a:r>
              <a:rPr lang="uk-UA" dirty="0" err="1" smtClean="0">
                <a:solidFill>
                  <a:srgbClr val="000000"/>
                </a:solidFill>
                <a:effectLst/>
                <a:latin typeface="Times New Roman"/>
                <a:ea typeface="Times New Roman"/>
                <a:cs typeface="Times New Roman"/>
              </a:rPr>
              <a:t>задовільняє</a:t>
            </a:r>
            <a:r>
              <a:rPr lang="uk-UA" dirty="0" smtClean="0">
                <a:solidFill>
                  <a:srgbClr val="000000"/>
                </a:solidFill>
                <a:effectLst/>
                <a:latin typeface="Times New Roman"/>
                <a:ea typeface="Times New Roman"/>
                <a:cs typeface="Times New Roman"/>
              </a:rPr>
              <a:t> умову</a:t>
            </a:r>
            <a:endParaRPr lang="uk-UA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uk-UA" dirty="0" smtClean="0">
                <a:solidFill>
                  <a:srgbClr val="000000"/>
                </a:solidFill>
                <a:effectLst/>
                <a:latin typeface="Times New Roman"/>
                <a:ea typeface="Times New Roman"/>
                <a:cs typeface="Times New Roman"/>
              </a:rPr>
              <a:t> </a:t>
            </a:r>
            <a:r>
              <a:rPr lang="uk-UA" b="1" dirty="0" err="1" smtClean="0">
                <a:solidFill>
                  <a:srgbClr val="000000"/>
                </a:solidFill>
                <a:effectLst/>
                <a:latin typeface="Times New Roman"/>
                <a:ea typeface="Times New Roman"/>
                <a:cs typeface="Times New Roman"/>
              </a:rPr>
              <a:t>n</a:t>
            </a:r>
            <a:r>
              <a:rPr lang="uk-UA" i="1" baseline="-25000" dirty="0" err="1" smtClean="0">
                <a:solidFill>
                  <a:srgbClr val="000000"/>
                </a:solidFill>
                <a:effectLst/>
                <a:latin typeface="Times New Roman"/>
                <a:ea typeface="Times New Roman"/>
                <a:cs typeface="Times New Roman"/>
              </a:rPr>
              <a:t>i</a:t>
            </a:r>
            <a:r>
              <a:rPr lang="uk-UA" dirty="0" smtClean="0">
                <a:solidFill>
                  <a:srgbClr val="000000"/>
                </a:solidFill>
                <a:effectLst/>
                <a:latin typeface="Times New Roman"/>
                <a:ea typeface="Times New Roman"/>
                <a:cs typeface="Times New Roman"/>
              </a:rPr>
              <a:t> = </a:t>
            </a:r>
            <a:r>
              <a:rPr lang="uk-UA" dirty="0" smtClean="0">
                <a:solidFill>
                  <a:srgbClr val="000000"/>
                </a:solidFill>
                <a:effectLst/>
                <a:latin typeface="Symbol"/>
                <a:ea typeface="Times New Roman"/>
                <a:cs typeface="Times New Roman"/>
              </a:rPr>
              <a:t>-</a:t>
            </a:r>
            <a:r>
              <a:rPr lang="uk-UA" b="1" dirty="0" err="1" smtClean="0">
                <a:solidFill>
                  <a:srgbClr val="000000"/>
                </a:solidFill>
                <a:effectLst/>
                <a:latin typeface="Times New Roman"/>
                <a:ea typeface="Times New Roman"/>
                <a:cs typeface="Times New Roman"/>
              </a:rPr>
              <a:t>ev</a:t>
            </a:r>
            <a:r>
              <a:rPr lang="uk-UA" i="1" baseline="-25000" dirty="0" err="1" smtClean="0">
                <a:solidFill>
                  <a:srgbClr val="000000"/>
                </a:solidFill>
                <a:effectLst/>
                <a:latin typeface="Times New Roman"/>
                <a:ea typeface="Times New Roman"/>
                <a:cs typeface="Times New Roman"/>
              </a:rPr>
              <a:t>i</a:t>
            </a:r>
            <a:r>
              <a:rPr lang="uk-UA" baseline="30000" dirty="0" smtClean="0">
                <a:solidFill>
                  <a:srgbClr val="000000"/>
                </a:solidFill>
                <a:effectLst/>
                <a:latin typeface="Symbol"/>
                <a:ea typeface="Times New Roman"/>
                <a:cs typeface="Times New Roman"/>
              </a:rPr>
              <a:t>^</a:t>
            </a:r>
            <a:r>
              <a:rPr lang="uk-UA" dirty="0" smtClean="0">
                <a:solidFill>
                  <a:srgbClr val="000000"/>
                </a:solidFill>
                <a:effectLst/>
                <a:latin typeface="Times New Roman"/>
                <a:ea typeface="Times New Roman"/>
                <a:cs typeface="Times New Roman"/>
              </a:rPr>
              <a:t> = (e</a:t>
            </a:r>
            <a:r>
              <a:rPr lang="uk-UA" i="1" baseline="-25000" dirty="0" smtClean="0">
                <a:solidFill>
                  <a:srgbClr val="000000"/>
                </a:solidFill>
                <a:effectLst/>
                <a:latin typeface="Times New Roman"/>
                <a:ea typeface="Times New Roman"/>
                <a:cs typeface="Times New Roman"/>
              </a:rPr>
              <a:t>i</a:t>
            </a:r>
            <a:r>
              <a:rPr lang="uk-UA" baseline="-25000" dirty="0" smtClean="0">
                <a:solidFill>
                  <a:srgbClr val="000000"/>
                </a:solidFill>
                <a:effectLst/>
                <a:latin typeface="Times New Roman"/>
                <a:ea typeface="Times New Roman"/>
                <a:cs typeface="Times New Roman"/>
              </a:rPr>
              <a:t>2</a:t>
            </a:r>
            <a:r>
              <a:rPr lang="uk-UA" dirty="0" smtClean="0">
                <a:solidFill>
                  <a:srgbClr val="000000"/>
                </a:solidFill>
                <a:effectLst/>
                <a:latin typeface="Times New Roman"/>
                <a:ea typeface="Times New Roman"/>
                <a:cs typeface="Times New Roman"/>
              </a:rPr>
              <a:t>,</a:t>
            </a:r>
            <a:r>
              <a:rPr lang="uk-UA" dirty="0" smtClean="0">
                <a:solidFill>
                  <a:srgbClr val="000000"/>
                </a:solidFill>
                <a:effectLst/>
                <a:latin typeface="Symbol"/>
                <a:ea typeface="Times New Roman"/>
                <a:cs typeface="Times New Roman"/>
              </a:rPr>
              <a:t>-</a:t>
            </a:r>
            <a:r>
              <a:rPr lang="uk-UA" dirty="0" smtClean="0">
                <a:solidFill>
                  <a:srgbClr val="000000"/>
                </a:solidFill>
                <a:effectLst/>
                <a:latin typeface="Times New Roman"/>
                <a:ea typeface="Times New Roman"/>
                <a:cs typeface="Times New Roman"/>
              </a:rPr>
              <a:t>e</a:t>
            </a:r>
            <a:r>
              <a:rPr lang="uk-UA" i="1" baseline="-25000" dirty="0" smtClean="0">
                <a:solidFill>
                  <a:srgbClr val="000000"/>
                </a:solidFill>
                <a:effectLst/>
                <a:latin typeface="Times New Roman"/>
                <a:ea typeface="Times New Roman"/>
                <a:cs typeface="Times New Roman"/>
              </a:rPr>
              <a:t>i</a:t>
            </a:r>
            <a:r>
              <a:rPr lang="uk-UA" baseline="-25000" dirty="0" smtClean="0">
                <a:solidFill>
                  <a:srgbClr val="000000"/>
                </a:solidFill>
                <a:effectLst/>
                <a:latin typeface="Times New Roman"/>
                <a:ea typeface="Times New Roman"/>
                <a:cs typeface="Times New Roman"/>
              </a:rPr>
              <a:t>1</a:t>
            </a:r>
            <a:r>
              <a:rPr lang="uk-UA" dirty="0" smtClean="0">
                <a:solidFill>
                  <a:srgbClr val="000000"/>
                </a:solidFill>
                <a:effectLst/>
                <a:latin typeface="Times New Roman"/>
                <a:ea typeface="Times New Roman"/>
                <a:cs typeface="Times New Roman"/>
              </a:rPr>
              <a:t>), де "</a:t>
            </a:r>
            <a:r>
              <a:rPr lang="uk-UA" baseline="30000" dirty="0" smtClean="0">
                <a:solidFill>
                  <a:srgbClr val="000000"/>
                </a:solidFill>
                <a:effectLst/>
                <a:latin typeface="Symbol"/>
                <a:ea typeface="Times New Roman"/>
                <a:cs typeface="Times New Roman"/>
              </a:rPr>
              <a:t>^</a:t>
            </a:r>
            <a:r>
              <a:rPr lang="uk-UA" dirty="0" smtClean="0">
                <a:solidFill>
                  <a:srgbClr val="000000"/>
                </a:solidFill>
                <a:effectLst/>
                <a:latin typeface="Times New Roman"/>
                <a:ea typeface="Times New Roman"/>
                <a:cs typeface="Times New Roman"/>
              </a:rPr>
              <a:t>" є 2D перпендикулярний оператор</a:t>
            </a:r>
            <a:endParaRPr lang="uk-UA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uk-UA" dirty="0" smtClean="0">
                <a:solidFill>
                  <a:srgbClr val="000000"/>
                </a:solidFill>
                <a:effectLst/>
                <a:latin typeface="Times New Roman"/>
                <a:ea typeface="Times New Roman"/>
                <a:cs typeface="Times New Roman"/>
              </a:rPr>
              <a:t>Ми спочатку обчислюємо перетин (розширеної) лінії P(t) з розширеною лінією для одного ребра </a:t>
            </a:r>
            <a:r>
              <a:rPr lang="uk-UA" b="1" dirty="0" err="1" smtClean="0">
                <a:solidFill>
                  <a:srgbClr val="000000"/>
                </a:solidFill>
                <a:effectLst/>
                <a:latin typeface="Times New Roman"/>
                <a:ea typeface="Times New Roman"/>
                <a:cs typeface="Times New Roman"/>
              </a:rPr>
              <a:t>e</a:t>
            </a:r>
            <a:r>
              <a:rPr lang="uk-UA" i="1" baseline="-25000" dirty="0" err="1" smtClean="0">
                <a:solidFill>
                  <a:srgbClr val="000000"/>
                </a:solidFill>
                <a:effectLst/>
                <a:latin typeface="Times New Roman"/>
                <a:ea typeface="Times New Roman"/>
                <a:cs typeface="Times New Roman"/>
              </a:rPr>
              <a:t>i</a:t>
            </a:r>
            <a:r>
              <a:rPr lang="uk-UA" dirty="0" smtClean="0">
                <a:solidFill>
                  <a:srgbClr val="000000"/>
                </a:solidFill>
                <a:effectLst/>
                <a:latin typeface="Times New Roman"/>
                <a:ea typeface="Times New Roman"/>
                <a:cs typeface="Times New Roman"/>
              </a:rPr>
              <a:t>.  Розгляньте наступну схему:</a:t>
            </a:r>
            <a:endParaRPr lang="uk-UA" sz="1400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89413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https://web.archive.org/web/20110725233122im_/http:/softsurfer.com/Archive/algorithm_0111/edge_clip.gif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838200"/>
            <a:ext cx="5677535" cy="420560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Прямокутник 2"/>
          <p:cNvSpPr/>
          <p:nvPr/>
        </p:nvSpPr>
        <p:spPr>
          <a:xfrm>
            <a:off x="838200" y="5207540"/>
            <a:ext cx="7467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 smtClean="0">
                <a:solidFill>
                  <a:srgbClr val="000000"/>
                </a:solidFill>
                <a:effectLst/>
                <a:latin typeface="Times New Roman"/>
                <a:ea typeface="Times New Roman"/>
              </a:rPr>
              <a:t>Як зазначено, перетин відбувається, коли </a:t>
            </a:r>
            <a:r>
              <a:rPr lang="uk-UA" dirty="0">
                <a:solidFill>
                  <a:srgbClr val="000000"/>
                </a:solidFill>
                <a:ea typeface="Calibri"/>
                <a:cs typeface="Times New Roman"/>
              </a:rPr>
              <a:t>(</a:t>
            </a:r>
            <a:r>
              <a:rPr lang="uk-UA" dirty="0" smtClean="0">
                <a:effectLst/>
              </a:rPr>
              <a:t>P(</a:t>
            </a:r>
            <a:r>
              <a:rPr lang="uk-UA" i="1" dirty="0" smtClean="0">
                <a:effectLst/>
              </a:rPr>
              <a:t>t</a:t>
            </a:r>
            <a:r>
              <a:rPr lang="uk-UA" dirty="0" smtClean="0">
                <a:effectLst/>
              </a:rPr>
              <a:t>)</a:t>
            </a:r>
            <a:r>
              <a:rPr lang="uk-UA" dirty="0" smtClean="0">
                <a:solidFill>
                  <a:srgbClr val="000000"/>
                </a:solidFill>
                <a:effectLst/>
                <a:latin typeface="Symbol"/>
                <a:ea typeface="Calibri"/>
                <a:cs typeface="Times New Roman"/>
              </a:rPr>
              <a:t>-</a:t>
            </a:r>
            <a:r>
              <a:rPr lang="uk-UA" dirty="0" err="1">
                <a:solidFill>
                  <a:srgbClr val="000000"/>
                </a:solidFill>
                <a:ea typeface="Calibri"/>
                <a:cs typeface="Times New Roman"/>
              </a:rPr>
              <a:t>V</a:t>
            </a:r>
            <a:r>
              <a:rPr lang="uk-UA" sz="1400" i="1" baseline="-25000" dirty="0" err="1">
                <a:solidFill>
                  <a:srgbClr val="000000"/>
                </a:solidFill>
                <a:ea typeface="Calibri"/>
                <a:cs typeface="Times New Roman"/>
              </a:rPr>
              <a:t>i</a:t>
            </a:r>
            <a:r>
              <a:rPr lang="uk-UA" dirty="0">
                <a:solidFill>
                  <a:srgbClr val="000000"/>
                </a:solidFill>
                <a:ea typeface="Calibri"/>
                <a:cs typeface="Times New Roman"/>
              </a:rPr>
              <a:t>) · </a:t>
            </a:r>
            <a:r>
              <a:rPr lang="uk-UA" b="1" dirty="0" err="1" smtClean="0">
                <a:effectLst/>
              </a:rPr>
              <a:t>n</a:t>
            </a:r>
            <a:r>
              <a:rPr lang="uk-UA" sz="1400" i="1" baseline="-25000" dirty="0" err="1">
                <a:solidFill>
                  <a:srgbClr val="000000"/>
                </a:solidFill>
                <a:ea typeface="Calibri"/>
                <a:cs typeface="Times New Roman"/>
              </a:rPr>
              <a:t>i</a:t>
            </a:r>
            <a:r>
              <a:rPr lang="uk-UA" dirty="0">
                <a:solidFill>
                  <a:srgbClr val="000000"/>
                </a:solidFill>
                <a:ea typeface="Calibri"/>
                <a:cs typeface="Times New Roman"/>
              </a:rPr>
              <a:t> = 0</a:t>
            </a:r>
            <a:r>
              <a:rPr lang="uk-UA" dirty="0" smtClean="0">
                <a:solidFill>
                  <a:srgbClr val="000000"/>
                </a:solidFill>
                <a:effectLst/>
                <a:latin typeface="Times New Roman"/>
                <a:ea typeface="Times New Roman"/>
              </a:rPr>
              <a:t>, оскільки будь-який вектор у напрямку ребра є перпендикулярним до </a:t>
            </a:r>
            <a:r>
              <a:rPr lang="uk-UA" dirty="0" err="1" smtClean="0">
                <a:solidFill>
                  <a:srgbClr val="000000"/>
                </a:solidFill>
                <a:effectLst/>
                <a:latin typeface="Times New Roman"/>
                <a:ea typeface="Times New Roman"/>
              </a:rPr>
              <a:t>вектора</a:t>
            </a:r>
            <a:r>
              <a:rPr lang="uk-UA" dirty="0" smtClean="0">
                <a:solidFill>
                  <a:srgbClr val="000000"/>
                </a:solidFill>
                <a:effectLst/>
                <a:latin typeface="Times New Roman"/>
                <a:ea typeface="Times New Roman"/>
              </a:rPr>
              <a:t> нормалі краю. 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576509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кутник 1"/>
          <p:cNvSpPr/>
          <p:nvPr/>
        </p:nvSpPr>
        <p:spPr>
          <a:xfrm>
            <a:off x="838200" y="228600"/>
            <a:ext cx="4572000" cy="72943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uk-UA" dirty="0" smtClean="0">
                <a:solidFill>
                  <a:srgbClr val="000000"/>
                </a:solidFill>
                <a:effectLst/>
                <a:latin typeface="Times New Roman"/>
                <a:ea typeface="Times New Roman"/>
                <a:cs typeface="Times New Roman"/>
              </a:rPr>
              <a:t>Підставляючи P(t) і розв’язуючи t, ми отримуємо:</a:t>
            </a:r>
            <a:endParaRPr lang="uk-UA" sz="1400" dirty="0">
              <a:ea typeface="Calibri"/>
              <a:cs typeface="Times New Roman"/>
            </a:endParaRPr>
          </a:p>
        </p:txBody>
      </p:sp>
      <p:pic>
        <p:nvPicPr>
          <p:cNvPr id="3" name="Рисунок 2" descr="https://web.archive.org/web/20110725233122im_/http:/softsurfer.com/Archive/algorithm_0111/Eqn_seg-edge1.gif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217930"/>
            <a:ext cx="1905000" cy="91186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Прямокутник 3"/>
          <p:cNvSpPr/>
          <p:nvPr/>
        </p:nvSpPr>
        <p:spPr>
          <a:xfrm>
            <a:off x="838200" y="2274838"/>
            <a:ext cx="7620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uk-UA" dirty="0" smtClean="0">
                <a:solidFill>
                  <a:srgbClr val="000000"/>
                </a:solidFill>
                <a:effectLst/>
                <a:latin typeface="Times New Roman"/>
                <a:ea typeface="Times New Roman"/>
              </a:rPr>
              <a:t>в точці перетину </a:t>
            </a:r>
            <a:r>
              <a:rPr lang="uk-UA" dirty="0" err="1" smtClean="0">
                <a:solidFill>
                  <a:srgbClr val="000000"/>
                </a:solidFill>
                <a:effectLst/>
                <a:latin typeface="Times New Roman"/>
                <a:ea typeface="Times New Roman"/>
              </a:rPr>
              <a:t>I</a:t>
            </a:r>
            <a:r>
              <a:rPr lang="uk-UA" i="1" baseline="-25000" dirty="0" err="1" smtClean="0">
                <a:solidFill>
                  <a:srgbClr val="000000"/>
                </a:solidFill>
                <a:effectLst/>
                <a:latin typeface="Times New Roman"/>
                <a:ea typeface="Times New Roman"/>
              </a:rPr>
              <a:t>i</a:t>
            </a:r>
            <a:r>
              <a:rPr lang="uk-UA" dirty="0" smtClean="0">
                <a:solidFill>
                  <a:srgbClr val="000000"/>
                </a:solidFill>
                <a:effectLst/>
                <a:latin typeface="Times New Roman"/>
                <a:ea typeface="Times New Roman"/>
              </a:rPr>
              <a:t> = P(</a:t>
            </a:r>
            <a:r>
              <a:rPr lang="uk-UA" i="1" dirty="0" err="1" smtClean="0">
                <a:solidFill>
                  <a:srgbClr val="000000"/>
                </a:solidFill>
                <a:effectLst/>
                <a:latin typeface="Times New Roman"/>
                <a:ea typeface="Times New Roman"/>
              </a:rPr>
              <a:t>t</a:t>
            </a:r>
            <a:r>
              <a:rPr lang="uk-UA" i="1" baseline="-25000" dirty="0" err="1" smtClean="0">
                <a:solidFill>
                  <a:srgbClr val="000000"/>
                </a:solidFill>
                <a:effectLst/>
                <a:latin typeface="Times New Roman"/>
                <a:ea typeface="Times New Roman"/>
              </a:rPr>
              <a:t>i</a:t>
            </a:r>
            <a:r>
              <a:rPr lang="uk-UA" dirty="0" smtClean="0">
                <a:solidFill>
                  <a:srgbClr val="000000"/>
                </a:solidFill>
                <a:effectLst/>
                <a:latin typeface="Times New Roman"/>
                <a:ea typeface="Times New Roman"/>
              </a:rPr>
              <a:t>).  Знаменник тут не дорівнює нулю, якщо дві прямі не паралельні, і ми розглядаємо це як окремий випадок. Зокрема, коли </a:t>
            </a:r>
            <a:r>
              <a:rPr lang="uk-UA" b="1" dirty="0" smtClean="0">
                <a:solidFill>
                  <a:srgbClr val="000000"/>
                </a:solidFill>
                <a:effectLst/>
                <a:latin typeface="Times New Roman"/>
                <a:ea typeface="Times New Roman"/>
              </a:rPr>
              <a:t>S</a:t>
            </a:r>
            <a:r>
              <a:rPr lang="uk-UA" dirty="0" smtClean="0">
                <a:solidFill>
                  <a:srgbClr val="000000"/>
                </a:solidFill>
                <a:effectLst/>
                <a:latin typeface="Times New Roman"/>
                <a:ea typeface="Times New Roman"/>
              </a:rPr>
              <a:t> і  </a:t>
            </a:r>
            <a:r>
              <a:rPr lang="uk-UA" b="1" dirty="0" err="1" smtClean="0">
                <a:solidFill>
                  <a:srgbClr val="000000"/>
                </a:solidFill>
                <a:effectLst/>
                <a:latin typeface="Times New Roman"/>
                <a:ea typeface="Times New Roman"/>
              </a:rPr>
              <a:t>e</a:t>
            </a:r>
            <a:r>
              <a:rPr lang="uk-UA" i="1" baseline="-25000" dirty="0" err="1" smtClean="0">
                <a:solidFill>
                  <a:srgbClr val="000000"/>
                </a:solidFill>
                <a:effectLst/>
                <a:latin typeface="Times New Roman"/>
                <a:ea typeface="Times New Roman"/>
              </a:rPr>
              <a:t>i</a:t>
            </a:r>
            <a:r>
              <a:rPr lang="uk-UA" dirty="0" smtClean="0">
                <a:solidFill>
                  <a:srgbClr val="000000"/>
                </a:solidFill>
                <a:effectLst/>
                <a:latin typeface="Times New Roman"/>
                <a:ea typeface="Times New Roman"/>
              </a:rPr>
              <a:t> є паралельні, якщо P(</a:t>
            </a:r>
            <a:r>
              <a:rPr lang="uk-UA" i="1" dirty="0" smtClean="0">
                <a:solidFill>
                  <a:srgbClr val="000000"/>
                </a:solidFill>
                <a:effectLst/>
                <a:latin typeface="Times New Roman"/>
                <a:ea typeface="Times New Roman"/>
              </a:rPr>
              <a:t>t</a:t>
            </a:r>
            <a:r>
              <a:rPr lang="uk-UA" dirty="0" smtClean="0">
                <a:solidFill>
                  <a:srgbClr val="000000"/>
                </a:solidFill>
                <a:effectLst/>
                <a:latin typeface="Times New Roman"/>
                <a:ea typeface="Times New Roman"/>
              </a:rPr>
              <a:t>) знаходиться поза </a:t>
            </a:r>
            <a:r>
              <a:rPr lang="uk-UA" b="1" dirty="0" err="1" smtClean="0">
                <a:solidFill>
                  <a:srgbClr val="000000"/>
                </a:solidFill>
                <a:effectLst/>
                <a:latin typeface="Times New Roman"/>
                <a:ea typeface="Times New Roman"/>
              </a:rPr>
              <a:t>e</a:t>
            </a:r>
            <a:r>
              <a:rPr lang="uk-UA" i="1" baseline="-25000" dirty="0" err="1" smtClean="0">
                <a:solidFill>
                  <a:srgbClr val="000000"/>
                </a:solidFill>
                <a:effectLst/>
                <a:latin typeface="Times New Roman"/>
                <a:ea typeface="Times New Roman"/>
              </a:rPr>
              <a:t>i</a:t>
            </a:r>
            <a:r>
              <a:rPr lang="uk-UA" dirty="0" smtClean="0">
                <a:solidFill>
                  <a:srgbClr val="000000"/>
                </a:solidFill>
                <a:effectLst/>
                <a:latin typeface="Times New Roman"/>
                <a:ea typeface="Times New Roman"/>
              </a:rPr>
              <a:t>, тоді сегмент взагалі не може перетинати багатокутник, і ми закінчили. Цю умову можна перевірити, перевіривши, чи </a:t>
            </a:r>
            <a:r>
              <a:rPr lang="uk-UA" dirty="0" smtClean="0">
                <a:solidFill>
                  <a:srgbClr val="000000"/>
                </a:solidFill>
                <a:effectLst/>
                <a:latin typeface="Times New Roman"/>
                <a:ea typeface="Times New Roman"/>
                <a:cs typeface="Times New Roman"/>
              </a:rPr>
              <a:t>вектор від </a:t>
            </a:r>
            <a:r>
              <a:rPr lang="uk-UA" dirty="0" err="1" smtClean="0">
                <a:solidFill>
                  <a:srgbClr val="000000"/>
                </a:solidFill>
                <a:effectLst/>
                <a:latin typeface="Times New Roman"/>
                <a:ea typeface="Times New Roman"/>
                <a:cs typeface="Times New Roman"/>
              </a:rPr>
              <a:t>V</a:t>
            </a:r>
            <a:r>
              <a:rPr lang="uk-UA" i="1" baseline="-25000" dirty="0" err="1" smtClean="0">
                <a:solidFill>
                  <a:srgbClr val="000000"/>
                </a:solidFill>
                <a:effectLst/>
                <a:latin typeface="Times New Roman"/>
                <a:ea typeface="Times New Roman"/>
                <a:cs typeface="Times New Roman"/>
              </a:rPr>
              <a:t>i</a:t>
            </a:r>
            <a:r>
              <a:rPr lang="uk-UA" dirty="0" smtClean="0">
                <a:solidFill>
                  <a:srgbClr val="000000"/>
                </a:solidFill>
                <a:effectLst/>
                <a:latin typeface="Times New Roman"/>
                <a:ea typeface="Times New Roman"/>
                <a:cs typeface="Times New Roman"/>
              </a:rPr>
              <a:t> </a:t>
            </a:r>
            <a:r>
              <a:rPr lang="uk-UA" dirty="0" err="1" smtClean="0">
                <a:solidFill>
                  <a:srgbClr val="000000"/>
                </a:solidFill>
                <a:effectLst/>
                <a:latin typeface="Times New Roman"/>
                <a:ea typeface="Times New Roman"/>
                <a:cs typeface="Times New Roman"/>
              </a:rPr>
              <a:t>to</a:t>
            </a:r>
            <a:r>
              <a:rPr lang="uk-UA" dirty="0" smtClean="0">
                <a:solidFill>
                  <a:srgbClr val="000000"/>
                </a:solidFill>
                <a:effectLst/>
                <a:latin typeface="Times New Roman"/>
                <a:ea typeface="Times New Roman"/>
                <a:cs typeface="Times New Roman"/>
              </a:rPr>
              <a:t> вказує на зовнішню сторону ребра</a:t>
            </a:r>
            <a:endParaRPr lang="uk-UA" dirty="0"/>
          </a:p>
        </p:txBody>
      </p:sp>
      <p:sp>
        <p:nvSpPr>
          <p:cNvPr id="5" name="Прямокутник 4"/>
          <p:cNvSpPr/>
          <p:nvPr/>
        </p:nvSpPr>
        <p:spPr>
          <a:xfrm>
            <a:off x="914400" y="4029164"/>
            <a:ext cx="7467600" cy="72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uk-UA" dirty="0" smtClean="0">
                <a:solidFill>
                  <a:srgbClr val="000000"/>
                </a:solidFill>
                <a:effectLst/>
                <a:latin typeface="Times New Roman"/>
                <a:ea typeface="Times New Roman"/>
                <a:cs typeface="Times New Roman"/>
              </a:rPr>
              <a:t>Це вірно, коли (P</a:t>
            </a:r>
            <a:r>
              <a:rPr lang="uk-UA" baseline="-25000" dirty="0" smtClean="0">
                <a:solidFill>
                  <a:srgbClr val="000000"/>
                </a:solidFill>
                <a:effectLst/>
                <a:latin typeface="Times New Roman"/>
                <a:ea typeface="Times New Roman"/>
                <a:cs typeface="Times New Roman"/>
              </a:rPr>
              <a:t>0</a:t>
            </a:r>
            <a:r>
              <a:rPr lang="uk-UA" dirty="0" smtClean="0">
                <a:solidFill>
                  <a:srgbClr val="000000"/>
                </a:solidFill>
                <a:effectLst/>
                <a:latin typeface="Symbol"/>
                <a:ea typeface="Times New Roman"/>
                <a:cs typeface="Times New Roman"/>
              </a:rPr>
              <a:t>-</a:t>
            </a:r>
            <a:r>
              <a:rPr lang="uk-UA" dirty="0" smtClean="0">
                <a:solidFill>
                  <a:srgbClr val="000000"/>
                </a:solidFill>
                <a:effectLst/>
                <a:latin typeface="Times New Roman"/>
                <a:ea typeface="Times New Roman"/>
                <a:cs typeface="Times New Roman"/>
              </a:rPr>
              <a:t>V</a:t>
            </a:r>
            <a:r>
              <a:rPr lang="uk-UA" i="1" baseline="-25000" dirty="0" smtClean="0">
                <a:solidFill>
                  <a:srgbClr val="000000"/>
                </a:solidFill>
                <a:effectLst/>
                <a:latin typeface="Times New Roman"/>
                <a:ea typeface="Times New Roman"/>
                <a:cs typeface="Times New Roman"/>
              </a:rPr>
              <a:t>i</a:t>
            </a:r>
            <a:r>
              <a:rPr lang="uk-UA" dirty="0" smtClean="0">
                <a:solidFill>
                  <a:srgbClr val="000000"/>
                </a:solidFill>
                <a:effectLst/>
                <a:latin typeface="Times New Roman"/>
                <a:ea typeface="Times New Roman"/>
                <a:cs typeface="Times New Roman"/>
              </a:rPr>
              <a:t>) · </a:t>
            </a:r>
            <a:r>
              <a:rPr lang="uk-UA" b="1" dirty="0" err="1" smtClean="0">
                <a:solidFill>
                  <a:srgbClr val="000000"/>
                </a:solidFill>
                <a:effectLst/>
                <a:latin typeface="Times New Roman"/>
                <a:ea typeface="Times New Roman"/>
                <a:cs typeface="Times New Roman"/>
              </a:rPr>
              <a:t>n</a:t>
            </a:r>
            <a:r>
              <a:rPr lang="uk-UA" i="1" baseline="-25000" dirty="0" err="1" smtClean="0">
                <a:solidFill>
                  <a:srgbClr val="000000"/>
                </a:solidFill>
                <a:effectLst/>
                <a:latin typeface="Times New Roman"/>
                <a:ea typeface="Times New Roman"/>
                <a:cs typeface="Times New Roman"/>
              </a:rPr>
              <a:t>i</a:t>
            </a:r>
            <a:r>
              <a:rPr lang="uk-UA" dirty="0" smtClean="0">
                <a:solidFill>
                  <a:srgbClr val="000000"/>
                </a:solidFill>
                <a:effectLst/>
                <a:latin typeface="Times New Roman"/>
                <a:ea typeface="Times New Roman"/>
                <a:cs typeface="Times New Roman"/>
              </a:rPr>
              <a:t> &gt; 0, у цьому випадку обробка може зупинитися, оскільки сегмент повністю знаходиться за межами багатокутника.</a:t>
            </a:r>
            <a:endParaRPr lang="uk-UA" sz="1400" dirty="0">
              <a:ea typeface="Calibri"/>
              <a:cs typeface="Times New Roman"/>
            </a:endParaRPr>
          </a:p>
        </p:txBody>
      </p:sp>
      <p:pic>
        <p:nvPicPr>
          <p:cNvPr id="2049" name="Рисунок 4" descr="https://web.archive.org/web/20110725233122im_/http:/softsurfer.com/Archive/algorithm_0111/Eqn_seg-edge2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5638800"/>
            <a:ext cx="57721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Прямокутник 7"/>
          <p:cNvSpPr/>
          <p:nvPr/>
        </p:nvSpPr>
        <p:spPr>
          <a:xfrm>
            <a:off x="914400" y="4719137"/>
            <a:ext cx="7239000" cy="72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uk-UA" dirty="0" smtClean="0">
                <a:solidFill>
                  <a:srgbClr val="000000"/>
                </a:solidFill>
                <a:effectLst/>
                <a:latin typeface="Times New Roman"/>
                <a:ea typeface="Times New Roman"/>
                <a:cs typeface="Times New Roman"/>
              </a:rPr>
              <a:t>Далі для кожного ребра </a:t>
            </a:r>
            <a:r>
              <a:rPr lang="uk-UA" b="1" dirty="0" err="1" smtClean="0">
                <a:solidFill>
                  <a:srgbClr val="000000"/>
                </a:solidFill>
                <a:effectLst/>
                <a:latin typeface="Times New Roman"/>
                <a:ea typeface="Times New Roman"/>
                <a:cs typeface="Times New Roman"/>
              </a:rPr>
              <a:t>e</a:t>
            </a:r>
            <a:r>
              <a:rPr lang="uk-UA" i="1" baseline="-25000" dirty="0" err="1" smtClean="0">
                <a:solidFill>
                  <a:srgbClr val="000000"/>
                </a:solidFill>
                <a:effectLst/>
                <a:latin typeface="Times New Roman"/>
                <a:ea typeface="Times New Roman"/>
                <a:cs typeface="Times New Roman"/>
              </a:rPr>
              <a:t>i</a:t>
            </a:r>
            <a:r>
              <a:rPr lang="uk-UA" dirty="0" err="1" smtClean="0">
                <a:solidFill>
                  <a:srgbClr val="000000"/>
                </a:solidFill>
                <a:effectLst/>
                <a:latin typeface="Times New Roman"/>
                <a:ea typeface="Times New Roman"/>
                <a:cs typeface="Times New Roman"/>
              </a:rPr>
              <a:t>,класифікуйте</a:t>
            </a:r>
            <a:r>
              <a:rPr lang="uk-UA" dirty="0" smtClean="0">
                <a:solidFill>
                  <a:srgbClr val="000000"/>
                </a:solidFill>
                <a:effectLst/>
                <a:latin typeface="Times New Roman"/>
                <a:ea typeface="Times New Roman"/>
                <a:cs typeface="Times New Roman"/>
              </a:rPr>
              <a:t> пов’язаний </a:t>
            </a:r>
            <a:r>
              <a:rPr lang="uk-UA" i="1" dirty="0" err="1" smtClean="0">
                <a:solidFill>
                  <a:srgbClr val="000000"/>
                </a:solidFill>
                <a:effectLst/>
                <a:latin typeface="Times New Roman"/>
                <a:ea typeface="Times New Roman"/>
                <a:cs typeface="Times New Roman"/>
              </a:rPr>
              <a:t>t</a:t>
            </a:r>
            <a:r>
              <a:rPr lang="uk-UA" i="1" baseline="-25000" dirty="0" err="1" smtClean="0">
                <a:solidFill>
                  <a:srgbClr val="000000"/>
                </a:solidFill>
                <a:effectLst/>
                <a:latin typeface="Times New Roman"/>
                <a:ea typeface="Times New Roman"/>
                <a:cs typeface="Times New Roman"/>
              </a:rPr>
              <a:t>i</a:t>
            </a:r>
            <a:r>
              <a:rPr lang="uk-UA" dirty="0" smtClean="0">
                <a:solidFill>
                  <a:srgbClr val="000000"/>
                </a:solidFill>
                <a:effectLst/>
                <a:latin typeface="Times New Roman"/>
                <a:ea typeface="Times New Roman"/>
                <a:cs typeface="Times New Roman"/>
              </a:rPr>
              <a:t>  як вхідний або вихідний за такими критеріями:</a:t>
            </a:r>
            <a:endParaRPr lang="uk-UA" sz="1400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48682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кутник 1"/>
          <p:cNvSpPr/>
          <p:nvPr/>
        </p:nvSpPr>
        <p:spPr>
          <a:xfrm>
            <a:off x="457200" y="228600"/>
            <a:ext cx="33561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dirty="0" smtClean="0">
                <a:solidFill>
                  <a:srgbClr val="000000"/>
                </a:solidFill>
                <a:effectLst/>
                <a:latin typeface="Times New Roman"/>
                <a:ea typeface="Times New Roman"/>
              </a:rPr>
              <a:t>як показано на наступній схемі. </a:t>
            </a:r>
            <a:endParaRPr lang="uk-UA" dirty="0"/>
          </a:p>
        </p:txBody>
      </p:sp>
      <p:pic>
        <p:nvPicPr>
          <p:cNvPr id="3" name="Рисунок 2" descr="https://web.archive.org/web/20110725233122im_/http:/softsurfer.com/Archive/algorithm_0111/polygon_clip.gif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143000"/>
            <a:ext cx="5276850" cy="372395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0581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23672"/>
            <a:ext cx="7873749" cy="4729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Прямокутник 5"/>
          <p:cNvSpPr/>
          <p:nvPr/>
        </p:nvSpPr>
        <p:spPr>
          <a:xfrm>
            <a:off x="990600" y="5410200"/>
            <a:ext cx="7391400" cy="410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uk-UA" b="1" dirty="0" smtClean="0">
                <a:solidFill>
                  <a:srgbClr val="660066"/>
                </a:solidFill>
                <a:effectLst/>
                <a:latin typeface="Times New Roman"/>
                <a:ea typeface="Times New Roman"/>
                <a:cs typeface="Times New Roman"/>
              </a:rPr>
              <a:t>Наступний псевдокод ефективно показує логіку цього алгоритму.</a:t>
            </a:r>
            <a:endParaRPr lang="uk-UA" sz="1600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59464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76200"/>
            <a:ext cx="4968259" cy="68535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143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D30F994EB5A78F4AAE04E3111BCF2A15" ma:contentTypeVersion="4" ma:contentTypeDescription="Створення нового документа." ma:contentTypeScope="" ma:versionID="21e75e86ab6680eaa336703766df87d0">
  <xsd:schema xmlns:xsd="http://www.w3.org/2001/XMLSchema" xmlns:xs="http://www.w3.org/2001/XMLSchema" xmlns:p="http://schemas.microsoft.com/office/2006/metadata/properties" xmlns:ns2="9d502411-a727-4a3a-9a38-19e59db3dcb0" targetNamespace="http://schemas.microsoft.com/office/2006/metadata/properties" ma:root="true" ma:fieldsID="557b8b22982e5ce14c954e82fbf4dc91" ns2:_="">
    <xsd:import namespace="9d502411-a727-4a3a-9a38-19e59db3dcb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d502411-a727-4a3a-9a38-19e59db3dcb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вмісту"/>
        <xsd:element ref="dc:title" minOccurs="0" maxOccurs="1" ma:index="4" ma:displayName="Заголовок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807054D-B6C8-4C7C-A27D-28D12B2C5EBA}"/>
</file>

<file path=customXml/itemProps2.xml><?xml version="1.0" encoding="utf-8"?>
<ds:datastoreItem xmlns:ds="http://schemas.openxmlformats.org/officeDocument/2006/customXml" ds:itemID="{681CA292-3C91-46D6-8ACB-78595616B973}"/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70</Words>
  <Application>Microsoft Office PowerPoint</Application>
  <PresentationFormat>Екран (4:3)</PresentationFormat>
  <Paragraphs>17</Paragraphs>
  <Slides>6</Slides>
  <Notes>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слайдів</vt:lpstr>
      </vt:variant>
      <vt:variant>
        <vt:i4>6</vt:i4>
      </vt:variant>
    </vt:vector>
  </HeadingPairs>
  <TitlesOfParts>
    <vt:vector size="7" baseType="lpstr">
      <vt:lpstr>Тема Office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Company>HP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Презентація PowerPoint</dc:title>
  <dc:creator>н</dc:creator>
  <cp:lastModifiedBy>н</cp:lastModifiedBy>
  <cp:revision>5</cp:revision>
  <dcterms:created xsi:type="dcterms:W3CDTF">2022-11-29T09:51:22Z</dcterms:created>
  <dcterms:modified xsi:type="dcterms:W3CDTF">2022-11-29T12:07:38Z</dcterms:modified>
</cp:coreProperties>
</file>