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ман Яхніцький" initials="РЯ" lastIdx="1" clrIdx="0">
    <p:extLst>
      <p:ext uri="{19B8F6BF-5375-455C-9EA6-DF929625EA0E}">
        <p15:presenceInfo xmlns:p15="http://schemas.microsoft.com/office/powerpoint/2012/main" userId="S::ROMAN.YAKHNITSKYI@lnu.edu.ua::640a8423-8b2b-4cca-bf76-9f2184d628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E095C-21EC-4232-B706-0EEB7047CD53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07CCF-A0EB-40B1-8178-F601CBBB75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777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754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717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94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104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65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686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038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46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571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326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1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59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755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3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900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95E47-0DA8-4918-BB4F-1FE13E220A1D}" type="datetimeFigureOut">
              <a:rPr lang="uk-UA" smtClean="0"/>
              <a:t>19.04.2023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51646F-1B98-4AFB-AA6D-3B15BE2C760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341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7A655-B906-9535-8C83-4C89A98F0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669" y="2404531"/>
            <a:ext cx="8274496" cy="1646302"/>
          </a:xfrm>
        </p:spPr>
        <p:txBody>
          <a:bodyPr/>
          <a:lstStyle/>
          <a:p>
            <a:r>
              <a:rPr lang="uk-UA" b="0" i="0" dirty="0">
                <a:solidFill>
                  <a:srgbClr val="ECECF1"/>
                </a:solidFill>
                <a:effectLst/>
                <a:latin typeface="Söhne"/>
              </a:rPr>
              <a:t>Криптографічні протоколи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9AB2B8E-0CD4-DD79-5014-086AE8B9A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5732" y="6448494"/>
            <a:ext cx="3569489" cy="1171350"/>
          </a:xfrm>
        </p:spPr>
        <p:txBody>
          <a:bodyPr>
            <a:normAutofit/>
          </a:bodyPr>
          <a:lstStyle/>
          <a:p>
            <a:r>
              <a:rPr lang="uk-UA" sz="1200" dirty="0"/>
              <a:t>Робота виконана Мамчуром Р. та </a:t>
            </a:r>
            <a:r>
              <a:rPr lang="uk-UA" sz="1200" dirty="0" err="1"/>
              <a:t>Яхніцьким</a:t>
            </a:r>
            <a:r>
              <a:rPr lang="uk-UA" sz="1200" dirty="0"/>
              <a:t> Р.</a:t>
            </a:r>
          </a:p>
        </p:txBody>
      </p:sp>
    </p:spTree>
    <p:extLst>
      <p:ext uri="{BB962C8B-B14F-4D97-AF65-F5344CB8AC3E}">
        <p14:creationId xmlns:p14="http://schemas.microsoft.com/office/powerpoint/2010/main" val="62951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A31CD-BF9B-BA43-CA40-054F467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Підкидання монети</a:t>
            </a:r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D49BF11E-2027-1047-D849-7181D4776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2703"/>
              </p:ext>
            </p:extLst>
          </p:nvPr>
        </p:nvGraphicFramePr>
        <p:xfrm>
          <a:off x="580886" y="2185904"/>
          <a:ext cx="8500220" cy="40624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25055">
                  <a:extLst>
                    <a:ext uri="{9D8B030D-6E8A-4147-A177-3AD203B41FA5}">
                      <a16:colId xmlns:a16="http://schemas.microsoft.com/office/drawing/2014/main" val="1113297316"/>
                    </a:ext>
                  </a:extLst>
                </a:gridCol>
                <a:gridCol w="2125055">
                  <a:extLst>
                    <a:ext uri="{9D8B030D-6E8A-4147-A177-3AD203B41FA5}">
                      <a16:colId xmlns:a16="http://schemas.microsoft.com/office/drawing/2014/main" val="1660136151"/>
                    </a:ext>
                  </a:extLst>
                </a:gridCol>
                <a:gridCol w="2125055">
                  <a:extLst>
                    <a:ext uri="{9D8B030D-6E8A-4147-A177-3AD203B41FA5}">
                      <a16:colId xmlns:a16="http://schemas.microsoft.com/office/drawing/2014/main" val="573202712"/>
                    </a:ext>
                  </a:extLst>
                </a:gridCol>
                <a:gridCol w="2125055">
                  <a:extLst>
                    <a:ext uri="{9D8B030D-6E8A-4147-A177-3AD203B41FA5}">
                      <a16:colId xmlns:a16="http://schemas.microsoft.com/office/drawing/2014/main" val="1458022060"/>
                    </a:ext>
                  </a:extLst>
                </a:gridCol>
              </a:tblGrid>
              <a:tr h="164740">
                <a:tc>
                  <a:txBody>
                    <a:bodyPr/>
                    <a:lstStyle/>
                    <a:p>
                      <a:pPr fontAlgn="b"/>
                      <a:r>
                        <a:rPr lang="uk-UA" sz="1500" b="1">
                          <a:effectLst/>
                        </a:rPr>
                        <a:t>Алгоритм</a:t>
                      </a:r>
                    </a:p>
                  </a:txBody>
                  <a:tcPr marL="40432" marR="40432" marT="20216" marB="2021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sz="1500" b="1">
                          <a:effectLst/>
                        </a:rPr>
                        <a:t>Опис</a:t>
                      </a:r>
                    </a:p>
                  </a:txBody>
                  <a:tcPr marL="40432" marR="40432" marT="20216" marB="2021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sz="1500" b="1">
                          <a:effectLst/>
                        </a:rPr>
                        <a:t>Переваги</a:t>
                      </a:r>
                    </a:p>
                  </a:txBody>
                  <a:tcPr marL="40432" marR="40432" marT="20216" marB="2021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sz="1500" b="1">
                          <a:effectLst/>
                        </a:rPr>
                        <a:t>Недоліки</a:t>
                      </a:r>
                    </a:p>
                  </a:txBody>
                  <a:tcPr marL="40432" marR="40432" marT="20216" marB="20216" anchor="b"/>
                </a:tc>
                <a:extLst>
                  <a:ext uri="{0D108BD9-81ED-4DB2-BD59-A6C34878D82A}">
                    <a16:rowId xmlns:a16="http://schemas.microsoft.com/office/drawing/2014/main" val="3076491192"/>
                  </a:ext>
                </a:extLst>
              </a:tr>
              <a:tr h="1896732">
                <a:tc>
                  <a:txBody>
                    <a:bodyPr/>
                    <a:lstStyle/>
                    <a:p>
                      <a:pPr fontAlgn="base"/>
                      <a:r>
                        <a:rPr lang="ru-RU" sz="1500" dirty="0" err="1">
                          <a:effectLst/>
                        </a:rPr>
                        <a:t>Однонаправлені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функції</a:t>
                      </a:r>
                      <a:endParaRPr lang="ru-RU" sz="1500" dirty="0">
                        <a:effectLst/>
                      </a:endParaRPr>
                    </a:p>
                  </a:txBody>
                  <a:tcPr marL="40432" marR="40432" marT="20216" marB="2021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 dirty="0" err="1">
                          <a:effectLst/>
                        </a:rPr>
                        <a:t>Генерація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випадкових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бітів</a:t>
                      </a:r>
                      <a:r>
                        <a:rPr lang="ru-RU" sz="1500" dirty="0">
                          <a:effectLst/>
                        </a:rPr>
                        <a:t> за </a:t>
                      </a:r>
                      <a:r>
                        <a:rPr lang="ru-RU" sz="1500" dirty="0" err="1">
                          <a:effectLst/>
                        </a:rPr>
                        <a:t>допомогою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математичних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функцій</a:t>
                      </a:r>
                      <a:r>
                        <a:rPr lang="ru-RU" sz="1500" dirty="0">
                          <a:effectLst/>
                        </a:rPr>
                        <a:t>, </a:t>
                      </a:r>
                      <a:r>
                        <a:rPr lang="ru-RU" sz="1500" dirty="0" err="1">
                          <a:effectLst/>
                        </a:rPr>
                        <a:t>які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можуть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обчислювати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лише</a:t>
                      </a:r>
                      <a:r>
                        <a:rPr lang="ru-RU" sz="1500" dirty="0">
                          <a:effectLst/>
                        </a:rPr>
                        <a:t> в одному </a:t>
                      </a:r>
                      <a:r>
                        <a:rPr lang="ru-RU" sz="1500" dirty="0" err="1">
                          <a:effectLst/>
                        </a:rPr>
                        <a:t>напрямку</a:t>
                      </a:r>
                      <a:endParaRPr lang="ru-RU" sz="1500" dirty="0">
                        <a:effectLst/>
                      </a:endParaRPr>
                    </a:p>
                  </a:txBody>
                  <a:tcPr marL="40432" marR="40432" marT="20216" marB="2021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>
                          <a:effectLst/>
                        </a:rPr>
                        <a:t>Надійний спосіб генерації випадкових даних, неможливість підробки або передбачення</a:t>
                      </a:r>
                    </a:p>
                  </a:txBody>
                  <a:tcPr marL="40432" marR="40432" marT="20216" marB="2021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>
                          <a:effectLst/>
                        </a:rPr>
                        <a:t>Потребує вибору правильної функції та відповідної сторони монети, потребує повторення процесу для генерації випадкових чисел більшої довжини</a:t>
                      </a:r>
                    </a:p>
                  </a:txBody>
                  <a:tcPr marL="40432" marR="40432" marT="20216" marB="20216" anchor="ctr"/>
                </a:tc>
                <a:extLst>
                  <a:ext uri="{0D108BD9-81ED-4DB2-BD59-A6C34878D82A}">
                    <a16:rowId xmlns:a16="http://schemas.microsoft.com/office/drawing/2014/main" val="2799145269"/>
                  </a:ext>
                </a:extLst>
              </a:tr>
              <a:tr h="1896732"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Криптографія з відкритими ключами</a:t>
                      </a:r>
                    </a:p>
                  </a:txBody>
                  <a:tcPr marL="40432" marR="40432" marT="20216" marB="2021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>
                          <a:effectLst/>
                        </a:rPr>
                        <a:t>Використання математичних алгоритмів з відкритими ключами для генерації випадкових чисел</a:t>
                      </a:r>
                    </a:p>
                  </a:txBody>
                  <a:tcPr marL="40432" marR="40432" marT="20216" marB="2021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Надійний спосіб генерації випадкових даних, можливість використання генераторів випадкових чисел з відкритими ключами, таких як </a:t>
                      </a:r>
                      <a:r>
                        <a:rPr lang="en-US" sz="1500">
                          <a:effectLst/>
                        </a:rPr>
                        <a:t>OpenSSL</a:t>
                      </a:r>
                    </a:p>
                  </a:txBody>
                  <a:tcPr marL="40432" marR="40432" marT="20216" marB="2021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 dirty="0" err="1">
                          <a:effectLst/>
                        </a:rPr>
                        <a:t>Можливість</a:t>
                      </a:r>
                      <a:r>
                        <a:rPr lang="ru-RU" sz="1500" dirty="0">
                          <a:effectLst/>
                        </a:rPr>
                        <a:t> злому ключа, </a:t>
                      </a:r>
                      <a:r>
                        <a:rPr lang="ru-RU" sz="1500" dirty="0" err="1">
                          <a:effectLst/>
                        </a:rPr>
                        <a:t>якщо</a:t>
                      </a:r>
                      <a:r>
                        <a:rPr lang="ru-RU" sz="1500" dirty="0">
                          <a:effectLst/>
                        </a:rPr>
                        <a:t> ключ </a:t>
                      </a:r>
                      <a:r>
                        <a:rPr lang="ru-RU" sz="1500" dirty="0" err="1">
                          <a:effectLst/>
                        </a:rPr>
                        <a:t>потрапляє</a:t>
                      </a:r>
                      <a:r>
                        <a:rPr lang="ru-RU" sz="1500" dirty="0">
                          <a:effectLst/>
                        </a:rPr>
                        <a:t> в руки </a:t>
                      </a:r>
                      <a:r>
                        <a:rPr lang="ru-RU" sz="1500" dirty="0" err="1">
                          <a:effectLst/>
                        </a:rPr>
                        <a:t>зловмисника</a:t>
                      </a:r>
                      <a:endParaRPr lang="ru-RU" sz="1500" dirty="0">
                        <a:effectLst/>
                      </a:endParaRPr>
                    </a:p>
                  </a:txBody>
                  <a:tcPr marL="40432" marR="40432" marT="20216" marB="20216" anchor="ctr"/>
                </a:tc>
                <a:extLst>
                  <a:ext uri="{0D108BD9-81ED-4DB2-BD59-A6C34878D82A}">
                    <a16:rowId xmlns:a16="http://schemas.microsoft.com/office/drawing/2014/main" val="100450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5F1C-96C3-4BC3-5E0E-0CDF968D16D7}"/>
              </a:ext>
            </a:extLst>
          </p:cNvPr>
          <p:cNvSpPr txBox="1"/>
          <p:nvPr/>
        </p:nvSpPr>
        <p:spPr>
          <a:xfrm>
            <a:off x="360726" y="256054"/>
            <a:ext cx="1132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/>
              <a:t>Що таке криптографічний протокол?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B83B492-DDE7-31F9-3F6E-50CE65D041D0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2D77708-BABE-03B2-487F-59DB6B3493FD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3E8614-CD5A-A367-D214-F3A8F3EE5319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EAF944-592D-29A5-1F79-6C5409C7431C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C12D-5C39-4517-8441-BED5E3D06942}"/>
              </a:ext>
            </a:extLst>
          </p:cNvPr>
          <p:cNvSpPr txBox="1"/>
          <p:nvPr/>
        </p:nvSpPr>
        <p:spPr>
          <a:xfrm>
            <a:off x="1258348" y="170139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шифрування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конфіденційність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80C6D-8ABD-0D07-A447-8D7A7C9C0BFB}"/>
              </a:ext>
            </a:extLst>
          </p:cNvPr>
          <p:cNvSpPr txBox="1"/>
          <p:nvPr/>
        </p:nvSpPr>
        <p:spPr>
          <a:xfrm>
            <a:off x="1258348" y="2731041"/>
            <a:ext cx="737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Сукупність правил та процедур, які регулюють обмін даними між сторонами з метою забезпечення їх безпеки та конфіденційності.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2161-0B2E-AD66-F12C-9EDE3784297D}"/>
              </a:ext>
            </a:extLst>
          </p:cNvPr>
          <p:cNvSpPr txBox="1"/>
          <p:nvPr/>
        </p:nvSpPr>
        <p:spPr>
          <a:xfrm>
            <a:off x="1258348" y="410975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Код, який забезпечує безпеку передачі даних.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E7543-0E1C-0BFA-0CFB-4C6049788B78}"/>
              </a:ext>
            </a:extLst>
          </p:cNvPr>
          <p:cNvSpPr txBox="1"/>
          <p:nvPr/>
        </p:nvSpPr>
        <p:spPr>
          <a:xfrm>
            <a:off x="1258348" y="5268567"/>
            <a:ext cx="7237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Математичний алгоритм, який забезпечує захист від несанкціонованого доступу до даних.</a:t>
            </a:r>
          </a:p>
        </p:txBody>
      </p:sp>
    </p:spTree>
    <p:extLst>
      <p:ext uri="{BB962C8B-B14F-4D97-AF65-F5344CB8AC3E}">
        <p14:creationId xmlns:p14="http://schemas.microsoft.com/office/powerpoint/2010/main" val="3881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5F1C-96C3-4BC3-5E0E-0CDF968D16D7}"/>
              </a:ext>
            </a:extLst>
          </p:cNvPr>
          <p:cNvSpPr txBox="1"/>
          <p:nvPr/>
        </p:nvSpPr>
        <p:spPr>
          <a:xfrm>
            <a:off x="360726" y="256054"/>
            <a:ext cx="1132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/>
              <a:t>Що таке криптографічний протокол?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B83B492-DDE7-31F9-3F6E-50CE65D041D0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2D77708-BABE-03B2-487F-59DB6B3493FD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3E8614-CD5A-A367-D214-F3A8F3EE5319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EAF944-592D-29A5-1F79-6C5409C7431C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C12D-5C39-4517-8441-BED5E3D06942}"/>
              </a:ext>
            </a:extLst>
          </p:cNvPr>
          <p:cNvSpPr txBox="1"/>
          <p:nvPr/>
        </p:nvSpPr>
        <p:spPr>
          <a:xfrm>
            <a:off x="1258348" y="170139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шифрування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конфіденційність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80C6D-8ABD-0D07-A447-8D7A7C9C0BFB}"/>
              </a:ext>
            </a:extLst>
          </p:cNvPr>
          <p:cNvSpPr txBox="1"/>
          <p:nvPr/>
        </p:nvSpPr>
        <p:spPr>
          <a:xfrm>
            <a:off x="1258348" y="2731041"/>
            <a:ext cx="737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accent2"/>
                </a:solidFill>
              </a:rPr>
              <a:t>Сукупність правил та процедур, які регулюють обмін даними між сторонами з метою забезпечення їх безпеки та конфіденційності.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2161-0B2E-AD66-F12C-9EDE3784297D}"/>
              </a:ext>
            </a:extLst>
          </p:cNvPr>
          <p:cNvSpPr txBox="1"/>
          <p:nvPr/>
        </p:nvSpPr>
        <p:spPr>
          <a:xfrm>
            <a:off x="1258348" y="410975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Код, який забезпечує безпеку передачі даних.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E7543-0E1C-0BFA-0CFB-4C6049788B78}"/>
              </a:ext>
            </a:extLst>
          </p:cNvPr>
          <p:cNvSpPr txBox="1"/>
          <p:nvPr/>
        </p:nvSpPr>
        <p:spPr>
          <a:xfrm>
            <a:off x="1258348" y="5268567"/>
            <a:ext cx="7237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Математичний алгоритм, який забезпечує захист від несанкціонованого доступу до даних.</a:t>
            </a:r>
          </a:p>
        </p:txBody>
      </p:sp>
      <p:pic>
        <p:nvPicPr>
          <p:cNvPr id="14" name="Графіка 13" descr="Позначка">
            <a:extLst>
              <a:ext uri="{FF2B5EF4-FFF2-40B4-BE49-F238E27FC236}">
                <a16:creationId xmlns:a16="http://schemas.microsoft.com/office/drawing/2014/main" id="{FACEA9A7-C232-E240-F104-13B620F85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2272" y="2651128"/>
            <a:ext cx="697685" cy="6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6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5F1C-96C3-4BC3-5E0E-0CDF968D16D7}"/>
              </a:ext>
            </a:extLst>
          </p:cNvPr>
          <p:cNvSpPr txBox="1"/>
          <p:nvPr/>
        </p:nvSpPr>
        <p:spPr>
          <a:xfrm>
            <a:off x="360726" y="256054"/>
            <a:ext cx="1132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/>
              <a:t>Що таке цифровий підпис?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B83B492-DDE7-31F9-3F6E-50CE65D041D0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2D77708-BABE-03B2-487F-59DB6B3493FD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3E8614-CD5A-A367-D214-F3A8F3EE5319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EAF944-592D-29A5-1F79-6C5409C7431C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C12D-5C39-4517-8441-BED5E3D06942}"/>
              </a:ext>
            </a:extLst>
          </p:cNvPr>
          <p:cNvSpPr txBox="1"/>
          <p:nvPr/>
        </p:nvSpPr>
        <p:spPr>
          <a:xfrm>
            <a:off x="1258348" y="1701396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Криптографічний</a:t>
            </a:r>
            <a:r>
              <a:rPr lang="ru-RU" dirty="0"/>
              <a:t> протокол для </a:t>
            </a:r>
            <a:r>
              <a:rPr lang="ru-RU" dirty="0" err="1"/>
              <a:t>обміну</a:t>
            </a:r>
            <a:r>
              <a:rPr lang="ru-RU" dirty="0"/>
              <a:t> ключами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80C6D-8ABD-0D07-A447-8D7A7C9C0BFB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Алгоритм шифрування даних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2161-0B2E-AD66-F12C-9EDE3784297D}"/>
              </a:ext>
            </a:extLst>
          </p:cNvPr>
          <p:cNvSpPr txBox="1"/>
          <p:nvPr/>
        </p:nvSpPr>
        <p:spPr>
          <a:xfrm>
            <a:off x="1258348" y="4109019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Криптографічний</a:t>
            </a:r>
            <a:r>
              <a:rPr lang="ru-RU" dirty="0"/>
              <a:t> метод </a:t>
            </a:r>
            <a:r>
              <a:rPr lang="ru-RU" dirty="0" err="1"/>
              <a:t>підтвердження</a:t>
            </a:r>
            <a:r>
              <a:rPr lang="ru-RU" dirty="0"/>
              <a:t> </a:t>
            </a:r>
            <a:r>
              <a:rPr lang="ru-RU" dirty="0" err="1"/>
              <a:t>автентичності</a:t>
            </a:r>
            <a:r>
              <a:rPr lang="ru-RU" dirty="0"/>
              <a:t> та </a:t>
            </a:r>
            <a:r>
              <a:rPr lang="ru-RU" dirty="0" err="1"/>
              <a:t>цілісності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E7543-0E1C-0BFA-0CFB-4C6049788B78}"/>
              </a:ext>
            </a:extLst>
          </p:cNvPr>
          <p:cNvSpPr txBox="1"/>
          <p:nvPr/>
        </p:nvSpPr>
        <p:spPr>
          <a:xfrm>
            <a:off x="1258348" y="5453395"/>
            <a:ext cx="723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Протокол безпеки мережі </a:t>
            </a:r>
            <a:r>
              <a:rPr lang="en-US" dirty="0"/>
              <a:t>Internet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633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5F1C-96C3-4BC3-5E0E-0CDF968D16D7}"/>
              </a:ext>
            </a:extLst>
          </p:cNvPr>
          <p:cNvSpPr txBox="1"/>
          <p:nvPr/>
        </p:nvSpPr>
        <p:spPr>
          <a:xfrm>
            <a:off x="360726" y="256054"/>
            <a:ext cx="1132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/>
              <a:t>Що таке цифровий підпис?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B83B492-DDE7-31F9-3F6E-50CE65D041D0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2D77708-BABE-03B2-487F-59DB6B3493FD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3E8614-CD5A-A367-D214-F3A8F3EE5319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EAF944-592D-29A5-1F79-6C5409C7431C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C12D-5C39-4517-8441-BED5E3D06942}"/>
              </a:ext>
            </a:extLst>
          </p:cNvPr>
          <p:cNvSpPr txBox="1"/>
          <p:nvPr/>
        </p:nvSpPr>
        <p:spPr>
          <a:xfrm>
            <a:off x="1258348" y="1701396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Криптографічний</a:t>
            </a:r>
            <a:r>
              <a:rPr lang="ru-RU" dirty="0"/>
              <a:t> протокол для </a:t>
            </a:r>
            <a:r>
              <a:rPr lang="ru-RU" dirty="0" err="1"/>
              <a:t>обміну</a:t>
            </a:r>
            <a:r>
              <a:rPr lang="ru-RU" dirty="0"/>
              <a:t> ключами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80C6D-8ABD-0D07-A447-8D7A7C9C0BFB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Алгоритм шифрування даних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2161-0B2E-AD66-F12C-9EDE3784297D}"/>
              </a:ext>
            </a:extLst>
          </p:cNvPr>
          <p:cNvSpPr txBox="1"/>
          <p:nvPr/>
        </p:nvSpPr>
        <p:spPr>
          <a:xfrm>
            <a:off x="1258348" y="4064548"/>
            <a:ext cx="827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2"/>
                </a:solidFill>
              </a:rPr>
              <a:t>Криптографічний</a:t>
            </a:r>
            <a:r>
              <a:rPr lang="ru-RU" dirty="0">
                <a:solidFill>
                  <a:schemeClr val="accent2"/>
                </a:solidFill>
              </a:rPr>
              <a:t> метод </a:t>
            </a:r>
            <a:r>
              <a:rPr lang="ru-RU" dirty="0" err="1">
                <a:solidFill>
                  <a:schemeClr val="accent2"/>
                </a:solidFill>
              </a:rPr>
              <a:t>підтвердження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автентичності</a:t>
            </a:r>
            <a:r>
              <a:rPr lang="ru-RU" dirty="0">
                <a:solidFill>
                  <a:schemeClr val="accent2"/>
                </a:solidFill>
              </a:rPr>
              <a:t> та </a:t>
            </a:r>
            <a:r>
              <a:rPr lang="ru-RU" dirty="0" err="1">
                <a:solidFill>
                  <a:schemeClr val="accent2"/>
                </a:solidFill>
              </a:rPr>
              <a:t>цілісності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даних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E7543-0E1C-0BFA-0CFB-4C6049788B78}"/>
              </a:ext>
            </a:extLst>
          </p:cNvPr>
          <p:cNvSpPr txBox="1"/>
          <p:nvPr/>
        </p:nvSpPr>
        <p:spPr>
          <a:xfrm>
            <a:off x="1258348" y="5453395"/>
            <a:ext cx="723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Протокол безпеки мережі </a:t>
            </a:r>
            <a:r>
              <a:rPr lang="en-US" dirty="0"/>
              <a:t>Internet</a:t>
            </a:r>
            <a:endParaRPr lang="uk-UA" dirty="0"/>
          </a:p>
        </p:txBody>
      </p:sp>
      <p:pic>
        <p:nvPicPr>
          <p:cNvPr id="8" name="Графіка 7" descr="Позначка">
            <a:extLst>
              <a:ext uri="{FF2B5EF4-FFF2-40B4-BE49-F238E27FC236}">
                <a16:creationId xmlns:a16="http://schemas.microsoft.com/office/drawing/2014/main" id="{D3366DC7-DBB1-AE1B-47FB-3B62BA22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7615" y="3873576"/>
            <a:ext cx="697685" cy="6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9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5F1C-96C3-4BC3-5E0E-0CDF968D16D7}"/>
              </a:ext>
            </a:extLst>
          </p:cNvPr>
          <p:cNvSpPr txBox="1"/>
          <p:nvPr/>
        </p:nvSpPr>
        <p:spPr>
          <a:xfrm>
            <a:off x="360726" y="256054"/>
            <a:ext cx="1132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Як </a:t>
            </a:r>
            <a:r>
              <a:rPr lang="ru-RU" sz="4400" dirty="0" err="1"/>
              <a:t>розшифрову</a:t>
            </a:r>
            <a:r>
              <a:rPr lang="uk-UA" sz="4400" dirty="0" err="1"/>
              <a:t>ється</a:t>
            </a:r>
            <a:r>
              <a:rPr lang="uk-UA" sz="4400" dirty="0"/>
              <a:t> </a:t>
            </a:r>
            <a:r>
              <a:rPr lang="uk-UA" sz="4400" dirty="0" err="1"/>
              <a:t>абривіатура</a:t>
            </a:r>
            <a:r>
              <a:rPr lang="en-US" sz="4400" dirty="0"/>
              <a:t> RSA?</a:t>
            </a:r>
            <a:endParaRPr lang="uk-UA" sz="44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B83B492-DDE7-31F9-3F6E-50CE65D041D0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2D77708-BABE-03B2-487F-59DB6B3493FD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3E8614-CD5A-A367-D214-F3A8F3EE5319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EAF944-592D-29A5-1F79-6C5409C7431C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C12D-5C39-4517-8441-BED5E3D06942}"/>
              </a:ext>
            </a:extLst>
          </p:cNvPr>
          <p:cNvSpPr txBox="1"/>
          <p:nvPr/>
        </p:nvSpPr>
        <p:spPr>
          <a:xfrm>
            <a:off x="1258348" y="1701396"/>
            <a:ext cx="354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Randomized Signature Algorithm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80C6D-8ABD-0D07-A447-8D7A7C9C0BFB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Rivest-Shamir-Adleman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2161-0B2E-AD66-F12C-9EDE3784297D}"/>
              </a:ext>
            </a:extLst>
          </p:cNvPr>
          <p:cNvSpPr txBox="1"/>
          <p:nvPr/>
        </p:nvSpPr>
        <p:spPr>
          <a:xfrm>
            <a:off x="1258348" y="4109019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Redundant System of Authentication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E7543-0E1C-0BFA-0CFB-4C6049788B78}"/>
              </a:ext>
            </a:extLst>
          </p:cNvPr>
          <p:cNvSpPr txBox="1"/>
          <p:nvPr/>
        </p:nvSpPr>
        <p:spPr>
          <a:xfrm>
            <a:off x="1258348" y="5453395"/>
            <a:ext cx="723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Remote Security Access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762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5F1C-96C3-4BC3-5E0E-0CDF968D16D7}"/>
              </a:ext>
            </a:extLst>
          </p:cNvPr>
          <p:cNvSpPr txBox="1"/>
          <p:nvPr/>
        </p:nvSpPr>
        <p:spPr>
          <a:xfrm>
            <a:off x="360726" y="256054"/>
            <a:ext cx="1132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Як </a:t>
            </a:r>
            <a:r>
              <a:rPr lang="ru-RU" sz="4400" dirty="0" err="1"/>
              <a:t>розшифрову</a:t>
            </a:r>
            <a:r>
              <a:rPr lang="uk-UA" sz="4400" dirty="0" err="1"/>
              <a:t>ється</a:t>
            </a:r>
            <a:r>
              <a:rPr lang="uk-UA" sz="4400" dirty="0"/>
              <a:t> </a:t>
            </a:r>
            <a:r>
              <a:rPr lang="uk-UA" sz="4400" dirty="0" err="1"/>
              <a:t>абривіатура</a:t>
            </a:r>
            <a:r>
              <a:rPr lang="en-US" sz="4400" dirty="0"/>
              <a:t> RSA?</a:t>
            </a:r>
            <a:endParaRPr lang="uk-UA" sz="44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B83B492-DDE7-31F9-3F6E-50CE65D041D0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2D77708-BABE-03B2-487F-59DB6B3493FD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3E8614-CD5A-A367-D214-F3A8F3EE5319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EAF944-592D-29A5-1F79-6C5409C7431C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C12D-5C39-4517-8441-BED5E3D06942}"/>
              </a:ext>
            </a:extLst>
          </p:cNvPr>
          <p:cNvSpPr txBox="1"/>
          <p:nvPr/>
        </p:nvSpPr>
        <p:spPr>
          <a:xfrm>
            <a:off x="1258348" y="1701396"/>
            <a:ext cx="354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Randomized Signature Algorithm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80C6D-8ABD-0D07-A447-8D7A7C9C0BFB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Rivest-Shamir-Adleman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2161-0B2E-AD66-F12C-9EDE3784297D}"/>
              </a:ext>
            </a:extLst>
          </p:cNvPr>
          <p:cNvSpPr txBox="1"/>
          <p:nvPr/>
        </p:nvSpPr>
        <p:spPr>
          <a:xfrm>
            <a:off x="1258348" y="4109019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Redundant System of Authentication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E7543-0E1C-0BFA-0CFB-4C6049788B78}"/>
              </a:ext>
            </a:extLst>
          </p:cNvPr>
          <p:cNvSpPr txBox="1"/>
          <p:nvPr/>
        </p:nvSpPr>
        <p:spPr>
          <a:xfrm>
            <a:off x="1258348" y="5453395"/>
            <a:ext cx="723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Remote Security Access</a:t>
            </a:r>
            <a:endParaRPr lang="uk-UA" dirty="0"/>
          </a:p>
        </p:txBody>
      </p:sp>
      <p:pic>
        <p:nvPicPr>
          <p:cNvPr id="8" name="Графіка 7" descr="Позначка">
            <a:extLst>
              <a:ext uri="{FF2B5EF4-FFF2-40B4-BE49-F238E27FC236}">
                <a16:creationId xmlns:a16="http://schemas.microsoft.com/office/drawing/2014/main" id="{5F95F494-EAA0-CB88-EB45-3EB43D684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0096" y="2679687"/>
            <a:ext cx="697685" cy="6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5F1C-96C3-4BC3-5E0E-0CDF968D16D7}"/>
              </a:ext>
            </a:extLst>
          </p:cNvPr>
          <p:cNvSpPr txBox="1"/>
          <p:nvPr/>
        </p:nvSpPr>
        <p:spPr>
          <a:xfrm>
            <a:off x="360726" y="256054"/>
            <a:ext cx="1140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Яка </a:t>
            </a:r>
            <a:r>
              <a:rPr lang="ru-RU" sz="3600" dirty="0" err="1"/>
              <a:t>довжина</a:t>
            </a:r>
            <a:r>
              <a:rPr lang="ru-RU" sz="3600" dirty="0"/>
              <a:t> ключа </a:t>
            </a:r>
            <a:r>
              <a:rPr lang="ru-RU" sz="3600" dirty="0" err="1"/>
              <a:t>може</a:t>
            </a:r>
            <a:r>
              <a:rPr lang="ru-RU" sz="3600" dirty="0"/>
              <a:t> </a:t>
            </a:r>
            <a:r>
              <a:rPr lang="ru-RU" sz="3600" dirty="0" err="1"/>
              <a:t>використовуватись</a:t>
            </a:r>
            <a:r>
              <a:rPr lang="ru-RU" sz="3600" dirty="0"/>
              <a:t> в </a:t>
            </a:r>
            <a:r>
              <a:rPr lang="ru-RU" sz="3600" dirty="0" err="1"/>
              <a:t>алгоритмі</a:t>
            </a:r>
            <a:r>
              <a:rPr lang="ru-RU" sz="3600" dirty="0"/>
              <a:t> DSA для </a:t>
            </a:r>
            <a:r>
              <a:rPr lang="ru-RU" sz="3600" dirty="0" err="1"/>
              <a:t>підпису</a:t>
            </a:r>
            <a:r>
              <a:rPr lang="ru-RU" sz="3600" dirty="0"/>
              <a:t> </a:t>
            </a:r>
            <a:r>
              <a:rPr lang="ru-RU" sz="3600" dirty="0" err="1"/>
              <a:t>даних</a:t>
            </a:r>
            <a:r>
              <a:rPr lang="ru-RU" sz="3600" dirty="0"/>
              <a:t>?</a:t>
            </a:r>
            <a:endParaRPr lang="uk-UA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B83B492-DDE7-31F9-3F6E-50CE65D041D0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2D77708-BABE-03B2-487F-59DB6B3493FD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3E8614-CD5A-A367-D214-F3A8F3EE5319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EAF944-592D-29A5-1F79-6C5409C7431C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C12D-5C39-4517-8441-BED5E3D06942}"/>
              </a:ext>
            </a:extLst>
          </p:cNvPr>
          <p:cNvSpPr txBox="1"/>
          <p:nvPr/>
        </p:nvSpPr>
        <p:spPr>
          <a:xfrm>
            <a:off x="1258348" y="17013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128 біт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80C6D-8ABD-0D07-A447-8D7A7C9C0BFB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256 біт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2161-0B2E-AD66-F12C-9EDE3784297D}"/>
              </a:ext>
            </a:extLst>
          </p:cNvPr>
          <p:cNvSpPr txBox="1"/>
          <p:nvPr/>
        </p:nvSpPr>
        <p:spPr>
          <a:xfrm>
            <a:off x="1258348" y="4109019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512 біт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E7543-0E1C-0BFA-0CFB-4C6049788B78}"/>
              </a:ext>
            </a:extLst>
          </p:cNvPr>
          <p:cNvSpPr txBox="1"/>
          <p:nvPr/>
        </p:nvSpPr>
        <p:spPr>
          <a:xfrm>
            <a:off x="1258348" y="5453395"/>
            <a:ext cx="723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1024 біт</a:t>
            </a:r>
          </a:p>
        </p:txBody>
      </p:sp>
    </p:spTree>
    <p:extLst>
      <p:ext uri="{BB962C8B-B14F-4D97-AF65-F5344CB8AC3E}">
        <p14:creationId xmlns:p14="http://schemas.microsoft.com/office/powerpoint/2010/main" val="37273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5F1C-96C3-4BC3-5E0E-0CDF968D16D7}"/>
              </a:ext>
            </a:extLst>
          </p:cNvPr>
          <p:cNvSpPr txBox="1"/>
          <p:nvPr/>
        </p:nvSpPr>
        <p:spPr>
          <a:xfrm>
            <a:off x="360726" y="256054"/>
            <a:ext cx="1140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Яка </a:t>
            </a:r>
            <a:r>
              <a:rPr lang="ru-RU" sz="3600" dirty="0" err="1"/>
              <a:t>довжина</a:t>
            </a:r>
            <a:r>
              <a:rPr lang="ru-RU" sz="3600" dirty="0"/>
              <a:t> ключа </a:t>
            </a:r>
            <a:r>
              <a:rPr lang="ru-RU" sz="3600" dirty="0" err="1"/>
              <a:t>може</a:t>
            </a:r>
            <a:r>
              <a:rPr lang="ru-RU" sz="3600" dirty="0"/>
              <a:t> </a:t>
            </a:r>
            <a:r>
              <a:rPr lang="ru-RU" sz="3600" dirty="0" err="1"/>
              <a:t>використовуватись</a:t>
            </a:r>
            <a:r>
              <a:rPr lang="ru-RU" sz="3600" dirty="0"/>
              <a:t> в </a:t>
            </a:r>
            <a:r>
              <a:rPr lang="ru-RU" sz="3600" dirty="0" err="1"/>
              <a:t>алгоритмі</a:t>
            </a:r>
            <a:r>
              <a:rPr lang="ru-RU" sz="3600" dirty="0"/>
              <a:t> DSA для </a:t>
            </a:r>
            <a:r>
              <a:rPr lang="ru-RU" sz="3600" dirty="0" err="1"/>
              <a:t>підпису</a:t>
            </a:r>
            <a:r>
              <a:rPr lang="ru-RU" sz="3600" dirty="0"/>
              <a:t> </a:t>
            </a:r>
            <a:r>
              <a:rPr lang="ru-RU" sz="3600" dirty="0" err="1"/>
              <a:t>даних</a:t>
            </a:r>
            <a:r>
              <a:rPr lang="ru-RU" sz="3600" dirty="0"/>
              <a:t>?</a:t>
            </a:r>
            <a:endParaRPr lang="uk-UA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B83B492-DDE7-31F9-3F6E-50CE65D041D0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2D77708-BABE-03B2-487F-59DB6B3493FD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3E8614-CD5A-A367-D214-F3A8F3EE5319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EAF944-592D-29A5-1F79-6C5409C7431C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C12D-5C39-4517-8441-BED5E3D06942}"/>
              </a:ext>
            </a:extLst>
          </p:cNvPr>
          <p:cNvSpPr txBox="1"/>
          <p:nvPr/>
        </p:nvSpPr>
        <p:spPr>
          <a:xfrm>
            <a:off x="1258348" y="17013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128 біт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80C6D-8ABD-0D07-A447-8D7A7C9C0BFB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256 біт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2161-0B2E-AD66-F12C-9EDE3784297D}"/>
              </a:ext>
            </a:extLst>
          </p:cNvPr>
          <p:cNvSpPr txBox="1"/>
          <p:nvPr/>
        </p:nvSpPr>
        <p:spPr>
          <a:xfrm>
            <a:off x="1258348" y="4109019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512 біт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E7543-0E1C-0BFA-0CFB-4C6049788B78}"/>
              </a:ext>
            </a:extLst>
          </p:cNvPr>
          <p:cNvSpPr txBox="1"/>
          <p:nvPr/>
        </p:nvSpPr>
        <p:spPr>
          <a:xfrm>
            <a:off x="1258348" y="5453395"/>
            <a:ext cx="723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accent2"/>
                </a:solidFill>
              </a:rPr>
              <a:t>1024 біт</a:t>
            </a:r>
          </a:p>
        </p:txBody>
      </p:sp>
      <p:pic>
        <p:nvPicPr>
          <p:cNvPr id="8" name="Графіка 7" descr="Позначка">
            <a:extLst>
              <a:ext uri="{FF2B5EF4-FFF2-40B4-BE49-F238E27FC236}">
                <a16:creationId xmlns:a16="http://schemas.microsoft.com/office/drawing/2014/main" id="{048421C8-707A-6F39-22C0-A9C52BA64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2415" y="5289218"/>
            <a:ext cx="697685" cy="6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2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5F1C-96C3-4BC3-5E0E-0CDF968D16D7}"/>
              </a:ext>
            </a:extLst>
          </p:cNvPr>
          <p:cNvSpPr txBox="1"/>
          <p:nvPr/>
        </p:nvSpPr>
        <p:spPr>
          <a:xfrm>
            <a:off x="360726" y="256054"/>
            <a:ext cx="1140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/>
              <a:t>Які</a:t>
            </a:r>
            <a:r>
              <a:rPr lang="ru-RU" sz="3600" dirty="0"/>
              <a:t> </a:t>
            </a:r>
            <a:r>
              <a:rPr lang="ru-RU" sz="3600" dirty="0" err="1"/>
              <a:t>основні</a:t>
            </a:r>
            <a:r>
              <a:rPr lang="ru-RU" sz="3600" dirty="0"/>
              <a:t> </a:t>
            </a:r>
            <a:r>
              <a:rPr lang="ru-RU" sz="3600" dirty="0" err="1"/>
              <a:t>переваги</a:t>
            </a:r>
            <a:r>
              <a:rPr lang="ru-RU" sz="3600" dirty="0"/>
              <a:t> </a:t>
            </a:r>
            <a:r>
              <a:rPr lang="ru-RU" sz="3600" dirty="0" err="1"/>
              <a:t>використання</a:t>
            </a:r>
            <a:r>
              <a:rPr lang="ru-RU" sz="3600" dirty="0"/>
              <a:t> алгоритму </a:t>
            </a:r>
            <a:r>
              <a:rPr lang="en-US" sz="3600" dirty="0"/>
              <a:t>ECDSA </a:t>
            </a:r>
            <a:r>
              <a:rPr lang="ru-RU" sz="3600" dirty="0"/>
              <a:t>перед алгоритмами </a:t>
            </a:r>
            <a:r>
              <a:rPr lang="en-US" sz="3600" dirty="0"/>
              <a:t>RSA </a:t>
            </a:r>
            <a:r>
              <a:rPr lang="ru-RU" sz="3600" dirty="0"/>
              <a:t>та </a:t>
            </a:r>
            <a:r>
              <a:rPr lang="en-US" sz="3600" dirty="0"/>
              <a:t>DSA?</a:t>
            </a:r>
            <a:endParaRPr lang="uk-UA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B83B492-DDE7-31F9-3F6E-50CE65D041D0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2D77708-BABE-03B2-487F-59DB6B3493FD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3E8614-CD5A-A367-D214-F3A8F3EE5319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EAF944-592D-29A5-1F79-6C5409C7431C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C12D-5C39-4517-8441-BED5E3D06942}"/>
              </a:ext>
            </a:extLst>
          </p:cNvPr>
          <p:cNvSpPr txBox="1"/>
          <p:nvPr/>
        </p:nvSpPr>
        <p:spPr>
          <a:xfrm>
            <a:off x="1258348" y="1701396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Менший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 ключа при </a:t>
            </a:r>
            <a:r>
              <a:rPr lang="ru-RU" dirty="0" err="1"/>
              <a:t>забезпеченні</a:t>
            </a:r>
            <a:r>
              <a:rPr lang="ru-RU" dirty="0"/>
              <a:t> </a:t>
            </a:r>
            <a:r>
              <a:rPr lang="ru-RU" dirty="0" err="1"/>
              <a:t>аналогічного</a:t>
            </a:r>
            <a:r>
              <a:rPr lang="ru-RU" dirty="0"/>
              <a:t> </a:t>
            </a:r>
            <a:r>
              <a:rPr lang="ru-RU" dirty="0" err="1"/>
              <a:t>рівня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80C6D-8ABD-0D07-A447-8D7A7C9C0BFB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Краща</a:t>
            </a:r>
            <a:r>
              <a:rPr lang="ru-RU" dirty="0"/>
              <a:t> </a:t>
            </a:r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ru-RU" dirty="0" err="1"/>
              <a:t>ключів</a:t>
            </a:r>
            <a:r>
              <a:rPr lang="ru-RU" dirty="0"/>
              <a:t> та </a:t>
            </a:r>
            <a:r>
              <a:rPr lang="ru-RU" dirty="0" err="1"/>
              <a:t>підпису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2161-0B2E-AD66-F12C-9EDE3784297D}"/>
              </a:ext>
            </a:extLst>
          </p:cNvPr>
          <p:cNvSpPr txBox="1"/>
          <p:nvPr/>
        </p:nvSpPr>
        <p:spPr>
          <a:xfrm>
            <a:off x="1258348" y="4017588"/>
            <a:ext cx="8204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Краща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та </a:t>
            </a:r>
            <a:r>
              <a:rPr lang="ru-RU" dirty="0" err="1"/>
              <a:t>обчислювальної</a:t>
            </a:r>
            <a:r>
              <a:rPr lang="ru-RU" dirty="0"/>
              <a:t> </a:t>
            </a:r>
            <a:r>
              <a:rPr lang="ru-RU" dirty="0" err="1"/>
              <a:t>потужності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E7543-0E1C-0BFA-0CFB-4C6049788B78}"/>
              </a:ext>
            </a:extLst>
          </p:cNvPr>
          <p:cNvSpPr txBox="1"/>
          <p:nvPr/>
        </p:nvSpPr>
        <p:spPr>
          <a:xfrm>
            <a:off x="1258348" y="5428040"/>
            <a:ext cx="764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Кращий</a:t>
            </a:r>
            <a:r>
              <a:rPr lang="ru-RU" dirty="0"/>
              <a:t> р</a:t>
            </a:r>
            <a:r>
              <a:rPr lang="uk-UA" dirty="0" err="1"/>
              <a:t>івень</a:t>
            </a:r>
            <a:r>
              <a:rPr lang="uk-UA" dirty="0"/>
              <a:t> захисту</a:t>
            </a:r>
          </a:p>
        </p:txBody>
      </p:sp>
    </p:spTree>
    <p:extLst>
      <p:ext uri="{BB962C8B-B14F-4D97-AF65-F5344CB8AC3E}">
        <p14:creationId xmlns:p14="http://schemas.microsoft.com/office/powerpoint/2010/main" val="356312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A36D4-6F86-0873-E64D-347EE257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effectLst/>
                <a:latin typeface="Söhne"/>
              </a:rPr>
              <a:t>Протокол обміну ключами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C66E0B6-9766-AEC5-03EA-3D7C3667A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18" y="2432807"/>
            <a:ext cx="7688483" cy="3608555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solidFill>
                  <a:srgbClr val="D1D5DB"/>
                </a:solidFill>
                <a:latin typeface="Söhne"/>
              </a:rPr>
              <a:t>Цей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 протокол, дозволяє двом сторонам, які не знайомі між собою, узгодити спільний ключ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Можна використовувати для </a:t>
            </a:r>
            <a:r>
              <a:rPr lang="uk-UA" b="0" i="0" dirty="0" err="1">
                <a:solidFill>
                  <a:srgbClr val="D1D5DB"/>
                </a:solidFill>
                <a:effectLst/>
                <a:latin typeface="Söhne"/>
              </a:rPr>
              <a:t>зашифрування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 і розшифрування повідомлень. Найвідоміші протоколи обміну ключами - це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Diffie-Hellman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RSA.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8236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5F1C-96C3-4BC3-5E0E-0CDF968D16D7}"/>
              </a:ext>
            </a:extLst>
          </p:cNvPr>
          <p:cNvSpPr txBox="1"/>
          <p:nvPr/>
        </p:nvSpPr>
        <p:spPr>
          <a:xfrm>
            <a:off x="360726" y="256054"/>
            <a:ext cx="1140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/>
              <a:t>Які</a:t>
            </a:r>
            <a:r>
              <a:rPr lang="ru-RU" sz="3600" dirty="0"/>
              <a:t> </a:t>
            </a:r>
            <a:r>
              <a:rPr lang="ru-RU" sz="3600" dirty="0" err="1"/>
              <a:t>основні</a:t>
            </a:r>
            <a:r>
              <a:rPr lang="ru-RU" sz="3600" dirty="0"/>
              <a:t> </a:t>
            </a:r>
            <a:r>
              <a:rPr lang="ru-RU" sz="3600" dirty="0" err="1"/>
              <a:t>переваги</a:t>
            </a:r>
            <a:r>
              <a:rPr lang="ru-RU" sz="3600" dirty="0"/>
              <a:t> </a:t>
            </a:r>
            <a:r>
              <a:rPr lang="ru-RU" sz="3600" dirty="0" err="1"/>
              <a:t>використання</a:t>
            </a:r>
            <a:r>
              <a:rPr lang="ru-RU" sz="3600" dirty="0"/>
              <a:t> алгоритму </a:t>
            </a:r>
            <a:r>
              <a:rPr lang="en-US" sz="3600" dirty="0"/>
              <a:t>ECDSA </a:t>
            </a:r>
            <a:r>
              <a:rPr lang="ru-RU" sz="3600" dirty="0"/>
              <a:t>перед алгоритмами </a:t>
            </a:r>
            <a:r>
              <a:rPr lang="en-US" sz="3600" dirty="0"/>
              <a:t>RSA </a:t>
            </a:r>
            <a:r>
              <a:rPr lang="ru-RU" sz="3600" dirty="0"/>
              <a:t>та </a:t>
            </a:r>
            <a:r>
              <a:rPr lang="en-US" sz="3600" dirty="0"/>
              <a:t>DSA?</a:t>
            </a:r>
            <a:endParaRPr lang="uk-UA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B83B492-DDE7-31F9-3F6E-50CE65D041D0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2D77708-BABE-03B2-487F-59DB6B3493FD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3E8614-CD5A-A367-D214-F3A8F3EE5319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EAF944-592D-29A5-1F79-6C5409C7431C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C12D-5C39-4517-8441-BED5E3D06942}"/>
              </a:ext>
            </a:extLst>
          </p:cNvPr>
          <p:cNvSpPr txBox="1"/>
          <p:nvPr/>
        </p:nvSpPr>
        <p:spPr>
          <a:xfrm>
            <a:off x="1258348" y="1701396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accent2"/>
                </a:solidFill>
              </a:rPr>
              <a:t>Менший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розмір</a:t>
            </a:r>
            <a:r>
              <a:rPr lang="ru-RU" dirty="0">
                <a:solidFill>
                  <a:schemeClr val="accent2"/>
                </a:solidFill>
              </a:rPr>
              <a:t> ключа при </a:t>
            </a:r>
            <a:r>
              <a:rPr lang="ru-RU" dirty="0" err="1">
                <a:solidFill>
                  <a:schemeClr val="accent2"/>
                </a:solidFill>
              </a:rPr>
              <a:t>забезпеченні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аналогічного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рівня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захисту</a:t>
            </a:r>
            <a:r>
              <a:rPr lang="ru-RU" dirty="0">
                <a:solidFill>
                  <a:schemeClr val="accent2"/>
                </a:solidFill>
              </a:rPr>
              <a:t>.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80C6D-8ABD-0D07-A447-8D7A7C9C0BFB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Краща</a:t>
            </a:r>
            <a:r>
              <a:rPr lang="ru-RU" dirty="0"/>
              <a:t> </a:t>
            </a:r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ru-RU" dirty="0" err="1"/>
              <a:t>ключів</a:t>
            </a:r>
            <a:r>
              <a:rPr lang="ru-RU" dirty="0"/>
              <a:t> та </a:t>
            </a:r>
            <a:r>
              <a:rPr lang="ru-RU" dirty="0" err="1"/>
              <a:t>підпису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2161-0B2E-AD66-F12C-9EDE3784297D}"/>
              </a:ext>
            </a:extLst>
          </p:cNvPr>
          <p:cNvSpPr txBox="1"/>
          <p:nvPr/>
        </p:nvSpPr>
        <p:spPr>
          <a:xfrm>
            <a:off x="1258348" y="4017588"/>
            <a:ext cx="8204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Краща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та </a:t>
            </a:r>
            <a:r>
              <a:rPr lang="ru-RU" dirty="0" err="1"/>
              <a:t>обчислювальної</a:t>
            </a:r>
            <a:r>
              <a:rPr lang="ru-RU" dirty="0"/>
              <a:t> </a:t>
            </a:r>
            <a:r>
              <a:rPr lang="ru-RU" dirty="0" err="1"/>
              <a:t>потужності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E7543-0E1C-0BFA-0CFB-4C6049788B78}"/>
              </a:ext>
            </a:extLst>
          </p:cNvPr>
          <p:cNvSpPr txBox="1"/>
          <p:nvPr/>
        </p:nvSpPr>
        <p:spPr>
          <a:xfrm>
            <a:off x="1258348" y="5428040"/>
            <a:ext cx="764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Кращий</a:t>
            </a:r>
            <a:r>
              <a:rPr lang="ru-RU" dirty="0"/>
              <a:t> р</a:t>
            </a:r>
            <a:r>
              <a:rPr lang="uk-UA" dirty="0" err="1"/>
              <a:t>івень</a:t>
            </a:r>
            <a:r>
              <a:rPr lang="uk-UA" dirty="0"/>
              <a:t> захисту</a:t>
            </a:r>
          </a:p>
        </p:txBody>
      </p:sp>
      <p:pic>
        <p:nvPicPr>
          <p:cNvPr id="8" name="Графіка 7" descr="Позначка">
            <a:extLst>
              <a:ext uri="{FF2B5EF4-FFF2-40B4-BE49-F238E27FC236}">
                <a16:creationId xmlns:a16="http://schemas.microsoft.com/office/drawing/2014/main" id="{BBCB7783-CCB0-39F6-FE40-B4FCEAAEB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939" y="1501377"/>
            <a:ext cx="697685" cy="6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9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205C8-0710-D200-E140-029D1D043A01}"/>
              </a:ext>
            </a:extLst>
          </p:cNvPr>
          <p:cNvSpPr txBox="1"/>
          <p:nvPr/>
        </p:nvSpPr>
        <p:spPr>
          <a:xfrm>
            <a:off x="360726" y="256054"/>
            <a:ext cx="11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/>
              <a:t>Що</a:t>
            </a:r>
            <a:r>
              <a:rPr lang="ru-RU" sz="3600" dirty="0"/>
              <a:t> </a:t>
            </a:r>
            <a:r>
              <a:rPr lang="ru-RU" sz="3600" dirty="0" err="1"/>
              <a:t>таке</a:t>
            </a:r>
            <a:r>
              <a:rPr lang="ru-RU" sz="3600" dirty="0"/>
              <a:t> "</a:t>
            </a:r>
            <a:r>
              <a:rPr lang="ru-RU" sz="3600" dirty="0" err="1"/>
              <a:t>приватний</a:t>
            </a:r>
            <a:r>
              <a:rPr lang="ru-RU" sz="3600" dirty="0"/>
              <a:t> ключ" в RSA </a:t>
            </a:r>
            <a:r>
              <a:rPr lang="ru-RU" sz="3600" dirty="0" err="1"/>
              <a:t>протоколі</a:t>
            </a:r>
            <a:r>
              <a:rPr lang="ru-RU" sz="3600" dirty="0"/>
              <a:t>?</a:t>
            </a:r>
            <a:endParaRPr lang="uk-UA" sz="36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CE2CE9A-C179-90EE-4FA8-0D373E4F4085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D475AEF-9724-7276-F838-0A889286E079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727D31B-B7F2-B8AE-F124-16D8CC9F31DF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6D55565-3C98-56AD-7581-B0D5AEDD485D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3F53B-0759-0486-AA8A-83EC576926DE}"/>
              </a:ext>
            </a:extLst>
          </p:cNvPr>
          <p:cNvSpPr txBox="1"/>
          <p:nvPr/>
        </p:nvSpPr>
        <p:spPr>
          <a:xfrm>
            <a:off x="1258348" y="1701396"/>
            <a:ext cx="626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Ключ, який використовується для шифрування повідомлення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68DBC-E19F-5D9F-671D-32A52E4E5E4A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Ключ, який використовується для розшифрування повідомлення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9480F-8241-554A-ADAF-A4CFA7A6F196}"/>
              </a:ext>
            </a:extLst>
          </p:cNvPr>
          <p:cNvSpPr txBox="1"/>
          <p:nvPr/>
        </p:nvSpPr>
        <p:spPr>
          <a:xfrm>
            <a:off x="1258348" y="4017588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Ключ, який використовується для підпису повідомлення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9EBAE-DBFF-8254-97B3-EAA69CE724A3}"/>
              </a:ext>
            </a:extLst>
          </p:cNvPr>
          <p:cNvSpPr txBox="1"/>
          <p:nvPr/>
        </p:nvSpPr>
        <p:spPr>
          <a:xfrm>
            <a:off x="1258348" y="5428040"/>
            <a:ext cx="764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Ключ, який використовується для перевірки підпису повідомлення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4989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919A5-6250-9E77-4019-4BCA02B1770A}"/>
              </a:ext>
            </a:extLst>
          </p:cNvPr>
          <p:cNvSpPr txBox="1"/>
          <p:nvPr/>
        </p:nvSpPr>
        <p:spPr>
          <a:xfrm>
            <a:off x="360726" y="256054"/>
            <a:ext cx="11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/>
              <a:t>Що</a:t>
            </a:r>
            <a:r>
              <a:rPr lang="ru-RU" sz="3600" dirty="0"/>
              <a:t> </a:t>
            </a:r>
            <a:r>
              <a:rPr lang="ru-RU" sz="3600" dirty="0" err="1"/>
              <a:t>таке</a:t>
            </a:r>
            <a:r>
              <a:rPr lang="ru-RU" sz="3600" dirty="0"/>
              <a:t> "</a:t>
            </a:r>
            <a:r>
              <a:rPr lang="ru-RU" sz="3600" dirty="0" err="1"/>
              <a:t>приватний</a:t>
            </a:r>
            <a:r>
              <a:rPr lang="ru-RU" sz="3600" dirty="0"/>
              <a:t> ключ" в RSA </a:t>
            </a:r>
            <a:r>
              <a:rPr lang="ru-RU" sz="3600" dirty="0" err="1"/>
              <a:t>протоколі</a:t>
            </a:r>
            <a:r>
              <a:rPr lang="ru-RU" sz="3600" dirty="0"/>
              <a:t>?</a:t>
            </a:r>
            <a:endParaRPr lang="uk-UA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2106F99-1003-0ED7-6A2C-76ECB40D3BF6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3A99325-C41C-BAF3-B048-F9E8CD53F06C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BBB98D-DDC8-3310-159E-3DF5B5CA4FF5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CA40EA0-0DB5-2915-6C5C-E756AE7F7202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74670-7B1E-8D36-33AB-5CA773C5E504}"/>
              </a:ext>
            </a:extLst>
          </p:cNvPr>
          <p:cNvSpPr txBox="1"/>
          <p:nvPr/>
        </p:nvSpPr>
        <p:spPr>
          <a:xfrm>
            <a:off x="1258348" y="1701396"/>
            <a:ext cx="626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Ключ, який використовується для шифрування повідомлення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62CCB-0452-B1FC-CF3A-338FEF45E22F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Ключ, який використовується для розшифрування повідомлення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BBB4F-75B8-0E98-46F7-414EFF226877}"/>
              </a:ext>
            </a:extLst>
          </p:cNvPr>
          <p:cNvSpPr txBox="1"/>
          <p:nvPr/>
        </p:nvSpPr>
        <p:spPr>
          <a:xfrm>
            <a:off x="1258348" y="4017588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chemeClr val="accent2"/>
                </a:solidFill>
                <a:effectLst/>
                <a:latin typeface="Söhne"/>
              </a:rPr>
              <a:t>Ключ, який використовується для підпису повідомлення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657B4-8000-FA6D-8F24-B990746E1D17}"/>
              </a:ext>
            </a:extLst>
          </p:cNvPr>
          <p:cNvSpPr txBox="1"/>
          <p:nvPr/>
        </p:nvSpPr>
        <p:spPr>
          <a:xfrm>
            <a:off x="1258348" y="5428040"/>
            <a:ext cx="764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Ключ, який використовується для перевірки підпису повідомлення</a:t>
            </a:r>
            <a:endParaRPr lang="uk-UA" dirty="0"/>
          </a:p>
        </p:txBody>
      </p:sp>
      <p:pic>
        <p:nvPicPr>
          <p:cNvPr id="11" name="Графіка 10" descr="Позначка">
            <a:extLst>
              <a:ext uri="{FF2B5EF4-FFF2-40B4-BE49-F238E27FC236}">
                <a16:creationId xmlns:a16="http://schemas.microsoft.com/office/drawing/2014/main" id="{819B4B0A-5367-5FE4-D2BF-0F88F466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8850" y="3860953"/>
            <a:ext cx="697685" cy="6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02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434D9-F6B3-4108-FCC4-3A53A26065FB}"/>
              </a:ext>
            </a:extLst>
          </p:cNvPr>
          <p:cNvSpPr txBox="1"/>
          <p:nvPr/>
        </p:nvSpPr>
        <p:spPr>
          <a:xfrm>
            <a:off x="360726" y="256054"/>
            <a:ext cx="1140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Які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принципи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безпеки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повинні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бути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дотримані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ефективної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аутентифікації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?</a:t>
            </a:r>
            <a:endParaRPr lang="uk-UA" sz="36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BAABCBD-8418-FE98-747F-95D8B75BA0A6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304FC88-4E0F-58C0-86F7-3D95D5FB710C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DD7E248-F00D-4EDC-7449-D0ADBC4EEFE5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F83CEA9-1DF4-C5F5-18F3-9F938DA322BE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11E34-6007-20A1-C0D0-E9BFA34576CB}"/>
              </a:ext>
            </a:extLst>
          </p:cNvPr>
          <p:cNvSpPr txBox="1"/>
          <p:nvPr/>
        </p:nvSpPr>
        <p:spPr>
          <a:xfrm>
            <a:off x="1258348" y="1701396"/>
            <a:ext cx="647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Конфіденційність, цілісність, надійність, взаємна аутентифікація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39BC6-2C4A-3F1C-BEE9-D8C265EB3F02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Конфіденційність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цілісність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стійкість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до атак,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доступність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E8457-067B-4722-F767-D24048A956B5}"/>
              </a:ext>
            </a:extLst>
          </p:cNvPr>
          <p:cNvSpPr txBox="1"/>
          <p:nvPr/>
        </p:nvSpPr>
        <p:spPr>
          <a:xfrm>
            <a:off x="1258348" y="4017588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Конфіденційність, цілісність, взаємодія, синхронізація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EEDB4-0C5D-F19D-81F3-8F2B1EEA7A04}"/>
              </a:ext>
            </a:extLst>
          </p:cNvPr>
          <p:cNvSpPr txBox="1"/>
          <p:nvPr/>
        </p:nvSpPr>
        <p:spPr>
          <a:xfrm>
            <a:off x="1258348" y="5428040"/>
            <a:ext cx="764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Конфіденційність, цілісність, ефективність, переносимість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29038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65D69B-2895-D6E8-F8F4-FF79CB8DD18A}"/>
              </a:ext>
            </a:extLst>
          </p:cNvPr>
          <p:cNvSpPr txBox="1"/>
          <p:nvPr/>
        </p:nvSpPr>
        <p:spPr>
          <a:xfrm>
            <a:off x="360726" y="256054"/>
            <a:ext cx="1140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Які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принципи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безпеки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повинні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бути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дотримані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ефективної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аутентифікації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?</a:t>
            </a:r>
            <a:endParaRPr lang="uk-UA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3D2CAD0-33D1-A9B6-1966-AE55809D76FC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AB465CE-70D4-BBB7-4CF4-8785A44ED573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AB0042A-51D4-E209-8E1E-6DDEA53AF6F6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8857B4-E1A7-754B-A74D-426F199B4EA8}"/>
              </a:ext>
            </a:extLst>
          </p:cNvPr>
          <p:cNvSpPr/>
          <p:nvPr/>
        </p:nvSpPr>
        <p:spPr>
          <a:xfrm>
            <a:off x="494951" y="5361225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A2F2B-AE54-8498-67D8-F22CAFB2499B}"/>
              </a:ext>
            </a:extLst>
          </p:cNvPr>
          <p:cNvSpPr txBox="1"/>
          <p:nvPr/>
        </p:nvSpPr>
        <p:spPr>
          <a:xfrm>
            <a:off x="1258348" y="1701396"/>
            <a:ext cx="647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0" i="0" dirty="0">
                <a:solidFill>
                  <a:schemeClr val="accent2"/>
                </a:solidFill>
                <a:effectLst/>
                <a:latin typeface="Söhne"/>
              </a:rPr>
              <a:t>Конфіденційність, цілісність, надійність, взаємна аутентифікація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46FAB-8024-D31E-60CA-1E8F991B43B7}"/>
              </a:ext>
            </a:extLst>
          </p:cNvPr>
          <p:cNvSpPr txBox="1"/>
          <p:nvPr/>
        </p:nvSpPr>
        <p:spPr>
          <a:xfrm>
            <a:off x="1258348" y="2905577"/>
            <a:ext cx="737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Конфіденційність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цілісність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стійкість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до атак,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доступність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9B42B-A077-F01D-39BA-4BD96F92B80D}"/>
              </a:ext>
            </a:extLst>
          </p:cNvPr>
          <p:cNvSpPr txBox="1"/>
          <p:nvPr/>
        </p:nvSpPr>
        <p:spPr>
          <a:xfrm>
            <a:off x="1258348" y="4017588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Конфіденційність, цілісність, взаємодія, синхронізація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C19BA-6BCE-27FF-9309-23ABD64E72DE}"/>
              </a:ext>
            </a:extLst>
          </p:cNvPr>
          <p:cNvSpPr txBox="1"/>
          <p:nvPr/>
        </p:nvSpPr>
        <p:spPr>
          <a:xfrm>
            <a:off x="1258348" y="5428040"/>
            <a:ext cx="764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Конфіденційність, цілісність, ефективність, переносимість</a:t>
            </a:r>
            <a:endParaRPr lang="uk-UA" dirty="0"/>
          </a:p>
        </p:txBody>
      </p:sp>
      <p:pic>
        <p:nvPicPr>
          <p:cNvPr id="11" name="Графіка 10" descr="Позначка">
            <a:extLst>
              <a:ext uri="{FF2B5EF4-FFF2-40B4-BE49-F238E27FC236}">
                <a16:creationId xmlns:a16="http://schemas.microsoft.com/office/drawing/2014/main" id="{1C9AB4DD-72B1-ABDF-6CBB-2A5477E2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030" y="1500855"/>
            <a:ext cx="697685" cy="6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32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107B2-E826-F264-7136-2115F9F489CD}"/>
              </a:ext>
            </a:extLst>
          </p:cNvPr>
          <p:cNvSpPr txBox="1"/>
          <p:nvPr/>
        </p:nvSpPr>
        <p:spPr>
          <a:xfrm>
            <a:off x="360726" y="256054"/>
            <a:ext cx="11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Що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таке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протокол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обміну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ключами?</a:t>
            </a:r>
            <a:endParaRPr lang="uk-UA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16FCE3AF-7AF4-5F88-28AE-DC218E3F59BA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B37DCE4-0A19-45BA-A130-AEB01D64C800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7A8A27E-1E3B-9FEA-35C2-4ACAE9B259FA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F9B4B-1E5C-D77F-B26C-A935C01283C0}"/>
              </a:ext>
            </a:extLst>
          </p:cNvPr>
          <p:cNvSpPr txBox="1"/>
          <p:nvPr/>
        </p:nvSpPr>
        <p:spPr>
          <a:xfrm>
            <a:off x="1258348" y="1701396"/>
            <a:ext cx="1007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обміну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ключами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сторонами,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дозволяє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створити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спільний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ключ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розшифрування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uk-UA" b="0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A9384-9B3C-F728-2DD5-A7537D7C9440}"/>
              </a:ext>
            </a:extLst>
          </p:cNvPr>
          <p:cNvSpPr txBox="1"/>
          <p:nvPr/>
        </p:nvSpPr>
        <p:spPr>
          <a:xfrm>
            <a:off x="1258348" y="2905577"/>
            <a:ext cx="737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Спосіб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передачі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сторонами без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застосування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9ADB0-6CEE-8DB2-126F-A7985196C9CF}"/>
              </a:ext>
            </a:extLst>
          </p:cNvPr>
          <p:cNvSpPr txBox="1"/>
          <p:nvPr/>
        </p:nvSpPr>
        <p:spPr>
          <a:xfrm>
            <a:off x="1258348" y="4017588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перевірки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достовірності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сторонами.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185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0DD24-FFE0-ACC1-550D-F816CD6E59F6}"/>
              </a:ext>
            </a:extLst>
          </p:cNvPr>
          <p:cNvSpPr txBox="1"/>
          <p:nvPr/>
        </p:nvSpPr>
        <p:spPr>
          <a:xfrm>
            <a:off x="360726" y="256054"/>
            <a:ext cx="11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Що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таке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протокол </a:t>
            </a:r>
            <a:r>
              <a:rPr lang="ru-RU" sz="3600" b="0" i="0" dirty="0" err="1">
                <a:solidFill>
                  <a:srgbClr val="D1D5DB"/>
                </a:solidFill>
                <a:effectLst/>
                <a:latin typeface="Söhne"/>
              </a:rPr>
              <a:t>обміну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ключами?</a:t>
            </a:r>
            <a:endParaRPr lang="uk-UA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42385ADE-E658-AE7A-54C3-D0E36DF253C6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C906439-62E7-E70D-2D35-E7B12569B68E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CFDFD74-7B04-0F5D-EF27-98C1E7FB1038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31A11-941D-5AD2-FA71-32365D39C258}"/>
              </a:ext>
            </a:extLst>
          </p:cNvPr>
          <p:cNvSpPr txBox="1"/>
          <p:nvPr/>
        </p:nvSpPr>
        <p:spPr>
          <a:xfrm>
            <a:off x="1258348" y="1701396"/>
            <a:ext cx="1007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обміну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ключами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сторонами,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дозволяє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створити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спільний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ключ для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розшифрування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.</a:t>
            </a:r>
            <a:endParaRPr lang="uk-UA" b="0" i="0" dirty="0">
              <a:solidFill>
                <a:schemeClr val="accent2"/>
              </a:solidFill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55197-CEAC-0026-8A99-9BE75CD7D4D9}"/>
              </a:ext>
            </a:extLst>
          </p:cNvPr>
          <p:cNvSpPr txBox="1"/>
          <p:nvPr/>
        </p:nvSpPr>
        <p:spPr>
          <a:xfrm>
            <a:off x="1258348" y="2905577"/>
            <a:ext cx="737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Спосіб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передачі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сторонами без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застосування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C6CFB-BF24-5001-1F43-10492E156C8B}"/>
              </a:ext>
            </a:extLst>
          </p:cNvPr>
          <p:cNvSpPr txBox="1"/>
          <p:nvPr/>
        </p:nvSpPr>
        <p:spPr>
          <a:xfrm>
            <a:off x="1258348" y="4017588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перевірки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достовірності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сторонами.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9" name="Графіка 8" descr="Позначка">
            <a:extLst>
              <a:ext uri="{FF2B5EF4-FFF2-40B4-BE49-F238E27FC236}">
                <a16:creationId xmlns:a16="http://schemas.microsoft.com/office/drawing/2014/main" id="{D6578582-C5C8-2FAB-90E3-52C51362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5060" y="1629810"/>
            <a:ext cx="697685" cy="6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0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30AEF-5B0D-A2DB-A94C-2D573CDFD867}"/>
              </a:ext>
            </a:extLst>
          </p:cNvPr>
          <p:cNvSpPr txBox="1"/>
          <p:nvPr/>
        </p:nvSpPr>
        <p:spPr>
          <a:xfrm>
            <a:off x="360726" y="256054"/>
            <a:ext cx="11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0" i="0" dirty="0">
                <a:solidFill>
                  <a:srgbClr val="D1D5DB"/>
                </a:solidFill>
                <a:effectLst/>
                <a:latin typeface="Söhne"/>
              </a:rPr>
              <a:t>Що таке аутентифікація?</a:t>
            </a:r>
            <a:endParaRPr lang="uk-UA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5E99650-0DD4-4FF5-496B-516D3FC47F79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B296F4F-AE96-B739-BA80-983E16FA8369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D78CDB5-10CB-2B89-F479-3D2DB4573F1D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24BFF-98DD-6AD3-887A-5D71ABDC7927}"/>
              </a:ext>
            </a:extLst>
          </p:cNvPr>
          <p:cNvSpPr txBox="1"/>
          <p:nvPr/>
        </p:nvSpPr>
        <p:spPr>
          <a:xfrm>
            <a:off x="1258348" y="1701396"/>
            <a:ext cx="1007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під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час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передачі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сторонами.</a:t>
            </a:r>
            <a:endParaRPr lang="uk-UA" b="0" i="0" dirty="0"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92AF7-9E8E-0E53-10F8-5DC8066382BF}"/>
              </a:ext>
            </a:extLst>
          </p:cNvPr>
          <p:cNvSpPr txBox="1"/>
          <p:nvPr/>
        </p:nvSpPr>
        <p:spPr>
          <a:xfrm>
            <a:off x="1258348" y="2905577"/>
            <a:ext cx="737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D1D5DB"/>
                </a:solidFill>
                <a:latin typeface="Söhne"/>
              </a:rPr>
              <a:t>П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роцес перевірки того, що користувач, який намагається отримати доступ до системи</a:t>
            </a:r>
            <a:endParaRPr lang="uk-UA" b="0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E22B0-7BFB-894E-E546-C11996DFEB20}"/>
              </a:ext>
            </a:extLst>
          </p:cNvPr>
          <p:cNvSpPr txBox="1"/>
          <p:nvPr/>
        </p:nvSpPr>
        <p:spPr>
          <a:xfrm>
            <a:off x="1258348" y="4017588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передачі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сторонами без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застосування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910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604DA-8517-EB27-3D4E-FC779FCD605E}"/>
              </a:ext>
            </a:extLst>
          </p:cNvPr>
          <p:cNvSpPr txBox="1"/>
          <p:nvPr/>
        </p:nvSpPr>
        <p:spPr>
          <a:xfrm>
            <a:off x="360726" y="256054"/>
            <a:ext cx="11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0" i="0" dirty="0">
                <a:solidFill>
                  <a:srgbClr val="D1D5DB"/>
                </a:solidFill>
                <a:effectLst/>
                <a:latin typeface="Söhne"/>
              </a:rPr>
              <a:t>Що таке аутентифікація?</a:t>
            </a:r>
            <a:endParaRPr lang="uk-UA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13A545B8-9C6E-9E62-A9C2-B294AAEFAEA7}"/>
              </a:ext>
            </a:extLst>
          </p:cNvPr>
          <p:cNvSpPr/>
          <p:nvPr/>
        </p:nvSpPr>
        <p:spPr>
          <a:xfrm>
            <a:off x="494951" y="1629810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0CFCBED-4DB4-97F2-2952-5CDBE0906FC8}"/>
              </a:ext>
            </a:extLst>
          </p:cNvPr>
          <p:cNvSpPr/>
          <p:nvPr/>
        </p:nvSpPr>
        <p:spPr>
          <a:xfrm>
            <a:off x="494951" y="2823699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5DC8DAE-974E-CEEE-91E0-129748D78E1B}"/>
              </a:ext>
            </a:extLst>
          </p:cNvPr>
          <p:cNvSpPr/>
          <p:nvPr/>
        </p:nvSpPr>
        <p:spPr>
          <a:xfrm>
            <a:off x="494951" y="4017588"/>
            <a:ext cx="595618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C2D1D-9632-2677-AC3D-38CED60BD298}"/>
              </a:ext>
            </a:extLst>
          </p:cNvPr>
          <p:cNvSpPr txBox="1"/>
          <p:nvPr/>
        </p:nvSpPr>
        <p:spPr>
          <a:xfrm>
            <a:off x="1258348" y="1701396"/>
            <a:ext cx="1007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під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час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передачі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сторонами.</a:t>
            </a:r>
            <a:endParaRPr lang="uk-UA" b="0" i="0" dirty="0"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20447-2EA2-C0DE-44F3-6D663776569F}"/>
              </a:ext>
            </a:extLst>
          </p:cNvPr>
          <p:cNvSpPr txBox="1"/>
          <p:nvPr/>
        </p:nvSpPr>
        <p:spPr>
          <a:xfrm>
            <a:off x="1258348" y="2905577"/>
            <a:ext cx="737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обміну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ключами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сторонами,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дозволяє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створити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спільний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ключ для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розшифрування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chemeClr val="accent2"/>
                </a:solidFill>
                <a:effectLst/>
                <a:latin typeface="Söhne"/>
              </a:rPr>
              <a:t>.</a:t>
            </a:r>
            <a:endParaRPr lang="uk-UA" b="0" i="0" dirty="0">
              <a:solidFill>
                <a:schemeClr val="accent2"/>
              </a:solidFill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768B3-D4F1-7811-BC58-B6683513689A}"/>
              </a:ext>
            </a:extLst>
          </p:cNvPr>
          <p:cNvSpPr txBox="1"/>
          <p:nvPr/>
        </p:nvSpPr>
        <p:spPr>
          <a:xfrm>
            <a:off x="1258348" y="4017588"/>
            <a:ext cx="82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передачі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сторонами без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застосування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9" name="Графіка 8" descr="Позначка">
            <a:extLst>
              <a:ext uri="{FF2B5EF4-FFF2-40B4-BE49-F238E27FC236}">
                <a16:creationId xmlns:a16="http://schemas.microsoft.com/office/drawing/2014/main" id="{78988137-9135-39DD-49B4-5CD06F9D6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429" y="2905577"/>
            <a:ext cx="697685" cy="6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6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B6CE-8860-EC51-F3F8-E38DA0A0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Diffie-Hellman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RSA.</a:t>
            </a:r>
            <a:endParaRPr lang="uk-UA" dirty="0"/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2688269C-110B-D3DE-C816-51DEE42B0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507355"/>
              </p:ext>
            </p:extLst>
          </p:nvPr>
        </p:nvGraphicFramePr>
        <p:xfrm>
          <a:off x="1516233" y="1754232"/>
          <a:ext cx="6918870" cy="40452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7758">
                  <a:extLst>
                    <a:ext uri="{9D8B030D-6E8A-4147-A177-3AD203B41FA5}">
                      <a16:colId xmlns:a16="http://schemas.microsoft.com/office/drawing/2014/main" val="2177057250"/>
                    </a:ext>
                  </a:extLst>
                </a:gridCol>
                <a:gridCol w="2865556">
                  <a:extLst>
                    <a:ext uri="{9D8B030D-6E8A-4147-A177-3AD203B41FA5}">
                      <a16:colId xmlns:a16="http://schemas.microsoft.com/office/drawing/2014/main" val="1631055432"/>
                    </a:ext>
                  </a:extLst>
                </a:gridCol>
                <a:gridCol w="2865556">
                  <a:extLst>
                    <a:ext uri="{9D8B030D-6E8A-4147-A177-3AD203B41FA5}">
                      <a16:colId xmlns:a16="http://schemas.microsoft.com/office/drawing/2014/main" val="2425370241"/>
                    </a:ext>
                  </a:extLst>
                </a:gridCol>
              </a:tblGrid>
              <a:tr h="309030">
                <a:tc>
                  <a:txBody>
                    <a:bodyPr/>
                    <a:lstStyle/>
                    <a:p>
                      <a:pPr fontAlgn="b"/>
                      <a:endParaRPr lang="en-US" sz="800" b="1" dirty="0">
                        <a:effectLst/>
                      </a:endParaRPr>
                    </a:p>
                  </a:txBody>
                  <a:tcPr marL="42653" marR="42653" marT="21327" marB="21327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kumimoji="0" lang="en-US" sz="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Diffie-Hellman</a:t>
                      </a:r>
                      <a:endParaRPr lang="en-US" sz="800" b="1" dirty="0">
                        <a:effectLst/>
                      </a:endParaRPr>
                    </a:p>
                  </a:txBody>
                  <a:tcPr marL="42653" marR="42653" marT="21327" marB="21327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effectLst/>
                        </a:rPr>
                        <a:t>RSA</a:t>
                      </a:r>
                    </a:p>
                    <a:p>
                      <a:endParaRPr lang="uk-UA" sz="800" dirty="0"/>
                    </a:p>
                  </a:txBody>
                  <a:tcPr marL="42653" marR="42653" marT="21327" marB="21327"/>
                </a:tc>
                <a:extLst>
                  <a:ext uri="{0D108BD9-81ED-4DB2-BD59-A6C34878D82A}">
                    <a16:rowId xmlns:a16="http://schemas.microsoft.com/office/drawing/2014/main" val="2953440435"/>
                  </a:ext>
                </a:extLst>
              </a:tr>
              <a:tr h="441472">
                <a:tc>
                  <a:txBody>
                    <a:bodyPr/>
                    <a:lstStyle/>
                    <a:p>
                      <a:pPr fontAlgn="base"/>
                      <a:r>
                        <a:rPr lang="uk-UA" sz="1400">
                          <a:effectLst/>
                        </a:rPr>
                        <a:t>Якість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400">
                          <a:effectLst/>
                        </a:rPr>
                        <a:t>Забезпечує безпеку обміну ключами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400" dirty="0">
                          <a:effectLst/>
                        </a:rPr>
                        <a:t>Забезпечує безпеку шифрування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2705388399"/>
                  </a:ext>
                </a:extLst>
              </a:tr>
              <a:tr h="573913">
                <a:tc>
                  <a:txBody>
                    <a:bodyPr/>
                    <a:lstStyle/>
                    <a:p>
                      <a:pPr fontAlgn="base"/>
                      <a:r>
                        <a:rPr lang="uk-UA" sz="1400">
                          <a:effectLst/>
                        </a:rPr>
                        <a:t>Ключі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 err="1">
                          <a:effectLst/>
                        </a:rPr>
                        <a:t>Ключі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обмінюються</a:t>
                      </a:r>
                      <a:r>
                        <a:rPr lang="ru-RU" sz="1400" dirty="0">
                          <a:effectLst/>
                        </a:rPr>
                        <a:t> на початку </a:t>
                      </a:r>
                      <a:r>
                        <a:rPr lang="ru-RU" sz="1400" dirty="0" err="1">
                          <a:effectLst/>
                        </a:rPr>
                        <a:t>спілкування</a:t>
                      </a:r>
                      <a:endParaRPr lang="ru-RU" sz="1400" dirty="0">
                        <a:effectLst/>
                      </a:endParaRP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Ключі генеруються на стороні отримувача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4064426442"/>
                  </a:ext>
                </a:extLst>
              </a:tr>
              <a:tr h="838796">
                <a:tc>
                  <a:txBody>
                    <a:bodyPr/>
                    <a:lstStyle/>
                    <a:p>
                      <a:pPr fontAlgn="base"/>
                      <a:r>
                        <a:rPr lang="uk-UA" sz="1400">
                          <a:effectLst/>
                        </a:rPr>
                        <a:t>Використання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 err="1">
                          <a:effectLst/>
                        </a:rPr>
                        <a:t>Застосовується</a:t>
                      </a:r>
                      <a:r>
                        <a:rPr lang="ru-RU" sz="1400" dirty="0">
                          <a:effectLst/>
                        </a:rPr>
                        <a:t> для </a:t>
                      </a:r>
                      <a:r>
                        <a:rPr lang="ru-RU" sz="1400" dirty="0" err="1">
                          <a:effectLst/>
                        </a:rPr>
                        <a:t>забезпечення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безпеки</a:t>
                      </a:r>
                      <a:r>
                        <a:rPr lang="ru-RU" sz="1400" dirty="0">
                          <a:effectLst/>
                        </a:rPr>
                        <a:t> каналу </a:t>
                      </a:r>
                      <a:r>
                        <a:rPr lang="ru-RU" sz="1400" dirty="0" err="1">
                          <a:effectLst/>
                        </a:rPr>
                        <a:t>зв'язку</a:t>
                      </a:r>
                      <a:endParaRPr lang="ru-RU" sz="1400" dirty="0">
                        <a:effectLst/>
                      </a:endParaRP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 err="1">
                          <a:effectLst/>
                        </a:rPr>
                        <a:t>Застосовується</a:t>
                      </a:r>
                      <a:r>
                        <a:rPr lang="ru-RU" sz="1400" dirty="0">
                          <a:effectLst/>
                        </a:rPr>
                        <a:t> для </a:t>
                      </a:r>
                      <a:r>
                        <a:rPr lang="ru-RU" sz="1400" dirty="0" err="1">
                          <a:effectLst/>
                        </a:rPr>
                        <a:t>шифрування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повідомлень</a:t>
                      </a:r>
                      <a:r>
                        <a:rPr lang="ru-RU" sz="1400" dirty="0">
                          <a:effectLst/>
                        </a:rPr>
                        <a:t> та </a:t>
                      </a:r>
                      <a:r>
                        <a:rPr lang="ru-RU" sz="1400" dirty="0" err="1">
                          <a:effectLst/>
                        </a:rPr>
                        <a:t>підпису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цифрових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документів</a:t>
                      </a:r>
                      <a:endParaRPr lang="ru-RU" sz="1400" dirty="0">
                        <a:effectLst/>
                      </a:endParaRP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197660009"/>
                  </a:ext>
                </a:extLst>
              </a:tr>
              <a:tr h="573913">
                <a:tc>
                  <a:txBody>
                    <a:bodyPr/>
                    <a:lstStyle/>
                    <a:p>
                      <a:pPr fontAlgn="base"/>
                      <a:r>
                        <a:rPr lang="uk-UA" sz="1400">
                          <a:effectLst/>
                        </a:rPr>
                        <a:t>Швидкість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Швидкість обміну ключами є високою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400">
                          <a:effectLst/>
                        </a:rPr>
                        <a:t>Швидкість шифрування повідомлень є повільною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4104397865"/>
                  </a:ext>
                </a:extLst>
              </a:tr>
              <a:tr h="573913">
                <a:tc>
                  <a:txBody>
                    <a:bodyPr/>
                    <a:lstStyle/>
                    <a:p>
                      <a:pPr fontAlgn="base"/>
                      <a:r>
                        <a:rPr lang="uk-UA" sz="1400">
                          <a:effectLst/>
                        </a:rPr>
                        <a:t>Розмір ключів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Розмір ключів може бути меншим за RSA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400">
                          <a:effectLst/>
                        </a:rPr>
                        <a:t>Розмір ключів зазвичай більший ніж у </a:t>
                      </a:r>
                      <a:r>
                        <a:rPr lang="en-US" sz="1400">
                          <a:effectLst/>
                        </a:rPr>
                        <a:t>Diffie-Hellman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533689836"/>
                  </a:ext>
                </a:extLst>
              </a:tr>
              <a:tr h="706355">
                <a:tc>
                  <a:txBody>
                    <a:bodyPr/>
                    <a:lstStyle/>
                    <a:p>
                      <a:pPr fontAlgn="base"/>
                      <a:r>
                        <a:rPr lang="uk-UA" sz="1400">
                          <a:effectLst/>
                        </a:rPr>
                        <a:t>Надійність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Застосовується відкритий ключ, тому можливість атаки Мен-в-Середині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RSA </a:t>
                      </a:r>
                      <a:r>
                        <a:rPr lang="ru-RU" sz="1400" dirty="0" err="1">
                          <a:effectLst/>
                        </a:rPr>
                        <a:t>вважається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більш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надійним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оскільки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використовується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закритий</a:t>
                      </a:r>
                      <a:r>
                        <a:rPr lang="ru-RU" sz="1400" dirty="0">
                          <a:effectLst/>
                        </a:rPr>
                        <a:t> ключ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388945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7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3FB67-75EE-41F5-199B-D96BDEA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Цифровий підпис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CDAAB43-9C5D-021E-BAC6-C4A0B371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Цифровий підпис - це механізм, який дозволяє підписувати повідомлення з використанням приватного ключа і перевіряти підпис з використанням відкритого ключа. Це забезпечує автентифікацію повідомлення та його цілісність. Найвідоміші протоколи цифрового підпису - це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RSA, DSA,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ECDSA.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021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BEAEC-3D39-166A-B398-5A87AB5F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RSA, DSA,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ECDSA</a:t>
            </a:r>
            <a:endParaRPr lang="uk-UA" dirty="0"/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2DB5BF3C-9FE4-C7BB-5307-E8CD29561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41312"/>
              </p:ext>
            </p:extLst>
          </p:nvPr>
        </p:nvGraphicFramePr>
        <p:xfrm>
          <a:off x="843066" y="2088858"/>
          <a:ext cx="8430936" cy="379182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07734">
                  <a:extLst>
                    <a:ext uri="{9D8B030D-6E8A-4147-A177-3AD203B41FA5}">
                      <a16:colId xmlns:a16="http://schemas.microsoft.com/office/drawing/2014/main" val="105881103"/>
                    </a:ext>
                  </a:extLst>
                </a:gridCol>
                <a:gridCol w="2107734">
                  <a:extLst>
                    <a:ext uri="{9D8B030D-6E8A-4147-A177-3AD203B41FA5}">
                      <a16:colId xmlns:a16="http://schemas.microsoft.com/office/drawing/2014/main" val="2916057856"/>
                    </a:ext>
                  </a:extLst>
                </a:gridCol>
                <a:gridCol w="2107734">
                  <a:extLst>
                    <a:ext uri="{9D8B030D-6E8A-4147-A177-3AD203B41FA5}">
                      <a16:colId xmlns:a16="http://schemas.microsoft.com/office/drawing/2014/main" val="3402701324"/>
                    </a:ext>
                  </a:extLst>
                </a:gridCol>
                <a:gridCol w="2107734">
                  <a:extLst>
                    <a:ext uri="{9D8B030D-6E8A-4147-A177-3AD203B41FA5}">
                      <a16:colId xmlns:a16="http://schemas.microsoft.com/office/drawing/2014/main" val="3916719497"/>
                    </a:ext>
                  </a:extLst>
                </a:gridCol>
              </a:tblGrid>
              <a:tr h="647384">
                <a:tc>
                  <a:txBody>
                    <a:bodyPr/>
                    <a:lstStyle/>
                    <a:p>
                      <a:pPr fontAlgn="b"/>
                      <a:endParaRPr lang="uk-UA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RSA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DSA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ECDSA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190023"/>
                  </a:ext>
                </a:extLst>
              </a:tr>
              <a:tr h="647384">
                <a:tc>
                  <a:txBody>
                    <a:bodyPr/>
                    <a:lstStyle/>
                    <a:p>
                      <a:pPr fontAlgn="base"/>
                      <a:r>
                        <a:rPr lang="uk-UA" dirty="0">
                          <a:effectLst/>
                        </a:rPr>
                        <a:t>Тип алгоритму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Асиметричний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dirty="0">
                          <a:effectLst/>
                        </a:rPr>
                        <a:t>Асиметричний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Асиметричний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874739"/>
                  </a:ext>
                </a:extLst>
              </a:tr>
              <a:tr h="1202285"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Використання 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Цифровий підпис та обмін ключами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Цифровий підпис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Цифровий підпис та обмін ключами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672707"/>
                  </a:ext>
                </a:extLst>
              </a:tr>
              <a:tr h="647384"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Розмір ключа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Від 1024 до 4096 біт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1024, 2048 або 3072 біт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Від 192 до 521 біт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905874"/>
                  </a:ext>
                </a:extLst>
              </a:tr>
              <a:tr h="647384"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Швидкість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Повільний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Швидший за </a:t>
                      </a:r>
                      <a:r>
                        <a:rPr lang="en-US">
                          <a:effectLst/>
                        </a:rPr>
                        <a:t>RSA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 err="1">
                          <a:effectLst/>
                        </a:rPr>
                        <a:t>Швидший</a:t>
                      </a:r>
                      <a:r>
                        <a:rPr lang="ru-RU" dirty="0">
                          <a:effectLst/>
                        </a:rPr>
                        <a:t> за RSA та DSA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088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2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1F428-868B-C39C-C53F-4D04D1DB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effectLst/>
                <a:latin typeface="Söhne"/>
              </a:rPr>
              <a:t>Аутентифікація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9D1F6F2-0817-3D98-D9E5-9F735EC4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Аутентифікація - це процес перевірки того, що користувач, який намагається отримати доступ до системи, дійсно є тим, за кого він себе видає. Для цього використовуються різноманітні методи, такі як використання пароля, біометричних даних, токенів та інших засобів.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Для </a:t>
            </a:r>
            <a:r>
              <a:rPr lang="sq-A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ефективної автентифікації повинні дотримуватись такі принципи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sq-A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Конфіденційність </a:t>
            </a:r>
            <a:endParaRPr lang="sq-A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uk-UA" dirty="0">
                <a:solidFill>
                  <a:srgbClr val="D1D5DB"/>
                </a:solidFill>
                <a:latin typeface="Söhne"/>
              </a:rPr>
              <a:t>Ц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ілісність </a:t>
            </a:r>
            <a:endParaRPr lang="sq-A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Надійність</a:t>
            </a:r>
            <a:endParaRPr lang="sq-A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Взаємна аутентифікація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633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32FBB-AB85-BE35-F704-C799BFAD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Пароль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uk-UA" dirty="0">
                <a:solidFill>
                  <a:schemeClr val="tx1"/>
                </a:solidFill>
              </a:rPr>
              <a:t>Біометрія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uk-UA" dirty="0">
                <a:solidFill>
                  <a:schemeClr val="tx1"/>
                </a:solidFill>
              </a:rPr>
              <a:t> токени</a:t>
            </a:r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18620125-A388-CC14-63C6-59A8E1CD9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34974"/>
              </p:ext>
            </p:extLst>
          </p:nvPr>
        </p:nvGraphicFramePr>
        <p:xfrm>
          <a:off x="1710748" y="2141711"/>
          <a:ext cx="6529840" cy="39654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2460">
                  <a:extLst>
                    <a:ext uri="{9D8B030D-6E8A-4147-A177-3AD203B41FA5}">
                      <a16:colId xmlns:a16="http://schemas.microsoft.com/office/drawing/2014/main" val="1153893510"/>
                    </a:ext>
                  </a:extLst>
                </a:gridCol>
                <a:gridCol w="1632460">
                  <a:extLst>
                    <a:ext uri="{9D8B030D-6E8A-4147-A177-3AD203B41FA5}">
                      <a16:colId xmlns:a16="http://schemas.microsoft.com/office/drawing/2014/main" val="3198039149"/>
                    </a:ext>
                  </a:extLst>
                </a:gridCol>
                <a:gridCol w="1632460">
                  <a:extLst>
                    <a:ext uri="{9D8B030D-6E8A-4147-A177-3AD203B41FA5}">
                      <a16:colId xmlns:a16="http://schemas.microsoft.com/office/drawing/2014/main" val="386965032"/>
                    </a:ext>
                  </a:extLst>
                </a:gridCol>
                <a:gridCol w="1632460">
                  <a:extLst>
                    <a:ext uri="{9D8B030D-6E8A-4147-A177-3AD203B41FA5}">
                      <a16:colId xmlns:a16="http://schemas.microsoft.com/office/drawing/2014/main" val="1478709042"/>
                    </a:ext>
                  </a:extLst>
                </a:gridCol>
              </a:tblGrid>
              <a:tr h="544264">
                <a:tc>
                  <a:txBody>
                    <a:bodyPr/>
                    <a:lstStyle/>
                    <a:p>
                      <a:pPr fontAlgn="b"/>
                      <a:r>
                        <a:rPr lang="uk-UA" sz="1500" b="1">
                          <a:effectLst/>
                        </a:rPr>
                        <a:t>Характеристика</a:t>
                      </a:r>
                    </a:p>
                  </a:txBody>
                  <a:tcPr marL="76107" marR="76107" marT="38053" marB="38053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sz="1500" b="1">
                          <a:effectLst/>
                        </a:rPr>
                        <a:t>Пароль</a:t>
                      </a:r>
                    </a:p>
                  </a:txBody>
                  <a:tcPr marL="76107" marR="76107" marT="38053" marB="38053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sz="1500" b="1">
                          <a:effectLst/>
                        </a:rPr>
                        <a:t>Біометрія</a:t>
                      </a:r>
                    </a:p>
                  </a:txBody>
                  <a:tcPr marL="76107" marR="76107" marT="38053" marB="38053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sz="1500" b="1">
                          <a:effectLst/>
                        </a:rPr>
                        <a:t>Токени</a:t>
                      </a:r>
                    </a:p>
                  </a:txBody>
                  <a:tcPr marL="76107" marR="76107" marT="38053" marB="38053" anchor="b"/>
                </a:tc>
                <a:extLst>
                  <a:ext uri="{0D108BD9-81ED-4DB2-BD59-A6C34878D82A}">
                    <a16:rowId xmlns:a16="http://schemas.microsoft.com/office/drawing/2014/main" val="937157404"/>
                  </a:ext>
                </a:extLst>
              </a:tr>
              <a:tr h="777561"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Відтворюваність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Легко відтворювати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Неможливо відтворити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Легко відтворювати</a:t>
                      </a:r>
                    </a:p>
                  </a:txBody>
                  <a:tcPr marL="76107" marR="76107" marT="38053" marB="38053" anchor="ctr"/>
                </a:tc>
                <a:extLst>
                  <a:ext uri="{0D108BD9-81ED-4DB2-BD59-A6C34878D82A}">
                    <a16:rowId xmlns:a16="http://schemas.microsoft.com/office/drawing/2014/main" val="1491536210"/>
                  </a:ext>
                </a:extLst>
              </a:tr>
              <a:tr h="1010858">
                <a:tc>
                  <a:txBody>
                    <a:bodyPr/>
                    <a:lstStyle/>
                    <a:p>
                      <a:pPr fontAlgn="base"/>
                      <a:r>
                        <a:rPr lang="uk-UA" sz="1500" dirty="0">
                          <a:effectLst/>
                        </a:rPr>
                        <a:t>Відновлюваність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Легко відновити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Неможливо відновити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Відновлювати можливо, але труднощі</a:t>
                      </a:r>
                    </a:p>
                  </a:txBody>
                  <a:tcPr marL="76107" marR="76107" marT="38053" marB="38053" anchor="ctr"/>
                </a:tc>
                <a:extLst>
                  <a:ext uri="{0D108BD9-81ED-4DB2-BD59-A6C34878D82A}">
                    <a16:rowId xmlns:a16="http://schemas.microsoft.com/office/drawing/2014/main" val="2441327121"/>
                  </a:ext>
                </a:extLst>
              </a:tr>
              <a:tr h="544264"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Викрадення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Легко викрасти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Неможливо викрасти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Важко викрасти</a:t>
                      </a:r>
                    </a:p>
                  </a:txBody>
                  <a:tcPr marL="76107" marR="76107" marT="38053" marB="38053" anchor="ctr"/>
                </a:tc>
                <a:extLst>
                  <a:ext uri="{0D108BD9-81ED-4DB2-BD59-A6C34878D82A}">
                    <a16:rowId xmlns:a16="http://schemas.microsoft.com/office/drawing/2014/main" val="517197189"/>
                  </a:ext>
                </a:extLst>
              </a:tr>
              <a:tr h="544264"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Надійність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Ненадійний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Надійний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Дуже надійний</a:t>
                      </a:r>
                    </a:p>
                  </a:txBody>
                  <a:tcPr marL="76107" marR="76107" marT="38053" marB="38053" anchor="ctr"/>
                </a:tc>
                <a:extLst>
                  <a:ext uri="{0D108BD9-81ED-4DB2-BD59-A6C34878D82A}">
                    <a16:rowId xmlns:a16="http://schemas.microsoft.com/office/drawing/2014/main" val="1846217011"/>
                  </a:ext>
                </a:extLst>
              </a:tr>
              <a:tr h="544264"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Вартість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Дешевий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>
                          <a:effectLst/>
                        </a:rPr>
                        <a:t>Вартість висока</a:t>
                      </a:r>
                    </a:p>
                  </a:txBody>
                  <a:tcPr marL="76107" marR="76107" marT="38053" marB="3805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 dirty="0">
                          <a:effectLst/>
                        </a:rPr>
                        <a:t>Вартість середня</a:t>
                      </a:r>
                    </a:p>
                  </a:txBody>
                  <a:tcPr marL="76107" marR="76107" marT="38053" marB="38053" anchor="ctr"/>
                </a:tc>
                <a:extLst>
                  <a:ext uri="{0D108BD9-81ED-4DB2-BD59-A6C34878D82A}">
                    <a16:rowId xmlns:a16="http://schemas.microsoft.com/office/drawing/2014/main" val="222361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F4DB3-B79A-129A-691A-90F23804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Ідентифікація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FEB9B80-A4BB-E20C-7614-C6A3B7FF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Протоколи ідентифікації - це набір правил і процедур, які використовуються для перевірки ідентичності користувача або системи. Протоколи ідентифікації можуть використовуватися для забезпечення безпеки в комп'ютерних мережах, доступу до захищених ресурсів та інших цілей.</a:t>
            </a:r>
          </a:p>
          <a:p>
            <a:pPr algn="l"/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Основними протоколами ідентифікації є: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LDAP (Lightweight Directory Access Protocol) 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Kerberos SAML (Security Assertion Markup Language) 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OAuth 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OpenID Connect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071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8FD3C6BC-306C-4CA8-35FA-A0543AE82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989061"/>
              </p:ext>
            </p:extLst>
          </p:nvPr>
        </p:nvGraphicFramePr>
        <p:xfrm>
          <a:off x="822122" y="370944"/>
          <a:ext cx="7935984" cy="61161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45328">
                  <a:extLst>
                    <a:ext uri="{9D8B030D-6E8A-4147-A177-3AD203B41FA5}">
                      <a16:colId xmlns:a16="http://schemas.microsoft.com/office/drawing/2014/main" val="1964132882"/>
                    </a:ext>
                  </a:extLst>
                </a:gridCol>
                <a:gridCol w="2645328">
                  <a:extLst>
                    <a:ext uri="{9D8B030D-6E8A-4147-A177-3AD203B41FA5}">
                      <a16:colId xmlns:a16="http://schemas.microsoft.com/office/drawing/2014/main" val="817900687"/>
                    </a:ext>
                  </a:extLst>
                </a:gridCol>
                <a:gridCol w="2645328">
                  <a:extLst>
                    <a:ext uri="{9D8B030D-6E8A-4147-A177-3AD203B41FA5}">
                      <a16:colId xmlns:a16="http://schemas.microsoft.com/office/drawing/2014/main" val="83626320"/>
                    </a:ext>
                  </a:extLst>
                </a:gridCol>
              </a:tblGrid>
              <a:tr h="118276">
                <a:tc>
                  <a:txBody>
                    <a:bodyPr/>
                    <a:lstStyle/>
                    <a:p>
                      <a:pPr fontAlgn="b"/>
                      <a:r>
                        <a:rPr lang="uk-UA" sz="1500" b="1" dirty="0">
                          <a:effectLst/>
                        </a:rPr>
                        <a:t>Протокол</a:t>
                      </a:r>
                    </a:p>
                  </a:txBody>
                  <a:tcPr marL="28751" marR="28751" marT="14376" marB="1437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sz="1500" b="1">
                          <a:effectLst/>
                        </a:rPr>
                        <a:t>Опис</a:t>
                      </a:r>
                    </a:p>
                  </a:txBody>
                  <a:tcPr marL="28751" marR="28751" marT="14376" marB="1437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sz="1500" b="1">
                          <a:effectLst/>
                        </a:rPr>
                        <a:t>Використання</a:t>
                      </a:r>
                    </a:p>
                  </a:txBody>
                  <a:tcPr marL="28751" marR="28751" marT="14376" marB="14376" anchor="b"/>
                </a:tc>
                <a:extLst>
                  <a:ext uri="{0D108BD9-81ED-4DB2-BD59-A6C34878D82A}">
                    <a16:rowId xmlns:a16="http://schemas.microsoft.com/office/drawing/2014/main" val="2079353261"/>
                  </a:ext>
                </a:extLst>
              </a:tr>
              <a:tr h="748152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LDAP</a:t>
                      </a:r>
                    </a:p>
                  </a:txBody>
                  <a:tcPr marL="28751" marR="28751" marT="14376" marB="1437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>
                          <a:effectLst/>
                        </a:rPr>
                        <a:t>Використовується для доступу до каталогів користувачів та ресурсів в мережі</a:t>
                      </a:r>
                    </a:p>
                  </a:txBody>
                  <a:tcPr marL="28751" marR="28751" marT="14376" marB="1437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>
                          <a:effectLst/>
                        </a:rPr>
                        <a:t>Дозволяє зберігати, оновлювати та шукати інформацію про користувачів, групи та інші об'єкти</a:t>
                      </a:r>
                    </a:p>
                  </a:txBody>
                  <a:tcPr marL="28751" marR="28751" marT="14376" marB="14376" anchor="ctr"/>
                </a:tc>
                <a:extLst>
                  <a:ext uri="{0D108BD9-81ED-4DB2-BD59-A6C34878D82A}">
                    <a16:rowId xmlns:a16="http://schemas.microsoft.com/office/drawing/2014/main" val="107925247"/>
                  </a:ext>
                </a:extLst>
              </a:tr>
              <a:tr h="92811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Kerberos</a:t>
                      </a:r>
                    </a:p>
                  </a:txBody>
                  <a:tcPr marL="28751" marR="28751" marT="14376" marB="1437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>
                          <a:effectLst/>
                        </a:rPr>
                        <a:t>Використовується для аутентифікації користувачів та комп'ютерів в мережі</a:t>
                      </a:r>
                    </a:p>
                  </a:txBody>
                  <a:tcPr marL="28751" marR="28751" marT="14376" marB="1437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 dirty="0" err="1">
                          <a:effectLst/>
                        </a:rPr>
                        <a:t>Користувачі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отримують</a:t>
                      </a:r>
                      <a:r>
                        <a:rPr lang="ru-RU" sz="1500" dirty="0">
                          <a:effectLst/>
                        </a:rPr>
                        <a:t> "квиток" </a:t>
                      </a:r>
                      <a:r>
                        <a:rPr lang="ru-RU" sz="1500" dirty="0" err="1">
                          <a:effectLst/>
                        </a:rPr>
                        <a:t>після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успішної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аутентифікації</a:t>
                      </a:r>
                      <a:r>
                        <a:rPr lang="ru-RU" sz="1500" dirty="0">
                          <a:effectLst/>
                        </a:rPr>
                        <a:t>, </a:t>
                      </a:r>
                      <a:r>
                        <a:rPr lang="ru-RU" sz="1500" dirty="0" err="1">
                          <a:effectLst/>
                        </a:rPr>
                        <a:t>який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використовується</a:t>
                      </a:r>
                      <a:r>
                        <a:rPr lang="ru-RU" sz="1500" dirty="0">
                          <a:effectLst/>
                        </a:rPr>
                        <a:t> для доступу до </a:t>
                      </a:r>
                      <a:r>
                        <a:rPr lang="ru-RU" sz="1500" dirty="0" err="1">
                          <a:effectLst/>
                        </a:rPr>
                        <a:t>ресурсів</a:t>
                      </a:r>
                      <a:r>
                        <a:rPr lang="ru-RU" sz="1500" dirty="0">
                          <a:effectLst/>
                        </a:rPr>
                        <a:t> в </a:t>
                      </a:r>
                      <a:r>
                        <a:rPr lang="ru-RU" sz="1500" dirty="0" err="1">
                          <a:effectLst/>
                        </a:rPr>
                        <a:t>мережі</a:t>
                      </a:r>
                      <a:endParaRPr lang="ru-RU" sz="1500" dirty="0">
                        <a:effectLst/>
                      </a:endParaRPr>
                    </a:p>
                  </a:txBody>
                  <a:tcPr marL="28751" marR="28751" marT="14376" marB="14376" anchor="ctr"/>
                </a:tc>
                <a:extLst>
                  <a:ext uri="{0D108BD9-81ED-4DB2-BD59-A6C34878D82A}">
                    <a16:rowId xmlns:a16="http://schemas.microsoft.com/office/drawing/2014/main" val="4229314065"/>
                  </a:ext>
                </a:extLst>
              </a:tr>
              <a:tr h="748152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SAML</a:t>
                      </a:r>
                    </a:p>
                  </a:txBody>
                  <a:tcPr marL="28751" marR="28751" marT="14376" marB="1437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>
                          <a:effectLst/>
                        </a:rPr>
                        <a:t>Використовується для обміну даними аутентифікації та авторизації між різними додатками та системами</a:t>
                      </a:r>
                    </a:p>
                  </a:txBody>
                  <a:tcPr marL="28751" marR="28751" marT="14376" marB="1437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>
                          <a:effectLst/>
                        </a:rPr>
                        <a:t>Дозволяє користувачам автентифікуватися лише один раз для доступу до різних додатків та ресурсів</a:t>
                      </a:r>
                    </a:p>
                  </a:txBody>
                  <a:tcPr marL="28751" marR="28751" marT="14376" marB="14376" anchor="ctr"/>
                </a:tc>
                <a:extLst>
                  <a:ext uri="{0D108BD9-81ED-4DB2-BD59-A6C34878D82A}">
                    <a16:rowId xmlns:a16="http://schemas.microsoft.com/office/drawing/2014/main" val="295651121"/>
                  </a:ext>
                </a:extLst>
              </a:tr>
              <a:tr h="748152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OAuth</a:t>
                      </a:r>
                    </a:p>
                  </a:txBody>
                  <a:tcPr marL="28751" marR="28751" marT="14376" marB="1437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>
                          <a:effectLst/>
                        </a:rPr>
                        <a:t>Використовується для авторизації доступу до сторонніх додатків та ресурсів в Інтернеті</a:t>
                      </a:r>
                    </a:p>
                  </a:txBody>
                  <a:tcPr marL="28751" marR="28751" marT="14376" marB="1437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>
                          <a:effectLst/>
                        </a:rPr>
                        <a:t>Надає користувачеві можливість контролювати, які додатки мають доступ до його ресурсів</a:t>
                      </a:r>
                    </a:p>
                  </a:txBody>
                  <a:tcPr marL="28751" marR="28751" marT="14376" marB="14376" anchor="ctr"/>
                </a:tc>
                <a:extLst>
                  <a:ext uri="{0D108BD9-81ED-4DB2-BD59-A6C34878D82A}">
                    <a16:rowId xmlns:a16="http://schemas.microsoft.com/office/drawing/2014/main" val="916572842"/>
                  </a:ext>
                </a:extLst>
              </a:tr>
              <a:tr h="838134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OpenID Connect</a:t>
                      </a:r>
                    </a:p>
                  </a:txBody>
                  <a:tcPr marL="28751" marR="28751" marT="14376" marB="1437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sz="1500" dirty="0">
                          <a:effectLst/>
                        </a:rPr>
                        <a:t>Поєднує в собі функції </a:t>
                      </a:r>
                      <a:r>
                        <a:rPr lang="en-US" sz="1500" dirty="0">
                          <a:effectLst/>
                        </a:rPr>
                        <a:t>SAML </a:t>
                      </a:r>
                      <a:r>
                        <a:rPr lang="uk-UA" sz="1500" dirty="0">
                          <a:effectLst/>
                        </a:rPr>
                        <a:t>та </a:t>
                      </a:r>
                      <a:r>
                        <a:rPr lang="en-US" sz="1500" dirty="0">
                          <a:effectLst/>
                        </a:rPr>
                        <a:t>OAuth, </a:t>
                      </a:r>
                      <a:r>
                        <a:rPr lang="uk-UA" sz="1500" dirty="0">
                          <a:effectLst/>
                        </a:rPr>
                        <a:t>щоб дозволити користувачам </a:t>
                      </a:r>
                      <a:r>
                        <a:rPr lang="uk-UA" sz="1500" dirty="0" err="1">
                          <a:effectLst/>
                        </a:rPr>
                        <a:t>автентифікуватися</a:t>
                      </a:r>
                      <a:r>
                        <a:rPr lang="uk-UA" sz="1500" dirty="0">
                          <a:effectLst/>
                        </a:rPr>
                        <a:t> та авторизуватися в Інтернеті</a:t>
                      </a:r>
                    </a:p>
                  </a:txBody>
                  <a:tcPr marL="28751" marR="28751" marT="14376" marB="1437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500" dirty="0">
                          <a:effectLst/>
                        </a:rPr>
                        <a:t>Стандарт </a:t>
                      </a:r>
                      <a:r>
                        <a:rPr lang="ru-RU" sz="1500" dirty="0" err="1">
                          <a:effectLst/>
                        </a:rPr>
                        <a:t>відкритого</a:t>
                      </a:r>
                      <a:r>
                        <a:rPr lang="ru-RU" sz="1500" dirty="0">
                          <a:effectLst/>
                        </a:rPr>
                        <a:t> коду та </a:t>
                      </a:r>
                      <a:r>
                        <a:rPr lang="ru-RU" sz="1500" dirty="0" err="1">
                          <a:effectLst/>
                        </a:rPr>
                        <a:t>підтримується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багатьма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постачальниками</a:t>
                      </a:r>
                      <a:r>
                        <a:rPr lang="ru-RU" sz="1500" dirty="0">
                          <a:effectLst/>
                        </a:rPr>
                        <a:t> </a:t>
                      </a:r>
                      <a:r>
                        <a:rPr lang="ru-RU" sz="1500" dirty="0" err="1">
                          <a:effectLst/>
                        </a:rPr>
                        <a:t>сервісів</a:t>
                      </a:r>
                      <a:endParaRPr lang="ru-RU" sz="1500" dirty="0">
                        <a:effectLst/>
                      </a:endParaRPr>
                    </a:p>
                  </a:txBody>
                  <a:tcPr marL="28751" marR="28751" marT="14376" marB="14376" anchor="ctr"/>
                </a:tc>
                <a:extLst>
                  <a:ext uri="{0D108BD9-81ED-4DB2-BD59-A6C34878D82A}">
                    <a16:rowId xmlns:a16="http://schemas.microsoft.com/office/drawing/2014/main" val="38053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3591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1329</Words>
  <Application>Microsoft Office PowerPoint</Application>
  <PresentationFormat>Широкий екран</PresentationFormat>
  <Paragraphs>270</Paragraphs>
  <Slides>28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4" baseType="lpstr">
      <vt:lpstr>Arial</vt:lpstr>
      <vt:lpstr>Calibri</vt:lpstr>
      <vt:lpstr>Söhne</vt:lpstr>
      <vt:lpstr>Trebuchet MS</vt:lpstr>
      <vt:lpstr>Wingdings 3</vt:lpstr>
      <vt:lpstr>Грань</vt:lpstr>
      <vt:lpstr>Криптографічні протоколи</vt:lpstr>
      <vt:lpstr>Протокол обміну ключами</vt:lpstr>
      <vt:lpstr>Diffie-Hellman та RSA.</vt:lpstr>
      <vt:lpstr>Цифровий підпис</vt:lpstr>
      <vt:lpstr>RSA, DSA, та ECDSA</vt:lpstr>
      <vt:lpstr>Аутентифікація</vt:lpstr>
      <vt:lpstr>Пароль, Біометрія, токени</vt:lpstr>
      <vt:lpstr>Ідентифікація</vt:lpstr>
      <vt:lpstr>Презентація PowerPoint</vt:lpstr>
      <vt:lpstr>Підкидання монети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Криптографічні протоколи</dc:title>
  <dc:creator>Роман Яхніцький</dc:creator>
  <cp:lastModifiedBy>Роман Яхніцький</cp:lastModifiedBy>
  <cp:revision>5</cp:revision>
  <dcterms:created xsi:type="dcterms:W3CDTF">2023-04-17T07:07:06Z</dcterms:created>
  <dcterms:modified xsi:type="dcterms:W3CDTF">2023-04-19T06:09:45Z</dcterms:modified>
</cp:coreProperties>
</file>