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72" r:id="rId5"/>
    <p:sldId id="271" r:id="rId6"/>
    <p:sldId id="264" r:id="rId7"/>
    <p:sldId id="262" r:id="rId8"/>
    <p:sldId id="273" r:id="rId9"/>
    <p:sldId id="274" r:id="rId10"/>
    <p:sldId id="275" r:id="rId11"/>
    <p:sldId id="265" r:id="rId12"/>
    <p:sldId id="268" r:id="rId13"/>
    <p:sldId id="261" r:id="rId14"/>
    <p:sldId id="270" r:id="rId15"/>
    <p:sldId id="260" r:id="rId16"/>
    <p:sldId id="269" r:id="rId17"/>
    <p:sldId id="263" r:id="rId18"/>
    <p:sldId id="266" r:id="rId19"/>
    <p:sldId id="267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  <a:srgbClr val="FF6600"/>
    <a:srgbClr val="FFFFCC"/>
    <a:srgbClr val="FFFF99"/>
    <a:srgbClr val="FF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712" autoAdjust="0"/>
  </p:normalViewPr>
  <p:slideViewPr>
    <p:cSldViewPr>
      <p:cViewPr varScale="1">
        <p:scale>
          <a:sx n="99" d="100"/>
          <a:sy n="99" d="100"/>
        </p:scale>
        <p:origin x="-15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Образец заголовка</a:t>
            </a:r>
            <a:endParaRPr lang="uk-U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Образец подзаголовка</a:t>
            </a:r>
            <a:endParaRPr lang="uk-U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uk-U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uk-U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Образец заголовка</a:t>
            </a:r>
            <a:endParaRPr lang="uk-U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uk-U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Swir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-480000" flipV="1">
            <a:off x="-1051054" y="-1261335"/>
            <a:ext cx="11183025" cy="999255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00" b="1">
                <a:ln>
                  <a:solidFill>
                    <a:sysClr val="windowText" lastClr="000000"/>
                  </a:solidFill>
                </a:ln>
                <a:solidFill>
                  <a:srgbClr val="FFFFCC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man Old Style" pitchFamily="18" charset="0"/>
              </a:defRPr>
            </a:lvl1pPr>
          </a:lstStyle>
          <a:p>
            <a:r>
              <a:rPr lang="uk-UA" smtClean="0"/>
              <a:t>Образец заголовка</a:t>
            </a:r>
            <a:endParaRPr lang="uk-U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5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</a:defRPr>
            </a:lvl1pPr>
            <a:lvl2pPr algn="just">
              <a:defRPr sz="2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</a:defRPr>
            </a:lvl2pPr>
            <a:lvl3pPr algn="just">
              <a:defRPr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</a:defRPr>
            </a:lvl3pPr>
            <a:lvl4pPr algn="just">
              <a:defRPr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</a:defRPr>
            </a:lvl4pPr>
            <a:lvl5pPr algn="just">
              <a:defRPr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</a:defRPr>
            </a:lvl5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uk-UA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Образец заголовка</a:t>
            </a:r>
            <a:endParaRPr lang="uk-U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uk-U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uk-U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uk-U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Образец заголовка</a:t>
            </a:r>
            <a:endParaRPr lang="uk-U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uk-U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uk-U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uk-U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Образец заголовка</a:t>
            </a:r>
            <a:endParaRPr lang="uk-U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uk-U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Образец заголовка</a:t>
            </a:r>
            <a:endParaRPr lang="uk-U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Вставка рисунка</a:t>
            </a:r>
            <a:endParaRPr lang="uk-U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ocuments and Settings\Usuario\Mis documentos\binary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Haga clic para modificar el estilo de título del patrón</a:t>
            </a:r>
            <a:endParaRPr lang="uk-U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Haga clic para modificar el estilo de texto del patrón</a:t>
            </a:r>
          </a:p>
          <a:p>
            <a:pPr lvl="1"/>
            <a:r>
              <a:rPr lang="uk-UA" smtClean="0"/>
              <a:t>Segundo nivel</a:t>
            </a:r>
          </a:p>
          <a:p>
            <a:pPr lvl="2"/>
            <a:r>
              <a:rPr lang="uk-UA" smtClean="0"/>
              <a:t>Tercer nivel</a:t>
            </a:r>
          </a:p>
          <a:p>
            <a:pPr lvl="3"/>
            <a:r>
              <a:rPr lang="uk-UA" smtClean="0"/>
              <a:t>Cuarto nivel</a:t>
            </a:r>
          </a:p>
          <a:p>
            <a:pPr lvl="4"/>
            <a:r>
              <a:rPr lang="uk-UA" smtClean="0"/>
              <a:t>Quinto nivel</a:t>
            </a:r>
            <a:endParaRPr lang="uk-U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2EAD-5CD0-4158-827C-95AE095A87D1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F5D5-275A-4C90-80D7-BDA977F9B13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1752600"/>
          </a:xfrm>
        </p:spPr>
        <p:txBody>
          <a:bodyPr>
            <a:noAutofit/>
          </a:bodyPr>
          <a:lstStyle/>
          <a:p>
            <a:pPr lvl="0"/>
            <a:r>
              <a:rPr lang="uk-UA" sz="4800" b="1" u="sng" dirty="0">
                <a:ln>
                  <a:solidFill>
                    <a:sysClr val="windowText" lastClr="000000"/>
                  </a:solidFill>
                </a:ln>
                <a:solidFill>
                  <a:srgbClr val="FFFF99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  <a:ea typeface="+mj-ea"/>
                <a:cs typeface="+mj-cs"/>
              </a:rPr>
              <a:t>Формальне задання </a:t>
            </a:r>
            <a:r>
              <a:rPr lang="uk-UA" sz="48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FFFF99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  <a:ea typeface="+mj-ea"/>
                <a:cs typeface="+mj-cs"/>
              </a:rPr>
              <a:t>криптосистеми</a:t>
            </a:r>
          </a:p>
          <a:p>
            <a:pPr lvl="0"/>
            <a:endParaRPr lang="uk-UA" sz="4800" b="1" u="sng" dirty="0">
              <a:ln>
                <a:solidFill>
                  <a:sysClr val="windowText" lastClr="000000"/>
                </a:solidFill>
              </a:ln>
              <a:solidFill>
                <a:srgbClr val="FFFF99"/>
              </a:solidFill>
              <a:effectLst>
                <a:outerShdw blurRad="50800" dist="38100" algn="l" rotWithShape="0">
                  <a:prstClr val="black"/>
                </a:outerShdw>
              </a:effectLst>
              <a:latin typeface="Bookman Old Style" pitchFamily="18" charset="0"/>
              <a:ea typeface="+mj-ea"/>
              <a:cs typeface="+mj-cs"/>
            </a:endParaRPr>
          </a:p>
          <a:p>
            <a:pPr lvl="0"/>
            <a:r>
              <a:rPr lang="uk-UA" sz="48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FFFF99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  <a:ea typeface="+mj-ea"/>
                <a:cs typeface="+mj-cs"/>
              </a:rPr>
              <a:t>Властивості </a:t>
            </a:r>
            <a:r>
              <a:rPr lang="uk-UA" sz="4800" b="1" u="sng" dirty="0" err="1">
                <a:ln>
                  <a:solidFill>
                    <a:sysClr val="windowText" lastClr="000000"/>
                  </a:solidFill>
                </a:ln>
                <a:solidFill>
                  <a:srgbClr val="FFFF99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  <a:ea typeface="+mj-ea"/>
                <a:cs typeface="+mj-cs"/>
              </a:rPr>
              <a:t>шифруючих</a:t>
            </a:r>
            <a:r>
              <a:rPr lang="uk-UA" sz="4800" b="1" u="sng" dirty="0">
                <a:ln>
                  <a:solidFill>
                    <a:sysClr val="windowText" lastClr="000000"/>
                  </a:solidFill>
                </a:ln>
                <a:solidFill>
                  <a:srgbClr val="FFFF99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uk-UA" sz="48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FFFF99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Bookman Old Style" pitchFamily="18" charset="0"/>
                <a:ea typeface="+mj-ea"/>
                <a:cs typeface="+mj-cs"/>
              </a:rPr>
              <a:t>відображень</a:t>
            </a:r>
            <a:endParaRPr lang="uk-UA" sz="4800" dirty="0">
              <a:solidFill>
                <a:srgbClr val="FFFF99"/>
              </a:solidFill>
            </a:endParaRPr>
          </a:p>
          <a:p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810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692696"/>
          </a:xfrm>
        </p:spPr>
        <p:txBody>
          <a:bodyPr/>
          <a:lstStyle/>
          <a:p>
            <a:r>
              <a:rPr lang="uk-UA" sz="2800" dirty="0">
                <a:solidFill>
                  <a:srgbClr val="FF6600"/>
                </a:solidFill>
              </a:rPr>
              <a:t>Формально криптосистему чи шифр </a:t>
            </a:r>
            <a:r>
              <a:rPr lang="uk-UA" sz="2800" dirty="0"/>
              <a:t>можна задати : </a:t>
            </a:r>
            <a:endParaRPr lang="en-U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424936" cy="5256584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Алфавіт</a:t>
            </a:r>
            <a:r>
              <a:rPr lang="uk-UA" sz="2000" dirty="0">
                <a:effectLst/>
              </a:rPr>
              <a:t> 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000" b="0" i="1" dirty="0">
                <a:effectLst/>
              </a:rPr>
              <a:t>,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якому записуються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повідомлення</a:t>
            </a:r>
            <a:r>
              <a:rPr lang="uk-UA" sz="2000" b="0" i="1" dirty="0">
                <a:effectLst/>
              </a:rPr>
              <a:t> (</a:t>
            </a:r>
            <a:r>
              <a:rPr lang="uk-UA" sz="2000" b="0" i="1" dirty="0">
                <a:solidFill>
                  <a:srgbClr val="008000"/>
                </a:solidFill>
                <a:effectLst/>
              </a:rPr>
              <a:t>відкриті тексти</a:t>
            </a:r>
            <a:r>
              <a:rPr lang="uk-UA" sz="2000" b="0" i="1" dirty="0" smtClean="0">
                <a:effectLst/>
              </a:rPr>
              <a:t>).</a:t>
            </a:r>
          </a:p>
          <a:p>
            <a:pPr lvl="0"/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Повідомлення </a:t>
            </a:r>
            <a:r>
              <a:rPr lang="uk-UA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М</a:t>
            </a:r>
            <a:r>
              <a:rPr lang="uk-UA" sz="2400" i="1" dirty="0" smtClean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словом в алфавіті 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ffectLst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(може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складатися з багатьох слів у звичному лінгвістичному розумінні), тобто </a:t>
            </a:r>
            <a:r>
              <a:rPr lang="uk-UA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М</a:t>
            </a:r>
            <a:r>
              <a:rPr lang="uk-UA" sz="2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sz="2400" i="1" dirty="0" smtClean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*. </a:t>
            </a:r>
            <a:endParaRPr lang="uk-UA" sz="2400" i="1" dirty="0" smtClean="0">
              <a:solidFill>
                <a:schemeClr val="tx1"/>
              </a:solidFill>
              <a:effectLst/>
              <a:latin typeface="Segoe Script" panose="020B0504020000000003" pitchFamily="34" charset="0"/>
              <a:cs typeface="Times New Roman" panose="02020603050405020304" pitchFamily="18" charset="0"/>
            </a:endParaRPr>
          </a:p>
          <a:p>
            <a:pPr lvl="0"/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uk-UA" sz="2000" dirty="0" smtClean="0">
                <a:effectLst/>
              </a:rPr>
              <a:t> 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А*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i="1" dirty="0" smtClean="0">
                <a:solidFill>
                  <a:srgbClr val="003300"/>
                </a:solidFill>
                <a:effectLst/>
              </a:rPr>
              <a:t>простір </a:t>
            </a:r>
            <a:r>
              <a:rPr lang="uk-UA" sz="2000" b="0" i="1" dirty="0">
                <a:solidFill>
                  <a:srgbClr val="003300"/>
                </a:solidFill>
                <a:effectLst/>
              </a:rPr>
              <a:t>повідомлень</a:t>
            </a:r>
            <a:r>
              <a:rPr lang="uk-UA" sz="2000" dirty="0">
                <a:solidFill>
                  <a:srgbClr val="003300"/>
                </a:solidFill>
                <a:effectLst/>
              </a:rPr>
              <a:t> </a:t>
            </a:r>
            <a:r>
              <a:rPr lang="uk-UA" sz="2000" dirty="0">
                <a:solidFill>
                  <a:srgbClr val="0070C0"/>
                </a:solidFill>
                <a:effectLst/>
              </a:rPr>
              <a:t>або</a:t>
            </a:r>
            <a:r>
              <a:rPr lang="uk-UA" sz="2000" dirty="0">
                <a:effectLst/>
              </a:rPr>
              <a:t> </a:t>
            </a:r>
            <a:r>
              <a:rPr lang="uk-UA" sz="2000" i="1" dirty="0">
                <a:solidFill>
                  <a:srgbClr val="008000"/>
                </a:solidFill>
                <a:effectLst/>
              </a:rPr>
              <a:t>відкритих текстів</a:t>
            </a:r>
            <a:r>
              <a:rPr lang="uk-UA" sz="2000" b="0" i="1" dirty="0">
                <a:effectLst/>
              </a:rPr>
              <a:t>.</a:t>
            </a:r>
            <a:endParaRPr lang="uk-UA" sz="2000" dirty="0">
              <a:effectLst/>
            </a:endParaRPr>
          </a:p>
          <a:p>
            <a:pPr lvl="0"/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Алфавіт</a:t>
            </a:r>
            <a:r>
              <a:rPr lang="uk-UA" sz="2000" dirty="0">
                <a:effectLst/>
              </a:rPr>
              <a:t> 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В</a:t>
            </a:r>
            <a:r>
              <a:rPr lang="uk-UA" sz="2000" dirty="0">
                <a:effectLst/>
              </a:rPr>
              <a:t>,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якому записуються </a:t>
            </a:r>
            <a:r>
              <a:rPr lang="uk-UA" sz="2000" i="1" dirty="0" err="1">
                <a:solidFill>
                  <a:srgbClr val="003300"/>
                </a:solidFill>
                <a:effectLst/>
              </a:rPr>
              <a:t>криптотексти</a:t>
            </a:r>
            <a:r>
              <a:rPr lang="uk-UA" sz="2000" b="0" i="1" dirty="0">
                <a:effectLst/>
              </a:rPr>
              <a:t>.</a:t>
            </a:r>
            <a:r>
              <a:rPr lang="uk-UA" sz="2000" dirty="0">
                <a:effectLst/>
              </a:rPr>
              <a:t> </a:t>
            </a:r>
            <a:endParaRPr lang="uk-UA" sz="2000" dirty="0" smtClean="0">
              <a:effectLst/>
            </a:endParaRPr>
          </a:p>
          <a:p>
            <a:pPr lvl="0"/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uk-UA" sz="2000" dirty="0" smtClean="0">
                <a:effectLst/>
              </a:rPr>
              <a:t> 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В* </a:t>
            </a:r>
            <a:r>
              <a:rPr lang="uk-UA" sz="2000" dirty="0">
                <a:solidFill>
                  <a:schemeClr val="accent1"/>
                </a:solidFill>
                <a:effectLst/>
              </a:rPr>
              <a:t>називається </a:t>
            </a:r>
            <a:r>
              <a:rPr lang="uk-UA" sz="2000" i="1" dirty="0">
                <a:solidFill>
                  <a:srgbClr val="008000"/>
                </a:solidFill>
                <a:effectLst/>
              </a:rPr>
              <a:t>простором </a:t>
            </a:r>
            <a:r>
              <a:rPr lang="uk-UA" sz="2000" i="1" dirty="0" err="1">
                <a:solidFill>
                  <a:srgbClr val="008000"/>
                </a:solidFill>
                <a:effectLst/>
              </a:rPr>
              <a:t>криптотекстів</a:t>
            </a:r>
            <a:r>
              <a:rPr lang="uk-UA" sz="2000" b="0" i="1" dirty="0">
                <a:effectLst/>
              </a:rPr>
              <a:t>.</a:t>
            </a:r>
            <a:r>
              <a:rPr lang="uk-UA" sz="2000" dirty="0">
                <a:effectLst/>
              </a:rPr>
              <a:t> </a:t>
            </a:r>
            <a:endParaRPr lang="uk-UA" sz="2000" dirty="0" smtClean="0">
              <a:effectLst/>
            </a:endParaRPr>
          </a:p>
          <a:p>
            <a:pPr marL="0" lvl="0" indent="0">
              <a:buNone/>
            </a:pP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Часто</a:t>
            </a:r>
            <a:r>
              <a:rPr lang="uk-UA" sz="2000" dirty="0" smtClean="0">
                <a:effectLst/>
              </a:rPr>
              <a:t> 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А= В.</a:t>
            </a:r>
          </a:p>
          <a:p>
            <a:pPr lvl="0"/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Простір ключів </a:t>
            </a:r>
            <a:r>
              <a:rPr lang="en-US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K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який складається із слів у деякому алфавіті, що називаються</a:t>
            </a:r>
            <a:r>
              <a:rPr lang="uk-UA" sz="2000" dirty="0">
                <a:effectLst/>
              </a:rPr>
              <a:t> </a:t>
            </a:r>
            <a:r>
              <a:rPr lang="uk-UA" sz="2000" i="1" dirty="0">
                <a:solidFill>
                  <a:srgbClr val="FF6600"/>
                </a:solidFill>
                <a:effectLst/>
              </a:rPr>
              <a:t>ключами</a:t>
            </a:r>
            <a:r>
              <a:rPr lang="uk-UA" sz="2000" i="1" dirty="0" smtClean="0">
                <a:solidFill>
                  <a:srgbClr val="FF6600"/>
                </a:solidFill>
                <a:effectLst/>
              </a:rPr>
              <a:t>.</a:t>
            </a:r>
            <a:endParaRPr lang="en-US" sz="2000" i="1" dirty="0" smtClean="0">
              <a:solidFill>
                <a:srgbClr val="FF6600"/>
              </a:solidFill>
              <a:effectLst/>
            </a:endParaRPr>
          </a:p>
          <a:p>
            <a:r>
              <a:rPr lang="uk-UA" sz="2000" i="1" dirty="0" err="1">
                <a:solidFill>
                  <a:srgbClr val="008000"/>
                </a:solidFill>
                <a:effectLst/>
              </a:rPr>
              <a:t>Шифруюче</a:t>
            </a:r>
            <a:r>
              <a:rPr lang="uk-UA" sz="2000" i="1" dirty="0">
                <a:effectLst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відображення</a:t>
            </a:r>
            <a:r>
              <a:rPr lang="uk-UA" sz="2000" i="1" dirty="0">
                <a:effectLst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 </a:t>
            </a:r>
            <a:r>
              <a:rPr 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sz="2200" b="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K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ru-RU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А*</a:t>
            </a:r>
            <a:r>
              <a:rPr lang="en-US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 B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* </a:t>
            </a:r>
            <a:r>
              <a:rPr lang="en-US" sz="2000" i="1" dirty="0" smtClean="0">
                <a:solidFill>
                  <a:srgbClr val="003300"/>
                </a:solidFill>
              </a:rPr>
              <a:t>;</a:t>
            </a:r>
            <a:endParaRPr lang="uk-UA" sz="2000" b="0" i="1" dirty="0">
              <a:effectLst/>
            </a:endParaRPr>
          </a:p>
          <a:p>
            <a:r>
              <a:rPr lang="uk-UA" sz="2000" i="1" dirty="0" err="1">
                <a:solidFill>
                  <a:srgbClr val="008000"/>
                </a:solidFill>
                <a:effectLst/>
              </a:rPr>
              <a:t>Дешифруюче</a:t>
            </a:r>
            <a:r>
              <a:rPr lang="uk-UA" sz="2000" b="0" i="1" dirty="0">
                <a:effectLst/>
              </a:rPr>
              <a:t> </a:t>
            </a:r>
            <a:r>
              <a:rPr lang="uk-UA" sz="2000" b="0" i="1" dirty="0">
                <a:solidFill>
                  <a:schemeClr val="tx1"/>
                </a:solidFill>
                <a:effectLst/>
              </a:rPr>
              <a:t>відображення</a:t>
            </a:r>
            <a:r>
              <a:rPr lang="uk-UA" sz="2000" b="0" i="1" dirty="0">
                <a:effectLst/>
              </a:rPr>
              <a:t> 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 : </a:t>
            </a:r>
            <a:r>
              <a:rPr lang="en-US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K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ru-RU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B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*</a:t>
            </a:r>
            <a:r>
              <a:rPr lang="en-US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 A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solidFill>
                  <a:srgbClr val="003300"/>
                </a:solidFill>
              </a:rPr>
              <a:t>.</a:t>
            </a:r>
            <a:endParaRPr lang="uk-UA" sz="1800" dirty="0">
              <a:solidFill>
                <a:srgbClr val="003300"/>
              </a:solidFill>
            </a:endParaRPr>
          </a:p>
          <a:p>
            <a:pPr marL="0" indent="0">
              <a:buNone/>
            </a:pPr>
            <a:endParaRPr lang="uk-UA" sz="20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20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1" y="116632"/>
            <a:ext cx="9144000" cy="6597352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</a:rPr>
              <a:t>основна властивість </a:t>
            </a:r>
            <a:r>
              <a:rPr lang="uk-UA" sz="2400" dirty="0" smtClean="0"/>
              <a:t> компонент криптосистеми </a:t>
            </a:r>
          </a:p>
          <a:p>
            <a:pPr marL="0" indent="0" algn="ctr">
              <a:buNone/>
            </a:pP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 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K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, E (K,M) )=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 </a:t>
            </a:r>
            <a:r>
              <a:rPr lang="en-US" sz="2400" dirty="0" smtClean="0"/>
              <a:t>	</a:t>
            </a:r>
            <a:r>
              <a:rPr lang="ru-RU" sz="2400" b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ru-RU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M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1" i="1" dirty="0"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sz="2400" b="1" i="1" dirty="0">
                <a:latin typeface="Segoe Script" panose="020B0504020000000003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 smtClean="0">
                <a:solidFill>
                  <a:srgbClr val="003300"/>
                </a:solidFill>
              </a:rPr>
              <a:t>, </a:t>
            </a:r>
            <a:r>
              <a:rPr lang="ru-RU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K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1" i="1" dirty="0" smtClean="0">
                <a:latin typeface="Segoe Script" panose="020B0504020000000003" pitchFamily="34" charset="0"/>
                <a:cs typeface="Times New Roman" panose="02020603050405020304" pitchFamily="18" charset="0"/>
              </a:rPr>
              <a:t>K </a:t>
            </a:r>
            <a:r>
              <a:rPr lang="en-US" sz="2400" b="1" dirty="0" smtClean="0">
                <a:solidFill>
                  <a:srgbClr val="003300"/>
                </a:solidFill>
              </a:rPr>
              <a:t>.</a:t>
            </a:r>
            <a:r>
              <a:rPr lang="uk-UA" sz="2400" b="1" dirty="0" smtClean="0">
                <a:solidFill>
                  <a:srgbClr val="003300"/>
                </a:solidFill>
              </a:rPr>
              <a:t>	(1)</a:t>
            </a:r>
            <a:endParaRPr lang="en-US" sz="2400" dirty="0" smtClean="0"/>
          </a:p>
          <a:p>
            <a:pPr marL="0" indent="0">
              <a:buNone/>
            </a:pPr>
            <a:r>
              <a:rPr lang="uk-UA" sz="2400" dirty="0"/>
              <a:t>Фіксація ключа </a:t>
            </a:r>
            <a:r>
              <a:rPr lang="uk-UA" sz="2400" i="1" dirty="0"/>
              <a:t>К</a:t>
            </a:r>
            <a:r>
              <a:rPr lang="uk-UA" sz="2400" dirty="0"/>
              <a:t> визначає </a:t>
            </a:r>
            <a:r>
              <a:rPr lang="uk-UA" sz="2400" b="1" dirty="0" err="1">
                <a:solidFill>
                  <a:srgbClr val="003300"/>
                </a:solidFill>
              </a:rPr>
              <a:t>шифруюче</a:t>
            </a:r>
            <a:r>
              <a:rPr lang="uk-UA" sz="2400" dirty="0" smtClean="0"/>
              <a:t> </a:t>
            </a:r>
            <a:r>
              <a:rPr lang="uk-UA" sz="2400" b="1" dirty="0" smtClean="0">
                <a:solidFill>
                  <a:srgbClr val="003300"/>
                </a:solidFill>
              </a:rPr>
              <a:t>відображення</a:t>
            </a:r>
            <a:r>
              <a:rPr lang="uk-UA" sz="2400" dirty="0" smtClean="0"/>
              <a:t> </a:t>
            </a:r>
          </a:p>
          <a:p>
            <a:pPr marL="0" indent="0">
              <a:buNone/>
            </a:pP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i="1" dirty="0" smtClean="0">
                <a:solidFill>
                  <a:srgbClr val="003300"/>
                </a:solidFill>
              </a:rPr>
              <a:t> </a:t>
            </a:r>
            <a:r>
              <a:rPr lang="uk-UA" sz="2400" i="1" dirty="0">
                <a:solidFill>
                  <a:srgbClr val="003300"/>
                </a:solidFill>
              </a:rPr>
              <a:t>:</a:t>
            </a:r>
            <a:r>
              <a:rPr lang="en-US" sz="2400" b="1" i="1" dirty="0">
                <a:solidFill>
                  <a:srgbClr val="003300"/>
                </a:solidFill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А*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B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 smtClean="0"/>
              <a:t>так:	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(M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 (K,M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uk-UA" sz="2400" i="1" dirty="0" smtClean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uk-UA" sz="2400" dirty="0"/>
              <a:t> для</a:t>
            </a:r>
            <a:r>
              <a:rPr lang="ru-RU" sz="2400" b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ru-RU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А*</a:t>
            </a:r>
            <a:r>
              <a:rPr lang="en-US" sz="2400" b="1" i="1" dirty="0" smtClean="0"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endParaRPr lang="en-US" sz="2400" b="1" i="1" dirty="0" smtClean="0">
              <a:solidFill>
                <a:srgbClr val="0033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uk-UA" sz="2400" dirty="0" smtClean="0"/>
              <a:t>Інакше (1)  для</a:t>
            </a:r>
            <a:r>
              <a:rPr lang="ru-RU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ru-RU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1" i="1" dirty="0">
                <a:latin typeface="Segoe Script" panose="020B0504020000000003" pitchFamily="34" charset="0"/>
                <a:cs typeface="Times New Roman" panose="02020603050405020304" pitchFamily="18" charset="0"/>
              </a:rPr>
              <a:t>K </a:t>
            </a:r>
            <a:r>
              <a:rPr lang="uk-UA" sz="2400" b="1" dirty="0" smtClean="0">
                <a:solidFill>
                  <a:srgbClr val="003300"/>
                </a:solidFill>
              </a:rPr>
              <a:t> </a:t>
            </a:r>
            <a:r>
              <a:rPr lang="uk-UA" sz="2400" b="1" dirty="0" err="1" smtClean="0">
                <a:solidFill>
                  <a:srgbClr val="003300"/>
                </a:solidFill>
              </a:rPr>
              <a:t>дешифруюче</a:t>
            </a:r>
            <a:r>
              <a:rPr lang="uk-UA" sz="2400" b="1" dirty="0" smtClean="0">
                <a:solidFill>
                  <a:srgbClr val="003300"/>
                </a:solidFill>
              </a:rPr>
              <a:t> відображення </a:t>
            </a:r>
          </a:p>
          <a:p>
            <a:pPr marL="0" indent="0">
              <a:buNone/>
            </a:pP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dirty="0" smtClean="0">
                <a:solidFill>
                  <a:srgbClr val="003300"/>
                </a:solidFill>
              </a:rPr>
              <a:t> </a:t>
            </a:r>
            <a:r>
              <a:rPr lang="uk-UA" sz="2400" dirty="0" smtClean="0"/>
              <a:t>:</a:t>
            </a:r>
            <a:r>
              <a:rPr lang="en-US" sz="2400" b="1" dirty="0">
                <a:solidFill>
                  <a:srgbClr val="003300"/>
                </a:solidFill>
              </a:rPr>
              <a:t>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B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А*  </a:t>
            </a:r>
            <a:r>
              <a:rPr lang="uk-UA" sz="24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400" b="1" dirty="0" smtClean="0">
                <a:solidFill>
                  <a:srgbClr val="003300"/>
                </a:solidFill>
              </a:rPr>
              <a:t>є лівим оберненим до відображення</a:t>
            </a:r>
          </a:p>
          <a:p>
            <a:pPr marL="0" indent="0">
              <a:buNone/>
            </a:pPr>
            <a:r>
              <a:rPr lang="uk-UA" sz="2400" b="1" dirty="0" smtClean="0">
                <a:solidFill>
                  <a:srgbClr val="003300"/>
                </a:solidFill>
              </a:rPr>
              <a:t>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>
                <a:solidFill>
                  <a:srgbClr val="003300"/>
                </a:solidFill>
              </a:rPr>
              <a:t>K</a:t>
            </a:r>
            <a:r>
              <a:rPr lang="en-US" sz="2400" b="1" i="1" dirty="0">
                <a:solidFill>
                  <a:srgbClr val="003300"/>
                </a:solidFill>
              </a:rPr>
              <a:t> </a:t>
            </a:r>
            <a:r>
              <a:rPr lang="uk-UA" sz="2400" i="1" dirty="0">
                <a:solidFill>
                  <a:srgbClr val="003300"/>
                </a:solidFill>
              </a:rPr>
              <a:t>:</a:t>
            </a:r>
            <a:r>
              <a:rPr lang="en-US" sz="2400" b="1" i="1" dirty="0">
                <a:solidFill>
                  <a:srgbClr val="003300"/>
                </a:solidFill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А*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B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uk-UA" sz="2400" b="1" i="1" dirty="0" smtClean="0">
                <a:sym typeface="Symbol" panose="05050102010706020507" pitchFamily="18" charset="2"/>
              </a:rPr>
              <a:t>	З </a:t>
            </a:r>
            <a:r>
              <a:rPr lang="uk-UA" sz="2400" b="1" i="1" dirty="0">
                <a:sym typeface="Symbol" panose="05050102010706020507" pitchFamily="18" charset="2"/>
              </a:rPr>
              <a:t>теореми про 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обернене відображення </a:t>
            </a:r>
            <a:r>
              <a:rPr lang="uk-UA" sz="2400" dirty="0">
                <a:sym typeface="Symbol" panose="05050102010706020507" pitchFamily="18" charset="2"/>
              </a:rPr>
              <a:t>випливає, </a:t>
            </a:r>
            <a:r>
              <a:rPr lang="uk-UA" sz="2400" b="1" dirty="0">
                <a:solidFill>
                  <a:srgbClr val="003300"/>
                </a:solidFill>
                <a:sym typeface="Symbol" panose="05050102010706020507" pitchFamily="18" charset="2"/>
              </a:rPr>
              <a:t>що 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відображення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>
                <a:solidFill>
                  <a:srgbClr val="003300"/>
                </a:solidFill>
              </a:rPr>
              <a:t>K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400" dirty="0">
                <a:sym typeface="Symbol" panose="05050102010706020507" pitchFamily="18" charset="2"/>
              </a:rPr>
              <a:t>повинно </a:t>
            </a:r>
            <a:r>
              <a:rPr lang="uk-UA" sz="2400" dirty="0" smtClean="0">
                <a:sym typeface="Symbol" panose="05050102010706020507" pitchFamily="18" charset="2"/>
              </a:rPr>
              <a:t>бути </a:t>
            </a:r>
            <a:r>
              <a:rPr lang="uk-UA" sz="24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ін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’</a:t>
            </a:r>
            <a:r>
              <a:rPr lang="uk-UA" sz="24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єктивним</a:t>
            </a:r>
            <a:r>
              <a:rPr lang="en-US" sz="2400" dirty="0" smtClean="0">
                <a:sym typeface="Symbol" panose="05050102010706020507" pitchFamily="18" charset="2"/>
              </a:rPr>
              <a:t>,</a:t>
            </a:r>
            <a:r>
              <a:rPr lang="uk-UA" sz="2400" dirty="0" smtClean="0">
                <a:sym typeface="Symbol" panose="05050102010706020507" pitchFamily="18" charset="2"/>
              </a:rPr>
              <a:t>  </a:t>
            </a:r>
            <a:r>
              <a:rPr lang="uk-UA" sz="2400" dirty="0">
                <a:sym typeface="Symbol" panose="05050102010706020507" pitchFamily="18" charset="2"/>
              </a:rPr>
              <a:t>тобто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solidFill>
                  <a:srgbClr val="003300"/>
                </a:solidFill>
              </a:rPr>
              <a:t>Ker(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>
                <a:solidFill>
                  <a:srgbClr val="003300"/>
                </a:solidFill>
              </a:rPr>
              <a:t>K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 </a:t>
            </a:r>
            <a:r>
              <a:rPr lang="en-US" sz="2400" b="1" dirty="0" smtClean="0">
                <a:solidFill>
                  <a:srgbClr val="003300"/>
                </a:solidFill>
              </a:rPr>
              <a:t>) = 0.</a:t>
            </a:r>
          </a:p>
          <a:p>
            <a:pPr marL="0" indent="0">
              <a:buNone/>
            </a:pPr>
            <a:r>
              <a:rPr lang="uk-UA" sz="2400" dirty="0">
                <a:sym typeface="Symbol" panose="05050102010706020507" pitchFamily="18" charset="2"/>
              </a:rPr>
              <a:t>Цілком зрозуміло, що ця </a:t>
            </a:r>
            <a:r>
              <a:rPr lang="uk-UA" sz="2400" b="1" i="1" dirty="0">
                <a:sym typeface="Symbol" panose="05050102010706020507" pitchFamily="18" charset="2"/>
              </a:rPr>
              <a:t>умова</a:t>
            </a:r>
            <a:r>
              <a:rPr lang="uk-UA" sz="2400" dirty="0">
                <a:sym typeface="Symbol" panose="05050102010706020507" pitchFamily="18" charset="2"/>
              </a:rPr>
              <a:t> рівнозначна </a:t>
            </a:r>
            <a:r>
              <a:rPr lang="uk-UA" sz="2400" b="1" i="1" dirty="0">
                <a:sym typeface="Symbol" panose="05050102010706020507" pitchFamily="18" charset="2"/>
              </a:rPr>
              <a:t>принциповій можливості дешифрування</a:t>
            </a:r>
            <a:r>
              <a:rPr lang="uk-UA" sz="2400" dirty="0">
                <a:sym typeface="Symbol" panose="05050102010706020507" pitchFamily="18" charset="2"/>
              </a:rPr>
              <a:t>.</a:t>
            </a:r>
            <a:endParaRPr lang="en-US" sz="2400" b="1" dirty="0">
              <a:solidFill>
                <a:srgbClr val="0033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uk-UA" sz="2400" dirty="0" smtClean="0">
                <a:sym typeface="Symbol" panose="05050102010706020507" pitchFamily="18" charset="2"/>
              </a:rPr>
              <a:t>	Це </a:t>
            </a:r>
            <a:r>
              <a:rPr lang="uk-UA" sz="2400" dirty="0">
                <a:sym typeface="Symbol" panose="05050102010706020507" pitchFamily="18" charset="2"/>
              </a:rPr>
              <a:t>еквівалентно тому, що</a:t>
            </a:r>
            <a:r>
              <a:rPr lang="uk-UA" sz="2400" b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алгоритм є коректним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uk-UA" sz="2400" dirty="0">
                <a:sym typeface="Symbol" panose="05050102010706020507" pitchFamily="18" charset="2"/>
              </a:rPr>
              <a:t>тобто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різним криптосистемам </a:t>
            </a:r>
            <a:r>
              <a:rPr lang="uk-UA" sz="2400" b="1" dirty="0">
                <a:solidFill>
                  <a:srgbClr val="003300"/>
                </a:solidFill>
                <a:sym typeface="Symbol" panose="05050102010706020507" pitchFamily="18" charset="2"/>
              </a:rPr>
              <a:t>відповідають 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різні </a:t>
            </a:r>
            <a:r>
              <a:rPr lang="uk-UA" sz="2400" b="1" dirty="0">
                <a:solidFill>
                  <a:srgbClr val="003300"/>
                </a:solidFill>
                <a:sym typeface="Symbol" panose="05050102010706020507" pitchFamily="18" charset="2"/>
              </a:rPr>
              <a:t>відкриті 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тексти. </a:t>
            </a:r>
          </a:p>
          <a:p>
            <a:pPr marL="0" indent="0">
              <a:buNone/>
            </a:pPr>
            <a:r>
              <a:rPr lang="uk-UA" sz="2400" dirty="0" smtClean="0">
                <a:sym typeface="Symbol" panose="05050102010706020507" pitchFamily="18" charset="2"/>
              </a:rPr>
              <a:t>	З </a:t>
            </a:r>
            <a:r>
              <a:rPr lang="uk-UA" sz="2400" dirty="0">
                <a:sym typeface="Symbol" panose="05050102010706020507" pitchFamily="18" charset="2"/>
              </a:rPr>
              <a:t>іншої сторони 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будь-яке </a:t>
            </a:r>
            <a:r>
              <a:rPr lang="uk-UA" sz="2400" b="1" dirty="0" err="1" smtClean="0">
                <a:solidFill>
                  <a:srgbClr val="003300"/>
                </a:solidFill>
                <a:sym typeface="Symbol" panose="05050102010706020507" pitchFamily="18" charset="2"/>
              </a:rPr>
              <a:t>ін'єктивне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400" b="1" dirty="0">
                <a:solidFill>
                  <a:srgbClr val="003300"/>
                </a:solidFill>
                <a:sym typeface="Symbol" panose="05050102010706020507" pitchFamily="18" charset="2"/>
              </a:rPr>
              <a:t>відображення </a:t>
            </a:r>
            <a:r>
              <a:rPr lang="uk-UA" sz="2400" dirty="0">
                <a:sym typeface="Symbol" panose="05050102010706020507" pitchFamily="18" charset="2"/>
              </a:rPr>
              <a:t>можна використовувати як </a:t>
            </a:r>
            <a:r>
              <a:rPr lang="uk-UA" sz="24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шифруюче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uk-UA" sz="2400" dirty="0">
                <a:sym typeface="Symbol" panose="05050102010706020507" pitchFamily="18" charset="2"/>
              </a:rPr>
              <a:t>оскільки для нього </a:t>
            </a:r>
            <a:r>
              <a:rPr lang="uk-UA" sz="2400" b="1" dirty="0">
                <a:solidFill>
                  <a:srgbClr val="003300"/>
                </a:solidFill>
                <a:sym typeface="Symbol" panose="05050102010706020507" pitchFamily="18" charset="2"/>
              </a:rPr>
              <a:t>існує обернене зліва</a:t>
            </a:r>
            <a:r>
              <a:rPr lang="uk-UA" sz="2400" dirty="0">
                <a:sym typeface="Symbol" panose="05050102010706020507" pitchFamily="18" charset="2"/>
              </a:rPr>
              <a:t>, яке можна використовувати як</a:t>
            </a:r>
            <a:r>
              <a:rPr lang="uk-UA" sz="2400" b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4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дешифруюче</a:t>
            </a:r>
            <a:r>
              <a:rPr lang="uk-UA" sz="2400" dirty="0">
                <a:sym typeface="Symbol" panose="05050102010706020507" pitchFamily="18" charset="2"/>
              </a:rPr>
              <a:t>. </a:t>
            </a:r>
            <a:endParaRPr lang="uk-UA" sz="24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uk-UA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	</a:t>
            </a:r>
            <a:endParaRPr lang="en-US" sz="2400" baseline="30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94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251520" y="476672"/>
            <a:ext cx="8640960" cy="6084240"/>
          </a:xfrm>
          <a:prstGeom prst="rect">
            <a:avLst/>
          </a:prstGeom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200" dirty="0" smtClean="0">
                <a:sym typeface="Symbol" panose="05050102010706020507" pitchFamily="18" charset="2"/>
              </a:rPr>
              <a:t>Тобто, </a:t>
            </a:r>
            <a:r>
              <a:rPr lang="uk-UA" sz="2200" b="1" i="1" dirty="0" smtClean="0">
                <a:solidFill>
                  <a:srgbClr val="008000"/>
                </a:solidFill>
                <a:sym typeface="Symbol" panose="05050102010706020507" pitchFamily="18" charset="2"/>
              </a:rPr>
              <a:t>будь-яка множина </a:t>
            </a:r>
            <a:r>
              <a:rPr lang="uk-UA" sz="2200" b="1" i="1" dirty="0" err="1" smtClean="0">
                <a:solidFill>
                  <a:srgbClr val="008000"/>
                </a:solidFill>
                <a:sym typeface="Symbol" panose="05050102010706020507" pitchFamily="18" charset="2"/>
              </a:rPr>
              <a:t>ін’єктивних</a:t>
            </a:r>
            <a:r>
              <a:rPr lang="uk-UA" sz="2200" b="1" i="1" dirty="0" smtClean="0">
                <a:solidFill>
                  <a:srgbClr val="008000"/>
                </a:solidFill>
                <a:sym typeface="Symbol" panose="05050102010706020507" pitchFamily="18" charset="2"/>
              </a:rPr>
              <a:t> відображень </a:t>
            </a:r>
            <a:r>
              <a:rPr lang="uk-UA" sz="2200" dirty="0">
                <a:sym typeface="Symbol" panose="05050102010706020507" pitchFamily="18" charset="2"/>
              </a:rPr>
              <a:t> </a:t>
            </a:r>
            <a:endParaRPr lang="uk-UA" sz="2200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uk-UA" sz="2400" dirty="0" smtClean="0">
                <a:sym typeface="Symbol" panose="05050102010706020507" pitchFamily="18" charset="2"/>
              </a:rPr>
              <a:t>{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i="1" dirty="0" smtClean="0">
                <a:solidFill>
                  <a:srgbClr val="003300"/>
                </a:solidFill>
              </a:rPr>
              <a:t> </a:t>
            </a:r>
            <a:r>
              <a:rPr lang="uk-UA" sz="2400" i="1" dirty="0">
                <a:solidFill>
                  <a:srgbClr val="003300"/>
                </a:solidFill>
              </a:rPr>
              <a:t>:</a:t>
            </a:r>
            <a:r>
              <a:rPr lang="en-US" sz="2400" b="1" i="1" dirty="0">
                <a:solidFill>
                  <a:srgbClr val="003300"/>
                </a:solidFill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А*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B</a:t>
            </a:r>
            <a:r>
              <a:rPr lang="uk-UA" sz="24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*</a:t>
            </a:r>
            <a:r>
              <a:rPr lang="uk-UA" sz="2400" dirty="0">
                <a:sym typeface="Symbol" panose="05050102010706020507" pitchFamily="18" charset="2"/>
              </a:rPr>
              <a:t> }</a:t>
            </a:r>
            <a:r>
              <a:rPr lang="en-US" sz="24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4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			</a:t>
            </a:r>
            <a:r>
              <a:rPr lang="ru-RU" sz="2400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4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K</a:t>
            </a:r>
            <a:r>
              <a:rPr lang="uk-UA" sz="2400" b="1" dirty="0">
                <a:solidFill>
                  <a:srgbClr val="003300"/>
                </a:solidFill>
              </a:rPr>
              <a:t> </a:t>
            </a:r>
            <a:endParaRPr lang="uk-UA" sz="2400" b="1" dirty="0" smtClean="0">
              <a:solidFill>
                <a:srgbClr val="003300"/>
              </a:solidFill>
            </a:endParaRPr>
          </a:p>
          <a:p>
            <a:pPr marL="0" indent="0">
              <a:buNone/>
            </a:pPr>
            <a:r>
              <a:rPr lang="uk-UA" sz="2200" dirty="0" smtClean="0">
                <a:sym typeface="Symbol" panose="05050102010706020507" pitchFamily="18" charset="2"/>
              </a:rPr>
              <a:t>може розглядатись як </a:t>
            </a:r>
            <a:r>
              <a:rPr lang="uk-UA" sz="2200" b="1" dirty="0" err="1" smtClean="0">
                <a:sym typeface="Symbol" panose="05050102010706020507" pitchFamily="18" charset="2"/>
              </a:rPr>
              <a:t>шифруюча</a:t>
            </a:r>
            <a:r>
              <a:rPr lang="uk-UA" sz="2200" dirty="0" smtClean="0">
                <a:sym typeface="Symbol" panose="05050102010706020507" pitchFamily="18" charset="2"/>
              </a:rPr>
              <a:t> в тому плані, що для них </a:t>
            </a:r>
            <a:r>
              <a:rPr lang="uk-UA" sz="2200" b="1" i="1" dirty="0" smtClean="0">
                <a:solidFill>
                  <a:srgbClr val="008000"/>
                </a:solidFill>
                <a:sym typeface="Symbol" panose="05050102010706020507" pitchFamily="18" charset="2"/>
              </a:rPr>
              <a:t>існують обернені зліва відображення</a:t>
            </a:r>
            <a:endParaRPr lang="uk-UA" sz="2200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uk-UA" sz="2400" dirty="0" smtClean="0">
                <a:sym typeface="Symbol" panose="05050102010706020507" pitchFamily="18" charset="2"/>
              </a:rPr>
              <a:t>{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dirty="0" smtClean="0">
                <a:solidFill>
                  <a:srgbClr val="003300"/>
                </a:solidFill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: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B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А*</a:t>
            </a:r>
            <a:r>
              <a:rPr lang="uk-UA" sz="2400" b="1" dirty="0" smtClean="0">
                <a:solidFill>
                  <a:srgbClr val="003300"/>
                </a:solidFill>
              </a:rPr>
              <a:t> </a:t>
            </a:r>
            <a:r>
              <a:rPr lang="uk-UA" sz="2400" dirty="0" smtClean="0">
                <a:sym typeface="Symbol" panose="05050102010706020507" pitchFamily="18" charset="2"/>
              </a:rPr>
              <a:t>}  			</a:t>
            </a:r>
            <a:r>
              <a:rPr lang="ru-RU" sz="2400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4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sym typeface="Symbol" panose="05050102010706020507" pitchFamily="18" charset="2"/>
              </a:rPr>
              <a:t> ,</a:t>
            </a:r>
            <a:endParaRPr lang="uk-UA" sz="24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uk-UA" sz="2200" dirty="0" smtClean="0">
                <a:sym typeface="Symbol" panose="05050102010706020507" pitchFamily="18" charset="2"/>
              </a:rPr>
              <a:t>які можуть вважатися </a:t>
            </a:r>
            <a:r>
              <a:rPr lang="uk-UA" sz="2200" b="1" dirty="0" err="1" smtClean="0">
                <a:sym typeface="Symbol" panose="05050102010706020507" pitchFamily="18" charset="2"/>
              </a:rPr>
              <a:t>дешифруючими</a:t>
            </a:r>
            <a:r>
              <a:rPr lang="uk-UA" sz="2200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uk-UA" sz="2200" dirty="0" smtClean="0">
                <a:sym typeface="Symbol" panose="05050102010706020507" pitchFamily="18" charset="2"/>
              </a:rPr>
              <a:t>Дуже </a:t>
            </a:r>
            <a:r>
              <a:rPr lang="uk-UA" sz="2200" dirty="0">
                <a:sym typeface="Symbol" panose="05050102010706020507" pitchFamily="18" charset="2"/>
              </a:rPr>
              <a:t>часто у конкретних </a:t>
            </a:r>
            <a:r>
              <a:rPr lang="uk-UA" sz="2200" dirty="0" err="1">
                <a:sym typeface="Symbol" panose="05050102010706020507" pitchFamily="18" charset="2"/>
              </a:rPr>
              <a:t>криптоситемах</a:t>
            </a:r>
            <a:r>
              <a:rPr lang="uk-UA" sz="2200" dirty="0">
                <a:sym typeface="Symbol" panose="05050102010706020507" pitchFamily="18" charset="2"/>
              </a:rPr>
              <a:t> </a:t>
            </a:r>
            <a:r>
              <a:rPr lang="uk-UA" sz="2200" b="1" i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шифруюче</a:t>
            </a:r>
            <a:r>
              <a:rPr lang="uk-UA" sz="2200" b="1" i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відображення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>
                <a:solidFill>
                  <a:srgbClr val="003300"/>
                </a:solidFill>
              </a:rPr>
              <a:t>K</a:t>
            </a:r>
            <a:r>
              <a:rPr lang="uk-UA" sz="2400" dirty="0" smtClean="0">
                <a:sym typeface="Symbol" panose="05050102010706020507" pitchFamily="18" charset="2"/>
              </a:rPr>
              <a:t> </a:t>
            </a:r>
            <a:r>
              <a:rPr lang="uk-UA" sz="2200" dirty="0">
                <a:sym typeface="Symbol" panose="05050102010706020507" pitchFamily="18" charset="2"/>
              </a:rPr>
              <a:t>крім </a:t>
            </a:r>
            <a:r>
              <a:rPr lang="uk-UA" sz="2200" b="1" dirty="0" err="1">
                <a:sym typeface="Symbol" panose="05050102010706020507" pitchFamily="18" charset="2"/>
              </a:rPr>
              <a:t>ін'єктивності</a:t>
            </a:r>
            <a:r>
              <a:rPr lang="uk-UA" sz="2200" dirty="0">
                <a:sym typeface="Symbol" panose="05050102010706020507" pitchFamily="18" charset="2"/>
              </a:rPr>
              <a:t> володіє також </a:t>
            </a:r>
            <a:r>
              <a:rPr lang="uk-UA" sz="22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Symbol" panose="05050102010706020507" pitchFamily="18" charset="2"/>
              </a:rPr>
              <a:t>сюр'єктивністю</a:t>
            </a:r>
            <a:r>
              <a:rPr lang="uk-UA" sz="2200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uk-UA" sz="2400" dirty="0" smtClean="0">
                <a:sym typeface="Symbol" panose="05050102010706020507" pitchFamily="18" charset="2"/>
              </a:rPr>
              <a:t> </a:t>
            </a:r>
            <a:r>
              <a:rPr lang="uk-UA" sz="2200" dirty="0">
                <a:sym typeface="Symbol" panose="05050102010706020507" pitchFamily="18" charset="2"/>
              </a:rPr>
              <a:t>За </a:t>
            </a:r>
            <a:r>
              <a:rPr lang="uk-UA" sz="2200" b="1" i="1" dirty="0">
                <a:solidFill>
                  <a:srgbClr val="003300"/>
                </a:solidFill>
                <a:sym typeface="Symbol" panose="05050102010706020507" pitchFamily="18" charset="2"/>
              </a:rPr>
              <a:t>теоремою про </a:t>
            </a:r>
            <a:r>
              <a:rPr lang="uk-UA" sz="2200" b="1" i="1" dirty="0" smtClean="0">
                <a:solidFill>
                  <a:srgbClr val="003300"/>
                </a:solidFill>
                <a:sym typeface="Symbol" panose="05050102010706020507" pitchFamily="18" charset="2"/>
              </a:rPr>
              <a:t>обернене </a:t>
            </a:r>
            <a:r>
              <a:rPr lang="uk-UA" sz="2200" b="1" i="1" dirty="0">
                <a:solidFill>
                  <a:srgbClr val="003300"/>
                </a:solidFill>
                <a:sym typeface="Symbol" panose="05050102010706020507" pitchFamily="18" charset="2"/>
              </a:rPr>
              <a:t>відображення</a:t>
            </a:r>
            <a:r>
              <a:rPr lang="uk-UA" sz="2200" dirty="0">
                <a:sym typeface="Symbol" panose="05050102010706020507" pitchFamily="18" charset="2"/>
              </a:rPr>
              <a:t>, </a:t>
            </a:r>
            <a:r>
              <a:rPr lang="uk-UA" sz="2200" dirty="0" err="1">
                <a:sym typeface="Symbol" panose="05050102010706020507" pitchFamily="18" charset="2"/>
              </a:rPr>
              <a:t>дешифруюче</a:t>
            </a:r>
            <a:r>
              <a:rPr lang="uk-UA" sz="2200" dirty="0">
                <a:sym typeface="Symbol" panose="05050102010706020507" pitchFamily="18" charset="2"/>
              </a:rPr>
              <a:t> відображення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dirty="0" smtClean="0">
                <a:solidFill>
                  <a:srgbClr val="003300"/>
                </a:solidFill>
              </a:rPr>
              <a:t> </a:t>
            </a:r>
            <a:r>
              <a:rPr lang="uk-UA" sz="2200" dirty="0" smtClean="0">
                <a:sym typeface="Symbol" panose="05050102010706020507" pitchFamily="18" charset="2"/>
              </a:rPr>
              <a:t>є </a:t>
            </a:r>
            <a:r>
              <a:rPr lang="uk-UA" sz="2200" b="1" i="1" dirty="0">
                <a:solidFill>
                  <a:srgbClr val="008000"/>
                </a:solidFill>
                <a:sym typeface="Symbol" panose="05050102010706020507" pitchFamily="18" charset="2"/>
              </a:rPr>
              <a:t>оберненим </a:t>
            </a:r>
            <a:r>
              <a:rPr lang="uk-UA" sz="2200" dirty="0">
                <a:sym typeface="Symbol" panose="05050102010706020507" pitchFamily="18" charset="2"/>
              </a:rPr>
              <a:t>до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dirty="0" smtClean="0">
                <a:solidFill>
                  <a:srgbClr val="003300"/>
                </a:solidFill>
              </a:rPr>
              <a:t> </a:t>
            </a:r>
            <a:r>
              <a:rPr lang="uk-UA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не </a:t>
            </a:r>
            <a:r>
              <a:rPr lang="uk-UA" sz="2400" b="1" dirty="0">
                <a:solidFill>
                  <a:srgbClr val="C00000"/>
                </a:solidFill>
                <a:sym typeface="Symbol" panose="05050102010706020507" pitchFamily="18" charset="2"/>
              </a:rPr>
              <a:t>тільки зліва, а й справа </a:t>
            </a:r>
            <a:r>
              <a:rPr lang="uk-UA" sz="2400" dirty="0" smtClean="0">
                <a:sym typeface="Symbol" panose="05050102010706020507" pitchFamily="18" charset="2"/>
              </a:rPr>
              <a:t>—криптографічні </a:t>
            </a:r>
            <a:r>
              <a:rPr lang="uk-UA" sz="2400" dirty="0">
                <a:sym typeface="Symbol" panose="05050102010706020507" pitchFamily="18" charset="2"/>
              </a:rPr>
              <a:t>застосування. Таким </a:t>
            </a:r>
            <a:r>
              <a:rPr lang="uk-UA" sz="2200" dirty="0">
                <a:sym typeface="Symbol" panose="05050102010706020507" pitchFamily="18" charset="2"/>
              </a:rPr>
              <a:t>чином</a:t>
            </a:r>
            <a:r>
              <a:rPr lang="uk-UA" sz="2400" dirty="0">
                <a:sym typeface="Symbol" panose="05050102010706020507" pitchFamily="18" charset="2"/>
              </a:rPr>
              <a:t>,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uk-UA" sz="2400" dirty="0" smtClean="0">
                <a:sym typeface="Symbol" panose="05050102010706020507" pitchFamily="18" charset="2"/>
              </a:rPr>
              <a:t> </a:t>
            </a:r>
            <a:r>
              <a:rPr lang="uk-UA" sz="2400" dirty="0">
                <a:sym typeface="Symbol" panose="05050102010706020507" pitchFamily="18" charset="2"/>
              </a:rPr>
              <a:t>і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uk-UA" sz="2400" dirty="0" smtClean="0">
                <a:sym typeface="Symbol" panose="05050102010706020507" pitchFamily="18" charset="2"/>
              </a:rPr>
              <a:t> </a:t>
            </a:r>
            <a:r>
              <a:rPr lang="uk-UA" sz="2200" dirty="0">
                <a:sym typeface="Symbol" panose="05050102010706020507" pitchFamily="18" charset="2"/>
              </a:rPr>
              <a:t>є </a:t>
            </a:r>
            <a:r>
              <a:rPr lang="uk-UA" sz="2200" b="1" i="1" dirty="0">
                <a:sym typeface="Symbol" panose="05050102010706020507" pitchFamily="18" charset="2"/>
              </a:rPr>
              <a:t>взаємно оберненими</a:t>
            </a:r>
            <a:r>
              <a:rPr lang="uk-UA" sz="2200" b="1" i="1" dirty="0" smtClean="0">
                <a:sym typeface="Symbol" panose="05050102010706020507" pitchFamily="18" charset="2"/>
              </a:rPr>
              <a:t>:</a:t>
            </a:r>
            <a:endParaRPr lang="uk-UA" sz="2200" b="1" i="1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(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i="1" dirty="0" smtClean="0">
                <a:solidFill>
                  <a:srgbClr val="003300"/>
                </a:solidFill>
              </a:rPr>
              <a:t> 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400" b="1" dirty="0">
                <a:solidFill>
                  <a:srgbClr val="003300"/>
                </a:solidFill>
                <a:sym typeface="Symbol" panose="05050102010706020507" pitchFamily="18" charset="2"/>
              </a:rPr>
              <a:t>=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>
                <a:solidFill>
                  <a:srgbClr val="003300"/>
                </a:solidFill>
              </a:rPr>
              <a:t>K</a:t>
            </a:r>
            <a:r>
              <a:rPr lang="en-US" sz="2400" b="1" i="1" dirty="0">
                <a:solidFill>
                  <a:srgbClr val="003300"/>
                </a:solidFill>
              </a:rPr>
              <a:t> 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(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dirty="0" smtClean="0">
                <a:solidFill>
                  <a:srgbClr val="003300"/>
                </a:solidFill>
              </a:rPr>
              <a:t> 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)) </a:t>
            </a:r>
            <a:r>
              <a:rPr lang="en-US" sz="2400" b="1" dirty="0">
                <a:solidFill>
                  <a:srgbClr val="003300"/>
                </a:solidFill>
                <a:sym typeface="Symbol" panose="05050102010706020507" pitchFamily="18" charset="2"/>
              </a:rPr>
              <a:t>=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.</a:t>
            </a:r>
          </a:p>
          <a:p>
            <a:pPr marL="0" indent="0">
              <a:buNone/>
            </a:pPr>
            <a:r>
              <a:rPr lang="uk-UA" sz="2400" dirty="0" smtClean="0"/>
              <a:t>	</a:t>
            </a:r>
            <a:r>
              <a:rPr lang="uk-UA" sz="2200" dirty="0" smtClean="0"/>
              <a:t>Криптосистему </a:t>
            </a:r>
            <a:r>
              <a:rPr lang="uk-UA" sz="2200" dirty="0"/>
              <a:t>називаємо </a:t>
            </a:r>
            <a:r>
              <a:rPr lang="uk-UA" sz="2200" b="1" i="1" dirty="0">
                <a:solidFill>
                  <a:srgbClr val="003300"/>
                </a:solidFill>
              </a:rPr>
              <a:t>ефективною, </a:t>
            </a:r>
            <a:r>
              <a:rPr lang="uk-UA" sz="2200" dirty="0"/>
              <a:t>якщо </a:t>
            </a:r>
            <a:r>
              <a:rPr lang="uk-UA" sz="2200" dirty="0" err="1"/>
              <a:t>шифруюче</a:t>
            </a:r>
            <a:r>
              <a:rPr lang="uk-UA" sz="2200" dirty="0"/>
              <a:t> і </a:t>
            </a:r>
            <a:r>
              <a:rPr lang="uk-UA" sz="2200" dirty="0" err="1"/>
              <a:t>деши­фруюче</a:t>
            </a:r>
            <a:r>
              <a:rPr lang="uk-UA" sz="2200" dirty="0"/>
              <a:t> відображення реалізуються </a:t>
            </a:r>
            <a:r>
              <a:rPr lang="uk-UA" sz="2200" b="1" dirty="0"/>
              <a:t>швидкими алгоритмами</a:t>
            </a:r>
            <a:r>
              <a:rPr lang="uk-UA" sz="2200" dirty="0"/>
              <a:t>. </a:t>
            </a:r>
            <a:endParaRPr lang="en-US" sz="2200" b="1" dirty="0" smtClean="0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9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32656"/>
            <a:ext cx="8856984" cy="6004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uk-UA" sz="2000" dirty="0">
                <a:solidFill>
                  <a:prstClr val="black"/>
                </a:solidFill>
              </a:rPr>
              <a:t>	</a:t>
            </a:r>
            <a:r>
              <a:rPr lang="uk-UA" sz="2400" dirty="0" smtClean="0">
                <a:solidFill>
                  <a:prstClr val="black"/>
                </a:solidFill>
              </a:rPr>
              <a:t>Шифр називається </a:t>
            </a:r>
            <a:r>
              <a:rPr lang="uk-UA" sz="2400" b="1" dirty="0" smtClean="0">
                <a:solidFill>
                  <a:srgbClr val="003300"/>
                </a:solidFill>
              </a:rPr>
              <a:t>блоковим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  <a:r>
              <a:rPr lang="uk-UA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періодом </a:t>
            </a:r>
            <a:r>
              <a:rPr lang="uk-UA" sz="2400" dirty="0" smtClean="0">
                <a:solidFill>
                  <a:prstClr val="black"/>
                </a:solidFill>
              </a:rPr>
              <a:t>(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довжиною блоку)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ℓ</a:t>
            </a:r>
            <a:r>
              <a:rPr lang="uk-UA" sz="2000" baseline="-25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uk-UA" sz="2400" dirty="0" smtClean="0">
                <a:solidFill>
                  <a:prstClr val="black"/>
                </a:solidFill>
              </a:rPr>
              <a:t>якщо </a:t>
            </a:r>
            <a:r>
              <a:rPr lang="uk-UA" sz="2400" dirty="0" err="1" smtClean="0">
                <a:solidFill>
                  <a:prstClr val="black"/>
                </a:solidFill>
              </a:rPr>
              <a:t>шифруюче</a:t>
            </a:r>
            <a:r>
              <a:rPr lang="uk-UA" sz="2400" dirty="0" smtClean="0">
                <a:solidFill>
                  <a:prstClr val="black"/>
                </a:solidFill>
              </a:rPr>
              <a:t> відображення задається спочатку на словах довжини</a:t>
            </a:r>
            <a:r>
              <a:rPr lang="uk-UA" sz="2800" dirty="0" smtClean="0">
                <a:solidFill>
                  <a:prstClr val="black"/>
                </a:solidFill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ℓ</a:t>
            </a:r>
            <a:r>
              <a:rPr lang="uk-UA" sz="2400" i="1" baseline="-25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uk-UA" sz="2400" dirty="0" smtClean="0">
                <a:solidFill>
                  <a:prstClr val="black"/>
                </a:solidFill>
              </a:rPr>
              <a:t>тобто </a:t>
            </a:r>
            <a:r>
              <a:rPr lang="uk-UA" sz="2000" dirty="0" smtClean="0">
                <a:solidFill>
                  <a:prstClr val="black"/>
                </a:solidFill>
              </a:rPr>
              <a:t>			</a:t>
            </a:r>
            <a:r>
              <a:rPr lang="en-US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800" b="1" i="1" dirty="0" smtClean="0">
                <a:solidFill>
                  <a:srgbClr val="003300"/>
                </a:solidFill>
              </a:rPr>
              <a:t> </a:t>
            </a:r>
            <a:r>
              <a:rPr lang="uk-UA" sz="2800" i="1" dirty="0">
                <a:solidFill>
                  <a:srgbClr val="003300"/>
                </a:solidFill>
              </a:rPr>
              <a:t>:</a:t>
            </a:r>
            <a:r>
              <a:rPr lang="en-US" sz="2800" b="1" i="1" dirty="0">
                <a:solidFill>
                  <a:srgbClr val="003300"/>
                </a:solidFill>
              </a:rPr>
              <a:t> </a:t>
            </a:r>
            <a:r>
              <a:rPr lang="uk-UA" sz="28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800" b="1" i="1" baseline="30000" dirty="0">
                <a:solidFill>
                  <a:srgbClr val="003300"/>
                </a:solidFill>
              </a:rPr>
              <a:t>ℓ</a:t>
            </a:r>
            <a:r>
              <a:rPr lang="uk-UA" sz="28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B</a:t>
            </a:r>
            <a:r>
              <a:rPr lang="uk-UA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*</a:t>
            </a:r>
            <a:r>
              <a:rPr lang="uk-UA" sz="2800" dirty="0">
                <a:sym typeface="Symbol" panose="05050102010706020507" pitchFamily="18" charset="2"/>
              </a:rPr>
              <a:t> </a:t>
            </a:r>
            <a:endParaRPr lang="uk-UA" sz="2800" dirty="0" smtClean="0">
              <a:sym typeface="Symbol" panose="05050102010706020507" pitchFamily="18" charset="2"/>
            </a:endParaRPr>
          </a:p>
          <a:p>
            <a:pPr lvl="0" algn="just"/>
            <a:r>
              <a:rPr lang="uk-UA" sz="2200" dirty="0" smtClean="0">
                <a:solidFill>
                  <a:prstClr val="black"/>
                </a:solidFill>
              </a:rPr>
              <a:t>а після цього поширюється на слова довільної довжини наступним чином: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uk-UA" sz="2000" dirty="0">
              <a:solidFill>
                <a:prstClr val="black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200" dirty="0" smtClean="0">
                <a:solidFill>
                  <a:prstClr val="black"/>
                </a:solidFill>
              </a:rPr>
              <a:t>Якщо</a:t>
            </a:r>
            <a:r>
              <a:rPr lang="uk-UA" sz="2000" dirty="0" smtClean="0">
                <a:solidFill>
                  <a:prstClr val="black"/>
                </a:solidFill>
              </a:rPr>
              <a:t> </a:t>
            </a:r>
            <a:r>
              <a:rPr lang="en-US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uk-UA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28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2800" i="1" baseline="-25000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sz="28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uk-UA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baseline="-25000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… </a:t>
            </a:r>
            <a:r>
              <a:rPr lang="en-US" sz="28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2800" i="1" baseline="-25000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uk-UA" sz="2200" dirty="0" smtClean="0">
                <a:solidFill>
                  <a:prstClr val="black"/>
                </a:solidFill>
              </a:rPr>
              <a:t>де блоки </a:t>
            </a:r>
            <a:r>
              <a:rPr lang="en-US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uk-UA" sz="2800" i="1" baseline="-25000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і</a:t>
            </a:r>
            <a:r>
              <a:rPr lang="uk-UA" sz="2800" dirty="0" smtClean="0">
                <a:solidFill>
                  <a:prstClr val="black"/>
                </a:solidFill>
              </a:rPr>
              <a:t>, </a:t>
            </a:r>
            <a:r>
              <a:rPr lang="uk-UA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і≤ </a:t>
            </a:r>
            <a:r>
              <a:rPr lang="en-US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solidFill>
                  <a:prstClr val="black"/>
                </a:solidFill>
              </a:rPr>
              <a:t>, </a:t>
            </a:r>
            <a:r>
              <a:rPr lang="uk-UA" sz="2200" dirty="0" smtClean="0">
                <a:solidFill>
                  <a:prstClr val="black"/>
                </a:solidFill>
              </a:rPr>
              <a:t>мають довжину </a:t>
            </a:r>
            <a:r>
              <a:rPr lang="uk-UA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ℓ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uk-UA" sz="2200" dirty="0" smtClean="0">
                <a:solidFill>
                  <a:prstClr val="black"/>
                </a:solidFill>
              </a:rPr>
              <a:t>то</a:t>
            </a:r>
            <a:r>
              <a:rPr lang="uk-UA" sz="2000" dirty="0" smtClean="0">
                <a:solidFill>
                  <a:prstClr val="black"/>
                </a:solidFill>
              </a:rPr>
              <a:t> </a:t>
            </a:r>
          </a:p>
          <a:p>
            <a:pPr lvl="0" algn="ctr"/>
            <a:r>
              <a:rPr lang="uk-UA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Е(К,М) = </a:t>
            </a:r>
            <a:r>
              <a:rPr lang="en-US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E(K,M</a:t>
            </a:r>
            <a:r>
              <a:rPr lang="en-US" sz="2800" b="1" i="1" baseline="-25000" dirty="0" smtClean="0">
                <a:solidFill>
                  <a:srgbClr val="003300"/>
                </a:solidFill>
              </a:rPr>
              <a:t>1</a:t>
            </a:r>
            <a:r>
              <a:rPr lang="en-US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)E(K,M</a:t>
            </a:r>
            <a:r>
              <a:rPr lang="en-US" sz="2800" b="1" i="1" baseline="-25000" dirty="0" smtClean="0">
                <a:solidFill>
                  <a:srgbClr val="003300"/>
                </a:solidFill>
              </a:rPr>
              <a:t>2</a:t>
            </a:r>
            <a:r>
              <a:rPr lang="en-US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)...E(</a:t>
            </a:r>
            <a:r>
              <a:rPr lang="en-US" sz="2800" i="1" dirty="0" err="1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K,M</a:t>
            </a:r>
            <a:r>
              <a:rPr lang="en-US" sz="2800" b="1" i="1" baseline="-25000" dirty="0" err="1" smtClean="0">
                <a:solidFill>
                  <a:srgbClr val="003300"/>
                </a:solidFill>
              </a:rPr>
              <a:t>t</a:t>
            </a:r>
            <a:r>
              <a:rPr lang="en-US" sz="28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endParaRPr lang="uk-UA" sz="2800" i="1" dirty="0">
              <a:ln>
                <a:solidFill>
                  <a:sysClr val="windowText" lastClr="000000"/>
                </a:solidFill>
              </a:ln>
              <a:solidFill>
                <a:srgbClr val="003300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200" dirty="0" smtClean="0">
                <a:solidFill>
                  <a:prstClr val="black"/>
                </a:solidFill>
              </a:rPr>
              <a:t>Якщо ж останній блок</a:t>
            </a:r>
            <a:r>
              <a:rPr lang="uk-UA" sz="2000" dirty="0" smtClean="0">
                <a:solidFill>
                  <a:prstClr val="black"/>
                </a:solidFill>
              </a:rPr>
              <a:t>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2400" b="1" i="1" baseline="-25000" dirty="0" smtClean="0">
                <a:solidFill>
                  <a:srgbClr val="003300"/>
                </a:solidFill>
              </a:rPr>
              <a:t>t</a:t>
            </a:r>
            <a:r>
              <a:rPr lang="uk-UA" sz="2400" b="1" i="1" baseline="-25000" dirty="0" smtClean="0">
                <a:solidFill>
                  <a:srgbClr val="003300"/>
                </a:solidFill>
              </a:rPr>
              <a:t> </a:t>
            </a:r>
            <a:r>
              <a:rPr lang="uk-UA" sz="2200" dirty="0" smtClean="0">
                <a:solidFill>
                  <a:prstClr val="black"/>
                </a:solidFill>
              </a:rPr>
              <a:t>має меншу від</a:t>
            </a:r>
            <a:r>
              <a:rPr lang="uk-UA" sz="2000" dirty="0" smtClean="0">
                <a:solidFill>
                  <a:prstClr val="black"/>
                </a:solidFill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ℓ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uk-UA" sz="2200" dirty="0" smtClean="0">
                <a:solidFill>
                  <a:prstClr val="black"/>
                </a:solidFill>
              </a:rPr>
              <a:t>довжину, то він доповнюється до повного довільним наперед обумовленим чином.</a:t>
            </a:r>
          </a:p>
          <a:p>
            <a:pPr lvl="0" algn="just"/>
            <a:endParaRPr lang="uk-UA" sz="2000" dirty="0">
              <a:solidFill>
                <a:prstClr val="black"/>
              </a:solidFill>
            </a:endParaRPr>
          </a:p>
          <a:p>
            <a:pPr lvl="0" algn="just"/>
            <a:r>
              <a:rPr lang="uk-UA" sz="2000" dirty="0" smtClean="0">
                <a:solidFill>
                  <a:prstClr val="black"/>
                </a:solidFill>
              </a:rPr>
              <a:t>	</a:t>
            </a:r>
            <a:r>
              <a:rPr lang="uk-UA" sz="2200" dirty="0" smtClean="0">
                <a:solidFill>
                  <a:prstClr val="black"/>
                </a:solidFill>
              </a:rPr>
              <a:t>Часто у </a:t>
            </a:r>
            <a:r>
              <a:rPr lang="uk-UA" sz="2200" b="1" dirty="0" smtClean="0">
                <a:solidFill>
                  <a:srgbClr val="008000"/>
                </a:solidFill>
              </a:rPr>
              <a:t>блоковому шифрі </a:t>
            </a:r>
            <a:r>
              <a:rPr lang="uk-UA" sz="2200" b="1" dirty="0" err="1" smtClean="0">
                <a:solidFill>
                  <a:srgbClr val="008000"/>
                </a:solidFill>
              </a:rPr>
              <a:t>шифруюче</a:t>
            </a:r>
            <a:r>
              <a:rPr lang="uk-UA" sz="2200" b="1" dirty="0" smtClean="0">
                <a:solidFill>
                  <a:srgbClr val="008000"/>
                </a:solidFill>
              </a:rPr>
              <a:t> відображення зберігає довжину</a:t>
            </a:r>
            <a:r>
              <a:rPr lang="uk-UA" sz="2200" dirty="0" smtClean="0">
                <a:solidFill>
                  <a:prstClr val="black"/>
                </a:solidFill>
              </a:rPr>
              <a:t>, тобто є вигляду  </a:t>
            </a:r>
          </a:p>
          <a:p>
            <a:pPr lvl="0" algn="ctr"/>
            <a:r>
              <a:rPr 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 : </a:t>
            </a:r>
            <a:r>
              <a:rPr lang="en-US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K</a:t>
            </a:r>
            <a:r>
              <a:rPr lang="uk-UA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ru-RU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8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800" b="1" i="1" baseline="30000" dirty="0">
                <a:solidFill>
                  <a:srgbClr val="003300"/>
                </a:solidFill>
              </a:rPr>
              <a:t>ℓ</a:t>
            </a:r>
            <a:r>
              <a:rPr lang="en-US" sz="28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8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sz="28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sz="2800" b="1" i="1" baseline="30000" dirty="0" smtClean="0">
                <a:solidFill>
                  <a:srgbClr val="003300"/>
                </a:solidFill>
              </a:rPr>
              <a:t>ℓ</a:t>
            </a:r>
            <a:r>
              <a:rPr lang="en-US" sz="2800" dirty="0" smtClean="0">
                <a:solidFill>
                  <a:prstClr val="black"/>
                </a:solidFill>
              </a:rPr>
              <a:t>. </a:t>
            </a:r>
            <a:endParaRPr lang="uk-UA" sz="2800" dirty="0" smtClean="0">
              <a:solidFill>
                <a:prstClr val="black"/>
              </a:solidFill>
            </a:endParaRPr>
          </a:p>
          <a:p>
            <a:pPr algn="just"/>
            <a:r>
              <a:rPr lang="uk-UA" sz="2200" dirty="0" smtClean="0">
                <a:solidFill>
                  <a:prstClr val="black"/>
                </a:solidFill>
              </a:rPr>
              <a:t>Окрім того множини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>
                <a:solidFill>
                  <a:srgbClr val="003300"/>
                </a:solidFill>
              </a:rPr>
              <a:t>ℓ</a:t>
            </a:r>
            <a:r>
              <a:rPr lang="uk-UA" sz="2000" b="1" baseline="30000" dirty="0" smtClean="0">
                <a:solidFill>
                  <a:srgbClr val="003300"/>
                </a:solidFill>
              </a:rPr>
              <a:t> </a:t>
            </a:r>
            <a:r>
              <a:rPr lang="uk-UA" sz="2000" dirty="0" smtClean="0">
                <a:solidFill>
                  <a:prstClr val="black"/>
                </a:solidFill>
              </a:rPr>
              <a:t>і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sz="2400" b="1" i="1" baseline="30000" dirty="0">
                <a:solidFill>
                  <a:srgbClr val="003300"/>
                </a:solidFill>
              </a:rPr>
              <a:t>ℓ </a:t>
            </a:r>
            <a:r>
              <a:rPr lang="uk-UA" sz="2200" dirty="0" smtClean="0">
                <a:solidFill>
                  <a:prstClr val="black"/>
                </a:solidFill>
              </a:rPr>
              <a:t>можуть містити однакову кількість слів, як це буде, скажімо, в поширеному випадку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 = В</a:t>
            </a:r>
            <a:r>
              <a:rPr lang="uk-UA" sz="2000" b="1" dirty="0" smtClean="0">
                <a:solidFill>
                  <a:srgbClr val="003300"/>
                </a:solidFill>
              </a:rPr>
              <a:t>.</a:t>
            </a:r>
            <a:endParaRPr lang="uk-UA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42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856984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uk-UA" sz="2200" dirty="0" smtClean="0">
                <a:solidFill>
                  <a:prstClr val="black"/>
                </a:solidFill>
              </a:rPr>
              <a:t>Якщо ми маємо відображення саме такого виду і розглядаємо питання, чи можна його використовувати як </a:t>
            </a:r>
            <a:r>
              <a:rPr lang="uk-UA" sz="2200" dirty="0" err="1" smtClean="0">
                <a:solidFill>
                  <a:prstClr val="black"/>
                </a:solidFill>
              </a:rPr>
              <a:t>шифруюче</a:t>
            </a:r>
            <a:r>
              <a:rPr lang="uk-UA" sz="2200" dirty="0" smtClean="0">
                <a:solidFill>
                  <a:prstClr val="black"/>
                </a:solidFill>
              </a:rPr>
              <a:t>, то в пригоді знову стає </a:t>
            </a:r>
            <a:r>
              <a:rPr lang="uk-UA" sz="2200" b="1" i="1" dirty="0" smtClean="0">
                <a:solidFill>
                  <a:srgbClr val="C00000"/>
                </a:solidFill>
              </a:rPr>
              <a:t>теорема про обернені відображення</a:t>
            </a:r>
            <a:r>
              <a:rPr lang="uk-UA" sz="2200" dirty="0" smtClean="0">
                <a:solidFill>
                  <a:prstClr val="black"/>
                </a:solidFill>
              </a:rPr>
              <a:t>. </a:t>
            </a:r>
          </a:p>
          <a:p>
            <a:pPr lvl="0"/>
            <a:r>
              <a:rPr lang="uk-UA" sz="2200" dirty="0" smtClean="0">
                <a:solidFill>
                  <a:prstClr val="black"/>
                </a:solidFill>
              </a:rPr>
              <a:t>	Згідно з нею досить </a:t>
            </a:r>
            <a:r>
              <a:rPr lang="uk-UA" sz="2200" b="1" dirty="0" smtClean="0">
                <a:solidFill>
                  <a:prstClr val="black"/>
                </a:solidFill>
              </a:rPr>
              <a:t>довести якусь одну з  умов</a:t>
            </a:r>
            <a:r>
              <a:rPr lang="uk-UA" sz="2200" dirty="0" smtClean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uk-UA" sz="2200" dirty="0" smtClean="0">
                <a:solidFill>
                  <a:prstClr val="black"/>
                </a:solidFill>
              </a:rPr>
              <a:t> </a:t>
            </a:r>
            <a:r>
              <a:rPr lang="uk-UA" sz="2200" dirty="0">
                <a:solidFill>
                  <a:prstClr val="black"/>
                </a:solidFill>
              </a:rPr>
              <a:t>1) </a:t>
            </a:r>
            <a:r>
              <a:rPr lang="uk-UA" sz="2200" dirty="0" err="1">
                <a:solidFill>
                  <a:prstClr val="black"/>
                </a:solidFill>
              </a:rPr>
              <a:t>ін'єктивність</a:t>
            </a:r>
            <a:r>
              <a:rPr lang="uk-UA" sz="2200" dirty="0">
                <a:solidFill>
                  <a:prstClr val="black"/>
                </a:solidFill>
              </a:rPr>
              <a:t>, </a:t>
            </a:r>
            <a:endParaRPr lang="uk-UA" sz="2200" dirty="0" smtClean="0">
              <a:solidFill>
                <a:prstClr val="black"/>
              </a:solidFill>
            </a:endParaRPr>
          </a:p>
          <a:p>
            <a:pPr lvl="0"/>
            <a:r>
              <a:rPr lang="uk-UA" sz="2200" dirty="0" smtClean="0">
                <a:solidFill>
                  <a:prstClr val="black"/>
                </a:solidFill>
              </a:rPr>
              <a:t>2</a:t>
            </a:r>
            <a:r>
              <a:rPr lang="uk-UA" sz="2200" dirty="0">
                <a:solidFill>
                  <a:prstClr val="black"/>
                </a:solidFill>
              </a:rPr>
              <a:t>) </a:t>
            </a:r>
            <a:r>
              <a:rPr lang="uk-UA" sz="2200" dirty="0" err="1">
                <a:solidFill>
                  <a:prstClr val="black"/>
                </a:solidFill>
              </a:rPr>
              <a:t>сюр'єктивність</a:t>
            </a:r>
            <a:r>
              <a:rPr lang="uk-UA" sz="2200" dirty="0">
                <a:solidFill>
                  <a:prstClr val="black"/>
                </a:solidFill>
              </a:rPr>
              <a:t>, </a:t>
            </a:r>
            <a:endParaRPr lang="uk-UA" sz="2200" dirty="0" smtClean="0">
              <a:solidFill>
                <a:prstClr val="black"/>
              </a:solidFill>
            </a:endParaRPr>
          </a:p>
          <a:p>
            <a:pPr lvl="0"/>
            <a:r>
              <a:rPr lang="uk-UA" sz="2200" dirty="0" smtClean="0">
                <a:solidFill>
                  <a:prstClr val="black"/>
                </a:solidFill>
              </a:rPr>
              <a:t>3</a:t>
            </a:r>
            <a:r>
              <a:rPr lang="uk-UA" sz="2200" dirty="0">
                <a:solidFill>
                  <a:prstClr val="black"/>
                </a:solidFill>
              </a:rPr>
              <a:t>) існування оберненого зліва відображення, </a:t>
            </a:r>
            <a:endParaRPr lang="uk-UA" sz="2200" dirty="0" smtClean="0">
              <a:solidFill>
                <a:prstClr val="black"/>
              </a:solidFill>
            </a:endParaRPr>
          </a:p>
          <a:p>
            <a:pPr lvl="0"/>
            <a:r>
              <a:rPr lang="uk-UA" sz="2200" dirty="0" smtClean="0">
                <a:solidFill>
                  <a:prstClr val="black"/>
                </a:solidFill>
              </a:rPr>
              <a:t>4</a:t>
            </a:r>
            <a:r>
              <a:rPr lang="uk-UA" sz="2200" dirty="0">
                <a:solidFill>
                  <a:prstClr val="black"/>
                </a:solidFill>
              </a:rPr>
              <a:t>) існування оберненого справа відображення</a:t>
            </a:r>
            <a:r>
              <a:rPr lang="uk-UA" sz="2200" dirty="0" smtClean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uk-UA" sz="2200" dirty="0">
                <a:solidFill>
                  <a:prstClr val="black"/>
                </a:solidFill>
                <a:sym typeface="Symbol" panose="05050102010706020507" pitchFamily="18" charset="2"/>
              </a:rPr>
              <a:t>Для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400" b="1" dirty="0">
                <a:solidFill>
                  <a:srgbClr val="003300"/>
                </a:solidFill>
                <a:sym typeface="Symbol" panose="05050102010706020507" pitchFamily="18" charset="2"/>
              </a:rPr>
              <a:t>блокових криптосистем з довжиною блоку </a:t>
            </a:r>
            <a:r>
              <a:rPr lang="uk-UA" sz="2800" b="1" i="1" dirty="0" smtClean="0"/>
              <a:t>ℓ</a:t>
            </a:r>
            <a:r>
              <a:rPr lang="uk-UA" sz="2800" b="1" dirty="0">
                <a:solidFill>
                  <a:prstClr val="black"/>
                </a:solidFill>
              </a:rPr>
              <a:t> </a:t>
            </a:r>
            <a:r>
              <a:rPr lang="uk-UA" sz="2800" b="1" i="1" dirty="0">
                <a:solidFill>
                  <a:schemeClr val="tx1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800" dirty="0" smtClean="0"/>
              <a:t> </a:t>
            </a:r>
          </a:p>
          <a:p>
            <a:pPr algn="ctr"/>
            <a:r>
              <a:rPr lang="en-US" sz="28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800" b="1" i="1" baseline="-25000" dirty="0" smtClean="0">
                <a:solidFill>
                  <a:srgbClr val="003300"/>
                </a:solidFill>
              </a:rPr>
              <a:t>K</a:t>
            </a:r>
            <a:r>
              <a:rPr lang="en-US" sz="2800" b="1" i="1" dirty="0" smtClean="0">
                <a:solidFill>
                  <a:srgbClr val="003300"/>
                </a:solidFill>
              </a:rPr>
              <a:t> </a:t>
            </a:r>
            <a:r>
              <a:rPr lang="uk-UA" sz="2800" b="1" i="1" dirty="0" smtClean="0">
                <a:solidFill>
                  <a:srgbClr val="003300"/>
                </a:solidFill>
              </a:rPr>
              <a:t>: </a:t>
            </a:r>
            <a:r>
              <a:rPr lang="uk-UA" sz="28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800" b="1" i="1" baseline="30000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8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B</a:t>
            </a:r>
            <a:r>
              <a:rPr lang="uk-UA" sz="28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8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800" dirty="0" smtClean="0">
                <a:sym typeface="Symbol" panose="05050102010706020507" pitchFamily="18" charset="2"/>
              </a:rPr>
              <a:t> </a:t>
            </a:r>
          </a:p>
          <a:p>
            <a:r>
              <a:rPr lang="uk-UA" sz="2200" dirty="0">
                <a:solidFill>
                  <a:prstClr val="black"/>
                </a:solidFill>
              </a:rPr>
              <a:t>О</a:t>
            </a:r>
            <a:r>
              <a:rPr lang="uk-UA" sz="2200" dirty="0">
                <a:solidFill>
                  <a:prstClr val="black"/>
                </a:solidFill>
                <a:sym typeface="Symbol" panose="05050102010706020507" pitchFamily="18" charset="2"/>
              </a:rPr>
              <a:t>скільки вимірність </a:t>
            </a:r>
            <a:r>
              <a:rPr lang="uk-UA" sz="28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800" b="1" i="1" baseline="30000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8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800" dirty="0" smtClean="0">
                <a:sym typeface="Symbol" panose="05050102010706020507" pitchFamily="18" charset="2"/>
              </a:rPr>
              <a:t>т</a:t>
            </a:r>
            <a:r>
              <a:rPr lang="uk-UA" sz="28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uk-UA" sz="2200" dirty="0">
                <a:solidFill>
                  <a:prstClr val="black"/>
                </a:solidFill>
                <a:sym typeface="Symbol" panose="05050102010706020507" pitchFamily="18" charset="2"/>
              </a:rPr>
              <a:t>така сама як і вимірність </a:t>
            </a:r>
            <a:r>
              <a:rPr lang="uk-UA" sz="2200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sz="28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B</a:t>
            </a:r>
            <a:r>
              <a:rPr lang="uk-UA" sz="28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8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скінченна</a:t>
            </a:r>
            <a:r>
              <a:rPr lang="uk-UA" sz="2400" b="1" dirty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uk-UA" sz="2200" dirty="0">
                <a:solidFill>
                  <a:prstClr val="black"/>
                </a:solidFill>
                <a:sym typeface="Symbol" panose="05050102010706020507" pitchFamily="18" charset="2"/>
              </a:rPr>
              <a:t>то для аналізу блокових шифрів</a:t>
            </a:r>
            <a:r>
              <a:rPr lang="uk-UA" sz="20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достатньо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400" dirty="0">
                <a:solidFill>
                  <a:prstClr val="black"/>
                </a:solidFill>
                <a:sym typeface="Symbol" panose="05050102010706020507" pitchFamily="18" charset="2"/>
              </a:rPr>
              <a:t>розглянути</a:t>
            </a:r>
            <a:r>
              <a:rPr lang="uk-UA" sz="28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uk-UA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одну </a:t>
            </a:r>
            <a:r>
              <a:rPr lang="uk-UA" sz="2400" b="1" dirty="0">
                <a:solidFill>
                  <a:srgbClr val="FF0000"/>
                </a:solidFill>
                <a:sym typeface="Symbol" panose="05050102010706020507" pitchFamily="18" charset="2"/>
              </a:rPr>
              <a:t>із умов: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ін'єктивність</a:t>
            </a:r>
            <a:r>
              <a:rPr lang="uk-UA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 </a:t>
            </a:r>
            <a:r>
              <a:rPr lang="uk-UA" sz="20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або </a:t>
            </a:r>
            <a:r>
              <a:rPr lang="uk-UA" sz="20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сюр'єктивність</a:t>
            </a:r>
            <a:r>
              <a:rPr lang="uk-UA" sz="20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 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  <a:sym typeface="Symbol" panose="05050102010706020507" pitchFamily="18" charset="2"/>
              </a:rPr>
              <a:t>існування лівого або існування правого оберненого відображення</a:t>
            </a:r>
            <a:r>
              <a:rPr lang="uk-UA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</a:rPr>
              <a:t>.</a:t>
            </a:r>
            <a:endParaRPr lang="en-US" sz="2000" b="1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Bookman Old Style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2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856984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400" b="1" dirty="0" smtClean="0">
                <a:solidFill>
                  <a:srgbClr val="003300"/>
                </a:solidFill>
              </a:rPr>
              <a:t> </a:t>
            </a:r>
            <a:r>
              <a:rPr lang="uk-UA" sz="2800" b="1" dirty="0" smtClean="0">
                <a:solidFill>
                  <a:srgbClr val="003300"/>
                </a:solidFill>
              </a:rPr>
              <a:t>Дешифрування</a:t>
            </a:r>
            <a:r>
              <a:rPr lang="uk-UA" b="1" dirty="0" smtClean="0">
                <a:solidFill>
                  <a:srgbClr val="003300"/>
                </a:solidFill>
              </a:rPr>
              <a:t> </a:t>
            </a:r>
            <a:r>
              <a:rPr lang="uk-UA" sz="2800" b="1" dirty="0" smtClean="0">
                <a:solidFill>
                  <a:srgbClr val="003300"/>
                </a:solidFill>
              </a:rPr>
              <a:t>ітераціями</a:t>
            </a:r>
          </a:p>
          <a:p>
            <a:pPr lvl="0"/>
            <a:r>
              <a:rPr lang="uk-UA" sz="2400" b="1" dirty="0" smtClean="0">
                <a:solidFill>
                  <a:prstClr val="black"/>
                </a:solidFill>
              </a:rPr>
              <a:t>Блоковий </a:t>
            </a:r>
            <a:r>
              <a:rPr lang="uk-UA" sz="2400" b="1" dirty="0">
                <a:solidFill>
                  <a:prstClr val="black"/>
                </a:solidFill>
              </a:rPr>
              <a:t>шифр </a:t>
            </a:r>
            <a:r>
              <a:rPr lang="uk-UA" sz="2400" b="1" dirty="0">
                <a:solidFill>
                  <a:srgbClr val="008000"/>
                </a:solidFill>
              </a:rPr>
              <a:t>із </a:t>
            </a:r>
            <a:r>
              <a:rPr lang="uk-UA" sz="2400" b="1" dirty="0" err="1">
                <a:solidFill>
                  <a:srgbClr val="008000"/>
                </a:solidFill>
              </a:rPr>
              <a:t>шифруючим</a:t>
            </a:r>
            <a:r>
              <a:rPr lang="uk-UA" sz="2400" b="1" dirty="0">
                <a:solidFill>
                  <a:srgbClr val="008000"/>
                </a:solidFill>
              </a:rPr>
              <a:t> </a:t>
            </a:r>
            <a:r>
              <a:rPr lang="uk-UA" sz="2400" dirty="0">
                <a:solidFill>
                  <a:srgbClr val="008000"/>
                </a:solidFill>
              </a:rPr>
              <a:t>відображенням </a:t>
            </a:r>
            <a:r>
              <a:rPr lang="uk-UA" sz="2400" dirty="0">
                <a:solidFill>
                  <a:prstClr val="black"/>
                </a:solidFill>
              </a:rPr>
              <a:t>виду 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</a:p>
          <a:p>
            <a:pPr lvl="0" algn="ctr"/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i="1" dirty="0" smtClean="0">
                <a:solidFill>
                  <a:srgbClr val="003300"/>
                </a:solidFill>
              </a:rPr>
              <a:t> </a:t>
            </a:r>
            <a:r>
              <a:rPr lang="uk-UA" sz="2400" b="1" i="1" dirty="0">
                <a:solidFill>
                  <a:srgbClr val="003300"/>
                </a:solidFill>
              </a:rPr>
              <a:t>: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А</a:t>
            </a:r>
            <a:r>
              <a:rPr lang="uk-UA" sz="2400" b="1" i="1" baseline="30000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sym typeface="Symbol" panose="05050102010706020507" pitchFamily="18" charset="2"/>
              </a:rPr>
              <a:t> </a:t>
            </a:r>
            <a:endParaRPr lang="uk-UA" sz="2400" dirty="0"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(</a:t>
            </a:r>
            <a:r>
              <a:rPr lang="uk-UA" sz="2400" dirty="0">
                <a:solidFill>
                  <a:prstClr val="black"/>
                </a:solidFill>
              </a:rPr>
              <a:t>алфавіт </a:t>
            </a:r>
            <a:r>
              <a:rPr lang="uk-UA" sz="2400" dirty="0" err="1">
                <a:solidFill>
                  <a:prstClr val="black"/>
                </a:solidFill>
              </a:rPr>
              <a:t>криптотекстів</a:t>
            </a:r>
            <a:r>
              <a:rPr lang="uk-UA" sz="2400" dirty="0">
                <a:solidFill>
                  <a:prstClr val="black"/>
                </a:solidFill>
              </a:rPr>
              <a:t> збігається з алфавітом </a:t>
            </a:r>
            <a:r>
              <a:rPr lang="uk-UA" sz="2400" dirty="0" smtClean="0">
                <a:solidFill>
                  <a:prstClr val="black"/>
                </a:solidFill>
              </a:rPr>
              <a:t>повідомлень). </a:t>
            </a:r>
          </a:p>
          <a:p>
            <a:pPr lvl="0"/>
            <a:r>
              <a:rPr lang="uk-UA" sz="2400" dirty="0" err="1" smtClean="0">
                <a:solidFill>
                  <a:prstClr val="black"/>
                </a:solidFill>
              </a:rPr>
              <a:t>Зірозуміло</a:t>
            </a:r>
            <a:r>
              <a:rPr lang="uk-UA" sz="2400" dirty="0" smtClean="0">
                <a:solidFill>
                  <a:prstClr val="black"/>
                </a:solidFill>
              </a:rPr>
              <a:t>, </a:t>
            </a:r>
            <a:r>
              <a:rPr lang="uk-UA" sz="2400" dirty="0">
                <a:solidFill>
                  <a:prstClr val="black"/>
                </a:solidFill>
              </a:rPr>
              <a:t>що для кожного ключа </a:t>
            </a:r>
            <a:r>
              <a:rPr lang="uk-UA" sz="2400" b="1" dirty="0">
                <a:solidFill>
                  <a:srgbClr val="003300"/>
                </a:solidFill>
              </a:rPr>
              <a:t>К </a:t>
            </a:r>
            <a:r>
              <a:rPr lang="uk-UA" sz="2400" dirty="0" err="1">
                <a:solidFill>
                  <a:prstClr val="black"/>
                </a:solidFill>
              </a:rPr>
              <a:t>шифруюче</a:t>
            </a:r>
            <a:r>
              <a:rPr lang="uk-UA" sz="2400" dirty="0">
                <a:solidFill>
                  <a:prstClr val="black"/>
                </a:solidFill>
              </a:rPr>
              <a:t> відображення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>
                <a:solidFill>
                  <a:srgbClr val="003300"/>
                </a:solidFill>
              </a:rPr>
              <a:t>K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  <a:r>
              <a:rPr lang="uk-UA" sz="2400" dirty="0">
                <a:solidFill>
                  <a:prstClr val="black"/>
                </a:solidFill>
              </a:rPr>
              <a:t>є </a:t>
            </a:r>
            <a:r>
              <a:rPr lang="uk-UA" sz="2400" b="1" i="1" dirty="0">
                <a:solidFill>
                  <a:srgbClr val="008000"/>
                </a:solidFill>
              </a:rPr>
              <a:t>елементом групи </a:t>
            </a:r>
            <a:r>
              <a:rPr lang="en-US" sz="2400" b="1" dirty="0" err="1">
                <a:solidFill>
                  <a:prstClr val="black"/>
                </a:solidFill>
              </a:rPr>
              <a:t>Sym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dirty="0" smtClean="0">
                <a:solidFill>
                  <a:srgbClr val="003300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,</a:t>
            </a:r>
            <a:endParaRPr lang="uk-UA" sz="2400" dirty="0" smtClean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Sym</a:t>
            </a:r>
            <a:r>
              <a:rPr lang="en-US" sz="2400" b="1" dirty="0" smtClean="0">
                <a:solidFill>
                  <a:srgbClr val="003300"/>
                </a:solidFill>
              </a:rPr>
              <a:t> </a:t>
            </a:r>
            <a:r>
              <a:rPr lang="en-US" sz="2400" b="1" dirty="0">
                <a:solidFill>
                  <a:srgbClr val="003300"/>
                </a:solidFill>
              </a:rPr>
              <a:t>X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uk-UA" sz="2400" dirty="0">
                <a:solidFill>
                  <a:prstClr val="black"/>
                </a:solidFill>
              </a:rPr>
              <a:t>позначає групу перестановок множини </a:t>
            </a:r>
            <a:r>
              <a:rPr lang="en-US" sz="2400" b="1" dirty="0" smtClean="0">
                <a:solidFill>
                  <a:srgbClr val="003300"/>
                </a:solidFill>
              </a:rPr>
              <a:t>X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endParaRPr lang="uk-UA" sz="2400" dirty="0" smtClean="0">
              <a:solidFill>
                <a:prstClr val="black"/>
              </a:solidFill>
            </a:endParaRPr>
          </a:p>
          <a:p>
            <a:r>
              <a:rPr lang="uk-UA" sz="2400" b="1" i="1" dirty="0" smtClean="0">
                <a:solidFill>
                  <a:srgbClr val="002060"/>
                </a:solidFill>
              </a:rPr>
              <a:t>Означення</a:t>
            </a:r>
            <a:r>
              <a:rPr lang="uk-UA" sz="2400" b="1" dirty="0" smtClean="0">
                <a:solidFill>
                  <a:srgbClr val="002060"/>
                </a:solidFill>
              </a:rPr>
              <a:t>: </a:t>
            </a:r>
            <a:r>
              <a:rPr lang="uk-UA" sz="2400" dirty="0" smtClean="0">
                <a:solidFill>
                  <a:prstClr val="black"/>
                </a:solidFill>
              </a:rPr>
              <a:t>шифр  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uk-UA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rgbClr val="003300"/>
                </a:solidFill>
                <a:sym typeface="Symbol" panose="05050102010706020507" pitchFamily="18" charset="2"/>
              </a:rPr>
              <a:t> </a:t>
            </a:r>
            <a:r>
              <a:rPr lang="uk-UA" sz="24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dirty="0" smtClean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sym typeface="Symbol" panose="05050102010706020507" pitchFamily="18" charset="2"/>
              </a:rPr>
              <a:t> </a:t>
            </a:r>
            <a:r>
              <a:rPr lang="uk-UA" sz="2400" dirty="0" smtClean="0">
                <a:solidFill>
                  <a:prstClr val="black"/>
                </a:solidFill>
              </a:rPr>
              <a:t>утворює </a:t>
            </a:r>
            <a:r>
              <a:rPr lang="uk-UA" sz="2400" b="1" dirty="0">
                <a:solidFill>
                  <a:srgbClr val="003300"/>
                </a:solidFill>
              </a:rPr>
              <a:t>групу,</a:t>
            </a:r>
            <a:r>
              <a:rPr lang="uk-UA" sz="2400" dirty="0">
                <a:solidFill>
                  <a:prstClr val="black"/>
                </a:solidFill>
              </a:rPr>
              <a:t> </a:t>
            </a:r>
            <a:endParaRPr lang="uk-UA" sz="2400" dirty="0" smtClean="0">
              <a:solidFill>
                <a:prstClr val="black"/>
              </a:solidFill>
            </a:endParaRPr>
          </a:p>
          <a:p>
            <a:pPr lvl="0"/>
            <a:r>
              <a:rPr lang="uk-UA" sz="2400" dirty="0">
                <a:solidFill>
                  <a:prstClr val="black"/>
                </a:solidFill>
              </a:rPr>
              <a:t>	 </a:t>
            </a:r>
            <a:r>
              <a:rPr lang="uk-UA" sz="2400" dirty="0" smtClean="0">
                <a:solidFill>
                  <a:prstClr val="black"/>
                </a:solidFill>
              </a:rPr>
              <a:t>        якщо </a:t>
            </a:r>
            <a:r>
              <a:rPr lang="uk-UA" sz="2400" dirty="0">
                <a:solidFill>
                  <a:prstClr val="black"/>
                </a:solidFill>
              </a:rPr>
              <a:t>родина </a:t>
            </a:r>
            <a:r>
              <a:rPr lang="uk-UA" sz="2400" dirty="0" smtClean="0">
                <a:solidFill>
                  <a:prstClr val="black"/>
                </a:solidFill>
              </a:rPr>
              <a:t>{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>
                <a:solidFill>
                  <a:srgbClr val="003300"/>
                </a:solidFill>
              </a:rPr>
              <a:t>K</a:t>
            </a:r>
            <a:r>
              <a:rPr lang="uk-UA" sz="2400" dirty="0" smtClean="0">
                <a:solidFill>
                  <a:prstClr val="black"/>
                </a:solidFill>
              </a:rPr>
              <a:t>} 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baseline="-25000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4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uk-UA" sz="24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400" b="1" i="1" baseline="-25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K </a:t>
            </a:r>
            <a:r>
              <a:rPr lang="uk-UA" sz="2400" baseline="-25000" dirty="0" smtClean="0">
                <a:solidFill>
                  <a:prstClr val="black"/>
                </a:solidFill>
              </a:rPr>
              <a:t>  </a:t>
            </a:r>
            <a:r>
              <a:rPr lang="uk-UA" sz="2400" dirty="0" smtClean="0">
                <a:solidFill>
                  <a:prstClr val="black"/>
                </a:solidFill>
              </a:rPr>
              <a:t>є </a:t>
            </a:r>
            <a:r>
              <a:rPr lang="uk-UA" sz="2400" dirty="0">
                <a:solidFill>
                  <a:prstClr val="black"/>
                </a:solidFill>
              </a:rPr>
              <a:t>в </a:t>
            </a:r>
            <a:r>
              <a:rPr lang="en-US" sz="2400" b="1" dirty="0" err="1">
                <a:solidFill>
                  <a:prstClr val="black"/>
                </a:solidFill>
              </a:rPr>
              <a:t>Sym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uk-UA" sz="2400" b="1" i="1" dirty="0">
                <a:solidFill>
                  <a:prstClr val="black"/>
                </a:solidFill>
              </a:rPr>
              <a:t>підгрупою</a:t>
            </a:r>
            <a:r>
              <a:rPr lang="uk-UA" sz="2400" dirty="0">
                <a:solidFill>
                  <a:prstClr val="black"/>
                </a:solidFill>
              </a:rPr>
              <a:t>.</a:t>
            </a:r>
          </a:p>
          <a:p>
            <a:pPr lvl="0"/>
            <a:endParaRPr lang="uk-UA" sz="2400" dirty="0">
              <a:solidFill>
                <a:prstClr val="black"/>
              </a:solidFill>
            </a:endParaRPr>
          </a:p>
          <a:p>
            <a:r>
              <a:rPr lang="uk-UA" sz="2400" dirty="0" err="1">
                <a:solidFill>
                  <a:prstClr val="black"/>
                </a:solidFill>
              </a:rPr>
              <a:t>Шифруюче</a:t>
            </a:r>
            <a:r>
              <a:rPr lang="uk-UA" sz="2400" dirty="0">
                <a:solidFill>
                  <a:prstClr val="black"/>
                </a:solidFill>
              </a:rPr>
              <a:t> відображення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>
                <a:solidFill>
                  <a:srgbClr val="003300"/>
                </a:solidFill>
              </a:rPr>
              <a:t>K</a:t>
            </a:r>
            <a:r>
              <a:rPr lang="en-US" sz="2400" b="1" i="1" dirty="0">
                <a:solidFill>
                  <a:srgbClr val="003300"/>
                </a:solidFill>
              </a:rPr>
              <a:t> </a:t>
            </a:r>
            <a:r>
              <a:rPr lang="uk-UA" sz="2400" b="1" i="1" dirty="0">
                <a:solidFill>
                  <a:srgbClr val="003300"/>
                </a:solidFill>
              </a:rPr>
              <a:t>: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sym typeface="Symbol" panose="05050102010706020507" pitchFamily="18" charset="2"/>
              </a:rPr>
              <a:t> </a:t>
            </a:r>
            <a:r>
              <a:rPr lang="uk-UA" sz="2400" dirty="0" smtClean="0">
                <a:solidFill>
                  <a:prstClr val="black"/>
                </a:solidFill>
              </a:rPr>
              <a:t>застосовувати </a:t>
            </a:r>
            <a:r>
              <a:rPr lang="uk-UA" sz="2400" dirty="0">
                <a:solidFill>
                  <a:prstClr val="black"/>
                </a:solidFill>
              </a:rPr>
              <a:t>кілька разів. </a:t>
            </a:r>
            <a:endParaRPr lang="uk-UA" sz="2400" dirty="0" smtClean="0">
              <a:solidFill>
                <a:prstClr val="black"/>
              </a:solidFill>
            </a:endParaRPr>
          </a:p>
          <a:p>
            <a:pPr lvl="0"/>
            <a:r>
              <a:rPr lang="uk-UA" sz="2400" dirty="0" smtClean="0">
                <a:solidFill>
                  <a:prstClr val="black"/>
                </a:solidFill>
              </a:rPr>
              <a:t>Відображення </a:t>
            </a:r>
            <a:r>
              <a:rPr lang="en-US" sz="2400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err="1" smtClean="0">
                <a:solidFill>
                  <a:srgbClr val="003300"/>
                </a:solidFill>
              </a:rPr>
              <a:t>k</a:t>
            </a:r>
            <a:r>
              <a:rPr lang="en-US" sz="2400" b="1" i="1" baseline="32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solidFill>
                  <a:prstClr val="black"/>
                </a:solidFill>
              </a:rPr>
              <a:t>означимо </a:t>
            </a:r>
            <a:r>
              <a:rPr lang="uk-UA" sz="2400" dirty="0" err="1">
                <a:solidFill>
                  <a:prstClr val="black"/>
                </a:solidFill>
              </a:rPr>
              <a:t>індуктивн</a:t>
            </a:r>
            <a:r>
              <a:rPr lang="en-US" sz="2400" dirty="0">
                <a:solidFill>
                  <a:prstClr val="black"/>
                </a:solidFill>
              </a:rPr>
              <a:t>o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  <a:endParaRPr lang="uk-UA" sz="2400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2400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err="1" smtClean="0">
                <a:solidFill>
                  <a:srgbClr val="003300"/>
                </a:solidFill>
              </a:rPr>
              <a:t>k</a:t>
            </a:r>
            <a:r>
              <a:rPr lang="uk-UA" sz="2400" b="1" baseline="30000" dirty="0" smtClean="0">
                <a:solidFill>
                  <a:srgbClr val="003300"/>
                </a:solidFill>
              </a:rPr>
              <a:t>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uk-UA" sz="2400" b="1" dirty="0" smtClean="0">
                <a:solidFill>
                  <a:srgbClr val="003300"/>
                </a:solidFill>
              </a:rPr>
              <a:t>=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i="1" dirty="0" smtClean="0">
                <a:solidFill>
                  <a:srgbClr val="003300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uk-UA" sz="2400" dirty="0" smtClean="0">
                <a:solidFill>
                  <a:prstClr val="black"/>
                </a:solidFill>
              </a:rPr>
              <a:t>	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err="1" smtClean="0">
                <a:solidFill>
                  <a:srgbClr val="003300"/>
                </a:solidFill>
              </a:rPr>
              <a:t>k</a:t>
            </a:r>
            <a:r>
              <a:rPr lang="en-US" sz="2400" b="1" i="1" baseline="32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baseline="3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solidFill>
                  <a:prstClr val="black"/>
                </a:solidFill>
              </a:rPr>
              <a:t>=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>
                <a:solidFill>
                  <a:srgbClr val="003300"/>
                </a:solidFill>
              </a:rPr>
              <a:t>K</a:t>
            </a:r>
            <a:r>
              <a:rPr lang="uk-UA" sz="2400" dirty="0" smtClean="0">
                <a:solidFill>
                  <a:prstClr val="black"/>
                </a:solidFill>
              </a:rPr>
              <a:t> о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i="1" baseline="3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400" b="1" i="1" baseline="30000" dirty="0" smtClean="0">
                <a:solidFill>
                  <a:srgbClr val="003300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uk-UA" sz="2400" dirty="0" smtClean="0">
                <a:solidFill>
                  <a:prstClr val="black"/>
                </a:solidFill>
              </a:rPr>
              <a:t>для </a:t>
            </a:r>
            <a:r>
              <a:rPr lang="uk-UA" sz="2400" b="1" i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400" b="1" i="1" dirty="0">
                <a:solidFill>
                  <a:srgbClr val="003300"/>
                </a:solidFill>
              </a:rPr>
              <a:t>&gt; 1</a:t>
            </a:r>
            <a:r>
              <a:rPr lang="uk-UA" sz="2400" dirty="0">
                <a:solidFill>
                  <a:prstClr val="black"/>
                </a:solidFill>
              </a:rPr>
              <a:t>. </a:t>
            </a:r>
            <a:endParaRPr lang="uk-UA" sz="2400" dirty="0" smtClean="0">
              <a:solidFill>
                <a:prstClr val="black"/>
              </a:solidFill>
            </a:endParaRPr>
          </a:p>
          <a:p>
            <a:pPr lvl="0"/>
            <a:r>
              <a:rPr lang="en-US" sz="2400" i="1" dirty="0" err="1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err="1">
                <a:solidFill>
                  <a:srgbClr val="003300"/>
                </a:solidFill>
              </a:rPr>
              <a:t>k</a:t>
            </a:r>
            <a:r>
              <a:rPr lang="en-US" sz="2400" b="1" i="1" baseline="32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baseline="3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baseline="320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solidFill>
                  <a:prstClr val="black"/>
                </a:solidFill>
              </a:rPr>
              <a:t>будемо </a:t>
            </a:r>
            <a:r>
              <a:rPr lang="uk-UA" sz="2400" dirty="0">
                <a:solidFill>
                  <a:prstClr val="black"/>
                </a:solidFill>
              </a:rPr>
              <a:t>називати  </a:t>
            </a:r>
            <a:r>
              <a:rPr lang="uk-UA" sz="2400" b="1" i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400" dirty="0" smtClean="0">
                <a:solidFill>
                  <a:prstClr val="black"/>
                </a:solidFill>
              </a:rPr>
              <a:t>-</a:t>
            </a:r>
            <a:r>
              <a:rPr lang="uk-UA" sz="2400" b="1" i="1" dirty="0">
                <a:solidFill>
                  <a:prstClr val="black"/>
                </a:solidFill>
              </a:rPr>
              <a:t>кратною ітерацією </a:t>
            </a:r>
            <a:r>
              <a:rPr lang="uk-UA" sz="2400" dirty="0">
                <a:solidFill>
                  <a:prstClr val="black"/>
                </a:solidFill>
              </a:rPr>
              <a:t>або </a:t>
            </a:r>
            <a:r>
              <a:rPr lang="uk-UA" sz="24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sz="2400" b="1" i="1" dirty="0" smtClean="0">
                <a:solidFill>
                  <a:srgbClr val="008000"/>
                </a:solidFill>
              </a:rPr>
              <a:t>-тим </a:t>
            </a:r>
            <a:r>
              <a:rPr lang="uk-UA" sz="2400" b="1" i="1" dirty="0">
                <a:solidFill>
                  <a:srgbClr val="008000"/>
                </a:solidFill>
              </a:rPr>
              <a:t>степенем відображення</a:t>
            </a:r>
            <a:r>
              <a:rPr lang="uk-UA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3300"/>
                </a:solidFill>
              </a:rPr>
              <a:t>E</a:t>
            </a:r>
            <a:r>
              <a:rPr lang="en-US" sz="2400" b="1" baseline="-25000" dirty="0">
                <a:solidFill>
                  <a:srgbClr val="003300"/>
                </a:solidFill>
              </a:rPr>
              <a:t>K</a:t>
            </a:r>
            <a:r>
              <a:rPr lang="uk-UA" sz="2400" dirty="0" smtClean="0">
                <a:solidFill>
                  <a:prstClr val="black"/>
                </a:solidFill>
              </a:rPr>
              <a:t>.</a:t>
            </a:r>
            <a:endParaRPr lang="en-US" sz="2400" baseline="30000" dirty="0">
              <a:solidFill>
                <a:prstClr val="black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75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784976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uk-UA" sz="2400" dirty="0">
              <a:solidFill>
                <a:prstClr val="black"/>
              </a:solidFill>
            </a:endParaRPr>
          </a:p>
          <a:p>
            <a:pPr lvl="0"/>
            <a:endParaRPr lang="uk-UA" sz="2400" dirty="0" smtClean="0">
              <a:solidFill>
                <a:prstClr val="black"/>
              </a:solidFill>
            </a:endParaRPr>
          </a:p>
          <a:p>
            <a:pPr lvl="0">
              <a:lnSpc>
                <a:spcPct val="95000"/>
              </a:lnSpc>
            </a:pPr>
            <a:r>
              <a:rPr lang="uk-UA" sz="2200" b="1" i="1" dirty="0" smtClean="0">
                <a:solidFill>
                  <a:srgbClr val="FF0000"/>
                </a:solidFill>
              </a:rPr>
              <a:t>Методом </a:t>
            </a:r>
            <a:r>
              <a:rPr lang="uk-UA" sz="2200" b="1" i="1" dirty="0">
                <a:solidFill>
                  <a:srgbClr val="FF0000"/>
                </a:solidFill>
              </a:rPr>
              <a:t>ітерацій </a:t>
            </a:r>
            <a:r>
              <a:rPr lang="uk-UA" sz="2200" b="1" dirty="0">
                <a:solidFill>
                  <a:prstClr val="black"/>
                </a:solidFill>
              </a:rPr>
              <a:t>суперник</a:t>
            </a:r>
            <a:r>
              <a:rPr lang="uk-UA" sz="2200" dirty="0">
                <a:solidFill>
                  <a:prstClr val="black"/>
                </a:solidFill>
              </a:rPr>
              <a:t> може </a:t>
            </a:r>
            <a:r>
              <a:rPr lang="uk-UA" sz="2200" dirty="0" smtClean="0">
                <a:solidFill>
                  <a:prstClr val="black"/>
                </a:solidFill>
              </a:rPr>
              <a:t>скористатися, </a:t>
            </a:r>
            <a:r>
              <a:rPr lang="uk-UA" sz="2200" dirty="0">
                <a:solidFill>
                  <a:prstClr val="black"/>
                </a:solidFill>
              </a:rPr>
              <a:t>коли є :</a:t>
            </a:r>
            <a:endParaRPr lang="uk-UA" sz="22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uk-UA" sz="2200" dirty="0" smtClean="0">
                <a:solidFill>
                  <a:prstClr val="black"/>
                </a:solidFill>
              </a:rPr>
              <a:t>доступ </a:t>
            </a:r>
            <a:r>
              <a:rPr lang="uk-UA" sz="2200" dirty="0">
                <a:solidFill>
                  <a:prstClr val="black"/>
                </a:solidFill>
              </a:rPr>
              <a:t>до </a:t>
            </a:r>
            <a:r>
              <a:rPr lang="uk-UA" sz="2200" dirty="0" err="1">
                <a:solidFill>
                  <a:prstClr val="black"/>
                </a:solidFill>
              </a:rPr>
              <a:t>шифруючого</a:t>
            </a:r>
            <a:r>
              <a:rPr lang="uk-UA" sz="2200" dirty="0">
                <a:solidFill>
                  <a:prstClr val="black"/>
                </a:solidFill>
              </a:rPr>
              <a:t> відображення із фіксованим ключем </a:t>
            </a:r>
            <a:r>
              <a:rPr lang="uk-UA" sz="2200" dirty="0" smtClean="0">
                <a:solidFill>
                  <a:prstClr val="black"/>
                </a:solidFill>
              </a:rPr>
              <a:t>           (без знання ключа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К</a:t>
            </a:r>
            <a:r>
              <a:rPr lang="uk-UA" sz="2400" dirty="0">
                <a:solidFill>
                  <a:prstClr val="black"/>
                </a:solidFill>
              </a:rPr>
              <a:t> </a:t>
            </a:r>
            <a:r>
              <a:rPr lang="uk-UA" sz="2200" dirty="0">
                <a:solidFill>
                  <a:prstClr val="black"/>
                </a:solidFill>
              </a:rPr>
              <a:t>"</a:t>
            </a:r>
            <a:r>
              <a:rPr lang="uk-UA" sz="2200" dirty="0" smtClean="0">
                <a:solidFill>
                  <a:prstClr val="black"/>
                </a:solidFill>
              </a:rPr>
              <a:t>зашитого" </a:t>
            </a:r>
            <a:r>
              <a:rPr lang="uk-UA" sz="2200" dirty="0">
                <a:solidFill>
                  <a:prstClr val="black"/>
                </a:solidFill>
              </a:rPr>
              <a:t>в </a:t>
            </a:r>
            <a:r>
              <a:rPr lang="uk-UA" sz="2200" dirty="0" smtClean="0">
                <a:solidFill>
                  <a:prstClr val="black"/>
                </a:solidFill>
              </a:rPr>
              <a:t>алгоритмі</a:t>
            </a:r>
            <a:r>
              <a:rPr lang="uk-UA" sz="2200" dirty="0">
                <a:solidFill>
                  <a:prstClr val="black"/>
                </a:solidFill>
              </a:rPr>
              <a:t>). </a:t>
            </a:r>
            <a:endParaRPr lang="uk-UA" sz="22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uk-UA" sz="2200" dirty="0" smtClean="0">
                <a:solidFill>
                  <a:prstClr val="black"/>
                </a:solidFill>
              </a:rPr>
              <a:t>підслуханий </a:t>
            </a:r>
            <a:r>
              <a:rPr lang="uk-UA" sz="2200" dirty="0" err="1" smtClean="0">
                <a:solidFill>
                  <a:prstClr val="black"/>
                </a:solidFill>
              </a:rPr>
              <a:t>криптотекст</a:t>
            </a:r>
            <a:r>
              <a:rPr lang="uk-UA" sz="2200" dirty="0" smtClean="0">
                <a:solidFill>
                  <a:prstClr val="black"/>
                </a:solidFill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С =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i="1" baseline="-25000" dirty="0">
                <a:solidFill>
                  <a:srgbClr val="003300"/>
                </a:solidFill>
              </a:rPr>
              <a:t>K</a:t>
            </a:r>
            <a:r>
              <a:rPr lang="uk-UA" sz="2400" b="1" dirty="0" smtClean="0">
                <a:solidFill>
                  <a:srgbClr val="003300"/>
                </a:solidFill>
              </a:rPr>
              <a:t>(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М</a:t>
            </a:r>
            <a:r>
              <a:rPr lang="uk-UA" sz="2400" b="1" dirty="0" smtClean="0">
                <a:solidFill>
                  <a:srgbClr val="003300"/>
                </a:solidFill>
              </a:rPr>
              <a:t>).</a:t>
            </a:r>
          </a:p>
          <a:p>
            <a:pPr lvl="0">
              <a:lnSpc>
                <a:spcPct val="95000"/>
              </a:lnSpc>
            </a:pPr>
            <a:r>
              <a:rPr lang="uk-UA" sz="2200" b="1" i="1" dirty="0" smtClean="0">
                <a:solidFill>
                  <a:srgbClr val="003300"/>
                </a:solidFill>
              </a:rPr>
              <a:t>Як саме?  </a:t>
            </a:r>
            <a:r>
              <a:rPr lang="uk-UA" sz="2200" b="1" dirty="0" smtClean="0">
                <a:solidFill>
                  <a:srgbClr val="003300"/>
                </a:solidFill>
              </a:rPr>
              <a:t>С</a:t>
            </a:r>
            <a:r>
              <a:rPr lang="uk-UA" sz="2200" dirty="0" smtClean="0">
                <a:solidFill>
                  <a:prstClr val="black"/>
                </a:solidFill>
              </a:rPr>
              <a:t>пробувати </a:t>
            </a:r>
            <a:r>
              <a:rPr lang="uk-UA" sz="2200" dirty="0">
                <a:solidFill>
                  <a:prstClr val="black"/>
                </a:solidFill>
              </a:rPr>
              <a:t>знайти повідомлення </a:t>
            </a:r>
            <a:r>
              <a:rPr lang="uk-UA" sz="22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М</a:t>
            </a:r>
            <a:r>
              <a:rPr lang="uk-UA" sz="2200" b="1" dirty="0">
                <a:solidFill>
                  <a:srgbClr val="003300"/>
                </a:solidFill>
              </a:rPr>
              <a:t> </a:t>
            </a:r>
            <a:r>
              <a:rPr lang="uk-UA" sz="2200" b="1" dirty="0" smtClean="0">
                <a:solidFill>
                  <a:srgbClr val="003300"/>
                </a:solidFill>
              </a:rPr>
              <a:t>, </a:t>
            </a:r>
            <a:r>
              <a:rPr lang="uk-UA" sz="2200" dirty="0" smtClean="0">
                <a:solidFill>
                  <a:prstClr val="black"/>
                </a:solidFill>
              </a:rPr>
              <a:t>обчислюючи послідовність	</a:t>
            </a:r>
            <a:r>
              <a:rPr lang="uk-UA" sz="2400" dirty="0" smtClean="0">
                <a:solidFill>
                  <a:prstClr val="black"/>
                </a:solidFill>
              </a:rPr>
              <a:t>	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err="1" smtClean="0">
                <a:solidFill>
                  <a:srgbClr val="003300"/>
                </a:solidFill>
              </a:rPr>
              <a:t>k</a:t>
            </a:r>
            <a:r>
              <a:rPr lang="uk-UA" sz="2400" b="1" i="1" baseline="320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 </a:t>
            </a:r>
            <a:r>
              <a:rPr lang="uk-UA" sz="2400" b="1" dirty="0" smtClean="0">
                <a:solidFill>
                  <a:srgbClr val="003300"/>
                </a:solidFill>
              </a:rPr>
              <a:t>(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С</a:t>
            </a:r>
            <a:r>
              <a:rPr lang="uk-UA" sz="2400" b="1" dirty="0">
                <a:solidFill>
                  <a:srgbClr val="003300"/>
                </a:solidFill>
              </a:rPr>
              <a:t>)</a:t>
            </a:r>
            <a:r>
              <a:rPr lang="uk-UA" sz="2400" dirty="0">
                <a:solidFill>
                  <a:prstClr val="black"/>
                </a:solidFill>
              </a:rPr>
              <a:t>,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>
                <a:solidFill>
                  <a:srgbClr val="003300"/>
                </a:solidFill>
              </a:rPr>
              <a:t> K </a:t>
            </a:r>
            <a:r>
              <a:rPr lang="uk-UA" sz="2400" b="1" i="1" baseline="3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  <a:r>
              <a:rPr lang="uk-UA" sz="2400" b="1" dirty="0" smtClean="0">
                <a:solidFill>
                  <a:srgbClr val="003300"/>
                </a:solidFill>
              </a:rPr>
              <a:t>(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С</a:t>
            </a:r>
            <a:r>
              <a:rPr lang="uk-UA" sz="2400" b="1" dirty="0" smtClean="0">
                <a:solidFill>
                  <a:srgbClr val="003300"/>
                </a:solidFill>
              </a:rPr>
              <a:t>)</a:t>
            </a:r>
            <a:r>
              <a:rPr lang="en-US" sz="2400" b="1" dirty="0" smtClean="0">
                <a:solidFill>
                  <a:srgbClr val="003300"/>
                </a:solidFill>
              </a:rPr>
              <a:t> </a:t>
            </a:r>
            <a:r>
              <a:rPr lang="uk-UA" sz="2400" b="1" dirty="0" smtClean="0">
                <a:solidFill>
                  <a:srgbClr val="003300"/>
                </a:solidFill>
              </a:rPr>
              <a:t>,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i="1" baseline="320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i="1" baseline="320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uk-UA" sz="2400" b="1" dirty="0" smtClean="0">
                <a:solidFill>
                  <a:srgbClr val="003300"/>
                </a:solidFill>
              </a:rPr>
              <a:t>(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С</a:t>
            </a:r>
            <a:r>
              <a:rPr lang="uk-UA" sz="2400" b="1" dirty="0" smtClean="0">
                <a:solidFill>
                  <a:srgbClr val="003300"/>
                </a:solidFill>
              </a:rPr>
              <a:t>), ...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5000"/>
              </a:lnSpc>
            </a:pPr>
            <a:r>
              <a:rPr lang="uk-UA" sz="2200" dirty="0" smtClean="0">
                <a:solidFill>
                  <a:prstClr val="black"/>
                </a:solidFill>
              </a:rPr>
              <a:t>До якогось </a:t>
            </a:r>
            <a:r>
              <a:rPr lang="en-US" sz="22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prstClr val="black"/>
                </a:solidFill>
              </a:rPr>
              <a:t>-</a:t>
            </a:r>
            <a:r>
              <a:rPr lang="uk-UA" sz="2200" dirty="0">
                <a:solidFill>
                  <a:prstClr val="black"/>
                </a:solidFill>
              </a:rPr>
              <a:t>му </a:t>
            </a:r>
            <a:r>
              <a:rPr lang="uk-UA" sz="2200" dirty="0" smtClean="0">
                <a:solidFill>
                  <a:prstClr val="black"/>
                </a:solidFill>
              </a:rPr>
              <a:t>кроку, на якому виявиться</a:t>
            </a:r>
            <a:r>
              <a:rPr lang="uk-UA" sz="2200" dirty="0">
                <a:solidFill>
                  <a:prstClr val="black"/>
                </a:solidFill>
              </a:rPr>
              <a:t>, </a:t>
            </a:r>
            <a:r>
              <a:rPr lang="uk-UA" sz="2200" dirty="0" smtClean="0">
                <a:solidFill>
                  <a:prstClr val="black"/>
                </a:solidFill>
              </a:rPr>
              <a:t>що: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>
                <a:solidFill>
                  <a:srgbClr val="003300"/>
                </a:solidFill>
              </a:rPr>
              <a:t>K</a:t>
            </a:r>
            <a:r>
              <a:rPr lang="en-US" sz="2400" b="1" i="1" baseline="3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baseline="30000" dirty="0">
                <a:solidFill>
                  <a:srgbClr val="003300"/>
                </a:solidFill>
              </a:rPr>
              <a:t>m</a:t>
            </a:r>
            <a:r>
              <a:rPr lang="uk-UA" sz="2400" b="1" i="1" baseline="30000" dirty="0">
                <a:solidFill>
                  <a:srgbClr val="003300"/>
                </a:solidFill>
              </a:rPr>
              <a:t>-1</a:t>
            </a:r>
            <a:r>
              <a:rPr lang="uk-UA" sz="2400" b="1" i="1" baseline="320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(С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)= С</a:t>
            </a:r>
            <a:r>
              <a:rPr lang="uk-UA" sz="2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95000"/>
              </a:lnSpc>
            </a:pPr>
            <a:r>
              <a:rPr lang="uk-UA" sz="2200" dirty="0" smtClean="0">
                <a:solidFill>
                  <a:prstClr val="black"/>
                </a:solidFill>
              </a:rPr>
              <a:t>Отже, повідомлення </a:t>
            </a:r>
            <a:r>
              <a:rPr lang="uk-UA" sz="2200" dirty="0">
                <a:solidFill>
                  <a:prstClr val="black"/>
                </a:solidFill>
              </a:rPr>
              <a:t>було отримане на попередньому кроці: </a:t>
            </a:r>
            <a:endParaRPr lang="uk-UA" sz="22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5000"/>
              </a:lnSpc>
            </a:pP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М</a:t>
            </a:r>
            <a:r>
              <a:rPr lang="uk-UA" sz="2400" b="1" dirty="0" smtClean="0">
                <a:solidFill>
                  <a:srgbClr val="003300"/>
                </a:solidFill>
              </a:rPr>
              <a:t> </a:t>
            </a:r>
            <a:r>
              <a:rPr lang="uk-UA" sz="2400" dirty="0" smtClean="0">
                <a:solidFill>
                  <a:prstClr val="black"/>
                </a:solidFill>
              </a:rPr>
              <a:t>=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>
                <a:solidFill>
                  <a:srgbClr val="003300"/>
                </a:solidFill>
              </a:rPr>
              <a:t>K</a:t>
            </a:r>
            <a:r>
              <a:rPr lang="en-US" sz="2400" b="1" i="1" baseline="3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baseline="30000" dirty="0">
                <a:solidFill>
                  <a:srgbClr val="003300"/>
                </a:solidFill>
              </a:rPr>
              <a:t>m</a:t>
            </a:r>
            <a:r>
              <a:rPr lang="uk-UA" sz="2400" b="1" i="1" baseline="30000" dirty="0">
                <a:solidFill>
                  <a:srgbClr val="003300"/>
                </a:solidFill>
              </a:rPr>
              <a:t>-1</a:t>
            </a:r>
            <a:r>
              <a:rPr lang="uk-UA" sz="2400" b="1" i="1" baseline="3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(С</a:t>
            </a:r>
            <a:r>
              <a:rPr lang="uk-UA" sz="2400" dirty="0">
                <a:solidFill>
                  <a:prstClr val="black"/>
                </a:solidFill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sz="2400" b="1" dirty="0" smtClean="0">
                <a:solidFill>
                  <a:srgbClr val="003300"/>
                </a:solidFill>
              </a:rPr>
              <a:t>.</a:t>
            </a:r>
            <a:endParaRPr lang="uk-UA" sz="3200" b="1" dirty="0">
              <a:solidFill>
                <a:srgbClr val="003300"/>
              </a:solidFill>
            </a:endParaRPr>
          </a:p>
          <a:p>
            <a:pPr lvl="0">
              <a:lnSpc>
                <a:spcPct val="95000"/>
              </a:lnSpc>
            </a:pPr>
            <a:r>
              <a:rPr lang="uk-UA" sz="2200" b="1" i="1" dirty="0" smtClean="0">
                <a:solidFill>
                  <a:srgbClr val="003300"/>
                </a:solidFill>
              </a:rPr>
              <a:t>Твердження </a:t>
            </a:r>
            <a:r>
              <a:rPr lang="uk-UA" sz="2200" b="1" i="1" dirty="0">
                <a:solidFill>
                  <a:srgbClr val="003300"/>
                </a:solidFill>
              </a:rPr>
              <a:t>1.1</a:t>
            </a:r>
            <a:r>
              <a:rPr lang="uk-UA" sz="2200" dirty="0">
                <a:solidFill>
                  <a:prstClr val="black"/>
                </a:solidFill>
              </a:rPr>
              <a:t>. </a:t>
            </a:r>
            <a:r>
              <a:rPr lang="uk-UA" sz="2200" dirty="0" smtClean="0">
                <a:solidFill>
                  <a:prstClr val="black"/>
                </a:solidFill>
              </a:rPr>
              <a:t>Для </a:t>
            </a:r>
            <a:r>
              <a:rPr lang="uk-UA" sz="2200" b="1" i="1" dirty="0" err="1">
                <a:solidFill>
                  <a:srgbClr val="008000"/>
                </a:solidFill>
              </a:rPr>
              <a:t>шифруючого</a:t>
            </a:r>
            <a:r>
              <a:rPr lang="uk-UA" sz="2200" b="1" i="1" dirty="0">
                <a:solidFill>
                  <a:srgbClr val="008000"/>
                </a:solidFill>
              </a:rPr>
              <a:t> </a:t>
            </a:r>
            <a:r>
              <a:rPr lang="uk-UA" sz="2200" dirty="0" smtClean="0">
                <a:solidFill>
                  <a:prstClr val="black"/>
                </a:solidFill>
              </a:rPr>
              <a:t>відображення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uk-UA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rgbClr val="003300"/>
                </a:solidFill>
                <a:sym typeface="Symbol" panose="05050102010706020507" pitchFamily="18" charset="2"/>
              </a:rPr>
              <a:t>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200" b="1" dirty="0" smtClean="0">
                <a:solidFill>
                  <a:prstClr val="black"/>
                </a:solidFill>
              </a:rPr>
              <a:t>метод</a:t>
            </a:r>
            <a:r>
              <a:rPr lang="uk-UA" sz="2200" dirty="0" smtClean="0">
                <a:solidFill>
                  <a:prstClr val="black"/>
                </a:solidFill>
              </a:rPr>
              <a:t> </a:t>
            </a:r>
            <a:r>
              <a:rPr lang="uk-UA" sz="2200" b="1" dirty="0">
                <a:solidFill>
                  <a:prstClr val="black"/>
                </a:solidFill>
              </a:rPr>
              <a:t>ітерацій</a:t>
            </a:r>
            <a:r>
              <a:rPr lang="uk-UA" sz="2200" dirty="0">
                <a:solidFill>
                  <a:prstClr val="black"/>
                </a:solidFill>
              </a:rPr>
              <a:t> через деяку кількість кроків приводить до успіху. Точніше, якщо алфавіт складається з </a:t>
            </a:r>
            <a:r>
              <a:rPr lang="uk-UA" sz="22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п</a:t>
            </a:r>
            <a:r>
              <a:rPr lang="uk-UA" sz="2200" dirty="0">
                <a:solidFill>
                  <a:prstClr val="black"/>
                </a:solidFill>
              </a:rPr>
              <a:t> букв, то для будь-якого ключа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К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  <a:r>
              <a:rPr lang="uk-UA" sz="2200" dirty="0" smtClean="0">
                <a:solidFill>
                  <a:prstClr val="black"/>
                </a:solidFill>
              </a:rPr>
              <a:t>існує </a:t>
            </a:r>
            <a:r>
              <a:rPr lang="uk-UA" sz="2200" dirty="0">
                <a:solidFill>
                  <a:prstClr val="black"/>
                </a:solidFill>
              </a:rPr>
              <a:t>число </a:t>
            </a:r>
            <a:r>
              <a:rPr lang="uk-UA" sz="2200" dirty="0" smtClean="0">
                <a:solidFill>
                  <a:prstClr val="black"/>
                </a:solidFill>
              </a:rPr>
              <a:t> </a:t>
            </a: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≤(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п</a:t>
            </a:r>
            <a:r>
              <a:rPr lang="uk-UA" sz="2400" b="1" i="1" baseline="30000" dirty="0">
                <a:solidFill>
                  <a:srgbClr val="003300"/>
                </a:solidFill>
              </a:rPr>
              <a:t>ℓ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)!</a:t>
            </a:r>
            <a:r>
              <a:rPr lang="en-US" sz="2400" b="1" dirty="0" smtClean="0">
                <a:solidFill>
                  <a:srgbClr val="003300"/>
                </a:solidFill>
              </a:rPr>
              <a:t> </a:t>
            </a:r>
            <a:r>
              <a:rPr lang="uk-UA" sz="2400" b="1" dirty="0" smtClean="0">
                <a:solidFill>
                  <a:srgbClr val="003300"/>
                </a:solidFill>
              </a:rPr>
              <a:t> </a:t>
            </a:r>
            <a:r>
              <a:rPr lang="uk-UA" sz="2200" dirty="0" smtClean="0">
                <a:solidFill>
                  <a:prstClr val="black"/>
                </a:solidFill>
              </a:rPr>
              <a:t>таке</a:t>
            </a:r>
            <a:r>
              <a:rPr lang="uk-UA" sz="2200" dirty="0">
                <a:solidFill>
                  <a:prstClr val="black"/>
                </a:solidFill>
              </a:rPr>
              <a:t>, що </a:t>
            </a:r>
            <a:endParaRPr lang="uk-UA" sz="22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5000"/>
              </a:lnSpc>
            </a:pPr>
            <a:r>
              <a:rPr lang="en-US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smtClean="0">
                <a:solidFill>
                  <a:srgbClr val="003300"/>
                </a:solidFill>
              </a:rPr>
              <a:t>K</a:t>
            </a:r>
            <a:r>
              <a:rPr lang="en-US" sz="2400" b="1" i="1" baseline="320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baseline="30000" dirty="0" smtClean="0">
                <a:solidFill>
                  <a:srgbClr val="003300"/>
                </a:solidFill>
              </a:rPr>
              <a:t>m</a:t>
            </a:r>
            <a:r>
              <a:rPr lang="uk-UA" sz="2400" b="1" i="1" baseline="320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(С</a:t>
            </a:r>
            <a:r>
              <a:rPr lang="uk-UA" sz="2400" dirty="0">
                <a:solidFill>
                  <a:prstClr val="black"/>
                </a:solidFill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)= С </a:t>
            </a:r>
            <a:r>
              <a:rPr lang="uk-UA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 smtClean="0">
                <a:solidFill>
                  <a:prstClr val="black"/>
                </a:solidFill>
              </a:rPr>
              <a:t>для </a:t>
            </a:r>
            <a:r>
              <a:rPr lang="uk-UA" sz="2200" dirty="0" smtClean="0">
                <a:solidFill>
                  <a:prstClr val="black"/>
                </a:solidFill>
                <a:sym typeface="Symbol" panose="05050102010706020507" pitchFamily="18" charset="2"/>
              </a:rPr>
              <a:t>всіх  </a:t>
            </a:r>
            <a:r>
              <a:rPr lang="uk-UA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С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uk-UA" sz="2400" b="1" dirty="0" smtClean="0">
                <a:solidFill>
                  <a:srgbClr val="003300"/>
                </a:solidFill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dirty="0" smtClean="0">
                <a:solidFill>
                  <a:srgbClr val="003300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en-US" sz="2400" dirty="0">
              <a:solidFill>
                <a:prstClr val="black"/>
              </a:solidFill>
            </a:endParaRPr>
          </a:p>
          <a:p>
            <a:pPr lvl="0" algn="just">
              <a:lnSpc>
                <a:spcPct val="95000"/>
              </a:lnSpc>
            </a:pPr>
            <a:r>
              <a:rPr lang="uk-UA" sz="2200" b="1" dirty="0" smtClean="0">
                <a:solidFill>
                  <a:prstClr val="black"/>
                </a:solidFill>
              </a:rPr>
              <a:t>Доведення: </a:t>
            </a:r>
            <a:r>
              <a:rPr lang="uk-UA" sz="2200" dirty="0">
                <a:solidFill>
                  <a:prstClr val="black"/>
                </a:solidFill>
              </a:rPr>
              <a:t>В якості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uk-UA" sz="2200" dirty="0">
                <a:solidFill>
                  <a:prstClr val="black"/>
                </a:solidFill>
              </a:rPr>
              <a:t>можна взяти порядок відображення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>
                <a:solidFill>
                  <a:srgbClr val="003300"/>
                </a:solidFill>
              </a:rPr>
              <a:t>K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  <a:r>
              <a:rPr lang="uk-UA" sz="2200" dirty="0" smtClean="0">
                <a:solidFill>
                  <a:prstClr val="black"/>
                </a:solidFill>
              </a:rPr>
              <a:t>як </a:t>
            </a:r>
            <a:r>
              <a:rPr lang="uk-UA" sz="2200" dirty="0">
                <a:solidFill>
                  <a:prstClr val="black"/>
                </a:solidFill>
              </a:rPr>
              <a:t>елемента групи</a:t>
            </a:r>
            <a:r>
              <a:rPr lang="uk-UA" sz="2400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srgbClr val="003300"/>
                </a:solidFill>
              </a:rPr>
              <a:t>Sym</a:t>
            </a:r>
            <a:r>
              <a:rPr lang="uk-UA" sz="2400" b="1" dirty="0">
                <a:solidFill>
                  <a:srgbClr val="003300"/>
                </a:solidFill>
              </a:rPr>
              <a:t>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uk-UA" sz="2200" dirty="0">
                <a:solidFill>
                  <a:prstClr val="black"/>
                </a:solidFill>
              </a:rPr>
              <a:t>який </a:t>
            </a:r>
            <a:r>
              <a:rPr lang="uk-UA" sz="2200" b="1" i="1" dirty="0">
                <a:solidFill>
                  <a:srgbClr val="FF0000"/>
                </a:solidFill>
              </a:rPr>
              <a:t>за теоремою Лагранжа </a:t>
            </a:r>
            <a:r>
              <a:rPr lang="uk-UA" sz="2200" dirty="0">
                <a:solidFill>
                  <a:prstClr val="black"/>
                </a:solidFill>
              </a:rPr>
              <a:t>не перевищує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п</a:t>
            </a:r>
            <a:r>
              <a:rPr lang="uk-UA" sz="2400" b="1" i="1" baseline="30000" dirty="0">
                <a:solidFill>
                  <a:srgbClr val="003300"/>
                </a:solidFill>
              </a:rPr>
              <a:t>ℓ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)!</a:t>
            </a:r>
            <a:r>
              <a:rPr lang="en-US" sz="2400" b="1" dirty="0">
                <a:solidFill>
                  <a:srgbClr val="003300"/>
                </a:solidFill>
              </a:rPr>
              <a:t> </a:t>
            </a:r>
            <a:r>
              <a:rPr lang="uk-UA" sz="2200" dirty="0" smtClean="0">
                <a:solidFill>
                  <a:prstClr val="black"/>
                </a:solidFill>
              </a:rPr>
              <a:t>порядку </a:t>
            </a:r>
            <a:r>
              <a:rPr lang="uk-UA" sz="2200" dirty="0">
                <a:solidFill>
                  <a:prstClr val="black"/>
                </a:solidFill>
              </a:rPr>
              <a:t>цієї </a:t>
            </a:r>
            <a:r>
              <a:rPr lang="uk-UA" sz="2200" dirty="0" smtClean="0">
                <a:solidFill>
                  <a:prstClr val="black"/>
                </a:solidFill>
              </a:rPr>
              <a:t>групи. </a:t>
            </a:r>
            <a:r>
              <a:rPr lang="uk-UA" sz="2200" dirty="0">
                <a:solidFill>
                  <a:prstClr val="black"/>
                </a:solidFill>
              </a:rPr>
              <a:t>Тоді для </a:t>
            </a:r>
            <a:r>
              <a:rPr lang="uk-UA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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С</a:t>
            </a:r>
            <a:r>
              <a:rPr lang="en-US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 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baseline="30000" dirty="0" smtClean="0">
                <a:solidFill>
                  <a:srgbClr val="003300"/>
                </a:solidFill>
              </a:rPr>
              <a:t> </a:t>
            </a:r>
            <a:r>
              <a:rPr lang="uk-UA" sz="2200" dirty="0" smtClean="0">
                <a:solidFill>
                  <a:prstClr val="black"/>
                </a:solidFill>
              </a:rPr>
              <a:t>матимемо </a:t>
            </a:r>
          </a:p>
          <a:p>
            <a:pPr lvl="0" algn="ctr">
              <a:lnSpc>
                <a:spcPct val="95000"/>
              </a:lnSpc>
            </a:pP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>
                <a:solidFill>
                  <a:srgbClr val="003300"/>
                </a:solidFill>
              </a:rPr>
              <a:t>K</a:t>
            </a:r>
            <a:r>
              <a:rPr lang="en-US" sz="2400" b="1" i="1" baseline="3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baseline="30000" dirty="0">
                <a:solidFill>
                  <a:srgbClr val="003300"/>
                </a:solidFill>
              </a:rPr>
              <a:t>m</a:t>
            </a:r>
            <a:r>
              <a:rPr lang="uk-UA" sz="2400" b="1" i="1" baseline="3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(С</a:t>
            </a:r>
            <a:r>
              <a:rPr lang="uk-UA" sz="2400" dirty="0">
                <a:solidFill>
                  <a:prstClr val="black"/>
                </a:solidFill>
              </a:rPr>
              <a:t> </a:t>
            </a:r>
            <a:r>
              <a:rPr lang="uk-UA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)= </a:t>
            </a:r>
            <a:r>
              <a:rPr lang="en-US" sz="2400" b="1" dirty="0" smtClean="0">
                <a:solidFill>
                  <a:srgbClr val="003300"/>
                </a:solidFill>
              </a:rPr>
              <a:t>id</a:t>
            </a:r>
            <a:r>
              <a:rPr lang="uk-UA" sz="2400" b="1" i="1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400" b="1" i="1" baseline="-25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1" i="1" baseline="8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ℓ</a:t>
            </a:r>
            <a:r>
              <a:rPr lang="uk-UA" sz="2400" b="1" i="1" baseline="30000" dirty="0">
                <a:solidFill>
                  <a:srgbClr val="003300"/>
                </a:solidFill>
                <a:latin typeface="Segoe Script" panose="020B0504020000000003" pitchFamily="34" charset="0"/>
                <a:cs typeface="Times New Roman" panose="02020603050405020304" pitchFamily="18" charset="0"/>
              </a:rPr>
              <a:t> </a:t>
            </a:r>
            <a:r>
              <a:rPr lang="uk-UA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(С</a:t>
            </a:r>
            <a:r>
              <a:rPr lang="uk-UA" sz="2400" dirty="0" smtClean="0">
                <a:solidFill>
                  <a:prstClr val="black"/>
                </a:solidFill>
              </a:rPr>
              <a:t> </a:t>
            </a:r>
            <a:r>
              <a:rPr lang="uk-UA" sz="2400" i="1" dirty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)=</a:t>
            </a:r>
            <a:r>
              <a:rPr lang="en-US" sz="2400" b="1" dirty="0" smtClean="0">
                <a:solidFill>
                  <a:srgbClr val="003300"/>
                </a:solidFill>
              </a:rPr>
              <a:t> </a:t>
            </a:r>
            <a:r>
              <a:rPr lang="uk-UA" sz="2400" i="1" dirty="0" smtClean="0">
                <a:ln>
                  <a:solidFill>
                    <a:sysClr val="windowText" lastClr="000000"/>
                  </a:solidFill>
                </a:ln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С 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uk-UA" sz="2400" dirty="0" smtClean="0">
              <a:solidFill>
                <a:prstClr val="black"/>
              </a:solidFill>
            </a:endParaRPr>
          </a:p>
          <a:p>
            <a:pPr lvl="0"/>
            <a:endParaRPr lang="uk-UA" sz="2400" dirty="0" smtClean="0">
              <a:solidFill>
                <a:prstClr val="black"/>
              </a:solidFill>
            </a:endParaRPr>
          </a:p>
          <a:p>
            <a:pPr lvl="0"/>
            <a:endParaRPr lang="en-US" sz="2400" baseline="30000" dirty="0">
              <a:solidFill>
                <a:prstClr val="black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1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53934" y="116632"/>
            <a:ext cx="8766538" cy="652534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 smtClean="0">
                <a:cs typeface="Aparajita" panose="020B0604020202020204" pitchFamily="34" charset="0"/>
              </a:rPr>
              <a:t>Множина</a:t>
            </a:r>
            <a:r>
              <a:rPr lang="uk-UA" sz="2000" dirty="0" smtClean="0">
                <a:solidFill>
                  <a:srgbClr val="FF6600"/>
                </a:solidFill>
                <a:cs typeface="Aparajita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R</a:t>
            </a:r>
            <a:r>
              <a:rPr lang="en-US" sz="2000" dirty="0" smtClean="0"/>
              <a:t> </a:t>
            </a:r>
            <a:r>
              <a:rPr lang="uk-UA" sz="2000" dirty="0" smtClean="0"/>
              <a:t>є  </a:t>
            </a:r>
            <a:r>
              <a:rPr lang="uk-UA" sz="20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Bookman Old Style" pitchFamily="18" charset="0"/>
              </a:rPr>
              <a:t>кільцем</a:t>
            </a:r>
            <a:r>
              <a:rPr lang="uk-UA" sz="2000" dirty="0" smtClean="0"/>
              <a:t>, </a:t>
            </a:r>
            <a:r>
              <a:rPr lang="uk-UA" sz="2000" dirty="0"/>
              <a:t>якщо в ній </a:t>
            </a:r>
            <a:r>
              <a:rPr lang="uk-UA" sz="2000" b="1" dirty="0"/>
              <a:t>введено дві операці</a:t>
            </a:r>
            <a:r>
              <a:rPr lang="uk-UA" sz="2000" dirty="0"/>
              <a:t>ї додавання </a:t>
            </a:r>
            <a:r>
              <a:rPr lang="uk-UA" sz="2000" b="1" dirty="0">
                <a:solidFill>
                  <a:srgbClr val="003300"/>
                </a:solidFill>
              </a:rPr>
              <a:t>«+»</a:t>
            </a:r>
            <a:r>
              <a:rPr lang="uk-UA" sz="2000" dirty="0" smtClean="0"/>
              <a:t> і </a:t>
            </a:r>
            <a:r>
              <a:rPr lang="uk-UA" sz="2000" dirty="0"/>
              <a:t>множення </a:t>
            </a:r>
            <a:r>
              <a:rPr lang="uk-UA" sz="2000" b="1" dirty="0">
                <a:solidFill>
                  <a:srgbClr val="003300"/>
                </a:solidFill>
              </a:rPr>
              <a:t>«</a:t>
            </a:r>
            <a:r>
              <a:rPr lang="en-US" sz="2000" b="1" dirty="0">
                <a:solidFill>
                  <a:srgbClr val="003300"/>
                </a:solidFill>
                <a:sym typeface="Symbol" panose="05050102010706020507" pitchFamily="18" charset="2"/>
              </a:rPr>
              <a:t></a:t>
            </a:r>
            <a:r>
              <a:rPr lang="ru-RU" sz="2000" b="1" dirty="0">
                <a:solidFill>
                  <a:srgbClr val="003300"/>
                </a:solidFill>
                <a:sym typeface="Symbol" panose="05050102010706020507" pitchFamily="18" charset="2"/>
              </a:rPr>
              <a:t>»</a:t>
            </a:r>
            <a:r>
              <a:rPr lang="ru-RU" sz="2000" dirty="0" smtClean="0">
                <a:solidFill>
                  <a:srgbClr val="FF6600"/>
                </a:solidFill>
                <a:cs typeface="Aparajit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sz="2000" dirty="0" smtClean="0"/>
              <a:t>з наступними властивостями:</a:t>
            </a:r>
          </a:p>
          <a:p>
            <a:pPr>
              <a:buClr>
                <a:srgbClr val="003300"/>
              </a:buClr>
              <a:buFont typeface="+mj-lt"/>
              <a:buAutoNum type="arabicPeriod"/>
            </a:pPr>
            <a:r>
              <a:rPr lang="uk-UA" sz="2000" b="1" dirty="0"/>
              <a:t>в</a:t>
            </a:r>
            <a:r>
              <a:rPr lang="uk-UA" sz="2000" b="1" dirty="0" smtClean="0"/>
              <a:t>ідносно </a:t>
            </a:r>
            <a:r>
              <a:rPr lang="uk-UA" sz="2000" b="1" dirty="0"/>
              <a:t>додавання</a:t>
            </a:r>
            <a:r>
              <a:rPr lang="uk-UA" sz="2000" b="1" dirty="0" smtClean="0"/>
              <a:t> </a:t>
            </a:r>
            <a:r>
              <a:rPr lang="uk-UA" sz="2000" b="1" dirty="0">
                <a:solidFill>
                  <a:srgbClr val="003300"/>
                </a:solidFill>
              </a:rPr>
              <a:t>«+»</a:t>
            </a:r>
            <a:r>
              <a:rPr lang="uk-UA" sz="2000" b="1" dirty="0" smtClean="0"/>
              <a:t> </a:t>
            </a:r>
            <a:r>
              <a:rPr lang="en-US" sz="2000" b="1" dirty="0">
                <a:solidFill>
                  <a:srgbClr val="003300"/>
                </a:solidFill>
              </a:rPr>
              <a:t>R</a:t>
            </a:r>
            <a:r>
              <a:rPr lang="en-US" sz="2000" b="1" dirty="0" smtClean="0"/>
              <a:t> </a:t>
            </a:r>
            <a:r>
              <a:rPr lang="uk-UA" sz="2000" b="1" dirty="0" smtClean="0"/>
              <a:t>є </a:t>
            </a:r>
            <a:r>
              <a:rPr lang="uk-UA" sz="2000" b="1" dirty="0"/>
              <a:t> </a:t>
            </a:r>
            <a:r>
              <a:rPr lang="uk-UA" sz="2000" b="1" dirty="0" err="1">
                <a:solidFill>
                  <a:srgbClr val="003300"/>
                </a:solidFill>
                <a:cs typeface="Aparajita" panose="020B0604020202020204" pitchFamily="34" charset="0"/>
              </a:rPr>
              <a:t>абелевою</a:t>
            </a:r>
            <a:r>
              <a:rPr lang="uk-UA" sz="2000" b="1" dirty="0" smtClean="0"/>
              <a:t> </a:t>
            </a:r>
            <a:r>
              <a:rPr lang="uk-UA" sz="2000" b="1" dirty="0"/>
              <a:t>групою :</a:t>
            </a:r>
            <a:endParaRPr lang="uk-UA" sz="2000" b="1" dirty="0" smtClean="0"/>
          </a:p>
          <a:p>
            <a:pPr>
              <a:buClr>
                <a:srgbClr val="003300"/>
              </a:buClr>
              <a:buFont typeface="+mj-lt"/>
              <a:buAutoNum type="arabicPeriod"/>
            </a:pPr>
            <a:r>
              <a:rPr lang="uk-UA" sz="2000" b="1" dirty="0" smtClean="0"/>
              <a:t> множення </a:t>
            </a:r>
            <a:r>
              <a:rPr lang="uk-UA" sz="2000" b="1" dirty="0" smtClean="0">
                <a:solidFill>
                  <a:srgbClr val="003300"/>
                </a:solidFill>
              </a:rPr>
              <a:t>«</a:t>
            </a:r>
            <a:r>
              <a:rPr lang="en-US" sz="2000" b="1" dirty="0">
                <a:solidFill>
                  <a:srgbClr val="003300"/>
                </a:solidFill>
                <a:sym typeface="Symbol" panose="05050102010706020507" pitchFamily="18" charset="2"/>
              </a:rPr>
              <a:t></a:t>
            </a:r>
            <a:r>
              <a:rPr lang="ru-RU" sz="2000" b="1" dirty="0">
                <a:solidFill>
                  <a:srgbClr val="003300"/>
                </a:solidFill>
                <a:sym typeface="Symbol" panose="05050102010706020507" pitchFamily="18" charset="2"/>
              </a:rPr>
              <a:t>»</a:t>
            </a:r>
            <a:r>
              <a:rPr lang="uk-UA" sz="2000" b="1" dirty="0" smtClean="0"/>
              <a:t> є </a:t>
            </a:r>
            <a:r>
              <a:rPr lang="uk-UA" sz="2000" b="1" dirty="0">
                <a:solidFill>
                  <a:srgbClr val="003300"/>
                </a:solidFill>
                <a:cs typeface="Aparajita" panose="020B0604020202020204" pitchFamily="34" charset="0"/>
              </a:rPr>
              <a:t>асоціативною операцією </a:t>
            </a:r>
            <a:r>
              <a:rPr lang="uk-UA" sz="2000" b="1" dirty="0"/>
              <a:t>для </a:t>
            </a:r>
            <a:r>
              <a:rPr lang="ru-RU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</a:t>
            </a:r>
            <a:r>
              <a:rPr lang="en-US" sz="2000" b="1" dirty="0">
                <a:solidFill>
                  <a:srgbClr val="003300"/>
                </a:solidFill>
                <a:sym typeface="Symbol" panose="05050102010706020507" pitchFamily="18" charset="2"/>
              </a:rPr>
              <a:t>x,</a:t>
            </a:r>
            <a:r>
              <a:rPr lang="uk-UA" sz="2000" b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,</a:t>
            </a:r>
            <a:r>
              <a:rPr lang="en-US" sz="2000" b="1" dirty="0">
                <a:solidFill>
                  <a:srgbClr val="003300"/>
                </a:solidFill>
                <a:sym typeface="Symbol" panose="05050102010706020507" pitchFamily="18" charset="2"/>
              </a:rPr>
              <a:t> z</a:t>
            </a:r>
            <a:r>
              <a:rPr lang="uk-UA" sz="2000" b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0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uk-UA" sz="2000" b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R</a:t>
            </a:r>
            <a:r>
              <a:rPr lang="uk-UA" sz="2000" b="1" dirty="0" smtClean="0">
                <a:solidFill>
                  <a:srgbClr val="003300"/>
                </a:solidFill>
              </a:rPr>
              <a:t> :       </a:t>
            </a:r>
            <a:r>
              <a:rPr lang="en-US" sz="2000" b="1" dirty="0">
                <a:solidFill>
                  <a:srgbClr val="003300"/>
                </a:solidFill>
              </a:rPr>
              <a:t>x</a:t>
            </a:r>
            <a:r>
              <a:rPr lang="ru-RU" sz="2000" b="1" dirty="0">
                <a:solidFill>
                  <a:srgbClr val="003300"/>
                </a:solidFill>
              </a:rPr>
              <a:t> </a:t>
            </a:r>
            <a:r>
              <a:rPr lang="en-US" sz="2000" b="1" dirty="0">
                <a:solidFill>
                  <a:srgbClr val="003300"/>
                </a:solidFill>
                <a:sym typeface="Symbol" panose="05050102010706020507" pitchFamily="18" charset="2"/>
              </a:rPr>
              <a:t></a:t>
            </a:r>
            <a:r>
              <a:rPr lang="ru-RU" sz="2000" b="1" dirty="0">
                <a:solidFill>
                  <a:srgbClr val="003300"/>
                </a:solidFill>
              </a:rPr>
              <a:t> </a:t>
            </a:r>
            <a:r>
              <a:rPr lang="ru-RU" sz="2000" b="1" dirty="0" smtClean="0">
                <a:solidFill>
                  <a:srgbClr val="003300"/>
                </a:solidFill>
              </a:rPr>
              <a:t>(</a:t>
            </a:r>
            <a:r>
              <a:rPr lang="en-US" sz="2000" b="1" dirty="0" smtClean="0">
                <a:solidFill>
                  <a:srgbClr val="003300"/>
                </a:solidFill>
              </a:rPr>
              <a:t>y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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z</a:t>
            </a:r>
            <a:r>
              <a:rPr lang="ru-RU" sz="2000" b="1" dirty="0" smtClean="0">
                <a:solidFill>
                  <a:srgbClr val="003300"/>
                </a:solidFill>
              </a:rPr>
              <a:t>) = (</a:t>
            </a:r>
            <a:r>
              <a:rPr lang="en-US" sz="2000" b="1" dirty="0" smtClean="0">
                <a:solidFill>
                  <a:srgbClr val="003300"/>
                </a:solidFill>
              </a:rPr>
              <a:t>x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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y</a:t>
            </a:r>
            <a:r>
              <a:rPr lang="ru-RU" sz="2000" b="1" dirty="0" smtClean="0">
                <a:solidFill>
                  <a:srgbClr val="003300"/>
                </a:solidFill>
              </a:rPr>
              <a:t>)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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z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000" b="1" dirty="0" smtClean="0">
                <a:solidFill>
                  <a:srgbClr val="003300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uk-UA" sz="2000" b="1" dirty="0" smtClean="0">
                <a:solidFill>
                  <a:srgbClr val="003300"/>
                </a:solidFill>
              </a:rPr>
              <a:t> </a:t>
            </a:r>
            <a:r>
              <a:rPr lang="uk-UA" sz="2000" b="1" dirty="0" smtClean="0"/>
              <a:t> множення </a:t>
            </a:r>
            <a:r>
              <a:rPr lang="uk-UA" sz="2000" b="1" dirty="0" smtClean="0">
                <a:solidFill>
                  <a:srgbClr val="003300"/>
                </a:solidFill>
              </a:rPr>
              <a:t>«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</a:t>
            </a:r>
            <a:r>
              <a:rPr lang="ru-RU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»</a:t>
            </a:r>
            <a:r>
              <a:rPr lang="uk-UA" sz="2000" b="1" dirty="0" smtClean="0"/>
              <a:t> є дистрибутивне відносно додавання </a:t>
            </a:r>
            <a:r>
              <a:rPr lang="uk-UA" sz="2000" b="1" dirty="0" smtClean="0">
                <a:solidFill>
                  <a:srgbClr val="003300"/>
                </a:solidFill>
              </a:rPr>
              <a:t>«+» </a:t>
            </a:r>
            <a:r>
              <a:rPr lang="ru-RU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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x,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,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z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R</a:t>
            </a:r>
            <a:r>
              <a:rPr lang="uk-UA" sz="2000" b="1" dirty="0" smtClean="0">
                <a:solidFill>
                  <a:srgbClr val="003300"/>
                </a:solidFill>
              </a:rPr>
              <a:t> : 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rgbClr val="003300"/>
                </a:solidFill>
              </a:rPr>
              <a:t>		</a:t>
            </a:r>
            <a:r>
              <a:rPr lang="ru-RU" sz="2000" b="1" dirty="0" smtClean="0">
                <a:solidFill>
                  <a:srgbClr val="003300"/>
                </a:solidFill>
              </a:rPr>
              <a:t>(</a:t>
            </a:r>
            <a:r>
              <a:rPr lang="en-US" sz="2000" b="1" dirty="0" smtClean="0">
                <a:solidFill>
                  <a:srgbClr val="003300"/>
                </a:solidFill>
              </a:rPr>
              <a:t>x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+</a:t>
            </a:r>
            <a:r>
              <a:rPr lang="en-US" sz="2000" b="1" dirty="0" smtClean="0">
                <a:solidFill>
                  <a:srgbClr val="003300"/>
                </a:solidFill>
              </a:rPr>
              <a:t>y</a:t>
            </a:r>
            <a:r>
              <a:rPr lang="ru-RU" sz="2000" b="1" dirty="0" smtClean="0">
                <a:solidFill>
                  <a:srgbClr val="003300"/>
                </a:solidFill>
              </a:rPr>
              <a:t>)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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z</a:t>
            </a:r>
            <a:r>
              <a:rPr lang="uk-UA" sz="2000" b="1" dirty="0" smtClean="0">
                <a:solidFill>
                  <a:srgbClr val="003300"/>
                </a:solidFill>
              </a:rPr>
              <a:t>= (</a:t>
            </a:r>
            <a:r>
              <a:rPr lang="en-US" sz="2000" b="1" dirty="0" smtClean="0">
                <a:solidFill>
                  <a:srgbClr val="003300"/>
                </a:solidFill>
              </a:rPr>
              <a:t>x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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z</a:t>
            </a:r>
            <a:r>
              <a:rPr lang="uk-UA" sz="2000" b="1" dirty="0" smtClean="0">
                <a:solidFill>
                  <a:srgbClr val="003300"/>
                </a:solidFill>
              </a:rPr>
              <a:t>)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+</a:t>
            </a:r>
            <a:r>
              <a:rPr lang="ru-RU" sz="2000" b="1" dirty="0" smtClean="0">
                <a:solidFill>
                  <a:srgbClr val="003300"/>
                </a:solidFill>
              </a:rPr>
              <a:t> (</a:t>
            </a:r>
            <a:r>
              <a:rPr lang="en-US" sz="2000" b="1" dirty="0" smtClean="0">
                <a:solidFill>
                  <a:srgbClr val="003300"/>
                </a:solidFill>
              </a:rPr>
              <a:t>y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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z</a:t>
            </a:r>
            <a:r>
              <a:rPr lang="ru-RU" sz="2000" b="1" dirty="0" smtClean="0">
                <a:solidFill>
                  <a:srgbClr val="003300"/>
                </a:solidFill>
              </a:rPr>
              <a:t>)	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z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</a:t>
            </a:r>
            <a:r>
              <a:rPr lang="ru-RU" sz="2000" b="1" dirty="0" smtClean="0">
                <a:solidFill>
                  <a:srgbClr val="003300"/>
                </a:solidFill>
              </a:rPr>
              <a:t> (</a:t>
            </a:r>
            <a:r>
              <a:rPr lang="en-US" sz="2000" b="1" dirty="0" smtClean="0">
                <a:solidFill>
                  <a:srgbClr val="003300"/>
                </a:solidFill>
              </a:rPr>
              <a:t>x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+</a:t>
            </a:r>
            <a:r>
              <a:rPr lang="en-US" sz="2000" b="1" dirty="0" smtClean="0">
                <a:solidFill>
                  <a:srgbClr val="003300"/>
                </a:solidFill>
              </a:rPr>
              <a:t>y</a:t>
            </a:r>
            <a:r>
              <a:rPr lang="ru-RU" sz="2000" b="1" dirty="0" smtClean="0">
                <a:solidFill>
                  <a:srgbClr val="003300"/>
                </a:solidFill>
              </a:rPr>
              <a:t>) </a:t>
            </a:r>
            <a:r>
              <a:rPr lang="uk-UA" sz="2000" b="1" dirty="0" smtClean="0">
                <a:solidFill>
                  <a:srgbClr val="003300"/>
                </a:solidFill>
              </a:rPr>
              <a:t>= (</a:t>
            </a:r>
            <a:r>
              <a:rPr lang="en-US" sz="2000" b="1" dirty="0" smtClean="0">
                <a:solidFill>
                  <a:srgbClr val="003300"/>
                </a:solidFill>
              </a:rPr>
              <a:t>z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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x</a:t>
            </a:r>
            <a:r>
              <a:rPr lang="uk-UA" sz="2000" b="1" dirty="0" smtClean="0">
                <a:solidFill>
                  <a:srgbClr val="003300"/>
                </a:solidFill>
              </a:rPr>
              <a:t>)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+</a:t>
            </a:r>
            <a:r>
              <a:rPr lang="ru-RU" sz="2000" b="1" dirty="0" smtClean="0">
                <a:solidFill>
                  <a:srgbClr val="003300"/>
                </a:solidFill>
              </a:rPr>
              <a:t> (</a:t>
            </a:r>
            <a:r>
              <a:rPr lang="en-US" sz="2000" b="1" dirty="0" smtClean="0">
                <a:solidFill>
                  <a:srgbClr val="003300"/>
                </a:solidFill>
              </a:rPr>
              <a:t>z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</a:t>
            </a:r>
            <a:r>
              <a:rPr lang="ru-RU" sz="2000" b="1" dirty="0" smtClean="0">
                <a:solidFill>
                  <a:srgbClr val="003300"/>
                </a:solidFill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</a:rPr>
              <a:t>y</a:t>
            </a:r>
            <a:r>
              <a:rPr lang="ru-RU" sz="2000" b="1" dirty="0" smtClean="0">
                <a:solidFill>
                  <a:srgbClr val="003300"/>
                </a:solidFill>
              </a:rPr>
              <a:t> ) </a:t>
            </a:r>
            <a:r>
              <a:rPr lang="uk-UA" sz="20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000" b="1" dirty="0" smtClean="0">
                <a:solidFill>
                  <a:srgbClr val="003300"/>
                </a:solidFill>
              </a:rPr>
              <a:t>.</a:t>
            </a:r>
            <a:r>
              <a:rPr lang="uk-UA" sz="2000" dirty="0" smtClean="0"/>
              <a:t> </a:t>
            </a:r>
          </a:p>
          <a:p>
            <a:pPr marL="0" indent="0">
              <a:buNone/>
            </a:pPr>
            <a:r>
              <a:rPr lang="uk-UA" sz="2000" i="1" dirty="0" smtClean="0">
                <a:solidFill>
                  <a:srgbClr val="003300"/>
                </a:solidFill>
              </a:rPr>
              <a:t>Приклад</a:t>
            </a:r>
            <a:r>
              <a:rPr lang="uk-UA" sz="2000" dirty="0" smtClean="0"/>
              <a:t> кільця </a:t>
            </a:r>
            <a:r>
              <a:rPr lang="en-US" sz="2000" b="1" dirty="0" smtClean="0">
                <a:solidFill>
                  <a:srgbClr val="003300"/>
                </a:solidFill>
              </a:rPr>
              <a:t>R</a:t>
            </a:r>
            <a:r>
              <a:rPr lang="uk-UA" sz="2000" dirty="0" smtClean="0"/>
              <a:t> є множина </a:t>
            </a:r>
            <a:r>
              <a:rPr lang="en-US" sz="2000" b="1" dirty="0" smtClean="0">
                <a:latin typeface="Castellar" panose="020A0402060406010301" pitchFamily="18" charset="0"/>
              </a:rPr>
              <a:t>R</a:t>
            </a:r>
            <a:r>
              <a:rPr lang="uk-UA" sz="2000" b="1" dirty="0" smtClean="0">
                <a:solidFill>
                  <a:srgbClr val="003300"/>
                </a:solidFill>
              </a:rPr>
              <a:t>-</a:t>
            </a:r>
            <a:r>
              <a:rPr lang="uk-UA" sz="2000" dirty="0" smtClean="0"/>
              <a:t>дійсних чисел.</a:t>
            </a:r>
          </a:p>
          <a:p>
            <a:pPr marL="0" indent="0">
              <a:buNone/>
            </a:pPr>
            <a:r>
              <a:rPr lang="uk-UA" sz="2000" dirty="0" smtClean="0"/>
              <a:t>наступна теорема має велике значення при побудові криптосистем </a:t>
            </a:r>
          </a:p>
        </p:txBody>
      </p:sp>
    </p:spTree>
    <p:extLst>
      <p:ext uri="{BB962C8B-B14F-4D97-AF65-F5344CB8AC3E}">
        <p14:creationId xmlns:p14="http://schemas.microsoft.com/office/powerpoint/2010/main" xmlns="" val="19338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-216023"/>
            <a:ext cx="8229600" cy="692696"/>
          </a:xfrm>
        </p:spPr>
        <p:txBody>
          <a:bodyPr/>
          <a:lstStyle/>
          <a:p>
            <a:r>
              <a:rPr lang="uk-UA" sz="2800" smtClean="0">
                <a:solidFill>
                  <a:srgbClr val="FFFF00"/>
                </a:solidFill>
                <a:effectLst/>
              </a:rPr>
              <a:t>Загальні поняття</a:t>
            </a:r>
            <a:r>
              <a:rPr lang="es-VE" sz="2800" smtClean="0">
                <a:solidFill>
                  <a:srgbClr val="FFFF00"/>
                </a:solidFill>
                <a:effectLst/>
              </a:rPr>
              <a:t> </a:t>
            </a:r>
            <a:endParaRPr lang="es-ES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334" y="325343"/>
            <a:ext cx="9118666" cy="652534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uk-UA" sz="24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А,Б,В,Г,…,Я</a:t>
            </a:r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0,1,2,3,…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,26</a:t>
            </a:r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А,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	 </a:t>
            </a:r>
          </a:p>
          <a:p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00000110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00101110, 11001010,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uk-UA" sz="24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uk-UA" sz="2400" b="0" baseline="30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s-VE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0" baseline="30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aseline="-25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uk-UA" sz="24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0,1,2,3,…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,32</a:t>
            </a:r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uk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VE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кільце лишків за модулем 33</a:t>
            </a:r>
            <a:endParaRPr lang="en-US" sz="2400" b="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baseline="-250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Алфавіт </a:t>
            </a:r>
            <a:r>
              <a:rPr lang="uk-UA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VE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довільна скінченна множина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sz="24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алфавіту – 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або буква</a:t>
            </a:r>
            <a:r>
              <a:rPr lang="en-US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Слово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скінченна 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впорядкована</a:t>
            </a:r>
            <a:r>
              <a:rPr lang="en-US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букв алфавіту.</a:t>
            </a:r>
            <a:r>
              <a:rPr lang="en-US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Довжина слова </a:t>
            </a:r>
            <a:r>
              <a:rPr lang="en-US" sz="280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букв</a:t>
            </a:r>
            <a:r>
              <a:rPr lang="en-US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24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i="1" dirty="0" smtClean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- 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всіх слів в алфавіті </a:t>
            </a:r>
            <a:r>
              <a:rPr lang="uk-UA" sz="2400" i="1" dirty="0" smtClean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en-US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простір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uk-UA" sz="2400" b="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i="1" dirty="0" smtClean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uk-UA" sz="2800" i="1" baseline="30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4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декартовим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степенем, 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всіх слів довжини </a:t>
            </a:r>
            <a:r>
              <a:rPr lang="uk-UA" sz="28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алфавіті </a:t>
            </a:r>
            <a:r>
              <a:rPr lang="uk-UA" sz="2400" i="1" dirty="0">
                <a:solidFill>
                  <a:schemeClr val="tx1"/>
                </a:solidFill>
                <a:effectLst/>
                <a:latin typeface="Segoe Script" panose="020B0504020000000003" pitchFamily="34" charset="0"/>
                <a:cs typeface="Times New Roman" panose="02020603050405020304" pitchFamily="18" charset="0"/>
              </a:rPr>
              <a:t>А</a:t>
            </a:r>
            <a:r>
              <a:rPr lang="en-US" sz="24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uk-UA" sz="24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Левая круглая скобка 3"/>
          <p:cNvSpPr/>
          <p:nvPr/>
        </p:nvSpPr>
        <p:spPr>
          <a:xfrm rot="-5400000" flipV="1">
            <a:off x="772925" y="1323419"/>
            <a:ext cx="109318" cy="2880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3" y="2168507"/>
            <a:ext cx="4824535" cy="40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280920" cy="619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k-UA" sz="2000" dirty="0" smtClean="0">
                <a:solidFill>
                  <a:schemeClr val="tx1"/>
                </a:solidFill>
              </a:rPr>
              <a:t>	Нехай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і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— </a:t>
            </a:r>
            <a:r>
              <a:rPr lang="uk-UA" sz="2000" dirty="0" smtClean="0">
                <a:solidFill>
                  <a:schemeClr val="tx1"/>
                </a:solidFill>
              </a:rPr>
              <a:t>множини</a:t>
            </a:r>
            <a:endParaRPr lang="uk-UA" sz="2200" dirty="0" smtClean="0">
              <a:solidFill>
                <a:srgbClr val="000000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	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відображення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або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функцію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:</a:t>
            </a:r>
            <a:endParaRPr lang="en-US" sz="2200" dirty="0" smtClean="0">
              <a:solidFill>
                <a:srgbClr val="000000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х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поставлено у відповідність деякий елемент 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у = </a:t>
            </a:r>
            <a:r>
              <a:rPr lang="en-US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ін’єктивне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: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b="1" i="1" spc="1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(х</a:t>
            </a:r>
            <a:r>
              <a:rPr lang="uk-UA" sz="2200" b="1" i="1" spc="1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для </a:t>
            </a:r>
            <a:r>
              <a:rPr lang="en-US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b="1" i="1" spc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1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uk-UA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х</a:t>
            </a:r>
            <a:r>
              <a:rPr lang="uk-UA" sz="2200" b="1" i="1" spc="1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uk-UA" sz="2200" b="1" i="1" spc="100" dirty="0" smtClean="0">
              <a:solidFill>
                <a:srgbClr val="000000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200" b="1" i="1" spc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сюр’єктивне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: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у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має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х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: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у </a:t>
            </a: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en-US" sz="2200" b="1" i="1" spc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uk-UA" sz="2200" dirty="0" smtClean="0">
              <a:solidFill>
                <a:srgbClr val="000000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200" b="1" i="1" spc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бієктивн</a:t>
            </a:r>
            <a:r>
              <a:rPr lang="uk-UA" sz="2200" b="1" i="1" spc="100" dirty="0" err="1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е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: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: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та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Z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їх </a:t>
            </a:r>
            <a:r>
              <a:rPr lang="uk-UA" sz="2000" dirty="0">
                <a:solidFill>
                  <a:schemeClr val="tx1"/>
                </a:solidFill>
              </a:rPr>
              <a:t>композиція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uk-UA" sz="2200" dirty="0" smtClean="0">
              <a:solidFill>
                <a:srgbClr val="000000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uk-UA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о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: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Z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задається співвідношенням </a:t>
            </a:r>
            <a:endParaRPr lang="uk-UA" sz="2000" dirty="0" smtClean="0">
              <a:solidFill>
                <a:schemeClr val="tx1"/>
              </a:solidFill>
            </a:endParaRPr>
          </a:p>
          <a:p>
            <a:pPr algn="just"/>
            <a:r>
              <a:rPr lang="uk-UA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о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f(x)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(f(x))  </a:t>
            </a:r>
            <a:r>
              <a:rPr lang="uk-UA" sz="2000" dirty="0">
                <a:solidFill>
                  <a:schemeClr val="tx1"/>
                </a:solidFill>
              </a:rPr>
              <a:t>для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х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uk-UA" sz="2200" dirty="0" smtClean="0">
              <a:solidFill>
                <a:srgbClr val="000000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тотожне </a:t>
            </a:r>
            <a:r>
              <a:rPr lang="uk-UA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відображення </a:t>
            </a:r>
            <a:r>
              <a:rPr lang="en-US" sz="2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sz="2200" b="1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залишає елементи множини 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 </a:t>
            </a:r>
            <a:r>
              <a:rPr lang="uk-UA" sz="2000" dirty="0" smtClean="0">
                <a:solidFill>
                  <a:schemeClr val="tx1"/>
                </a:solidFill>
              </a:rPr>
              <a:t>на </a:t>
            </a:r>
            <a:r>
              <a:rPr lang="uk-UA" sz="2000" dirty="0">
                <a:solidFill>
                  <a:schemeClr val="tx1"/>
                </a:solidFill>
              </a:rPr>
              <a:t>місці: </a:t>
            </a:r>
            <a:r>
              <a:rPr lang="uk-UA" sz="2000" dirty="0" smtClean="0">
                <a:solidFill>
                  <a:schemeClr val="tx1"/>
                </a:solidFill>
              </a:rPr>
              <a:t>	</a:t>
            </a:r>
            <a:r>
              <a:rPr lang="en-US" sz="2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sz="2200" b="1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sz="2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x) = </a:t>
            </a: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х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en-US" sz="2200" dirty="0" smtClean="0">
              <a:solidFill>
                <a:srgbClr val="000000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/>
                </a:solidFill>
              </a:rPr>
              <a:t>відображення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:</a:t>
            </a: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вважається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лівим оберненим </a:t>
            </a:r>
            <a:r>
              <a:rPr lang="uk-UA" sz="2000" dirty="0">
                <a:solidFill>
                  <a:schemeClr val="tx1"/>
                </a:solidFill>
              </a:rPr>
              <a:t>до відображення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:  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за умови, що їх композиція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о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рівна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sz="2200" b="1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uk-UA" sz="2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/>
                </a:solidFill>
              </a:rPr>
              <a:t>відображення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правим </a:t>
            </a:r>
            <a:r>
              <a:rPr lang="uk-UA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оберненим </a:t>
            </a:r>
            <a:r>
              <a:rPr lang="uk-UA" sz="2000" dirty="0">
                <a:solidFill>
                  <a:schemeClr val="tx1"/>
                </a:solidFill>
              </a:rPr>
              <a:t>за умови, </a:t>
            </a:r>
            <a:r>
              <a:rPr lang="uk-UA" sz="2000" dirty="0" smtClean="0">
                <a:solidFill>
                  <a:schemeClr val="tx1"/>
                </a:solidFill>
              </a:rPr>
              <a:t>що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			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о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en-US" sz="2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sz="2200" b="1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uk-UA" sz="22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/>
                </a:solidFill>
              </a:rPr>
              <a:t>відображення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називається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оберненим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до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uk-UA" sz="22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uk-UA" sz="2000" dirty="0">
                <a:solidFill>
                  <a:schemeClr val="tx1"/>
                </a:solidFill>
              </a:rPr>
              <a:t>якщо воно є </a:t>
            </a:r>
            <a:r>
              <a:rPr lang="uk-UA" sz="2000" b="1" dirty="0">
                <a:solidFill>
                  <a:srgbClr val="003300"/>
                </a:solidFill>
              </a:rPr>
              <a:t>одночасно і лівим, і правим оберненим </a:t>
            </a:r>
            <a:r>
              <a:rPr lang="uk-UA" sz="2000" dirty="0">
                <a:solidFill>
                  <a:schemeClr val="tx1"/>
                </a:solidFill>
              </a:rPr>
              <a:t>до </a:t>
            </a:r>
            <a:r>
              <a:rPr lang="en-US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uk-UA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.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xmlns="" val="3631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395536" y="116632"/>
            <a:ext cx="8568952" cy="652534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400" u="sng" cap="all" dirty="0" smtClean="0">
                <a:solidFill>
                  <a:srgbClr val="003300"/>
                </a:solidFill>
              </a:rPr>
              <a:t>теорема</a:t>
            </a:r>
            <a:r>
              <a:rPr lang="uk-UA" sz="2400" dirty="0" smtClean="0"/>
              <a:t> </a:t>
            </a:r>
            <a:r>
              <a:rPr lang="uk-UA" sz="2400" b="1" i="1" dirty="0" smtClean="0"/>
              <a:t>про обернене  відображення</a:t>
            </a:r>
          </a:p>
          <a:p>
            <a:pPr marL="0" indent="0" algn="ctr">
              <a:buNone/>
            </a:pPr>
            <a:endParaRPr lang="uk-UA" sz="2400" b="1" i="1" dirty="0" smtClean="0"/>
          </a:p>
          <a:p>
            <a:pPr marL="0" indent="0">
              <a:buNone/>
            </a:pPr>
            <a:r>
              <a:rPr lang="uk-UA" sz="2400" dirty="0" smtClean="0"/>
              <a:t>	</a:t>
            </a:r>
            <a:r>
              <a:rPr lang="uk-UA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 :  X </a:t>
            </a:r>
            <a:r>
              <a:rPr 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 Y</a:t>
            </a:r>
            <a:r>
              <a:rPr 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sz="2400" b="1" i="1" dirty="0">
              <a:solidFill>
                <a:srgbClr val="003300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uk-UA" sz="2400" b="1" dirty="0" err="1" smtClean="0">
                <a:solidFill>
                  <a:srgbClr val="003300"/>
                </a:solidFill>
                <a:cs typeface="Aparajita" panose="020B0604020202020204" pitchFamily="34" charset="0"/>
              </a:rPr>
              <a:t>ін'єктивне</a:t>
            </a:r>
            <a:r>
              <a:rPr lang="uk-UA" sz="2400" b="1" dirty="0" smtClean="0">
                <a:solidFill>
                  <a:srgbClr val="003300"/>
                </a:solidFill>
                <a:cs typeface="Aparajita" panose="020B0604020202020204" pitchFamily="34" charset="0"/>
              </a:rPr>
              <a:t> </a:t>
            </a:r>
            <a:r>
              <a:rPr lang="uk-UA" sz="2400" dirty="0" smtClean="0"/>
              <a:t>тоді і лише тоді, коли існує лівий обернений оператор</a:t>
            </a:r>
          </a:p>
          <a:p>
            <a:pPr marL="0" indent="0" algn="ctr">
              <a:buNone/>
            </a:pP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uk-UA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f</a:t>
            </a:r>
            <a:r>
              <a:rPr lang="uk-UA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uk-UA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 = </a:t>
            </a:r>
            <a:r>
              <a:rPr 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uk-UA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uk-UA" sz="2800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,</a:t>
            </a:r>
            <a:endParaRPr lang="uk-UA" sz="2800" i="1" dirty="0">
              <a:solidFill>
                <a:srgbClr val="003300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uk-UA" sz="2400" b="1" dirty="0" err="1" smtClean="0">
                <a:solidFill>
                  <a:srgbClr val="003300"/>
                </a:solidFill>
                <a:cs typeface="Aparajita" panose="020B0604020202020204" pitchFamily="34" charset="0"/>
              </a:rPr>
              <a:t>сюр'єктивне</a:t>
            </a:r>
            <a:r>
              <a:rPr lang="uk-UA" sz="2400" b="1" dirty="0" smtClean="0">
                <a:solidFill>
                  <a:srgbClr val="003300"/>
                </a:solidFill>
                <a:cs typeface="Aparajita" panose="020B0604020202020204" pitchFamily="34" charset="0"/>
              </a:rPr>
              <a:t> </a:t>
            </a:r>
            <a:r>
              <a:rPr lang="uk-UA" sz="2400" dirty="0" smtClean="0"/>
              <a:t>тоді тільки тоді, коли існує правий обернений оператор  </a:t>
            </a:r>
            <a:r>
              <a:rPr lang="en-US" sz="2400" dirty="0" smtClean="0"/>
              <a:t>                  </a:t>
            </a:r>
            <a:r>
              <a:rPr lang="uk-UA" sz="2400" dirty="0" smtClean="0"/>
              <a:t> </a:t>
            </a:r>
            <a:r>
              <a:rPr lang="en-US" sz="28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f </a:t>
            </a:r>
            <a:r>
              <a:rPr lang="en-US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uk-UA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uk-UA" sz="2800" b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2"/>
            </a:pPr>
            <a:r>
              <a:rPr lang="uk-UA" sz="2400" b="1" dirty="0" err="1" smtClean="0">
                <a:solidFill>
                  <a:srgbClr val="003300"/>
                </a:solidFill>
                <a:cs typeface="Aparajita" panose="020B0604020202020204" pitchFamily="34" charset="0"/>
              </a:rPr>
              <a:t>бієктивне</a:t>
            </a:r>
            <a:r>
              <a:rPr lang="uk-UA" sz="2400" dirty="0" smtClean="0"/>
              <a:t> тоді і тільки тоді, коли </a:t>
            </a:r>
            <a:r>
              <a:rPr lang="uk-UA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uk-UA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uk-UA" sz="2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sz="28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 </a:t>
            </a:r>
            <a:r>
              <a:rPr lang="uk-UA" sz="2400" dirty="0" smtClean="0">
                <a:sym typeface="Symbol" panose="05050102010706020507" pitchFamily="18" charset="2"/>
              </a:rPr>
              <a:t>причому</a:t>
            </a:r>
            <a:r>
              <a:rPr lang="en-US" sz="2400" dirty="0" smtClean="0"/>
              <a:t>: 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800" b="1" i="1" dirty="0" smtClean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uk-UA" sz="2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uk-UA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8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=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uk-UA" sz="2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uk-UA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uk-UA" sz="2800" dirty="0" smtClean="0">
                <a:sym typeface="Symbol" panose="05050102010706020507" pitchFamily="18" charset="2"/>
              </a:rPr>
              <a:t>,</a:t>
            </a:r>
            <a:endParaRPr lang="uk-UA" sz="28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uk-UA" sz="2400" dirty="0" smtClean="0"/>
              <a:t> нехай</a:t>
            </a:r>
            <a:r>
              <a:rPr lang="en-US" sz="2800" b="1" dirty="0" smtClean="0">
                <a:solidFill>
                  <a:srgbClr val="003300"/>
                </a:solidFill>
              </a:rPr>
              <a:t> 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8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uk-UA" sz="2400" dirty="0" smtClean="0">
                <a:sym typeface="Symbol" panose="05050102010706020507" pitchFamily="18" charset="2"/>
              </a:rPr>
              <a:t>та</a:t>
            </a:r>
            <a:r>
              <a:rPr lang="uk-UA" sz="2400" b="1" dirty="0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uk-UA" sz="2400" dirty="0" smtClean="0"/>
              <a:t> </a:t>
            </a:r>
            <a:r>
              <a:rPr lang="uk-UA" sz="2400" b="1" i="1" dirty="0" smtClean="0"/>
              <a:t>скінченні </a:t>
            </a:r>
            <a:r>
              <a:rPr lang="uk-UA" sz="2400" dirty="0" smtClean="0"/>
              <a:t>і  </a:t>
            </a:r>
            <a:r>
              <a:rPr 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dim 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uk-UA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en-US" sz="2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sz="2400" dirty="0" smtClean="0"/>
              <a:t>існує </a:t>
            </a:r>
            <a:r>
              <a:rPr lang="uk-UA" sz="2400" dirty="0"/>
              <a:t>тоді і тільки </a:t>
            </a:r>
            <a:r>
              <a:rPr lang="uk-UA" sz="2400" dirty="0" smtClean="0"/>
              <a:t>тоді, коли існує    </a:t>
            </a:r>
            <a:r>
              <a:rPr lang="en-US" sz="28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uk-UA" sz="2400" dirty="0" smtClean="0"/>
              <a:t>.</a:t>
            </a:r>
            <a:endParaRPr lang="uk-UA" sz="2400" baseline="30000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uk-UA" sz="2400" b="1" baseline="30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Bookman Old Style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3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-216023"/>
            <a:ext cx="8229600" cy="692696"/>
          </a:xfrm>
        </p:spPr>
        <p:txBody>
          <a:bodyPr/>
          <a:lstStyle/>
          <a:p>
            <a:r>
              <a:rPr lang="uk-UA" sz="2800" smtClean="0">
                <a:solidFill>
                  <a:srgbClr val="FFFF00"/>
                </a:solidFill>
                <a:effectLst/>
              </a:rPr>
              <a:t>Загальні поняття</a:t>
            </a:r>
            <a:r>
              <a:rPr lang="es-VE" sz="2800" smtClean="0">
                <a:solidFill>
                  <a:srgbClr val="FFFF00"/>
                </a:solidFill>
                <a:effectLst/>
              </a:rPr>
              <a:t> </a:t>
            </a:r>
            <a:endParaRPr lang="es-ES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334" y="325343"/>
            <a:ext cx="9118666" cy="6525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000" u="sng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Групою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 </a:t>
            </a:r>
            <a:r>
              <a:rPr lang="ru-RU" sz="2000" b="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непорожня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наділена</a:t>
            </a:r>
            <a:r>
              <a:rPr lang="ru-RU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бінарною</a:t>
            </a:r>
            <a:r>
              <a:rPr lang="ru-RU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операцією</a:t>
            </a:r>
            <a:r>
              <a:rPr lang="ru-RU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Причому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b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три </a:t>
            </a:r>
            <a:r>
              <a:rPr lang="ru-RU" sz="2000" b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аксіоми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sz="2000" b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b="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асоціативна</a:t>
            </a:r>
            <a:r>
              <a:rPr lang="en-US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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y,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sz="2000" b="0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ru-RU" sz="2000" b="0" i="1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</a:t>
            </a:r>
            <a:r>
              <a:rPr lang="en-US" sz="2000" b="0" i="1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000" b="0" i="1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sz="2000" b="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нейтральний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одиниця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endParaRPr lang="ru-RU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 = е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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існує обернений елемент</a:t>
            </a:r>
            <a:r>
              <a:rPr lang="en-US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000" b="0" i="1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uk-UA" sz="2000" b="0" i="1" baseline="30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такий, що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uk-UA" sz="2000" b="0" i="1" baseline="30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uk-UA" sz="2000" b="0" i="1" baseline="30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е</a:t>
            </a:r>
          </a:p>
          <a:p>
            <a:pPr marL="0" indent="0">
              <a:buNone/>
            </a:pPr>
            <a:r>
              <a:rPr lang="uk-UA" sz="2000" u="sng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із </a:t>
            </a:r>
            <a:r>
              <a:rPr lang="uk-UA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скінченною кількістю елементів.</a:t>
            </a:r>
          </a:p>
          <a:p>
            <a:pPr marL="0" indent="0">
              <a:buNone/>
            </a:pPr>
            <a:r>
              <a:rPr lang="uk-UA" sz="2000" b="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Вправа: 	 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Довести	</a:t>
            </a:r>
            <a:r>
              <a:rPr lang="uk-UA" sz="2000" b="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uk-UA" sz="2000" b="0" i="1" baseline="30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sz="2000" b="0" i="1" baseline="30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uk-UA" sz="2000" b="0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	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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множення,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група називається  </a:t>
            </a:r>
            <a:r>
              <a:rPr lang="uk-UA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мультиплікативною, </a:t>
            </a:r>
          </a:p>
          <a:p>
            <a:pPr marL="0" indent="0">
              <a:buNone/>
            </a:pP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її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нейтральний елемент — </a:t>
            </a:r>
            <a:r>
              <a:rPr lang="uk-UA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одиницею ;</a:t>
            </a:r>
            <a:endParaRPr lang="uk-UA" sz="2000" dirty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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адитивна</a:t>
            </a:r>
            <a:r>
              <a:rPr lang="ru-RU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нейтральний елемент нулем, </a:t>
            </a:r>
            <a:endParaRPr lang="uk-UA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обернений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— </a:t>
            </a:r>
            <a:r>
              <a:rPr lang="uk-UA" sz="20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протилежним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 </a:t>
            </a:r>
            <a:r>
              <a:rPr lang="ru-RU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Якщо виконуються (1-3) та</a:t>
            </a:r>
            <a:r>
              <a:rPr lang="en-US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sz="2000" b="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=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</a:p>
          <a:p>
            <a:pPr marL="0" indent="0">
              <a:buNone/>
            </a:pP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груп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називається </a:t>
            </a:r>
            <a:r>
              <a:rPr lang="uk-UA" sz="2000" u="sng" dirty="0" err="1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абелевою</a:t>
            </a:r>
            <a:r>
              <a:rPr lang="uk-UA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uk-UA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u="sng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комутативною</a:t>
            </a:r>
            <a:r>
              <a:rPr lang="uk-UA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uk-UA" sz="20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6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-216023"/>
            <a:ext cx="8229600" cy="692696"/>
          </a:xfrm>
        </p:spPr>
        <p:txBody>
          <a:bodyPr/>
          <a:lstStyle/>
          <a:p>
            <a:r>
              <a:rPr lang="uk-UA" sz="2400" dirty="0" smtClean="0">
                <a:solidFill>
                  <a:srgbClr val="FFFF99"/>
                </a:solidFill>
              </a:rPr>
              <a:t>Загальні поняття</a:t>
            </a:r>
            <a:r>
              <a:rPr lang="es-VE" sz="2400" dirty="0" smtClean="0">
                <a:solidFill>
                  <a:srgbClr val="FFFF99"/>
                </a:solidFill>
              </a:rPr>
              <a:t> </a:t>
            </a:r>
            <a:endParaRPr lang="es-ES" sz="2400" dirty="0">
              <a:solidFill>
                <a:srgbClr val="FFFF9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0883" y="311554"/>
            <a:ext cx="8813605" cy="6525344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групі є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лише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ru-RU" sz="200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нейтраль</a:t>
            </a:r>
            <a:r>
              <a:rPr lang="uk-UA" sz="20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ний елемент</a:t>
            </a:r>
            <a:r>
              <a:rPr lang="uk-UA" sz="28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uk-UA" sz="18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1800" b="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uk-UA" sz="1800" b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Нехай  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sz="1800" b="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ще одна одиниця,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тоді</a:t>
            </a:r>
            <a:r>
              <a:rPr lang="uk-UA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=</a:t>
            </a:r>
            <a:r>
              <a:rPr lang="en-US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uk-UA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5000"/>
              </a:lnSpc>
            </a:pP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будь-якого елементу є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 один </a:t>
            </a:r>
            <a:r>
              <a:rPr lang="uk-UA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обернений</a:t>
            </a:r>
            <a:r>
              <a:rPr lang="uk-UA" sz="20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Дійсно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нехай</a:t>
            </a:r>
            <a:r>
              <a:rPr lang="uk-UA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uk-UA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обернені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для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40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тоді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</a:t>
            </a:r>
            <a:r>
              <a:rPr lang="uk-UA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асоціативності</a:t>
            </a:r>
            <a:endParaRPr lang="uk-UA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75000"/>
              </a:lnSpc>
              <a:buNone/>
            </a:pP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x(ay) = (</a:t>
            </a:r>
            <a:r>
              <a:rPr lang="en-US" sz="2800" i="1" dirty="0" err="1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)y </a:t>
            </a:r>
            <a:r>
              <a:rPr lang="en-US" sz="28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y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uk-UA" sz="28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підмножина </a:t>
            </a:r>
            <a:r>
              <a:rPr lang="uk-UA" sz="2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множини </a:t>
            </a:r>
            <a:r>
              <a:rPr lang="en-US" sz="2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утворює групу відносно тієї ж операції </a:t>
            </a:r>
            <a:endParaRPr lang="uk-UA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«</a:t>
            </a:r>
            <a:r>
              <a:rPr lang="uk-UA" sz="3200" i="1" baseline="-1400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sz="2000" i="1" baseline="-1400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вона називається </a:t>
            </a:r>
            <a:r>
              <a:rPr lang="uk-UA" sz="2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підгрупою групи 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</a:t>
            </a:r>
            <a:r>
              <a:rPr lang="uk-UA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раціональних чисел 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утворює групу за додаванням </a:t>
            </a:r>
            <a:endParaRPr lang="uk-UA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 = 0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х' = </a:t>
            </a:r>
            <a:r>
              <a:rPr lang="uk-UA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 множина цілих чисел 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її підгрупою. </a:t>
            </a:r>
            <a:endParaRPr lang="uk-UA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</a:t>
            </a:r>
            <a:r>
              <a:rPr lang="uk-UA" sz="20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додатніх</a:t>
            </a:r>
            <a:r>
              <a:rPr lang="uk-UA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раціональних чисел </a:t>
            </a:r>
            <a:r>
              <a:rPr lang="en-US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утворює групу за множенням </a:t>
            </a:r>
            <a:endParaRPr lang="uk-UA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 = 1,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= 1/х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uk-UA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5400" indent="190500"/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24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4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400" i="1" baseline="30000" dirty="0" err="1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─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його </a:t>
            </a:r>
            <a:r>
              <a:rPr lang="en-US" sz="2400" i="1" dirty="0" err="1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000" b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тий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степінь — елемент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400" i="1" baseline="30000" dirty="0" err="1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4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2400" i="1" baseline="-140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i="1" baseline="-140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uk-UA" sz="3200" i="1" baseline="-1400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uk-UA" sz="2400" i="1" baseline="-1400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uk-UA" sz="2800" i="1" baseline="-140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sz="28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b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5400" indent="0">
              <a:buNone/>
            </a:pP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операція 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3600" i="1" baseline="-140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sz="2400" i="1" baseline="-140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err="1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раз . </a:t>
            </a:r>
          </a:p>
          <a:p>
            <a:pPr marL="12700" marR="25400" indent="0">
              <a:buNone/>
            </a:pP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(адитивна форм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х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х + ... +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</p:txBody>
      </p:sp>
      <p:sp>
        <p:nvSpPr>
          <p:cNvPr id="5" name="Правая фигурная скобка 4"/>
          <p:cNvSpPr/>
          <p:nvPr/>
        </p:nvSpPr>
        <p:spPr>
          <a:xfrm rot="5400000">
            <a:off x="6804248" y="4653136"/>
            <a:ext cx="288032" cy="1728192"/>
          </a:xfrm>
          <a:prstGeom prst="rightBrac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b="1" dirty="0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61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547" y="116632"/>
            <a:ext cx="9118666" cy="6525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2700" marR="25400" indent="0">
              <a:buNone/>
            </a:pPr>
            <a:r>
              <a:rPr lang="uk-UA" sz="2000" b="0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Довести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що для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скінченної групи для деякого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виконується : </a:t>
            </a:r>
            <a:r>
              <a:rPr lang="uk-UA" sz="2400" i="1" dirty="0" err="1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2400" i="1" baseline="30000" dirty="0" err="1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е</a:t>
            </a:r>
            <a:r>
              <a:rPr lang="uk-UA" sz="1600" i="1" spc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Найменше з таких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називається </a:t>
            </a:r>
            <a:r>
              <a:rPr lang="uk-UA" sz="2400" b="0" i="1" spc="5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порядком елемента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групі </a:t>
            </a:r>
            <a:r>
              <a:rPr lang="en-US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G|</a:t>
            </a:r>
            <a:r>
              <a:rPr lang="ru-RU" sz="1800" b="0" i="1" spc="5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uk-UA" sz="2400" b="0" i="1" spc="5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Порядком скінченної групи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називається кількість її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елементів , 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усі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степені елемента групи утворюють у ній підгрупу, порядок якої дорівнює порядку елемента</a:t>
            </a:r>
            <a:r>
              <a:rPr lang="uk-UA" sz="80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.</a:t>
            </a:r>
          </a:p>
          <a:p>
            <a:pPr algn="ctr"/>
            <a:r>
              <a:rPr lang="uk-UA" sz="2000" dirty="0">
                <a:solidFill>
                  <a:srgbClr val="003300"/>
                </a:solidFill>
                <a:effectLst/>
              </a:rPr>
              <a:t>Теорема Лагранжа (1771).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 підгрупи </a:t>
            </a:r>
            <a:r>
              <a:rPr lang="uk-UA" sz="20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дільником порядку </a:t>
            </a:r>
            <a:r>
              <a:rPr lang="uk-UA" sz="20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групи .</a:t>
            </a:r>
            <a:endParaRPr lang="uk-UA" sz="2000" b="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 елемента в дільником порядку </a:t>
            </a:r>
            <a:r>
              <a:rPr lang="uk-UA" sz="20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групи .</a:t>
            </a:r>
            <a:endParaRPr lang="uk-UA" sz="2000" b="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Нехай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маємо дві групи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sz="2000" dirty="0" smtClean="0"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операціями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uk-UA" sz="2800" i="1" baseline="-1400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» і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 о »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відповідно.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Відображення</a:t>
            </a:r>
            <a:r>
              <a:rPr lang="uk-UA" sz="2000" dirty="0" smtClean="0"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що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зберігає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операцію, якщо </a:t>
            </a:r>
            <a:endParaRPr lang="uk-UA" sz="2000" b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(х </a:t>
            </a:r>
            <a:r>
              <a:rPr lang="uk-UA" sz="2800" i="1" baseline="-140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у) = </a:t>
            </a:r>
            <a:r>
              <a:rPr lang="en-US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(х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о </a:t>
            </a:r>
            <a:r>
              <a:rPr lang="en-US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(у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 , у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uk-UA" sz="2000" i="1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uk-UA" sz="2000" dirty="0" smtClean="0">
                <a:effectLst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гомоморфізмом</a:t>
            </a:r>
            <a:r>
              <a:rPr lang="uk-UA" sz="2000" i="1" dirty="0">
                <a:effectLst/>
              </a:rPr>
              <a:t>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 групи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dirty="0" smtClean="0">
                <a:effectLst/>
              </a:rPr>
              <a:t>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групу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uk-UA" sz="20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000" i="1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uk-UA" sz="2000" i="1" dirty="0" smtClean="0">
                <a:solidFill>
                  <a:srgbClr val="003300"/>
                </a:solidFill>
                <a:effectLst/>
              </a:rPr>
              <a:t>Ядром</a:t>
            </a:r>
            <a:r>
              <a:rPr lang="uk-UA" sz="2000" b="0" dirty="0" smtClean="0">
                <a:solidFill>
                  <a:srgbClr val="003300"/>
                </a:solidFill>
                <a:effectLst/>
              </a:rPr>
              <a:t> </a:t>
            </a:r>
            <a:r>
              <a:rPr lang="uk-UA" sz="2000" dirty="0">
                <a:solidFill>
                  <a:srgbClr val="003300"/>
                </a:solidFill>
                <a:effectLst/>
              </a:rPr>
              <a:t>гомоморфізму </a:t>
            </a:r>
            <a:r>
              <a:rPr lang="en-US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множина всіх тих елементів групи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uk-UA" sz="2000" dirty="0"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відображає в</a:t>
            </a:r>
            <a:r>
              <a:rPr lang="uk-UA" sz="2000" dirty="0">
                <a:effectLst/>
              </a:rPr>
              <a:t> </a:t>
            </a:r>
            <a:r>
              <a:rPr lang="uk-UA" sz="2000" i="1" dirty="0">
                <a:solidFill>
                  <a:schemeClr val="tx1"/>
                </a:solidFill>
                <a:effectLst/>
              </a:rPr>
              <a:t>нейтральний елемент групи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i="1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uk-UA" sz="20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Приклад: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відображення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яке кожному цілому числу ставить у відповідність його остачу від ділення на натуральне 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n</a:t>
            </a:r>
            <a:r>
              <a:rPr lang="uk-UA" sz="2000" b="0" i="1" dirty="0" smtClean="0">
                <a:effectLst/>
              </a:rPr>
              <a:t>,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i="1" dirty="0">
                <a:solidFill>
                  <a:srgbClr val="008000"/>
                </a:solidFill>
                <a:effectLst/>
              </a:rPr>
              <a:t>є </a:t>
            </a:r>
            <a:r>
              <a:rPr lang="uk-UA" sz="2000" i="1" dirty="0">
                <a:solidFill>
                  <a:schemeClr val="tx1"/>
                </a:solidFill>
                <a:effectLst/>
              </a:rPr>
              <a:t>гомоморфізмом із адитивної групи</a:t>
            </a:r>
            <a:r>
              <a:rPr lang="uk-UA" sz="2000" dirty="0">
                <a:effectLst/>
              </a:rPr>
              <a:t> </a:t>
            </a:r>
            <a:r>
              <a:rPr lang="en-US" sz="20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k-UA" sz="2000" b="0" i="1" dirty="0" smtClean="0">
                <a:effectLst/>
              </a:rPr>
              <a:t>,</a:t>
            </a:r>
            <a:r>
              <a:rPr lang="uk-UA" sz="2000" dirty="0" smtClean="0">
                <a:effectLst/>
              </a:rPr>
              <a:t> </a:t>
            </a:r>
            <a:r>
              <a:rPr lang="uk-UA" sz="2000" i="1" dirty="0">
                <a:solidFill>
                  <a:schemeClr val="tx1"/>
                </a:solidFill>
                <a:effectLst/>
              </a:rPr>
              <a:t>в адитивну групу </a:t>
            </a:r>
            <a:r>
              <a:rPr lang="en-US" sz="20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 smtClean="0">
                <a:solidFill>
                  <a:srgbClr val="003300"/>
                </a:solidFill>
                <a:effectLst/>
              </a:rPr>
              <a:t>n</a:t>
            </a:r>
            <a:r>
              <a:rPr lang="uk-UA" sz="20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>
                <a:solidFill>
                  <a:srgbClr val="003300"/>
                </a:solidFill>
                <a:effectLst/>
              </a:rPr>
              <a:t>ядро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якого утворюють </a:t>
            </a:r>
            <a:r>
              <a:rPr lang="uk-UA" sz="2000" dirty="0">
                <a:solidFill>
                  <a:schemeClr val="tx1"/>
                </a:solidFill>
                <a:effectLst/>
              </a:rPr>
              <a:t>цілі числа, кратні</a:t>
            </a:r>
            <a:r>
              <a:rPr lang="uk-UA" sz="2000" dirty="0">
                <a:effectLst/>
              </a:rPr>
              <a:t> </a:t>
            </a:r>
            <a:r>
              <a:rPr lang="uk-UA" sz="24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2000" b="0" i="1" dirty="0">
                <a:effectLst/>
              </a:rPr>
              <a:t>.</a:t>
            </a:r>
            <a:r>
              <a:rPr lang="uk-UA" sz="2000" dirty="0">
                <a:effectLst/>
              </a:rPr>
              <a:t> </a:t>
            </a:r>
            <a:r>
              <a:rPr lang="uk-UA" sz="2000" dirty="0" smtClean="0">
                <a:effectLst/>
              </a:rPr>
              <a:t>	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Ядро </a:t>
            </a:r>
            <a:r>
              <a:rPr lang="uk-UA" sz="2000" dirty="0">
                <a:solidFill>
                  <a:srgbClr val="003300"/>
                </a:solidFill>
                <a:effectLst/>
              </a:rPr>
              <a:t>гомоморфізму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uk-UA" sz="20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утворює </a:t>
            </a:r>
            <a:r>
              <a:rPr lang="uk-UA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2000" dirty="0"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підгрупу</a:t>
            </a:r>
            <a:r>
              <a:rPr lang="uk-UA" sz="2000" b="0" i="1" dirty="0">
                <a:effectLst/>
              </a:rPr>
              <a:t>. </a:t>
            </a:r>
          </a:p>
          <a:p>
            <a:pPr marL="0" indent="0">
              <a:buNone/>
            </a:pPr>
            <a:endParaRPr lang="uk-UA" sz="2000" dirty="0">
              <a:effectLst/>
            </a:endParaRPr>
          </a:p>
          <a:p>
            <a:pPr marL="0" indent="0">
              <a:buNone/>
            </a:pPr>
            <a:endParaRPr lang="uk-UA" sz="20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Мультиплікативна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 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циклічною,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вона породжена одним елементом, тобто, в ній є такий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</a:t>
            </a:r>
            <a:r>
              <a:rPr lang="uk-UA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u="sng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твірний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будь-який інший елемент </a:t>
            </a:r>
            <a:r>
              <a:rPr lang="en-US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представимо у вигляді 6 = </a:t>
            </a:r>
            <a:r>
              <a:rPr lang="en-US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an,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 € 2</a:t>
            </a:r>
            <a:r>
              <a:rPr lang="en-US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п - негативне, то під </a:t>
            </a:r>
            <a:r>
              <a:rPr lang="uk-UA" sz="2000" b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розуміється твір</a:t>
            </a:r>
            <a:endParaRPr lang="en-US" sz="2000" b="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групи 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деяким елементом її елемента 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 </a:t>
            </a:r>
            <a:r>
              <a:rPr lang="uk-UA" sz="2400" u="sng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твірним елементом групи</a:t>
            </a:r>
            <a:r>
              <a:rPr lang="en-US" sz="2400" u="sng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  <a:endParaRPr lang="uk-UA" sz="20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5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-216023"/>
            <a:ext cx="8229600" cy="692696"/>
          </a:xfrm>
        </p:spPr>
        <p:txBody>
          <a:bodyPr/>
          <a:lstStyle/>
          <a:p>
            <a:r>
              <a:rPr lang="uk-UA" sz="2400" dirty="0" smtClean="0">
                <a:solidFill>
                  <a:srgbClr val="FFFF99"/>
                </a:solidFill>
              </a:rPr>
              <a:t>Загальні поняття</a:t>
            </a:r>
            <a:r>
              <a:rPr lang="es-VE" sz="2400" dirty="0" smtClean="0">
                <a:solidFill>
                  <a:srgbClr val="FFFF99"/>
                </a:solidFill>
              </a:rPr>
              <a:t> </a:t>
            </a:r>
            <a:endParaRPr lang="es-ES" sz="2400" dirty="0">
              <a:solidFill>
                <a:srgbClr val="FFFF9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334" y="260648"/>
            <a:ext cx="9118666" cy="6525344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uk-UA" sz="2000" dirty="0">
                <a:solidFill>
                  <a:srgbClr val="003300"/>
                </a:solidFill>
                <a:effectLst/>
              </a:rPr>
              <a:t>Гомоморфізм</a:t>
            </a:r>
            <a:r>
              <a:rPr lang="uk-UA" sz="2000" dirty="0"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 err="1">
                <a:solidFill>
                  <a:srgbClr val="FF6600"/>
                </a:solidFill>
                <a:effectLst/>
              </a:rPr>
              <a:t>ін’єктивним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тоді і лише тоді, коли його ядро складається тільки із нейтрального елемента групи </a:t>
            </a:r>
            <a:r>
              <a:rPr lang="en-US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uk-UA" sz="2000" b="0" i="1" dirty="0" smtClean="0">
                <a:effectLst/>
              </a:rPr>
              <a:t>.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uk-UA" sz="2000" dirty="0">
                <a:effectLst/>
              </a:rPr>
              <a:t> </a:t>
            </a:r>
            <a:r>
              <a:rPr lang="uk-UA" sz="2000" dirty="0">
                <a:solidFill>
                  <a:srgbClr val="003300"/>
                </a:solidFill>
                <a:effectLst/>
              </a:rPr>
              <a:t>ядро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uk-UA" sz="2000" dirty="0">
                <a:effectLst/>
              </a:rPr>
              <a:t> </a:t>
            </a:r>
            <a:r>
              <a:rPr lang="uk-UA" sz="2000" i="1" dirty="0">
                <a:solidFill>
                  <a:srgbClr val="008000"/>
                </a:solidFill>
                <a:effectLst/>
              </a:rPr>
              <a:t>тривіальним</a:t>
            </a:r>
            <a:r>
              <a:rPr lang="uk-UA" sz="2000" b="0" i="1" dirty="0">
                <a:effectLst/>
              </a:rPr>
              <a:t>.</a:t>
            </a:r>
            <a:endParaRPr lang="uk-UA" sz="2000" dirty="0">
              <a:effectLst/>
            </a:endParaRPr>
          </a:p>
          <a:p>
            <a:pPr>
              <a:spcBef>
                <a:spcPts val="0"/>
              </a:spcBef>
            </a:pPr>
            <a:r>
              <a:rPr lang="uk-UA" sz="2000" dirty="0">
                <a:solidFill>
                  <a:srgbClr val="003300"/>
                </a:solidFill>
                <a:effectLst/>
              </a:rPr>
              <a:t>Гомоморфізм,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 є </a:t>
            </a:r>
            <a:r>
              <a:rPr lang="uk-UA" sz="2000" dirty="0" err="1">
                <a:solidFill>
                  <a:srgbClr val="FF6600"/>
                </a:solidFill>
                <a:effectLst/>
              </a:rPr>
              <a:t>бієктивним</a:t>
            </a:r>
            <a:r>
              <a:rPr lang="uk-UA" sz="2000" dirty="0">
                <a:solidFill>
                  <a:srgbClr val="FF6600"/>
                </a:solidFill>
                <a:effectLst/>
              </a:rPr>
              <a:t> відображенням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називається </a:t>
            </a:r>
            <a:r>
              <a:rPr lang="uk-UA" sz="2000" i="1" dirty="0">
                <a:solidFill>
                  <a:srgbClr val="008000"/>
                </a:solidFill>
                <a:effectLst/>
              </a:rPr>
              <a:t>ізоморфіз­мом.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 групи </a:t>
            </a:r>
            <a:r>
              <a:rPr lang="uk-UA" sz="2000" b="0" i="1" dirty="0">
                <a:solidFill>
                  <a:srgbClr val="003300"/>
                </a:solidFill>
                <a:effectLst/>
              </a:rPr>
              <a:t>ізоморфні</a:t>
            </a:r>
            <a:r>
              <a:rPr lang="uk-UA" sz="2000" b="0" i="1" dirty="0">
                <a:effectLst/>
              </a:rPr>
              <a:t>,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існує ізоморфізм з однієї з них на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іншу.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двійковий логарифм </a:t>
            </a:r>
            <a:r>
              <a:rPr lang="en-US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uk-UA" sz="2400" i="1" baseline="-2500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400" i="1" baseline="-2500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uk-UA" sz="24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задає ізоморфізм із мультиплікативної групи невід’ємних дійсних чисел</a:t>
            </a:r>
            <a:r>
              <a:rPr lang="uk-UA" sz="2000" dirty="0" smtClean="0">
                <a:effectLst/>
              </a:rPr>
              <a:t> </a:t>
            </a:r>
            <a:r>
              <a:rPr lang="en-US" sz="20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000" i="1" baseline="-2500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адитивну групу всіх дійсних чисел </a:t>
            </a:r>
            <a:r>
              <a:rPr lang="en-US" sz="20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000" dirty="0" smtClean="0">
                <a:effectLst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>
                <a:solidFill>
                  <a:srgbClr val="003300"/>
                </a:solidFill>
                <a:effectLst/>
              </a:rPr>
              <a:t>	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Ізоморфні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rgbClr val="003300"/>
                </a:solidFill>
                <a:effectLst/>
              </a:rPr>
              <a:t>групи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мають </a:t>
            </a:r>
            <a:r>
              <a:rPr lang="uk-UA" sz="2000" dirty="0">
                <a:solidFill>
                  <a:srgbClr val="008000"/>
                </a:solidFill>
                <a:effectLst/>
              </a:rPr>
              <a:t>тотожні алгебраїчні властивості.</a:t>
            </a:r>
          </a:p>
          <a:p>
            <a:pPr>
              <a:spcBef>
                <a:spcPts val="0"/>
              </a:spcBef>
            </a:pP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груп 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G</a:t>
            </a:r>
            <a:r>
              <a:rPr lang="en-US" sz="2000" i="1" baseline="-25000" dirty="0" smtClean="0">
                <a:solidFill>
                  <a:srgbClr val="003300"/>
                </a:solidFill>
                <a:effectLst/>
              </a:rPr>
              <a:t>1</a:t>
            </a:r>
            <a:r>
              <a:rPr lang="uk-UA" sz="2000" b="0" i="1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sz="2000" b="0" i="1" dirty="0">
                <a:effectLst/>
              </a:rPr>
              <a:t> 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G</a:t>
            </a:r>
            <a:r>
              <a:rPr lang="en-US" sz="2000" i="1" baseline="-25000" dirty="0" smtClean="0">
                <a:solidFill>
                  <a:srgbClr val="003300"/>
                </a:solidFill>
                <a:effectLst/>
              </a:rPr>
              <a:t>2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операціями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uk-UA" sz="2400" b="0" baseline="-14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»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 о »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відповідно, через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1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G</a:t>
            </a:r>
            <a:r>
              <a:rPr lang="en-US" sz="2000" i="1" baseline="-25000" dirty="0" smtClean="0">
                <a:solidFill>
                  <a:srgbClr val="003300"/>
                </a:solidFill>
                <a:effectLst/>
              </a:rPr>
              <a:t>2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познача­ємо їх прямий добуток — множину пар 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(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x</a:t>
            </a:r>
            <a:r>
              <a:rPr lang="en-US" sz="2000" i="1" baseline="-25000" dirty="0" smtClean="0">
                <a:solidFill>
                  <a:srgbClr val="003300"/>
                </a:solidFill>
                <a:effectLst/>
              </a:rPr>
              <a:t>1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,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 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x</a:t>
            </a:r>
            <a:r>
              <a:rPr lang="en-US" sz="2000" i="1" baseline="-25000" dirty="0" smtClean="0">
                <a:solidFill>
                  <a:srgbClr val="003300"/>
                </a:solidFill>
                <a:effectLst/>
              </a:rPr>
              <a:t>2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)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</a:t>
            </a:r>
            <a:r>
              <a:rPr lang="uk-UA" sz="2000" dirty="0"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x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1</a:t>
            </a:r>
            <a:r>
              <a:rPr lang="uk-UA" sz="2000" dirty="0" smtClean="0">
                <a:effectLst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000" dirty="0" smtClean="0"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1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x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2 </a:t>
            </a:r>
            <a:r>
              <a:rPr lang="uk-UA" sz="200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2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 </a:t>
            </a:r>
            <a:r>
              <a:rPr lang="uk-UA" sz="2000" b="0" i="1" dirty="0" err="1">
                <a:solidFill>
                  <a:srgbClr val="FF0000"/>
                </a:solidFill>
                <a:effectLst/>
              </a:rPr>
              <a:t>покомпонентним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виконанням операцій.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опе­рації над елементами </a:t>
            </a:r>
            <a:r>
              <a:rPr lang="uk-UA" sz="2000" dirty="0">
                <a:solidFill>
                  <a:srgbClr val="003300"/>
                </a:solidFill>
                <a:effectLst/>
              </a:rPr>
              <a:t>(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x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1</a:t>
            </a:r>
            <a:r>
              <a:rPr lang="uk-UA" sz="2000" dirty="0">
                <a:solidFill>
                  <a:srgbClr val="003300"/>
                </a:solidFill>
                <a:effectLst/>
              </a:rPr>
              <a:t>,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 x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2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)</a:t>
            </a:r>
            <a:r>
              <a:rPr lang="en-US" sz="2000" dirty="0" smtClean="0">
                <a:solidFill>
                  <a:srgbClr val="003300"/>
                </a:solidFill>
                <a:effectLst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(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y</a:t>
            </a:r>
            <a:r>
              <a:rPr lang="en-US" sz="2000" i="1" baseline="-25000" dirty="0" smtClean="0">
                <a:solidFill>
                  <a:srgbClr val="003300"/>
                </a:solidFill>
                <a:effectLst/>
              </a:rPr>
              <a:t>1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,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y</a:t>
            </a:r>
            <a:r>
              <a:rPr lang="en-US" sz="2000" i="1" baseline="-25000" dirty="0" smtClean="0">
                <a:solidFill>
                  <a:srgbClr val="003300"/>
                </a:solidFill>
                <a:effectLst/>
              </a:rPr>
              <a:t>2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)</a:t>
            </a:r>
            <a:r>
              <a:rPr lang="en-US" sz="2000" dirty="0" smtClean="0">
                <a:solidFill>
                  <a:srgbClr val="003300"/>
                </a:solidFill>
                <a:effectLst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множини</a:t>
            </a:r>
            <a:r>
              <a:rPr lang="uk-UA" sz="2000" dirty="0" smtClean="0"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1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2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вважається елемент </a:t>
            </a:r>
            <a:endParaRPr lang="uk-UA" sz="20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20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uk-UA" sz="2000" b="0" i="1" dirty="0" smtClean="0">
                <a:effectLst/>
              </a:rPr>
              <a:t>(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x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1 </a:t>
            </a:r>
            <a:r>
              <a:rPr lang="uk-UA" sz="2000" b="0" baseline="-1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y</a:t>
            </a:r>
            <a:r>
              <a:rPr lang="en-US" sz="2000" i="1" baseline="-25000" dirty="0">
                <a:solidFill>
                  <a:srgbClr val="003300"/>
                </a:solidFill>
                <a:effectLst/>
              </a:rPr>
              <a:t>1</a:t>
            </a:r>
            <a:r>
              <a:rPr lang="uk-UA" sz="2000" b="0" i="1" dirty="0" smtClean="0">
                <a:solidFill>
                  <a:srgbClr val="003300"/>
                </a:solidFill>
                <a:effectLst/>
              </a:rPr>
              <a:t>,</a:t>
            </a:r>
            <a:r>
              <a:rPr lang="en-US" sz="2000" b="0" i="1" dirty="0" smtClean="0">
                <a:solidFill>
                  <a:srgbClr val="003300"/>
                </a:solidFill>
                <a:effectLst/>
              </a:rPr>
              <a:t> </a:t>
            </a:r>
            <a:r>
              <a:rPr lang="uk-UA" sz="2000" i="1" dirty="0" smtClean="0">
                <a:solidFill>
                  <a:srgbClr val="003300"/>
                </a:solidFill>
                <a:effectLst/>
              </a:rPr>
              <a:t>х</a:t>
            </a:r>
            <a:r>
              <a:rPr lang="uk-UA" sz="2000" i="1" baseline="-25000" dirty="0" smtClean="0">
                <a:solidFill>
                  <a:srgbClr val="003300"/>
                </a:solidFill>
                <a:effectLst/>
              </a:rPr>
              <a:t>2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оу</a:t>
            </a:r>
            <a:r>
              <a:rPr lang="uk-UA" sz="2000" baseline="-25000" dirty="0" smtClean="0">
                <a:solidFill>
                  <a:srgbClr val="003300"/>
                </a:solidFill>
                <a:effectLst/>
              </a:rPr>
              <a:t>2</a:t>
            </a:r>
            <a:r>
              <a:rPr lang="uk-UA" sz="2000" dirty="0">
                <a:solidFill>
                  <a:srgbClr val="003300"/>
                </a:solidFill>
                <a:effectLst/>
              </a:rPr>
              <a:t>)</a:t>
            </a:r>
            <a:r>
              <a:rPr lang="uk-UA" sz="2000" dirty="0">
                <a:effectLst/>
              </a:rPr>
              <a:t>. </a:t>
            </a:r>
            <a:endParaRPr lang="uk-UA" sz="2000" dirty="0" smtClean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2000" b="0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Перевірити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відносно введеної операції прямий добуток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груп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групою.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Мультиплікативна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 </a:t>
            </a:r>
            <a:r>
              <a:rPr lang="en-US" sz="2400" b="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1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циклічною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вона породжена одним елементом, тобто, в ній є такий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</a:t>
            </a:r>
            <a:r>
              <a:rPr lang="uk-UA" sz="2400" b="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u="sng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твірний</a:t>
            </a:r>
            <a:r>
              <a:rPr lang="uk-UA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будь-який інший 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</a:t>
            </a:r>
            <a:r>
              <a:rPr lang="en-US" sz="2400" b="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1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представимо у вигляді</a:t>
            </a:r>
            <a:r>
              <a:rPr lang="uk-UA" sz="2000" b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sz="2800" b="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1" baseline="300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800" b="0" i="1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en-US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sz="2400" b="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uk-UA" sz="2400" b="0" i="1" dirty="0" smtClean="0">
                <a:solidFill>
                  <a:srgbClr val="00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uk-UA" sz="20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5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-216023"/>
            <a:ext cx="8229600" cy="692696"/>
          </a:xfrm>
        </p:spPr>
        <p:txBody>
          <a:bodyPr/>
          <a:lstStyle/>
          <a:p>
            <a:r>
              <a:rPr lang="uk-UA" sz="2400" dirty="0" smtClean="0">
                <a:solidFill>
                  <a:srgbClr val="FFFF99"/>
                </a:solidFill>
              </a:rPr>
              <a:t>Загальні поняття</a:t>
            </a:r>
            <a:r>
              <a:rPr lang="es-VE" sz="2400" dirty="0" smtClean="0">
                <a:solidFill>
                  <a:srgbClr val="FFFF99"/>
                </a:solidFill>
              </a:rPr>
              <a:t> </a:t>
            </a:r>
            <a:endParaRPr lang="es-ES" sz="2400" dirty="0">
              <a:solidFill>
                <a:srgbClr val="FFFF9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32656"/>
            <a:ext cx="8352929" cy="636527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кожен елемент групи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uk-UA" sz="2000" b="0" i="1" dirty="0" smtClean="0">
                <a:solidFill>
                  <a:srgbClr val="003300"/>
                </a:solidFill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степенем її елемента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en-US" sz="2000" b="0" i="1" dirty="0" smtClean="0">
                <a:solidFill>
                  <a:srgbClr val="003300"/>
                </a:solidFill>
                <a:effectLst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цей елемент називають </a:t>
            </a:r>
            <a:r>
              <a:rPr lang="uk-UA" sz="2000" i="1" dirty="0">
                <a:solidFill>
                  <a:srgbClr val="FF6600"/>
                </a:solidFill>
                <a:effectLst/>
              </a:rPr>
              <a:t>твірним</a:t>
            </a:r>
            <a:r>
              <a:rPr lang="uk-UA" sz="2000" dirty="0">
                <a:solidFill>
                  <a:srgbClr val="FF6600"/>
                </a:solidFill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кажуть, що він </a:t>
            </a:r>
            <a:r>
              <a:rPr lang="uk-UA" sz="2000" b="0" i="1" dirty="0">
                <a:solidFill>
                  <a:srgbClr val="003300"/>
                </a:solidFill>
                <a:effectLst/>
              </a:rPr>
              <a:t>породжує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групу</a:t>
            </a:r>
            <a:r>
              <a:rPr lang="uk-UA" sz="2000" dirty="0">
                <a:effectLst/>
              </a:rPr>
              <a:t> 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G</a:t>
            </a:r>
            <a:r>
              <a:rPr lang="uk-UA" sz="2000" b="0" i="1" dirty="0" smtClean="0">
                <a:effectLst/>
              </a:rPr>
              <a:t>.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група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 порядок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п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uk-UA" sz="2000" dirty="0">
                <a:effectLst/>
              </a:rPr>
              <a:t> </a:t>
            </a:r>
            <a:r>
              <a:rPr lang="uk-UA" sz="2000" dirty="0">
                <a:solidFill>
                  <a:srgbClr val="008000"/>
                </a:solidFill>
                <a:effectLst/>
              </a:rPr>
              <a:t>її твірним елементом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тоді і лише тоді, коли його порядок теж дорівнює </a:t>
            </a:r>
            <a:r>
              <a:rPr lang="uk-UA" sz="2000" i="1" dirty="0" smtClean="0">
                <a:solidFill>
                  <a:srgbClr val="003300"/>
                </a:solidFill>
                <a:effectLst/>
              </a:rPr>
              <a:t>п</a:t>
            </a:r>
            <a:r>
              <a:rPr lang="en-US" sz="2000" dirty="0" smtClean="0">
                <a:effectLst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effectLst/>
            </a:endParaRPr>
          </a:p>
          <a:p>
            <a:r>
              <a:rPr lang="uk-UA" sz="2000" b="0" dirty="0" smtClean="0">
                <a:solidFill>
                  <a:srgbClr val="003300"/>
                </a:solidFill>
                <a:effectLst/>
              </a:rPr>
              <a:t>Група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яка має </a:t>
            </a:r>
            <a:r>
              <a:rPr lang="uk-UA" sz="2000" b="0" i="1" dirty="0">
                <a:solidFill>
                  <a:srgbClr val="003300"/>
                </a:solidFill>
                <a:effectLst/>
              </a:rPr>
              <a:t>твірний </a:t>
            </a:r>
            <a:r>
              <a:rPr lang="uk-UA" sz="2000" b="0" i="1" dirty="0" smtClean="0">
                <a:solidFill>
                  <a:srgbClr val="003300"/>
                </a:solidFill>
                <a:effectLst/>
              </a:rPr>
              <a:t>елемент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uk-UA" sz="2000" i="1" dirty="0" smtClean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иклічна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група </a:t>
            </a:r>
          </a:p>
          <a:p>
            <a:pPr marL="0" indent="0">
              <a:buNone/>
            </a:pP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(порядку</a:t>
            </a:r>
            <a:r>
              <a:rPr lang="uk-UA" sz="2000" dirty="0" smtClean="0">
                <a:effectLst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п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>
                <a:solidFill>
                  <a:srgbClr val="008000"/>
                </a:solidFill>
                <a:effectLst/>
              </a:rPr>
              <a:t>ізоморфна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групі</a:t>
            </a:r>
            <a:r>
              <a:rPr lang="uk-UA" sz="2000" dirty="0">
                <a:effectLst/>
              </a:rPr>
              <a:t> </a:t>
            </a:r>
            <a:r>
              <a:rPr lang="en-US" sz="2000" i="1" dirty="0" err="1">
                <a:solidFill>
                  <a:srgbClr val="003300"/>
                </a:solidFill>
                <a:effectLst/>
              </a:rPr>
              <a:t>Z</a:t>
            </a:r>
            <a:r>
              <a:rPr lang="en-US" sz="2000" b="0" i="1" baseline="-25000" dirty="0" err="1">
                <a:solidFill>
                  <a:srgbClr val="003300"/>
                </a:solidFill>
                <a:effectLst/>
              </a:rPr>
              <a:t>п</a:t>
            </a:r>
            <a:r>
              <a:rPr lang="uk-UA" sz="2000" dirty="0" smtClean="0">
                <a:effectLst/>
              </a:rPr>
              <a:t> 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 smtClean="0">
                <a:effectLst/>
              </a:rPr>
              <a:t> </a:t>
            </a:r>
            <a:r>
              <a:rPr lang="uk-UA" sz="2000" i="1" dirty="0" smtClean="0">
                <a:solidFill>
                  <a:schemeClr val="tx1"/>
                </a:solidFill>
                <a:effectLst/>
              </a:rPr>
              <a:t>нескінченна</a:t>
            </a:r>
            <a:r>
              <a:rPr lang="uk-UA" sz="2000" dirty="0" smtClean="0">
                <a:effectLst/>
              </a:rPr>
              <a:t> </a:t>
            </a:r>
            <a:r>
              <a:rPr lang="uk-UA" sz="200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циклічна </a:t>
            </a:r>
            <a:r>
              <a:rPr lang="uk-UA" sz="2000" i="1" dirty="0" smtClean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групі</a:t>
            </a:r>
            <a:r>
              <a:rPr lang="uk-UA" sz="2000" dirty="0" smtClean="0">
                <a:effectLst/>
              </a:rPr>
              <a:t> 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Z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sz="2000" b="0" i="1" dirty="0">
                <a:solidFill>
                  <a:schemeClr val="tx1"/>
                </a:solidFill>
                <a:effectLst/>
              </a:rPr>
              <a:t>ТВЕРДЖЕННЯ</a:t>
            </a:r>
            <a:r>
              <a:rPr lang="uk-UA" sz="2000" b="0" i="1" dirty="0">
                <a:solidFill>
                  <a:srgbClr val="008000"/>
                </a:solidFill>
                <a:effectLst/>
              </a:rPr>
              <a:t> </a:t>
            </a:r>
            <a:r>
              <a:rPr lang="uk-UA" sz="2000" i="1" dirty="0" smtClean="0">
                <a:solidFill>
                  <a:srgbClr val="FF6600"/>
                </a:solidFill>
                <a:effectLst/>
              </a:rPr>
              <a:t>Циклічна </a:t>
            </a:r>
            <a:r>
              <a:rPr lang="uk-UA" sz="2000" i="1" dirty="0">
                <a:solidFill>
                  <a:srgbClr val="FF6600"/>
                </a:solidFill>
                <a:effectLst/>
              </a:rPr>
              <a:t>група порядку п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 рівно </a:t>
            </a:r>
            <a:r>
              <a:rPr lang="el-GR" sz="2000" i="1" dirty="0" smtClean="0">
                <a:solidFill>
                  <a:srgbClr val="003300"/>
                </a:solidFill>
                <a:effectLst/>
              </a:rPr>
              <a:t>φ</a:t>
            </a:r>
            <a:r>
              <a:rPr lang="uk-UA" sz="2000" i="1" dirty="0" smtClean="0">
                <a:solidFill>
                  <a:srgbClr val="003300"/>
                </a:solidFill>
                <a:effectLst/>
              </a:rPr>
              <a:t>(п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)</a:t>
            </a:r>
            <a:r>
              <a:rPr lang="uk-UA" sz="2000" i="1" dirty="0">
                <a:effectLst/>
              </a:rPr>
              <a:t> </a:t>
            </a:r>
            <a:r>
              <a:rPr lang="uk-UA" sz="2000" i="1" dirty="0">
                <a:solidFill>
                  <a:schemeClr val="tx1"/>
                </a:solidFill>
                <a:effectLst/>
              </a:rPr>
              <a:t>твірних елементів</a:t>
            </a:r>
            <a:r>
              <a:rPr lang="uk-UA" sz="2000" i="1" dirty="0">
                <a:effectLst/>
              </a:rPr>
              <a:t>.</a:t>
            </a:r>
          </a:p>
          <a:p>
            <a:pPr marL="0" indent="0">
              <a:buNone/>
            </a:pPr>
            <a:r>
              <a:rPr lang="uk-UA" sz="2000" b="0" cap="small" dirty="0">
                <a:solidFill>
                  <a:srgbClr val="003300"/>
                </a:solidFill>
                <a:effectLst/>
              </a:rPr>
              <a:t>ДОВЕДЕННЯ</a:t>
            </a:r>
            <a:r>
              <a:rPr lang="uk-UA" sz="2000" b="0" dirty="0">
                <a:effectLst/>
              </a:rPr>
              <a:t>.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 досить провести для </a:t>
            </a:r>
            <a:r>
              <a:rPr lang="en-US" sz="2000" i="1" dirty="0" err="1" smtClean="0">
                <a:solidFill>
                  <a:srgbClr val="003300"/>
                </a:solidFill>
                <a:effectLst/>
              </a:rPr>
              <a:t>Z</a:t>
            </a:r>
            <a:r>
              <a:rPr lang="en-US" sz="2000" b="0" i="1" baseline="-25000" dirty="0" err="1" smtClean="0">
                <a:solidFill>
                  <a:srgbClr val="003300"/>
                </a:solidFill>
                <a:effectLst/>
              </a:rPr>
              <a:t>п</a:t>
            </a:r>
            <a:r>
              <a:rPr lang="en-US" sz="2000" b="0" i="1" dirty="0" smtClean="0">
                <a:effectLst/>
              </a:rPr>
              <a:t>.</a:t>
            </a:r>
            <a:r>
              <a:rPr lang="en-US" sz="2000" b="0" dirty="0" smtClean="0">
                <a:effectLst/>
              </a:rPr>
              <a:t> </a:t>
            </a:r>
          </a:p>
          <a:p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Покажемо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поро­джує</a:t>
            </a:r>
            <a:r>
              <a:rPr lang="uk-UA" sz="2000" dirty="0">
                <a:effectLst/>
              </a:rPr>
              <a:t> </a:t>
            </a:r>
            <a:r>
              <a:rPr lang="en-US" sz="2000" i="1" dirty="0" err="1">
                <a:solidFill>
                  <a:srgbClr val="003300"/>
                </a:solidFill>
                <a:effectLst/>
              </a:rPr>
              <a:t>Z</a:t>
            </a:r>
            <a:r>
              <a:rPr lang="en-US" sz="2000" b="0" i="1" baseline="-25000" dirty="0" err="1">
                <a:solidFill>
                  <a:srgbClr val="003300"/>
                </a:solidFill>
                <a:effectLst/>
              </a:rPr>
              <a:t>п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тоді і лише тоді, коли числа 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sz="2000" dirty="0">
                <a:effectLst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п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взаємно прості. Справді, якщо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НСД </a:t>
            </a:r>
            <a:r>
              <a:rPr lang="uk-UA" sz="2000" i="1" dirty="0" smtClean="0">
                <a:solidFill>
                  <a:srgbClr val="003300"/>
                </a:solidFill>
                <a:effectLst/>
              </a:rPr>
              <a:t>(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g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 smtClean="0">
                <a:solidFill>
                  <a:srgbClr val="003300"/>
                </a:solidFill>
                <a:effectLst/>
              </a:rPr>
              <a:t>п</a:t>
            </a:r>
            <a:r>
              <a:rPr lang="uk-UA" sz="2000" dirty="0" smtClean="0">
                <a:effectLst/>
              </a:rPr>
              <a:t> </a:t>
            </a:r>
            <a:r>
              <a:rPr lang="uk-UA" sz="2000" i="1" dirty="0" smtClean="0">
                <a:solidFill>
                  <a:srgbClr val="003300"/>
                </a:solidFill>
                <a:effectLst/>
              </a:rPr>
              <a:t>) =1,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за твердженням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 взаємно прості числа,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маємо </a:t>
            </a:r>
            <a:r>
              <a:rPr lang="uk-UA" sz="2000" b="0" i="1" dirty="0" smtClean="0">
                <a:solidFill>
                  <a:schemeClr val="tx1"/>
                </a:solidFill>
                <a:effectLst/>
              </a:rPr>
              <a:t>и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 g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>
                <a:solidFill>
                  <a:schemeClr val="tx1"/>
                </a:solidFill>
                <a:effectLst/>
              </a:rPr>
              <a:t>+</a:t>
            </a:r>
            <a:r>
              <a:rPr lang="uk-UA" sz="2000" dirty="0">
                <a:effectLst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effectLst/>
              </a:rPr>
              <a:t>v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 </a:t>
            </a:r>
            <a:r>
              <a:rPr lang="uk-UA" sz="2000" i="1" dirty="0" smtClean="0">
                <a:solidFill>
                  <a:srgbClr val="003300"/>
                </a:solidFill>
                <a:effectLst/>
              </a:rPr>
              <a:t>п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= 1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деяких цілих </a:t>
            </a:r>
            <a:r>
              <a:rPr lang="uk-UA" sz="2000" b="0" i="1" dirty="0">
                <a:solidFill>
                  <a:schemeClr val="tx1"/>
                </a:solidFill>
                <a:effectLst/>
              </a:rPr>
              <a:t>и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sz="2000" dirty="0">
                <a:effectLst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</a:rPr>
              <a:t>v</a:t>
            </a:r>
            <a:r>
              <a:rPr lang="uk-UA" sz="2000" b="0" i="1" dirty="0" smtClean="0">
                <a:effectLst/>
              </a:rPr>
              <a:t>.</a:t>
            </a:r>
            <a:r>
              <a:rPr lang="uk-UA" sz="20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Із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цієї рівності випливає, що кожен елемент </a:t>
            </a:r>
            <a:r>
              <a:rPr lang="uk-UA" sz="2000" b="0" i="1" dirty="0">
                <a:solidFill>
                  <a:schemeClr val="tx1"/>
                </a:solidFill>
                <a:effectLst/>
              </a:rPr>
              <a:t>а </a:t>
            </a:r>
            <a:r>
              <a:rPr lang="uk-UA" sz="2000" b="0" i="1" dirty="0" smtClean="0">
                <a:solidFill>
                  <a:schemeClr val="tx1"/>
                </a:solidFill>
                <a:effectLst/>
                <a:sym typeface="Symbol" panose="05050102010706020507" pitchFamily="18" charset="2"/>
              </a:rPr>
              <a:t></a:t>
            </a:r>
            <a:r>
              <a:rPr lang="uk-UA" sz="2000" dirty="0" smtClean="0">
                <a:effectLst/>
              </a:rPr>
              <a:t> </a:t>
            </a:r>
            <a:r>
              <a:rPr lang="en-US" sz="2000" i="1" dirty="0" err="1">
                <a:solidFill>
                  <a:srgbClr val="003300"/>
                </a:solidFill>
                <a:effectLst/>
              </a:rPr>
              <a:t>Z</a:t>
            </a:r>
            <a:r>
              <a:rPr lang="en-US" sz="2000" b="0" i="1" baseline="-25000" dirty="0" err="1">
                <a:solidFill>
                  <a:srgbClr val="003300"/>
                </a:solidFill>
                <a:effectLst/>
              </a:rPr>
              <a:t>п</a:t>
            </a:r>
            <a:r>
              <a:rPr lang="uk-UA" sz="2000" dirty="0">
                <a:effectLst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дорівнює </a:t>
            </a:r>
            <a:r>
              <a:rPr lang="uk-UA" sz="2000" i="1" dirty="0" err="1" smtClean="0">
                <a:solidFill>
                  <a:srgbClr val="008000"/>
                </a:solidFill>
                <a:effectLst/>
              </a:rPr>
              <a:t>аи</a:t>
            </a:r>
            <a:r>
              <a:rPr lang="uk-UA" sz="2000" i="1" dirty="0" smtClean="0">
                <a:solidFill>
                  <a:srgbClr val="008000"/>
                </a:solidFill>
                <a:effectLst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-кратній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сумі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i="1" dirty="0" smtClean="0">
                <a:solidFill>
                  <a:srgbClr val="003300"/>
                </a:solidFill>
                <a:effectLst/>
              </a:rPr>
              <a:t>g </a:t>
            </a:r>
            <a:r>
              <a:rPr lang="uk-UA" sz="2000" b="0" i="1" dirty="0" smtClean="0">
                <a:effectLst/>
              </a:rPr>
              <a:t>+</a:t>
            </a:r>
            <a:r>
              <a:rPr lang="uk-UA" sz="2000" b="0" i="1" dirty="0" smtClean="0">
                <a:effectLst/>
                <a:sym typeface="Symbol" panose="05050102010706020507" pitchFamily="18" charset="2"/>
              </a:rPr>
              <a:t></a:t>
            </a:r>
            <a:r>
              <a:rPr lang="en-US" sz="2000" b="0" i="1" dirty="0" smtClean="0">
                <a:effectLst/>
                <a:sym typeface="Symbol" panose="05050102010706020507" pitchFamily="18" charset="2"/>
              </a:rPr>
              <a:t>+ </a:t>
            </a:r>
            <a:r>
              <a:rPr lang="en-US" sz="2000" i="1" dirty="0">
                <a:solidFill>
                  <a:srgbClr val="003300"/>
                </a:solidFill>
                <a:effectLst/>
                <a:sym typeface="Symbol" panose="05050102010706020507" pitchFamily="18" charset="2"/>
              </a:rPr>
              <a:t>g</a:t>
            </a:r>
            <a:r>
              <a:rPr lang="uk-UA" sz="2000" dirty="0" smtClean="0">
                <a:effectLst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(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вважати, що </a:t>
            </a:r>
            <a:r>
              <a:rPr lang="uk-UA" sz="2000" b="0" i="1" dirty="0">
                <a:solidFill>
                  <a:srgbClr val="003300"/>
                </a:solidFill>
                <a:effectLst/>
              </a:rPr>
              <a:t>и</a:t>
            </a:r>
            <a:r>
              <a:rPr lang="uk-UA" sz="2000" dirty="0">
                <a:solidFill>
                  <a:srgbClr val="003300"/>
                </a:solidFill>
                <a:effectLst/>
              </a:rPr>
              <a:t> &gt; </a:t>
            </a:r>
            <a:r>
              <a:rPr lang="uk-UA" sz="2000" dirty="0" smtClean="0">
                <a:solidFill>
                  <a:srgbClr val="003300"/>
                </a:solidFill>
                <a:effectLst/>
              </a:rPr>
              <a:t>0</a:t>
            </a:r>
            <a:r>
              <a:rPr lang="uk-UA" sz="2000" dirty="0" smtClean="0">
                <a:effectLst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інакше коефіцієнт </a:t>
            </a:r>
            <a:r>
              <a:rPr lang="uk-UA" sz="2000" b="0" i="1" dirty="0">
                <a:solidFill>
                  <a:srgbClr val="003300"/>
                </a:solidFill>
                <a:effectLst/>
              </a:rPr>
              <a:t>и</a:t>
            </a:r>
            <a:r>
              <a:rPr lang="uk-UA" sz="2000" dirty="0">
                <a:solidFill>
                  <a:srgbClr val="003300"/>
                </a:solidFill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слід поміняти на його остачу від ділення на </a:t>
            </a:r>
            <a:r>
              <a:rPr lang="uk-UA" sz="2000" b="0" i="1" dirty="0">
                <a:solidFill>
                  <a:srgbClr val="003300"/>
                </a:solidFill>
                <a:effectLst/>
              </a:rPr>
              <a:t>п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Навпаки, якщо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НСД (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</a:t>
            </a:r>
            <a:r>
              <a:rPr lang="uk-UA" sz="2000" dirty="0">
                <a:solidFill>
                  <a:schemeClr val="tx1"/>
                </a:solidFill>
                <a:effectLst/>
              </a:rPr>
              <a:t>,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п</a:t>
            </a:r>
            <a:r>
              <a:rPr lang="uk-UA" sz="2000" dirty="0">
                <a:effectLst/>
              </a:rPr>
              <a:t>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) </a:t>
            </a:r>
            <a:r>
              <a:rPr lang="uk-UA" sz="2000" i="1" dirty="0">
                <a:solidFill>
                  <a:schemeClr val="tx1"/>
                </a:solidFill>
                <a:effectLst/>
              </a:rPr>
              <a:t>= </a:t>
            </a:r>
            <a:r>
              <a:rPr lang="uk-UA" sz="2000" b="0" i="1" dirty="0" smtClean="0">
                <a:solidFill>
                  <a:schemeClr val="tx1"/>
                </a:solidFill>
                <a:effectLst/>
              </a:rPr>
              <a:t>т</a:t>
            </a:r>
            <a:r>
              <a:rPr lang="uk-UA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uk-UA" sz="2000" b="0" i="1" dirty="0">
                <a:solidFill>
                  <a:schemeClr val="tx1"/>
                </a:solidFill>
                <a:effectLst/>
              </a:rPr>
              <a:t>т</a:t>
            </a:r>
            <a:r>
              <a:rPr lang="uk-UA" sz="2000" dirty="0">
                <a:solidFill>
                  <a:schemeClr val="tx1"/>
                </a:solidFill>
                <a:effectLst/>
              </a:rPr>
              <a:t> &gt; 1,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 (п/т)</a:t>
            </a:r>
            <a:r>
              <a:rPr lang="en-US" sz="2000" i="1" dirty="0">
                <a:solidFill>
                  <a:srgbClr val="003300"/>
                </a:solidFill>
                <a:effectLst/>
              </a:rPr>
              <a:t>g </a:t>
            </a:r>
            <a:r>
              <a:rPr lang="uk-UA" sz="2000" i="1" dirty="0">
                <a:solidFill>
                  <a:srgbClr val="003300"/>
                </a:solidFill>
                <a:effectLst/>
              </a:rPr>
              <a:t>= 0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2000" dirty="0">
                <a:effectLst/>
              </a:rPr>
              <a:t> </a:t>
            </a:r>
            <a:r>
              <a:rPr lang="en-US" sz="2000" i="1" dirty="0" err="1">
                <a:solidFill>
                  <a:srgbClr val="003300"/>
                </a:solidFill>
                <a:effectLst/>
              </a:rPr>
              <a:t>Z</a:t>
            </a:r>
            <a:r>
              <a:rPr lang="en-US" sz="2000" b="0" i="1" baseline="-25000" dirty="0" err="1">
                <a:solidFill>
                  <a:srgbClr val="003300"/>
                </a:solidFill>
                <a:effectLst/>
              </a:rPr>
              <a:t>п</a:t>
            </a:r>
            <a:r>
              <a:rPr lang="en-US" sz="2000" b="0" i="1" baseline="-25000" dirty="0">
                <a:solidFill>
                  <a:srgbClr val="003300"/>
                </a:solidFill>
                <a:effectLst/>
              </a:rPr>
              <a:t> </a:t>
            </a:r>
            <a:r>
              <a:rPr lang="uk-UA" sz="2000" b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порядок </a:t>
            </a:r>
            <a:r>
              <a:rPr lang="en-US" sz="2000" i="1" dirty="0" smtClean="0">
                <a:solidFill>
                  <a:srgbClr val="008000"/>
                </a:solidFill>
                <a:effectLst/>
              </a:rPr>
              <a:t>g</a:t>
            </a:r>
            <a:r>
              <a:rPr lang="uk-UA" sz="2000" dirty="0" smtClean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перевищує </a:t>
            </a:r>
            <a:r>
              <a:rPr lang="uk-UA" sz="2000" b="0" i="1" dirty="0">
                <a:solidFill>
                  <a:srgbClr val="008000"/>
                </a:solidFill>
                <a:effectLst/>
              </a:rPr>
              <a:t>п/т &lt; п</a:t>
            </a:r>
            <a:r>
              <a:rPr lang="uk-UA" sz="2000" b="0" i="1" dirty="0">
                <a:effectLst/>
              </a:rPr>
              <a:t>,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uk-UA" sz="2000" dirty="0" smtClean="0">
                <a:effectLst/>
              </a:rPr>
              <a:t> </a:t>
            </a:r>
            <a:r>
              <a:rPr lang="en-US" sz="2000" i="1" dirty="0" smtClean="0">
                <a:solidFill>
                  <a:srgbClr val="008000"/>
                </a:solidFill>
                <a:effectLst/>
              </a:rPr>
              <a:t>g</a:t>
            </a:r>
            <a:r>
              <a:rPr lang="uk-UA" sz="2000" dirty="0" smtClean="0">
                <a:solidFill>
                  <a:srgbClr val="008000"/>
                </a:solidFill>
                <a:effectLst/>
              </a:rPr>
              <a:t> </a:t>
            </a:r>
            <a:r>
              <a:rPr lang="uk-UA" sz="2000" dirty="0">
                <a:solidFill>
                  <a:srgbClr val="C00000"/>
                </a:solidFill>
                <a:effectLst/>
              </a:rPr>
              <a:t>не</a:t>
            </a:r>
            <a:r>
              <a:rPr lang="uk-UA" sz="2000" dirty="0">
                <a:effectLst/>
              </a:rPr>
              <a:t> </a:t>
            </a:r>
            <a:r>
              <a:rPr lang="uk-UA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</a:t>
            </a:r>
            <a:r>
              <a:rPr lang="uk-UA" sz="2000" dirty="0">
                <a:solidFill>
                  <a:srgbClr val="C00000"/>
                </a:solidFill>
                <a:effectLst/>
              </a:rPr>
              <a:t>твірним</a:t>
            </a:r>
            <a:r>
              <a:rPr lang="uk-UA" sz="2000" dirty="0" smtClean="0">
                <a:solidFill>
                  <a:srgbClr val="C00000"/>
                </a:solidFill>
                <a:effectLst/>
              </a:rPr>
              <a:t>.</a:t>
            </a:r>
            <a:endParaRPr lang="uk-UA" sz="2000" dirty="0" smtClean="0"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9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C4657680AE2704495FF1E7B84EF359E" ma:contentTypeVersion="2" ma:contentTypeDescription="Створення нового документа." ma:contentTypeScope="" ma:versionID="0c37b3e2d38f45a6f4137a5f7ceb1fbe">
  <xsd:schema xmlns:xsd="http://www.w3.org/2001/XMLSchema" xmlns:xs="http://www.w3.org/2001/XMLSchema" xmlns:p="http://schemas.microsoft.com/office/2006/metadata/properties" xmlns:ns2="525066fc-8b71-429f-a47d-7862807ec46d" targetNamespace="http://schemas.microsoft.com/office/2006/metadata/properties" ma:root="true" ma:fieldsID="5bcbeb2b471ff757031cab8408f1eadb" ns2:_="">
    <xsd:import namespace="525066fc-8b71-429f-a47d-7862807ec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066fc-8b71-429f-a47d-7862807ec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0B3913-FDB3-47D5-A45D-AECB0FB9D134}"/>
</file>

<file path=customXml/itemProps2.xml><?xml version="1.0" encoding="utf-8"?>
<ds:datastoreItem xmlns:ds="http://schemas.openxmlformats.org/officeDocument/2006/customXml" ds:itemID="{2E5F2BF9-0C14-4970-8208-8ADB5D42985C}"/>
</file>

<file path=customXml/itemProps3.xml><?xml version="1.0" encoding="utf-8"?>
<ds:datastoreItem xmlns:ds="http://schemas.openxmlformats.org/officeDocument/2006/customXml" ds:itemID="{38A0958C-AA39-4378-923A-299D3DE12C8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</TotalTime>
  <Words>832</Words>
  <Application>Microsoft Office PowerPoint</Application>
  <PresentationFormat>Экран (4:3)</PresentationFormat>
  <Paragraphs>191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Tema de Office</vt:lpstr>
      <vt:lpstr>Слайд 1</vt:lpstr>
      <vt:lpstr>Загальні поняття </vt:lpstr>
      <vt:lpstr>Слайд 3</vt:lpstr>
      <vt:lpstr>Слайд 4</vt:lpstr>
      <vt:lpstr>Загальні поняття </vt:lpstr>
      <vt:lpstr>Загальні поняття </vt:lpstr>
      <vt:lpstr>Слайд 7</vt:lpstr>
      <vt:lpstr>Загальні поняття </vt:lpstr>
      <vt:lpstr>Загальні поняття </vt:lpstr>
      <vt:lpstr>Слайд 10</vt:lpstr>
      <vt:lpstr>Формально криптосистему чи шифр можна задати : 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парт</dc:creator>
  <cp:keywords/>
  <cp:lastModifiedBy>Пользователь</cp:lastModifiedBy>
  <cp:revision>166</cp:revision>
  <dcterms:created xsi:type="dcterms:W3CDTF">2020-01-30T16:09:36Z</dcterms:created>
  <dcterms:modified xsi:type="dcterms:W3CDTF">2022-04-11T14:44:28Z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TC024881279991</vt:lpwstr>
  </property>
  <property fmtid="{D5CDD505-2E9C-101B-9397-08002B2CF9AE}" pid="3" name="ContentTypeId">
    <vt:lpwstr>0x0101007C4657680AE2704495FF1E7B84EF359E</vt:lpwstr>
  </property>
</Properties>
</file>