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136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124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4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29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5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4C17B7-5A4F-424C-B4BF-54ADD723801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9114BF-7B7C-4EB6-B555-1FB633767A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9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idruchniki.com/76064/istoriya/ukrayina_period_direktoriyi" TargetMode="External"/><Relationship Id="rId13" Type="http://schemas.openxmlformats.org/officeDocument/2006/relationships/hyperlink" Target="https://geomap.com.ua/uk-uh10/266.html" TargetMode="External"/><Relationship Id="rId3" Type="http://schemas.openxmlformats.org/officeDocument/2006/relationships/hyperlink" Target="https://nachasi.com/2018/10/30/shho-take-lystopadovyj-chyn/" TargetMode="External"/><Relationship Id="rId7" Type="http://schemas.openxmlformats.org/officeDocument/2006/relationships/hyperlink" Target="http://irp.te.ua/zahidno-ukrayins-ka-narodna-respublika-zunr/" TargetMode="External"/><Relationship Id="rId12" Type="http://schemas.openxmlformats.org/officeDocument/2006/relationships/hyperlink" Target="https://geomap.com.ua/uk-uh10/265.html" TargetMode="External"/><Relationship Id="rId2" Type="http://schemas.openxmlformats.org/officeDocument/2006/relationships/hyperlink" Target="https://skole-rda.gov.ua/news/12-10-05-30-10-201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file.net/preview/7409164/page:12/" TargetMode="External"/><Relationship Id="rId11" Type="http://schemas.openxmlformats.org/officeDocument/2006/relationships/hyperlink" Target="https://studfile.net/preview/5601772/page:68/" TargetMode="External"/><Relationship Id="rId5" Type="http://schemas.openxmlformats.org/officeDocument/2006/relationships/hyperlink" Target="https://old.uinp.gov.ua/news/informatsiini-materiali-do-100-richchya-listopadovogo-chinu-ukrainskogo-povstannya-u-lvovi-vnas" TargetMode="External"/><Relationship Id="rId10" Type="http://schemas.openxmlformats.org/officeDocument/2006/relationships/hyperlink" Target="https://naurok.com.ua/urok-z-istori-ukra-ni-dlya-uchniv-10-h-klasiv-utvorennya-direktori-derzhavotvorennya-periodu-direktori-37469.html" TargetMode="External"/><Relationship Id="rId4" Type="http://schemas.openxmlformats.org/officeDocument/2006/relationships/hyperlink" Target="https://pidruchniki.com/13170204/pravo/derzhavniy_lad_zunr_unr" TargetMode="External"/><Relationship Id="rId9" Type="http://schemas.openxmlformats.org/officeDocument/2006/relationships/hyperlink" Target="https://cf2.ppt-online.org/files2/slide/t/tG2sCIXmeTfRjg8k4EDwUyhPdpABSN3WoHvibcxa6/slide-3.jp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file.net/preview/4485284/" TargetMode="External"/><Relationship Id="rId3" Type="http://schemas.openxmlformats.org/officeDocument/2006/relationships/hyperlink" Target="http://www.territoryterror.org.ua/image.php?ci_themeid=124&amp;fileno=4" TargetMode="External"/><Relationship Id="rId7" Type="http://schemas.openxmlformats.org/officeDocument/2006/relationships/hyperlink" Target="https://history.vn.ua/book/ukrsuspilstvo/57.html" TargetMode="External"/><Relationship Id="rId12" Type="http://schemas.openxmlformats.org/officeDocument/2006/relationships/hyperlink" Target="https://upload.wikimedia.org/wikipedia/commons/thumb/d/d2/Skoropadsky_-_before_1917.jpg/800px-Skoropadsky_-_before_1917.jpg" TargetMode="External"/><Relationship Id="rId2" Type="http://schemas.openxmlformats.org/officeDocument/2006/relationships/hyperlink" Target="http://www.ebk.net.ua/Book/history/boyko_iu/chapter11/110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druchniki.com/76072/istoriya/istorichne_znachennya_uroki_borotbi_ukrayinskogo_narodu_nezalezhnist_1917-1920" TargetMode="External"/><Relationship Id="rId11" Type="http://schemas.openxmlformats.org/officeDocument/2006/relationships/hyperlink" Target="http://ru.osvita.ua/vnz/reports/history/2775/" TargetMode="External"/><Relationship Id="rId5" Type="http://schemas.openxmlformats.org/officeDocument/2006/relationships/hyperlink" Target="https://upload.wikimedia.org/wikipedia/commons/thumb/2/2d/Polish-soviet_war_montage.jpg/450px-Polish-soviet_war_montage.jpg" TargetMode="External"/><Relationship Id="rId10" Type="http://schemas.openxmlformats.org/officeDocument/2006/relationships/hyperlink" Target="https://upload.wikimedia.org/wikipedia/commons/c/c2/Pavlo_Skoropadsky_portrait%2C_colorized_by_Ruslan_Habanets.jpg" TargetMode="External"/><Relationship Id="rId4" Type="http://schemas.openxmlformats.org/officeDocument/2006/relationships/hyperlink" Target="https://www.jnsm.com.ua/h/0421N/" TargetMode="External"/><Relationship Id="rId9" Type="http://schemas.openxmlformats.org/officeDocument/2006/relationships/hyperlink" Target="https://upload.wikimedia.org/wikipedia/commons/a/a0/Symon_Petliura_and_Antoni_Listowski_during_Polish-Soviet_War.P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123950"/>
            <a:ext cx="8361229" cy="1943100"/>
          </a:xfrm>
        </p:spPr>
        <p:txBody>
          <a:bodyPr/>
          <a:lstStyle/>
          <a:p>
            <a:r>
              <a:rPr lang="uk-UA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Тема: Українська національна революція 1917-1920 рр. та пошуки оптимальних моделей її реалізації</a:t>
            </a:r>
            <a:endParaRPr lang="ru-RU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362325"/>
            <a:ext cx="6831673" cy="2324100"/>
          </a:xfrm>
        </p:spPr>
        <p:txBody>
          <a:bodyPr/>
          <a:lstStyle/>
          <a:p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Підготувала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Студентка І курсу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ЛНУ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ім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І. Франка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Кравець Марія</a:t>
            </a:r>
          </a:p>
          <a:p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ФЛО 11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7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695325" y="142876"/>
            <a:ext cx="5867399" cy="6715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встановлено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жодного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пострілу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прихід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супроводжувався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кровопролиттям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бандитизмом,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погромами.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половині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відбувались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УГА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здобула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низку перемог.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районі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Чортків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25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вояків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примусили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відступити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100-тис.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Успішно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загони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загрожуючи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от-от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перервати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залізничне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сполучення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єдиного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острівця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урядування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м. Львова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Становище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змінилося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навесні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прибуття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Франції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декількох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дивізій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генерала Галлера.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Навчені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озброєні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Францією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дивізії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великомасштабний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ЗУНР. Попри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відчайдушний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УГА,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партизанських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окупували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Волинь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змусивши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УГА та уряд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відступити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р. Збруч.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ліквідовано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структуру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будь-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адміністрації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придушувався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США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схвалили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урядові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надавалася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свобода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аж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застосування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збройних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437435"/>
            <a:ext cx="5124450" cy="409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94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142874"/>
            <a:ext cx="11487150" cy="714375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УНР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періоду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4850" y="1019174"/>
            <a:ext cx="6696076" cy="583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Утворення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Реакцією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УНС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Скоропадським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нового державного курсу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метою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13 на 14 листопада 1918 р.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засіданні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створено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тимчасовий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складу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увійшли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напрямків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соціал-демократів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В. Винниченко (голова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), С. - Петлюра, А. Макаренко;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есерів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Ф.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Швець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соціалістів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самостійників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П.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Андрієвський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своєму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зверненні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народу закликала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П.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Скоропадський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зрікся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виїхав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офіційно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14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вступили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495"/>
          <a:stretch/>
        </p:blipFill>
        <p:spPr>
          <a:xfrm>
            <a:off x="7629526" y="1578095"/>
            <a:ext cx="4438650" cy="38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33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900" y="142874"/>
            <a:ext cx="11468100" cy="671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Диктатура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призвела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кризи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членів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існувала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розбіжність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думок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щодо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напрямків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найближчої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Діяльність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паралізувалася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особистим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суперництвом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Винниченка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11 лютого (за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10 лютого) 1919 р. В. Винниченко подав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відставку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С. Петлюра став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одноосібним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носієм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верховної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державі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відміну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помірковано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-консервативного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режиму,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радикальним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соціалістичного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спрямування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визначило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зовнішню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Причини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поразки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змогла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життєздатний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стабільний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режим.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результаті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перетворень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ослабла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опора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інтелігенція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зарахували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поміщиків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капіталістів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"; селянство, особливо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біднота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звинувачувала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прокуркульській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робітники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отамани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придушували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страйки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забороняли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робітничі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характеру,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розганяли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профспілки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Недооцінка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впливу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агітації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пропаганди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Широкі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особливо селянство,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зовсім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усвідомлювали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загальнонаціональні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необхідність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зміцнення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Відсутність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національно-демократичних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сил;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Вкрай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несприятливі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зовнішньополітичні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обставини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70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6200"/>
            <a:ext cx="11506200" cy="866774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2.1.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Антигетьманське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Відновлення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УНР,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внутрішньополітичне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міжнародне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становище.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942974"/>
            <a:ext cx="11487150" cy="591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Антигетьманське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15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листопада 1918р.,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розпочавши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Церкви,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дня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зайняли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м.Фастів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загрожуючи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18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листопада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вщент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розбиті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Мотовилівкою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20 листопада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розпочалась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облога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Коли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13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наблизились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ВРК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Революційні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загони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оволоділи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Захопити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вдалось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досягнення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домовленості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пропуск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ешелонів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До ранку 14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роззброєно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загони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Печерську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захоплено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Генеральний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штаб.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міністерство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п'ятнадцятої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години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дня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вулицях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загони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Гетьман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Павло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Скоропадський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оголосив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"Бог не дав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справитись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завданням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вивести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край з тяжкого становища,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керуючись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виключно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добром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відмовляюсь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".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Переодягнений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форму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переховувався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пізніше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виїхав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разом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генералами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відповідних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приготувань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урочистостей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в'їхала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наказом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сформовано уряд - Раду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Міністрів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очолив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Володимир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Чехівський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(1876-1937).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важливі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вирішувала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участі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уряду.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8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75" y="0"/>
            <a:ext cx="1147762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Внутрішня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політика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прагнення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утвердити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варіант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крайнощів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максималізму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проголошення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Акта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злуки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і ЗУНР 22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р.;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законодавча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передавалася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Трудовому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конгресу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обирався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участі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поміщиків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капіталістів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скасування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гетьманської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8-годинного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робочого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дня,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встановлення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робітничого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контролю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Зовнішня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політика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досягнути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розширення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зв'язків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Чехословаччина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Голландія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Ватикан,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Італія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ряд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держав.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налагодити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нормальних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стосунків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країнами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залежала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доля УНР: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державами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31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запропонувала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Комісарів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РСФРР переговори про мир.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Раднарком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погодився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переговори, попри те,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представницьким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переговорів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сторона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відкинула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звинувачення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веденні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неоголошеної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лицемірно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заявивши,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ніяких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регулярних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немає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боку,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погодилася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об'єднання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урядом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прийняти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вимоги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означали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самоліквідацію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УНР.</a:t>
            </a:r>
          </a:p>
        </p:txBody>
      </p:sp>
    </p:spTree>
    <p:extLst>
      <p:ext uri="{BB962C8B-B14F-4D97-AF65-F5344CB8AC3E}">
        <p14:creationId xmlns:p14="http://schemas.microsoft.com/office/powerpoint/2010/main" val="325161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76200"/>
            <a:ext cx="11487150" cy="828675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2.2.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Збройна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боротьба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УНР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російської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агресії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 1919 р. (Друга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радянсько-українська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українсько-білогвардійська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4851" y="904875"/>
            <a:ext cx="6791324" cy="5953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Друга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радянсько-українська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членів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союз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(В. Винниченко, В.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Чехівський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М. Шаповал),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за союз з Антантою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(С. Петлюра).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Доля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Директор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ї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вирішувалася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насамперед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радянсько-українському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фронті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(друга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Рос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ї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кінець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і початок 1919 р.).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Директор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ї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Харк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став столицею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трьох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тижнів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розгромлено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Лівобережне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угруповання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перекинулися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Правобережжя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5 лютого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ввійшли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захопленням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Жмеринки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розділився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два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фронти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П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вденно-Зах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П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чно-Зах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Провівши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реформу,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позбувшись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напівпартизанщини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стабілізувати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становище на фронт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й на 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закріпитися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лінії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Старокостянтин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Проскурів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Кам’янець-Подільськ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рештою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крім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областей)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встановився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контроль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2415149"/>
            <a:ext cx="4448175" cy="332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29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52400"/>
            <a:ext cx="11496675" cy="6705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Українсько-білогвардійська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білогвардійські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генерала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контролювали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Донбас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Дон, Кубань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Північний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Кавказ,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рішучий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Подолавши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Південного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фронту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Червоної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оволоділи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Лівобережною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далі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той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директивою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розгортали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Москву.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Єдиний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серйозний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чинили загони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Н.Махна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Одночасно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Правобережній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розгорнули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Сталося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того, як 17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(УГА)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керівництво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тиском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переправилися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берег р. Збруч.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угодою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урядами УНР і ЗУНР УГА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продовження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спільної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незалежність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гаслом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через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!».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Об’єднана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розгорнула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стратегічних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напрямках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Одесу.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наступали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на Одесу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Спочатку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наступ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розвивався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успішно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вступили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Одночасно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берега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Дніпра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вступили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Добровольчої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генерала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Бредова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Спроба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знайти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порозуміння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денікінцями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успіху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змушені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відійти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Васильків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Здача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рівносильною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поразці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увійшла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катастрофа».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втратили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символ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незалежної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Першою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припинила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збройний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УГА, яка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сепаратних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переговорів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перейшла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Петрушевич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виїхав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чинили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Опинившись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оточенні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партизанських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методів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Генерал М.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Омелянович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-Павленко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очолив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рейд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рушили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тилами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Червоної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рейд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увійшов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перший «Зимовий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похід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грудень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1920 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.)).</a:t>
            </a:r>
          </a:p>
        </p:txBody>
      </p:sp>
    </p:spTree>
    <p:extLst>
      <p:ext uri="{BB962C8B-B14F-4D97-AF65-F5344CB8AC3E}">
        <p14:creationId xmlns:p14="http://schemas.microsoft.com/office/powerpoint/2010/main" val="114033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325" y="76199"/>
            <a:ext cx="11496675" cy="809625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Військово-політичне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становище УНР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1919 р. – початку 1920 р.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647700"/>
            <a:ext cx="11496675" cy="6210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Рубіж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1919—1920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pp.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своєрідним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Безлад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досяг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апогею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будувалася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відповідно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зразків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утвердилися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назва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прикривалася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1918 р.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Республіка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скасована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Відтепер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прийняття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Конституції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1937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офіційною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назвою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Соціалістична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Республіка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(УСРР,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1937 – УРСР).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Вищим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Всеукраїнський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з’їзд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Рад,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період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з’їздами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Всеукраїнський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Виконавчий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(ВУЦВК).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належала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місцевим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радам. 10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Третій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з’їзд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ухвалив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Конституцію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УСРР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самим узаконив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Громадянська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теренах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зруйнованої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Російської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того,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розігнали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Установчі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збори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Розвиток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другій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половині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— на початку 1920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pp.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низку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особливостей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кількість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претендентів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землях;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різновекторність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економічних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орієнтацій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воюючих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сторін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відсутність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військово-політичної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яка б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домінувала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тривалого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часу на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території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хронічна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нестача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боєприпасів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ресурсів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задіяних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протистоянні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сил;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укладення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численних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нетривалих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компромісів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ворогуючими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сторонами;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пасивність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яке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стало жертвою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експансії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об'єктом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насилля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помітний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зовнішніх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чинників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80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324" y="2438400"/>
            <a:ext cx="11496675" cy="4419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весни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суттєво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знесилив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стало особливо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помітним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посилення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Добровольчої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Спільний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похід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і ЗУНР,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розпочався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липня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спочатку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розгортався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досить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успішно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але через низку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обставин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та 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аутсайдерами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жорсткої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боротьби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другій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половині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за контроль над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Переможцем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вийшла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білогвардійська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Добровольча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наприкінці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окупувала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завойовані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три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області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Харківську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Київську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Новоросійську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кожної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областей стояв губернатор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необмеженими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повноваженнями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Політика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Денікіна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викликала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обурення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протест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Стихійна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хвиля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невдоволення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стимулювала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появу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партизанського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восени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сотні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партизанських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налічували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лавах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100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Одностайно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виступаючи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денікінського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окупаційного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режиму,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партизанські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загони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орієнтацію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причому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досить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широкого спектра 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петлюрівських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невизначених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Намагаючись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оволодіти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ситуацією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спрямувати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стихійний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організоване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русло,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різні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створювали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керівництва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повстанцями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0"/>
            <a:ext cx="4743450" cy="219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55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142876"/>
            <a:ext cx="11487150" cy="876300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Варшавський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договір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УНР з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УНР і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Польщі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Радянської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4850" y="1201414"/>
            <a:ext cx="6324600" cy="5656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Варшавський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договір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продовження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дипломатична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квітні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1920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уклала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таємну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угоду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Варшавський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договір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Варшавським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договором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незалежність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Директорію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Симоном Петлюрою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верховну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зобов'язувалася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укладати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спрямованих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гарантувалися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національно-культурні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права, 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офіційно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погоджувалася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анексію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ряд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Симона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вимушений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поступки,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оскільки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де-факто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встановлені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кордони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розташуванням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річці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Збруч.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означало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великих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етнічних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Волині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Полісся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Лемківщини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Підляшшя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Посяння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Холмщини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понад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11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мільйонів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чоловік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1" y="1334764"/>
            <a:ext cx="3345944" cy="4995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3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1925"/>
            <a:ext cx="9601200" cy="876300"/>
          </a:xfrm>
        </p:spPr>
        <p:txBody>
          <a:bodyPr>
            <a:norm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План</a:t>
            </a:r>
            <a:endParaRPr lang="ru-RU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857249"/>
            <a:ext cx="11496675" cy="5857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1. Західноукраїнська Народна Республіка.</a:t>
            </a:r>
          </a:p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1.1. Підготовка і проведення Листопадового 1918 р. перевороту у Львові. Українсько-польська боротьба за Львів.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1.2. Формування державних структур. Внутрішня політика уряду ЗУНР.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1.3. Боротьба ЗУНР проти польської агресії.</a:t>
            </a:r>
          </a:p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2. УНР періоду Директорії.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2.1. </a:t>
            </a:r>
            <a:r>
              <a:rPr lang="uk-UA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Антигетьманське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повстання. Відновлення УНР, її внутрішньополітичне і міжнародне становище.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2.2. Збройна боротьба УНР проти російської агресії у 1919 р. (Друга радянсько-українська та українсько-білогвардійська війни).</a:t>
            </a:r>
          </a:p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3. Військово-політичне становище УНР наприкінці 1919 р. – початку 1920 р.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3.1. Варшавський договір УНР з Польщею. Війна УНР і Польщі проти Радянської Росії.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  3.2. Здобутки та втрати Української революції 1917-1920 рр.</a:t>
            </a:r>
          </a:p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4. Повідомлення: Основні положення проекту земельної реформи П. Скоропадського.</a:t>
            </a:r>
          </a:p>
          <a:p>
            <a:pPr marL="0" indent="0">
              <a:buNone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5. Джерела.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6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3425" y="581025"/>
            <a:ext cx="6772275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Війна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УНР і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Польщі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Радянської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Росії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квітня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1920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об'єднані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польсько-українські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Збруч і почали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активні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бойові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Раптовість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удару,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озброєння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потрійна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перевага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силах принесли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успіх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Тільки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першого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тижня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боїв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здобуто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Житомир,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Бердичів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Козятин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травня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польсько-українське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увійшло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Києва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цієї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переможної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воєнної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кампанії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збройним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Пілсудського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Петлюри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реалізувати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одеському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напрямку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вони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змогли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вийти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Чорного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моря.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форсування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Дніпра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зупинені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лінії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Вишгород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Бориспіль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виправдалися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сподівання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антибільшовицького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Червоної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1920 року,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закінченні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польсько-радянської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більшовицьку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УРСР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уклав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нею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Ризький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мирний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договір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1921 року,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фактично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анулював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Варшавський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договір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знову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розчленовані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Росією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434614"/>
            <a:ext cx="3438525" cy="6090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48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76200"/>
            <a:ext cx="11477625" cy="828675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Здобутки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втрати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революції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1917-1920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рр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4376" y="904875"/>
            <a:ext cx="7905750" cy="5953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Визвольні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змагання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народу 1917–1920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закінчилися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поразкою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незалежність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здобуту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внаслідок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національно-демократичної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революції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1917 р.,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зберегти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Втрачено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певні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соціальні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здобутки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залишилися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нерозв'язаними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найважливіші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соціально-економічні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За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розв'язання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взялася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більшовицька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партія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яка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вихолостила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специфіку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історичного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поступу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спрямувала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природні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прагнення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народів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кращого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вигідне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себе русло.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визвольних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змагань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зазнало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суттєвих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змін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геополітичне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становище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Якщо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Першої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світової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етнічна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територія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розподілена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двома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імперіями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Російською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Австро-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Угорською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то з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завершенням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революції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вона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розшматована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чотирма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державами —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Польщею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Румунією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Чехословаччиною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новоутвореною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імперією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назвою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СРСР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Поряд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втратами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діяльність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урядів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принесла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українцям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здобутки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свідомість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поширилася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верстви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суспільства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Проголошення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Акта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злуки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об’єднання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урядів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армій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стало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важливою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подією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історії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національного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руху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революція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зазнавши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поразки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водночас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започаткувала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процес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модерної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політичної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відродила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традицію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державності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1840199"/>
            <a:ext cx="3117278" cy="391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7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3" y="0"/>
            <a:ext cx="10190987" cy="6858000"/>
          </a:xfrm>
        </p:spPr>
      </p:pic>
    </p:spTree>
    <p:extLst>
      <p:ext uri="{BB962C8B-B14F-4D97-AF65-F5344CB8AC3E}">
        <p14:creationId xmlns:p14="http://schemas.microsoft.com/office/powerpoint/2010/main" val="130539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123825"/>
            <a:ext cx="11477625" cy="923925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Повідомлення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Основні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положення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проекту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земельної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реформи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П.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Скоропадського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14375" y="1190625"/>
            <a:ext cx="7286625" cy="5667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підготовки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умов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аграрних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перетворень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створювалися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перших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усували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Домінантою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реформацій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приватної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землю,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повернення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товарний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обіг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Міністерством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місцях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створювалися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регіональні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управління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хліборобства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державного майна,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губернські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повітові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земельно-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ліквідаційні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особливі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комісії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Поряд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Міністрів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тимчасові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повітові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губернські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земельно-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ліквідаційні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компетенції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входив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розгляд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порушеного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володіння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користування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землею,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повернення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відібраних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1917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підприємств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рибних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ловів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знаряддя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всякого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рухомого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майна,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відшкодування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збитків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винагороду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користування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майном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розрахунки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посіви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чужих землях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дозволу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володарів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орендарів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318573"/>
            <a:ext cx="3620009" cy="494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59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3900" y="1114424"/>
            <a:ext cx="7029450" cy="561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реформа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багатоступеневий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характер. Низкою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законодавчих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передбачалося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реалізувати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принципи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відповідальність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перетворення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брав на себе уряд;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Державного земельного фонду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рахунок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церковних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приватних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відшкодуванням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них;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продаж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ділянок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малоземельним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господарям;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дрібних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економічно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міцних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господарств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забезпечення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ефективної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цукрової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промисловості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базової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галузі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вдосконалення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сільськогосподарського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кредитування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7" y="851891"/>
            <a:ext cx="3793237" cy="525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171450"/>
            <a:ext cx="11487150" cy="571500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Джерела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742950"/>
            <a:ext cx="11487150" cy="61150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://skole-rda.gov.ua/news/12-10-05-30-10-2017</a:t>
            </a:r>
            <a:r>
              <a:rPr lang="en-US" dirty="0" smtClean="0">
                <a:hlinkClick r:id="rId2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https://nachasi.com/2018/10/30/shho-take-lystopadovyj-chyn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pidruchniki.com/13170204/pravo/derzhavniy_lad_zunr_unr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old.uinp.gov.ua/news/informatsiini-materiali-do-100-richchya-listopadovogo-chinu-ukrainskogo-povstannya-u-lvovi-vnas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https://studfile.net/preview/7409164/page:12</a:t>
            </a:r>
            <a:r>
              <a:rPr lang="en-US" dirty="0" smtClean="0">
                <a:hlinkClick r:id="rId6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http://irp.te.ua/zahidno-ukrayins-ka-narodna-respublika-zunr</a:t>
            </a:r>
            <a:r>
              <a:rPr lang="en-US" dirty="0" smtClean="0">
                <a:hlinkClick r:id="rId7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pidruchniki.com/76064/istoriya/ukrayina_period_direktoriyi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cf2.ppt-online.org/files2/slide/t/tG2sCIXmeTfRjg8k4EDwUyhPdpABSN3WoHvibcxa6/slide-3.jpg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naurok.com.ua/urok-z-istori-ukra-ni-dlya-uchniv-10-h-klasiv-utvorennya-direktori-derzhavotvorennya-periodu-direktori-37469.html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https://studfile.net/preview/5601772/page:68</a:t>
            </a:r>
            <a:r>
              <a:rPr lang="en-US" dirty="0" smtClean="0">
                <a:hlinkClick r:id="rId11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geomap.com.ua/uk-uh10/265.html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</a:t>
            </a:r>
            <a:r>
              <a:rPr lang="en-US" dirty="0" smtClean="0">
                <a:hlinkClick r:id="rId13"/>
              </a:rPr>
              <a:t>geomap.com.ua/uk-uh10/266.html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99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75" y="228600"/>
            <a:ext cx="11477625" cy="662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www.ebk.net.ua/Book/history/boyko_iu/chapter11/1108.htm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www.territoryterror.org.ua/image.php?ci_themeid=124&amp;fileno=4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https://www.jnsm.com.ua/h/0421N</a:t>
            </a:r>
            <a:r>
              <a:rPr lang="en-US" dirty="0" smtClean="0">
                <a:hlinkClick r:id="rId4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upload.wikimedia.org/wikipedia/commons/thumb/2/2d/Polish-soviet_war_montage.jpg/450px-Polish-soviet_war_montage.jpg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pidruchniki.com/76072/istoriya/istorichne_znachennya_uroki_borotbi_ukrayinskogo_narodu_nezalezhnist_1917-1920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history.vn.ua/book/ukrsuspilstvo/57.html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https://studfile.net/preview/4485284</a:t>
            </a:r>
            <a:r>
              <a:rPr lang="en-US" dirty="0" smtClean="0">
                <a:hlinkClick r:id="rId8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upload.wikimedia.org/wikipedia/commons/a/a0/Symon_Petliura_and_Antoni_Listowski_during_Polish-Soviet_War.PNG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upload.wikimedia.org/wikipedia/commons/c/c2/Pavlo_Skoropadsky_portrait%2C_colorized_by_Ruslan_Habanets.jpg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http://ru.osvita.ua/vnz/reports/history/2775</a:t>
            </a:r>
            <a:r>
              <a:rPr lang="en-US" dirty="0" smtClean="0">
                <a:hlinkClick r:id="rId11"/>
              </a:rPr>
              <a:t>/</a:t>
            </a: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https://upload.wikimedia.org/wikipedia/commons/thumb/d/d2/Skoropadsky_-_before_1917.jpg/800px-Skoropadsky_-_</a:t>
            </a:r>
            <a:r>
              <a:rPr lang="en-US" dirty="0" smtClean="0">
                <a:hlinkClick r:id="rId12"/>
              </a:rPr>
              <a:t>before_1917.jpg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24150"/>
            <a:ext cx="9601200" cy="1581149"/>
          </a:xfrm>
        </p:spPr>
        <p:txBody>
          <a:bodyPr/>
          <a:lstStyle/>
          <a:p>
            <a:pPr algn="ctr"/>
            <a:r>
              <a:rPr lang="uk-U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72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200025"/>
            <a:ext cx="1148715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Народна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Республіка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2057400"/>
            <a:ext cx="3916641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04850" y="1000125"/>
            <a:ext cx="7296150" cy="5857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Історичні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умови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напередодні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утворення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ЗУНР.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Напередодні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поразки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Першій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світовій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активізувався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національно-визвольний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рух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землях. Переговори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делегації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країн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Четверного союзу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Бресті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завершилися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зобов'язанням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велику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Холмщини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Підляшшя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УНР, 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решті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автономію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перетворивши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окремий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край.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тривалого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часу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відмовлялася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зобов'язання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р., коли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приречена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з'явився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маніфест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імператора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передбачав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федеративну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перебудову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Відповідно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положень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документа, 18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парламентарії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Північної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керівники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партій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церковних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ієрархів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створили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очолив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Євген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Петрушевич.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19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оголосила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об'єднати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Північну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Буковину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Закарпаття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єдину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державу,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зробити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мирним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шляхом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95250"/>
            <a:ext cx="11487150" cy="6762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Рішучими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супротивниками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виступили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кола,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спиралися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численне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сконцентроване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здебільшого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28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Кракові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створена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ліквідаційна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повинні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листопада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прибути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Львова,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прийняти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намісника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Частина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молодих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офіцерів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вважали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рамках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чинних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законів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домогтися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мирним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шляхом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вдасться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вересні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р. створили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Коли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ліквідаційної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комісії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стало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відомо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терміново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зібраному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засіданні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Центрального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комітету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вирішено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підняти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Утворення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ЗУНР.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Уночі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листопада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взяли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контроль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головні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пункти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Львова. Над ратушею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піднятий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синьо-жовтий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прапор. 1 листопада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 взяла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руки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Станіславі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Раві-Руській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Коломиї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Того ж дня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погодилися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передачу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Подальшому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піднесенню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авторитету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сприяли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обіцянки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демократичних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 і свобод,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аграрної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реформи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інтересах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селян,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введення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8-годинного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робочого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дня.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 листопада 1918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загострили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українсько-польські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відносини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вони стали початком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українсько-польського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збройного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протистояння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переросло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масштабну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листопада 1918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виконавчий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(уряд) 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головою став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Левицький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членами - В.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Панейко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Л.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Цегельський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Д.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Виговський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С. Голубович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листопада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затверджений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тимчасовий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Закон,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відповідно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створеною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закріплювалася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назва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Західноукраїнська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Республіка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(ЗУНР),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визначалися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кордони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герб і прапор. Президентом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обрано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Є. Петрушевича, главою уряду - Державного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залишився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Левицький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займала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70 тис. км кв.,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(6 млн) на 71%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9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50" y="142874"/>
            <a:ext cx="11487150" cy="809625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1.1.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Підготовка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проведення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Листопадового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1918 р. перевороту у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Львові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Українсько-польська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боротьба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Львів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1200150"/>
            <a:ext cx="11487150" cy="5657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Що таке Листопадовий чин у </a:t>
            </a:r>
            <a:r>
              <a:rPr lang="uk-UA" b="1" dirty="0">
                <a:latin typeface="Calibri" panose="020F0502020204030204" pitchFamily="34" charset="0"/>
                <a:cs typeface="Calibri" panose="020F0502020204030204" pitchFamily="34" charset="0"/>
              </a:rPr>
              <a:t>2 словах? 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Листопадовий чин (також Листопадова революція, Листопадовий переворот, Листопадовий зрив,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Першолистопадове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повстання;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англ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November Action) — 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українське повстання, організоване в ніч з 31 жовтня на 1 листопада 1918 року Українською Національною Радою силами Українських січових стрільців у Королівстві Галичини і Волині, коронній землі Австро-Угорської імперії з метою встановлення влади Української Держави (названої згодом «Західноукраїнська Народна Республіка») на землях, на які вона обґрунтовано претендувала. У результаті утворилася держава площею 70 тис км², що викликало невдоволення Польщі, яка розв’язала українсько-польську війну 1918—1919 років для захоплення Галичини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uk-UA" b="1" dirty="0">
                <a:latin typeface="Calibri" panose="020F0502020204030204" pitchFamily="34" charset="0"/>
                <a:cs typeface="Calibri" panose="020F0502020204030204" pitchFamily="34" charset="0"/>
              </a:rPr>
              <a:t>Як розгорталися події у Львові? 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Дійство почалося о 4-ій годині ранку. Першочерговим завданням було знешкодити ті сили, що могли чинити збройний опір. Загін поручика Теодора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Мартинця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роззброїв супровідний батальйон 41-го полку піхоти, що складався зі солдат інших національностей та квартирувався на тодішній вулиці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Зиблікевича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У школі ім.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Конарського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окремо містилися угорські солдати, туди вирушив загін поручика Іллі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Цьокана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. Для перемовин з ними напередодні було надруковані спеціальні листівки угорською мовою, які передали офіцерам корпусу. Через деякий час на будівлі школи з’явилося повідомлення про нейтралітет угорців.</a:t>
            </a:r>
          </a:p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Залишалася лише поліція, що містилася на вулиці Городоцькій. Рівно о 4-ій до казарм поліції зайшов загін на чолі з Людомиром Огоновським, одним із командувачів військового комітету. </a:t>
            </a:r>
            <a:r>
              <a:rPr lang="uk-UA" dirty="0" err="1">
                <a:latin typeface="Calibri" panose="020F0502020204030204" pitchFamily="34" charset="0"/>
                <a:cs typeface="Calibri" panose="020F0502020204030204" pitchFamily="34" charset="0"/>
              </a:rPr>
              <a:t>Поліціянти</a:t>
            </a: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, серед яких теж було чимало іноземців, добровільно склали зброю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4851" y="219075"/>
            <a:ext cx="7667624" cy="6638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Додатково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захоплено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Головну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залізничні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двірці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радіо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відключено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телефон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міжнародну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телеграфну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лінію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Захоплено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міську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комендатуру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інтерновано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командувача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Львова генерала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Пфеффера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Хорунжий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Сендецький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відділом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зайняв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намісництво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інтернував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графа фон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Гуйна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Врешті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загін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Мартинця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зайняв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головну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споруду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Ратушу. Зразу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з’явилася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ідея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вивісити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прапор,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однак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тут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виникли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труднощі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Спершу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мусили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побігати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пошуках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самого полотна.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згадував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учасник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Микола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Пачовський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рідний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племінник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відомого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поета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Василя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Пачовського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сукно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знайшли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врешті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будівлі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торговлі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на Ринку, а дружина директора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Лазорка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особисто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машинку,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зшити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синю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тканину докупи.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Взявши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готовий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прапор,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Пачовський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разом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художником,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стрільцем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Левом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Ґецом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17-річним Степаном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Паньківським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спробував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піднятися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ратушеву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вежу.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Щоразу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двері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вхідні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виводять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саму платформу,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виявлялися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зачиненими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приходилось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бігати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пошуках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ключа, сторожа,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погрожувати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пострілами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врешті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потрапити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вершину.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ранку 1 листопада 1918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синьо-жовтий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стяг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замайорів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над головною вежею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вперше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1349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перебував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руках.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протягом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годин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жодної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краплі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майже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жодного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пострілу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заснувши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жовтні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монархії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Габсбруґів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прокинувся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листопаді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державі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912817"/>
            <a:ext cx="3465591" cy="484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54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85725"/>
            <a:ext cx="11477625" cy="704850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1.2.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Формування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державних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структур.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Внутрішня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політика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уряду </a:t>
            </a: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ЗУНР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75" y="714375"/>
            <a:ext cx="11477625" cy="6143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лад.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відозві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Львова" і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народе"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зазначалося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найвищою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владою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землях Австро-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угорської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монархії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Рада".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подальшому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вимагало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вдосконалення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структури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компетенції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15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листопада 1918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приймається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Закон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доповнення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складу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повітів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великих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створена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Президія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Президента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чотирьох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заступників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Введення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посади Президента не означало,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відмовляється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парламентської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правління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Цього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ж дня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створено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один орган—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Ради.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складу входили Президент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дев'ять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членів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Виділ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виконував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функції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колегіального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глави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Українська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вважала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себе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тимчасовим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органом і тому 31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березня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приймає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Закон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скликання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Сейму ЗУНР. 13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квітня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приймається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Закон про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Сейму.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Однопалатний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Сейм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обиратися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громадянами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загального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рівного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прямого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виборчого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права 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таємному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голосуванні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Сейм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складатися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226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належало обрати 160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послів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полякам — 33,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євреям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27,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австрійцям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6.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країни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поділено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18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виборчих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округів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але провести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вибори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Сейму так і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вдалося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тяжкі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існування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червня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1918 року Є.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Пєтрушевича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проголошено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Диктатором ЗУНР.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зроблено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метою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централізації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як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законодавчої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виконавчої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так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військової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Уряд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ЗУНР.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Уряд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ЗУНР—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9 листопада 1918 року.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складу входило 15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секретарстві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зовнішніх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фінансів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юстиції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торгівлі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промислу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шляхів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земельних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харчових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пошти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телеграфу,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здоров'я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публічних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робіт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віросповідання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Очолював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прем'єр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Ним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обрано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Левицького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209550"/>
            <a:ext cx="11487150" cy="6648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10 листопада 1918 року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прем'єр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члени уряду принесли присягу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вірність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народові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початку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січня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року К.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Левицький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іде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відставку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Прем'єром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призначається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С. Голубович.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утворено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три секретарства —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єврейське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німецьке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кроком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намагався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прилучити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процесу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державотворення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меншин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Згодом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рахунок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об'єднання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секретарств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кількість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скорочена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десяти.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ліквідовано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секретарства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опіки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суспільного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здоров'я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секретарства стали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відділами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внутрішніх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справ.</a:t>
            </a:r>
          </a:p>
          <a:p>
            <a:pPr marL="0" indent="0">
              <a:buNone/>
            </a:pPr>
            <a:r>
              <a:rPr lang="ru-RU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Внутрішня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політика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ЗУНР.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заходи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внутрішньої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такими: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створена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централізована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система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врядування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центральні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спиралися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розгалужену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добре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організовану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систему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місцевого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врядування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мала авторитет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населення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умовах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конфлікту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життєво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важливе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регулярних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(УГА), до лав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швидко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організовано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мобілізовані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десятки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тисяч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чоловік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вживалися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заходи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виведення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економіки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кризи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встановлена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монополія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продаж зерна,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хліба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цукру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спирту,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сірників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шкір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худоби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заборонений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вивіз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нафти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введена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обіг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власна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валюта-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гривня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відновлювалися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залізниці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 законом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квітня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ліквідувалося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поміщицьке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землеволодіння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 земля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розподілялася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безземельними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малоземельними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селянами;</a:t>
            </a:r>
          </a:p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затверджена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мови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національним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меншостям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гарантувалося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право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користування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мовами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Публічні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проголошувалися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4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200025"/>
            <a:ext cx="11410949" cy="838200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1.3.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Боротьба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ЗУНР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проти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польської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агресії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14375" y="1038225"/>
            <a:ext cx="7553325" cy="581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самого початку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опинилася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надзвичайно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складних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політичних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міжнародних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умовах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заколот 1 листопада 1918 р. означав початок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кровопролитної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польсько-української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яка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тривала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спочатку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перемінним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успіхом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ніч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19 на 20 листопада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тиском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ЗУНР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залишили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Львів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Державний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секретаріат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переїхав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 м. Тернополя.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вигнання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інтервентів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межі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етнічної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території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уряд ЗУНР приступив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організації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регулярної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Галицької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армії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УГА. До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весни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1919 р. вона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нараховувала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понад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100 тис.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чоловік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збільшувала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сили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швидше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Вирішальне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військово-економічна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дипломатична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підтримка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державами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Сподівання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українців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безсторонність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справедливість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країн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Антанти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її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підтримку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справедливому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задоволенні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прагнень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українства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бажання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припинити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кровопролитний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конфлікт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поляками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важливим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чинником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відходу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українських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Львова і ряду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інших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міст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Але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надії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виявилися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марними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Польща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збиралася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відмовлятись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своїх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претензій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Галичину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польські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війська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вели себе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брутально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0" y="1222502"/>
            <a:ext cx="3324225" cy="4940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679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365</TotalTime>
  <Words>4750</Words>
  <Application>Microsoft Office PowerPoint</Application>
  <PresentationFormat>Широкоэкранный</PresentationFormat>
  <Paragraphs>154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Franklin Gothic Book</vt:lpstr>
      <vt:lpstr>Crop</vt:lpstr>
      <vt:lpstr>Тема: Українська національна революція 1917-1920 рр. та пошуки оптимальних моделей її реалізації</vt:lpstr>
      <vt:lpstr>План</vt:lpstr>
      <vt:lpstr>1. Західноукраїнська Народна Республіка</vt:lpstr>
      <vt:lpstr>Презентация PowerPoint</vt:lpstr>
      <vt:lpstr>1.1. Підготовка і проведення Листопадового 1918 р. перевороту у Львові. Українсько-польська боротьба за Львів. </vt:lpstr>
      <vt:lpstr>Презентация PowerPoint</vt:lpstr>
      <vt:lpstr>1.2. Формування державних структур. Внутрішня політика уряду ЗУНР </vt:lpstr>
      <vt:lpstr>Презентация PowerPoint</vt:lpstr>
      <vt:lpstr>1.3. Боротьба ЗУНР проти польської агресії </vt:lpstr>
      <vt:lpstr>Презентация PowerPoint</vt:lpstr>
      <vt:lpstr>2. УНР періоду Директорії </vt:lpstr>
      <vt:lpstr>Презентация PowerPoint</vt:lpstr>
      <vt:lpstr>2.1. Антигетьманське повстання. Відновлення УНР, її внутрішньополітичне і міжнародне становище. </vt:lpstr>
      <vt:lpstr>Презентация PowerPoint</vt:lpstr>
      <vt:lpstr>2.2. Збройна боротьба УНР проти російської агресії у 1919 р. (Друга радянсько-українська та українсько-білогвардійська війни)</vt:lpstr>
      <vt:lpstr>Презентация PowerPoint</vt:lpstr>
      <vt:lpstr>3. Військово-політичне становище УНР наприкінці 1919 р. – початку 1920 р. </vt:lpstr>
      <vt:lpstr>Презентация PowerPoint</vt:lpstr>
      <vt:lpstr>3.1. Варшавський договір УНР з Польщею. Війна УНР і Польщі проти Радянської Росії</vt:lpstr>
      <vt:lpstr>Презентация PowerPoint</vt:lpstr>
      <vt:lpstr>3.2. Здобутки та втрати Української революції 1917-1920 рр. </vt:lpstr>
      <vt:lpstr>Презентация PowerPoint</vt:lpstr>
      <vt:lpstr>4. Повідомлення: Основні положення проекту земельної реформи П. Скоропадського</vt:lpstr>
      <vt:lpstr>Презентация PowerPoint</vt:lpstr>
      <vt:lpstr>5. Джерела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</dc:title>
  <dc:creator>Марія Кравець</dc:creator>
  <cp:lastModifiedBy>Марія Кравець</cp:lastModifiedBy>
  <cp:revision>31</cp:revision>
  <dcterms:created xsi:type="dcterms:W3CDTF">2020-04-21T08:43:21Z</dcterms:created>
  <dcterms:modified xsi:type="dcterms:W3CDTF">2020-04-21T17:03:22Z</dcterms:modified>
</cp:coreProperties>
</file>