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AEC5D-001F-4CD3-9C2E-B0BEED894563}" v="93" dt="2023-11-03T21:39:2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uk-UA">
                <a:solidFill>
                  <a:schemeClr val="bg2"/>
                </a:solidFill>
                <a:cs typeface="Calibri Light"/>
              </a:rPr>
              <a:t>LOKI97</a:t>
            </a:r>
            <a:endParaRPr lang="uk-UA">
              <a:solidFill>
                <a:schemeClr val="bg2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>
                <a:solidFill>
                  <a:schemeClr val="bg1"/>
                </a:solidFill>
                <a:cs typeface="Calibri"/>
              </a:rPr>
              <a:t>Підготував:</a:t>
            </a:r>
          </a:p>
          <a:p>
            <a:r>
              <a:rPr lang="uk-UA">
                <a:solidFill>
                  <a:schemeClr val="bg1"/>
                </a:solidFill>
                <a:cs typeface="Calibri"/>
              </a:rPr>
              <a:t>Кордюк Михайло, ПМІ-41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148FE-862B-ADBC-0D1E-B60521E37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0" r="32146" b="8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F229D-5B88-1426-7AAF-68F7AA15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Історія та розробка</a:t>
            </a:r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32CA1E-92AA-A213-BB60-46C171E3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af-ZA" sz="2200" dirty="0">
                <a:latin typeface="Arial"/>
                <a:ea typeface="Arial"/>
                <a:cs typeface="Arial"/>
              </a:rPr>
              <a:t>LOKI97 </a:t>
            </a:r>
            <a:r>
              <a:rPr lang="uk-UA" sz="2200" dirty="0">
                <a:latin typeface="Arial"/>
                <a:ea typeface="Arial"/>
                <a:cs typeface="Arial"/>
              </a:rPr>
              <a:t>було розроблено як одного з кандидатів у конкурсі </a:t>
            </a:r>
            <a:r>
              <a:rPr lang="af-ZA" sz="2200" dirty="0">
                <a:latin typeface="Arial"/>
                <a:ea typeface="Arial"/>
                <a:cs typeface="Arial"/>
              </a:rPr>
              <a:t>AES </a:t>
            </a:r>
            <a:r>
              <a:rPr lang="uk-UA" sz="2200" dirty="0">
                <a:latin typeface="Arial"/>
                <a:ea typeface="Arial"/>
                <a:cs typeface="Arial"/>
              </a:rPr>
              <a:t>з метою заміни шифру </a:t>
            </a:r>
            <a:r>
              <a:rPr lang="af-ZA" sz="2200" dirty="0">
                <a:latin typeface="Arial"/>
                <a:ea typeface="Arial"/>
                <a:cs typeface="Arial"/>
              </a:rPr>
              <a:t>DES. </a:t>
            </a:r>
            <a:r>
              <a:rPr lang="uk-UA" sz="2200" dirty="0">
                <a:latin typeface="Arial"/>
                <a:ea typeface="Arial"/>
                <a:cs typeface="Arial"/>
              </a:rPr>
              <a:t>Його створили Лорі Браун, Йозеф </a:t>
            </a:r>
            <a:r>
              <a:rPr lang="uk-UA" sz="2200" dirty="0" err="1">
                <a:latin typeface="Arial"/>
                <a:ea typeface="Arial"/>
                <a:cs typeface="Arial"/>
              </a:rPr>
              <a:t>Пепржик</a:t>
            </a:r>
            <a:r>
              <a:rPr lang="uk-UA" sz="2200" dirty="0">
                <a:latin typeface="Arial"/>
                <a:ea typeface="Arial"/>
                <a:cs typeface="Arial"/>
              </a:rPr>
              <a:t> і Дженніфер </a:t>
            </a:r>
            <a:r>
              <a:rPr lang="uk-UA" sz="2200" dirty="0" err="1">
                <a:latin typeface="Arial"/>
                <a:ea typeface="Arial"/>
                <a:cs typeface="Arial"/>
              </a:rPr>
              <a:t>Себеррі</a:t>
            </a:r>
            <a:r>
              <a:rPr lang="uk-UA" sz="2200" dirty="0">
                <a:latin typeface="Arial"/>
                <a:ea typeface="Arial"/>
                <a:cs typeface="Arial"/>
              </a:rPr>
              <a:t> у 1997 році. </a:t>
            </a:r>
            <a:r>
              <a:rPr lang="af-ZA" sz="2200" dirty="0">
                <a:latin typeface="Arial"/>
                <a:ea typeface="Arial"/>
                <a:cs typeface="Arial"/>
              </a:rPr>
              <a:t>LOKI97 </a:t>
            </a:r>
            <a:r>
              <a:rPr lang="uk-UA" sz="2200" dirty="0">
                <a:latin typeface="Arial"/>
                <a:ea typeface="Arial"/>
                <a:cs typeface="Arial"/>
              </a:rPr>
              <a:t>є частиною сімейства шифрів </a:t>
            </a:r>
            <a:r>
              <a:rPr lang="af-ZA" sz="2200" dirty="0">
                <a:latin typeface="Arial"/>
                <a:ea typeface="Arial"/>
                <a:cs typeface="Arial"/>
              </a:rPr>
              <a:t>LOKI, </a:t>
            </a:r>
            <a:r>
              <a:rPr lang="uk-UA" sz="2200" dirty="0">
                <a:latin typeface="Arial"/>
                <a:ea typeface="Arial"/>
                <a:cs typeface="Arial"/>
              </a:rPr>
              <a:t>що почалось з оригінального </a:t>
            </a:r>
            <a:r>
              <a:rPr lang="af-ZA" sz="2200" dirty="0">
                <a:latin typeface="Arial"/>
                <a:ea typeface="Arial"/>
                <a:cs typeface="Arial"/>
              </a:rPr>
              <a:t>LOKI </a:t>
            </a:r>
            <a:r>
              <a:rPr lang="uk-UA" sz="2200" dirty="0">
                <a:latin typeface="Arial"/>
                <a:ea typeface="Arial"/>
                <a:cs typeface="Arial"/>
              </a:rPr>
              <a:t>у 1991 році. Цей шифр має унікальні риси, які відрізняють його від інших претендентів </a:t>
            </a:r>
            <a:r>
              <a:rPr lang="af-ZA" sz="2200" dirty="0">
                <a:latin typeface="Arial"/>
                <a:ea typeface="Arial"/>
                <a:cs typeface="Arial"/>
              </a:rPr>
              <a:t>AES.</a:t>
            </a:r>
            <a:endParaRPr lang="uk-UA" sz="2200"/>
          </a:p>
        </p:txBody>
      </p:sp>
      <p:pic>
        <p:nvPicPr>
          <p:cNvPr id="4" name="Рисунок 3" descr="Що таке шифрування та як воно працює? - Kingston Technology">
            <a:extLst>
              <a:ext uri="{FF2B5EF4-FFF2-40B4-BE49-F238E27FC236}">
                <a16:creationId xmlns:a16="http://schemas.microsoft.com/office/drawing/2014/main" id="{FEDD92D9-BFB3-3BAD-B3F6-385F4F90C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9" r="50347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05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DC218-C830-6656-D55F-A6F4EFE5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uk-UA" sz="2700">
                <a:latin typeface="Helvetica"/>
                <a:ea typeface="Helvetica"/>
                <a:cs typeface="Helvetica"/>
              </a:rPr>
              <a:t>Порівняння з Іншими Кандидатами </a:t>
            </a:r>
            <a:r>
              <a:rPr lang="af-ZA" sz="2700">
                <a:latin typeface="Helvetica"/>
                <a:ea typeface="Helvetica"/>
                <a:cs typeface="Helvetica"/>
              </a:rPr>
              <a:t>AES</a:t>
            </a:r>
            <a:endParaRPr lang="uk-UA" sz="270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BD682F1-3CB9-CA39-C659-D366B2C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uk-UA" sz="2200" dirty="0">
                <a:latin typeface="Arial"/>
                <a:ea typeface="Arial"/>
                <a:cs typeface="Arial"/>
              </a:rPr>
              <a:t>Під час конкурсу </a:t>
            </a:r>
            <a:r>
              <a:rPr lang="af-ZA" sz="2200" dirty="0">
                <a:latin typeface="Arial"/>
                <a:ea typeface="Arial"/>
                <a:cs typeface="Arial"/>
              </a:rPr>
              <a:t>AES LOKI97 </a:t>
            </a:r>
            <a:r>
              <a:rPr lang="uk-UA" sz="2200" dirty="0">
                <a:latin typeface="Arial"/>
                <a:ea typeface="Arial"/>
                <a:cs typeface="Arial"/>
              </a:rPr>
              <a:t>конкурував з іншими видатними алгоритмами, включаючи </a:t>
            </a:r>
            <a:r>
              <a:rPr lang="af-ZA" sz="2200" dirty="0" err="1">
                <a:latin typeface="Arial"/>
                <a:ea typeface="Arial"/>
                <a:cs typeface="Arial"/>
              </a:rPr>
              <a:t>Rijndael</a:t>
            </a:r>
            <a:r>
              <a:rPr lang="af-ZA" sz="2200" dirty="0">
                <a:latin typeface="Arial"/>
                <a:ea typeface="Arial"/>
                <a:cs typeface="Arial"/>
              </a:rPr>
              <a:t>, </a:t>
            </a:r>
            <a:r>
              <a:rPr lang="uk-UA" sz="2200" dirty="0">
                <a:latin typeface="Arial"/>
                <a:ea typeface="Arial"/>
                <a:cs typeface="Arial"/>
              </a:rPr>
              <a:t>який в кінцевому результаті був обраний як стандарт. </a:t>
            </a:r>
            <a:r>
              <a:rPr lang="af-ZA" sz="2200" dirty="0">
                <a:latin typeface="Arial"/>
                <a:ea typeface="Arial"/>
                <a:cs typeface="Arial"/>
              </a:rPr>
              <a:t>LOKI97 </a:t>
            </a:r>
            <a:r>
              <a:rPr lang="uk-UA" sz="2200" dirty="0">
                <a:latin typeface="Arial"/>
                <a:ea typeface="Arial"/>
                <a:cs typeface="Arial"/>
              </a:rPr>
              <a:t>відрізнявся своїм підходом до структури шифру та ключового розкладу, але </a:t>
            </a:r>
            <a:r>
              <a:rPr lang="af-ZA" sz="2200" dirty="0" err="1">
                <a:latin typeface="Arial"/>
                <a:ea typeface="Arial"/>
                <a:cs typeface="Arial"/>
              </a:rPr>
              <a:t>Rijndael</a:t>
            </a:r>
            <a:r>
              <a:rPr lang="af-ZA" sz="2200" dirty="0">
                <a:latin typeface="Arial"/>
                <a:ea typeface="Arial"/>
                <a:cs typeface="Arial"/>
              </a:rPr>
              <a:t> </a:t>
            </a:r>
            <a:r>
              <a:rPr lang="uk-UA" sz="2200" dirty="0">
                <a:latin typeface="Arial"/>
                <a:ea typeface="Arial"/>
                <a:cs typeface="Arial"/>
              </a:rPr>
              <a:t>продемонстрував кращий баланс швидкості, безпеки та гнучкості, особливо в </a:t>
            </a:r>
            <a:r>
              <a:rPr lang="uk-UA" sz="2200" dirty="0" err="1">
                <a:latin typeface="Arial"/>
                <a:ea typeface="Arial"/>
                <a:cs typeface="Arial"/>
              </a:rPr>
              <a:t>обчислювально</a:t>
            </a:r>
            <a:r>
              <a:rPr lang="uk-UA" sz="2200" dirty="0">
                <a:latin typeface="Arial"/>
                <a:ea typeface="Arial"/>
                <a:cs typeface="Arial"/>
              </a:rPr>
              <a:t> обмежених середовищах.</a:t>
            </a:r>
            <a:endParaRPr lang="uk-UA" sz="22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3695E11-3AC4-71F1-BA93-BF118369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5" r="41065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7931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E0E60-8085-FEB5-F6E2-149EC8E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uk-UA"/>
              <a:t>Основні принципи та структура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A059EE-02A6-7310-C51A-7FB1E94D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dirty="0">
                <a:latin typeface="Times New Roman"/>
                <a:ea typeface="+mj-lt"/>
                <a:cs typeface="+mj-lt"/>
              </a:rPr>
              <a:t>LOKI97 - це блоковий шифр, який працює з блоками розміром 128 біт та використовує ключі довжиною 128, 192 або 256 біт. Він використовує структуру мережі </a:t>
            </a:r>
            <a:r>
              <a:rPr lang="uk-UA" err="1">
                <a:latin typeface="Times New Roman"/>
                <a:ea typeface="+mj-lt"/>
                <a:cs typeface="+mj-lt"/>
              </a:rPr>
              <a:t>Фейстеля</a:t>
            </a:r>
            <a:r>
              <a:rPr lang="uk-UA" dirty="0">
                <a:latin typeface="Times New Roman"/>
                <a:ea typeface="+mj-lt"/>
                <a:cs typeface="+mj-lt"/>
              </a:rPr>
              <a:t> з 16 раундами, використовуючи складну функцію, що включає етапи перестановки та заміни, натхненні шифром DES. Особливості конструкції LOKI97 забезпечують високий рівень безпеки проти традиційних </a:t>
            </a:r>
            <a:r>
              <a:rPr lang="uk-UA" err="1">
                <a:latin typeface="Times New Roman"/>
                <a:ea typeface="+mj-lt"/>
                <a:cs typeface="+mj-lt"/>
              </a:rPr>
              <a:t>криптоаналітичних</a:t>
            </a:r>
            <a:r>
              <a:rPr lang="uk-UA" dirty="0">
                <a:latin typeface="Times New Roman"/>
                <a:ea typeface="+mj-lt"/>
                <a:cs typeface="+mj-lt"/>
              </a:rPr>
              <a:t> атак.</a:t>
            </a:r>
            <a:endParaRPr lang="uk-UA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uk-UA"/>
          </a:p>
        </p:txBody>
      </p:sp>
      <p:pic>
        <p:nvPicPr>
          <p:cNvPr id="4" name="Рисунок 3" descr="undefined">
            <a:extLst>
              <a:ext uri="{FF2B5EF4-FFF2-40B4-BE49-F238E27FC236}">
                <a16:creationId xmlns:a16="http://schemas.microsoft.com/office/drawing/2014/main" id="{9ABEEE0B-90B3-0518-AA34-AC44A8C0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09" y="685800"/>
            <a:ext cx="30509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92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DB095-09F6-D694-70A0-4A5DBB2A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uk-UA" sz="3000"/>
              <a:t>Аналіз безпеки та вразливості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FD7D35-D85A-125A-9D10-EC4E3391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sz="2200" dirty="0">
                <a:latin typeface="Arial"/>
                <a:ea typeface="Arial"/>
                <a:cs typeface="Arial"/>
              </a:rPr>
              <a:t>Хоча на момент створення </a:t>
            </a:r>
            <a:r>
              <a:rPr lang="af-ZA" sz="2200" dirty="0">
                <a:latin typeface="Arial"/>
                <a:ea typeface="Arial"/>
                <a:cs typeface="Arial"/>
              </a:rPr>
              <a:t>LOKI97 </a:t>
            </a:r>
            <a:r>
              <a:rPr lang="uk-UA" sz="2200" dirty="0">
                <a:latin typeface="Arial"/>
                <a:ea typeface="Arial"/>
                <a:cs typeface="Arial"/>
              </a:rPr>
              <a:t>вважався безпечним, подальший аналіз виявив вразливості до певних типів </a:t>
            </a:r>
            <a:r>
              <a:rPr lang="uk-UA" sz="2200" dirty="0" err="1">
                <a:latin typeface="Arial"/>
                <a:ea typeface="Arial"/>
                <a:cs typeface="Arial"/>
              </a:rPr>
              <a:t>криптоаналітичних</a:t>
            </a:r>
            <a:r>
              <a:rPr lang="uk-UA" sz="2200" dirty="0">
                <a:latin typeface="Arial"/>
                <a:ea typeface="Arial"/>
                <a:cs typeface="Arial"/>
              </a:rPr>
              <a:t> атак, таких як диференціальний та лінійний </a:t>
            </a:r>
            <a:r>
              <a:rPr lang="uk-UA" sz="2200" dirty="0" err="1">
                <a:latin typeface="Arial"/>
                <a:ea typeface="Arial"/>
                <a:cs typeface="Arial"/>
              </a:rPr>
              <a:t>криптоаналіз</a:t>
            </a:r>
            <a:r>
              <a:rPr lang="uk-UA" sz="2200" dirty="0">
                <a:latin typeface="Arial"/>
                <a:ea typeface="Arial"/>
                <a:cs typeface="Arial"/>
              </a:rPr>
              <a:t>. Ці вразливості були серед причин, чому </a:t>
            </a:r>
            <a:r>
              <a:rPr lang="af-ZA" sz="2200" dirty="0">
                <a:latin typeface="Arial"/>
                <a:ea typeface="Arial"/>
                <a:cs typeface="Arial"/>
              </a:rPr>
              <a:t>LOKI97 </a:t>
            </a:r>
            <a:r>
              <a:rPr lang="uk-UA" sz="2200" dirty="0">
                <a:latin typeface="Arial"/>
                <a:ea typeface="Arial"/>
                <a:cs typeface="Arial"/>
              </a:rPr>
              <a:t>не було обрано в якості </a:t>
            </a:r>
            <a:r>
              <a:rPr lang="af-ZA" sz="2200" dirty="0">
                <a:latin typeface="Arial"/>
                <a:ea typeface="Arial"/>
                <a:cs typeface="Arial"/>
              </a:rPr>
              <a:t>AES. </a:t>
            </a:r>
            <a:r>
              <a:rPr lang="uk-UA" sz="2200" dirty="0">
                <a:latin typeface="Arial"/>
                <a:ea typeface="Arial"/>
                <a:cs typeface="Arial"/>
              </a:rPr>
              <a:t>Згодом, дослідження цих слабких місць допомогли у розробці більш безпечних криптографічних алгоритмів.</a:t>
            </a:r>
            <a:endParaRPr lang="uk-UA" sz="2200" dirty="0"/>
          </a:p>
        </p:txBody>
      </p:sp>
      <p:pic>
        <p:nvPicPr>
          <p:cNvPr id="4" name="Рисунок 3" descr="India's New Data Privacy Laws and Cybersecurity - Express Computer">
            <a:extLst>
              <a:ext uri="{FF2B5EF4-FFF2-40B4-BE49-F238E27FC236}">
                <a16:creationId xmlns:a16="http://schemas.microsoft.com/office/drawing/2014/main" id="{8094D067-81AE-0E90-8058-AC90ADDB1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4" r="16338" b="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33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335D0-55B5-4FA5-10A1-704C7651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uk-UA" sz="2200"/>
              <a:t>Висновок і сучасне значення</a:t>
            </a:r>
          </a:p>
        </p:txBody>
      </p:sp>
      <p:pic>
        <p:nvPicPr>
          <p:cNvPr id="7" name="Рисунок 6" descr="Висновки по Дисертації ВАК - Як Написати? | 100% Корисно">
            <a:extLst>
              <a:ext uri="{FF2B5EF4-FFF2-40B4-BE49-F238E27FC236}">
                <a16:creationId xmlns:a16="http://schemas.microsoft.com/office/drawing/2014/main" id="{07F85791-37C8-9759-BD08-EB885FA85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8" r="2696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C5CA0CE-7F49-9229-B748-127D4CE7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af-ZA" sz="2000">
                <a:latin typeface="Arial"/>
                <a:ea typeface="Arial"/>
                <a:cs typeface="Arial"/>
              </a:rPr>
              <a:t>LOKI97 </a:t>
            </a:r>
            <a:r>
              <a:rPr lang="uk-UA" sz="2000">
                <a:latin typeface="Arial"/>
                <a:ea typeface="Arial"/>
                <a:cs typeface="Arial"/>
              </a:rPr>
              <a:t>залишається важливою частиною історії криптографії, надаючи уявлення про проектування та аналіз блокових шифрів. Хоча сьогодні він не використовується широко, вивчення </a:t>
            </a:r>
            <a:r>
              <a:rPr lang="af-ZA" sz="2000">
                <a:latin typeface="Arial"/>
                <a:ea typeface="Arial"/>
                <a:cs typeface="Arial"/>
              </a:rPr>
              <a:t>LOKI97 </a:t>
            </a:r>
            <a:r>
              <a:rPr lang="uk-UA" sz="2000">
                <a:latin typeface="Arial"/>
                <a:ea typeface="Arial"/>
                <a:cs typeface="Arial"/>
              </a:rPr>
              <a:t>може допомогти зрозуміти еволюцію стандартів шифрування та розвиток більш безпечних алгоритмів.</a:t>
            </a:r>
            <a:endParaRPr lang="uk-UA" sz="2000"/>
          </a:p>
        </p:txBody>
      </p:sp>
    </p:spTree>
    <p:extLst>
      <p:ext uri="{BB962C8B-B14F-4D97-AF65-F5344CB8AC3E}">
        <p14:creationId xmlns:p14="http://schemas.microsoft.com/office/powerpoint/2010/main" val="1066248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ClassicFrameVTI</vt:lpstr>
      <vt:lpstr>LOKI97</vt:lpstr>
      <vt:lpstr>Історія та розробка</vt:lpstr>
      <vt:lpstr>Порівняння з Іншими Кандидатами AES</vt:lpstr>
      <vt:lpstr>Основні принципи та структура</vt:lpstr>
      <vt:lpstr>Аналіз безпеки та вразливості</vt:lpstr>
      <vt:lpstr>Висновок і сучасне значення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56</cp:revision>
  <dcterms:created xsi:type="dcterms:W3CDTF">2023-11-03T21:22:58Z</dcterms:created>
  <dcterms:modified xsi:type="dcterms:W3CDTF">2023-11-03T21:40:36Z</dcterms:modified>
</cp:coreProperties>
</file>