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2"/>
  </p:notesMasterIdLst>
  <p:sldIdLst>
    <p:sldId id="256" r:id="rId2"/>
    <p:sldId id="308" r:id="rId3"/>
    <p:sldId id="338" r:id="rId4"/>
    <p:sldId id="327" r:id="rId5"/>
    <p:sldId id="304" r:id="rId6"/>
    <p:sldId id="328" r:id="rId7"/>
    <p:sldId id="339" r:id="rId8"/>
    <p:sldId id="329" r:id="rId9"/>
    <p:sldId id="340" r:id="rId10"/>
    <p:sldId id="341" r:id="rId11"/>
    <p:sldId id="286" r:id="rId12"/>
    <p:sldId id="307" r:id="rId13"/>
    <p:sldId id="293" r:id="rId14"/>
    <p:sldId id="319" r:id="rId15"/>
    <p:sldId id="320" r:id="rId16"/>
    <p:sldId id="321" r:id="rId17"/>
    <p:sldId id="257" r:id="rId18"/>
    <p:sldId id="258" r:id="rId19"/>
    <p:sldId id="310" r:id="rId20"/>
    <p:sldId id="323" r:id="rId21"/>
    <p:sldId id="316" r:id="rId22"/>
    <p:sldId id="317" r:id="rId23"/>
    <p:sldId id="311" r:id="rId24"/>
    <p:sldId id="313" r:id="rId25"/>
    <p:sldId id="330" r:id="rId26"/>
    <p:sldId id="318" r:id="rId27"/>
    <p:sldId id="282" r:id="rId28"/>
    <p:sldId id="283" r:id="rId29"/>
    <p:sldId id="334" r:id="rId30"/>
    <p:sldId id="335" r:id="rId31"/>
    <p:sldId id="336" r:id="rId32"/>
    <p:sldId id="337" r:id="rId33"/>
    <p:sldId id="324" r:id="rId34"/>
    <p:sldId id="287" r:id="rId35"/>
    <p:sldId id="314" r:id="rId36"/>
    <p:sldId id="326" r:id="rId37"/>
    <p:sldId id="301" r:id="rId38"/>
    <p:sldId id="322" r:id="rId39"/>
    <p:sldId id="325" r:id="rId40"/>
    <p:sldId id="303" r:id="rId41"/>
  </p:sldIdLst>
  <p:sldSz cx="9144000" cy="6858000" type="screen4x3"/>
  <p:notesSz cx="6858000" cy="9144000"/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6636" autoAdjust="0"/>
  </p:normalViewPr>
  <p:slideViewPr>
    <p:cSldViewPr>
      <p:cViewPr>
        <p:scale>
          <a:sx n="66" d="100"/>
          <a:sy n="66" d="100"/>
        </p:scale>
        <p:origin x="-1416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F1B45-A109-4088-A1DA-653E27F06D8C}" type="datetimeFigureOut">
              <a:rPr lang="uk-UA" smtClean="0"/>
              <a:pPr/>
              <a:t>16.09.2022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52AA8-765B-4752-AA0A-015EF5F5422A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2AA8-765B-4752-AA0A-015EF5F5422A}" type="slidenum">
              <a:rPr lang="uk-UA" smtClean="0"/>
              <a:pPr/>
              <a:t>9</a:t>
            </a:fld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2AA8-765B-4752-AA0A-015EF5F5422A}" type="slidenum">
              <a:rPr lang="uk-UA" smtClean="0"/>
              <a:pPr/>
              <a:t>10</a:t>
            </a:fld>
            <a:endParaRPr lang="uk-U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2AA8-765B-4752-AA0A-015EF5F5422A}" type="slidenum">
              <a:rPr lang="uk-UA" smtClean="0"/>
              <a:pPr/>
              <a:t>14</a:t>
            </a:fld>
            <a:endParaRPr lang="uk-U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uk-UA" sz="1200" b="1" i="1" dirty="0" smtClean="0"/>
              <a:t>Розумна достатність </a:t>
            </a:r>
            <a:r>
              <a:rPr lang="uk-UA" sz="1200" dirty="0" smtClean="0"/>
              <a:t>– впровадження в  архітектуру,  в  алгоритми  і технології функціонування </a:t>
            </a:r>
            <a:r>
              <a:rPr lang="uk-UA" sz="1200" dirty="0" err="1" smtClean="0"/>
              <a:t>КС</a:t>
            </a:r>
            <a:r>
              <a:rPr lang="uk-UA" sz="1200" dirty="0" smtClean="0"/>
              <a:t> захисних механізмів викликає додаткові витрати, </a:t>
            </a:r>
            <a:r>
              <a:rPr lang="uk-UA" sz="1200" dirty="0" err="1" smtClean="0"/>
              <a:t>витрати</a:t>
            </a:r>
            <a:r>
              <a:rPr lang="uk-UA" sz="1200" dirty="0" smtClean="0"/>
              <a:t> при створенні і експлуатації </a:t>
            </a:r>
            <a:r>
              <a:rPr lang="uk-UA" sz="1200" dirty="0" err="1" smtClean="0"/>
              <a:t>КС</a:t>
            </a:r>
            <a:r>
              <a:rPr lang="uk-UA" sz="1200" dirty="0" smtClean="0"/>
              <a:t>, обмежує, знижує функціональні можливості </a:t>
            </a:r>
            <a:r>
              <a:rPr lang="uk-UA" sz="1200" dirty="0" err="1" smtClean="0"/>
              <a:t>КС</a:t>
            </a:r>
            <a:r>
              <a:rPr lang="uk-UA" sz="1200" dirty="0" smtClean="0"/>
              <a:t> і параметри її ефективності (швидкодія, використані ресурси), викликає  незручності  в  роботі  користувачам  </a:t>
            </a:r>
            <a:r>
              <a:rPr lang="uk-UA" sz="1200" dirty="0" err="1" smtClean="0"/>
              <a:t>КС</a:t>
            </a:r>
            <a:r>
              <a:rPr lang="uk-UA" sz="1200" dirty="0" smtClean="0"/>
              <a:t>,  накладає  на  них  додаткові навантаження і вимоги – тому захист має бути розумно достатнім (на мінімально необхідному рівні)</a:t>
            </a:r>
          </a:p>
          <a:p>
            <a:pPr eaLnBrk="1" hangingPunct="1">
              <a:lnSpc>
                <a:spcPct val="80000"/>
              </a:lnSpc>
            </a:pPr>
            <a:r>
              <a:rPr lang="uk-UA" sz="1200" b="1" i="1" dirty="0" smtClean="0"/>
              <a:t>Цілеспрямованість </a:t>
            </a:r>
            <a:r>
              <a:rPr lang="uk-UA" sz="1200" dirty="0" smtClean="0"/>
              <a:t>– </a:t>
            </a:r>
            <a:r>
              <a:rPr lang="ru-RU" sz="1200" dirty="0" err="1" smtClean="0"/>
              <a:t>усунення</a:t>
            </a:r>
            <a:r>
              <a:rPr lang="ru-RU" sz="1200" dirty="0" smtClean="0"/>
              <a:t>, </a:t>
            </a:r>
            <a:r>
              <a:rPr lang="ru-RU" sz="1200" dirty="0" err="1" smtClean="0"/>
              <a:t>нейтралізація</a:t>
            </a:r>
            <a:r>
              <a:rPr lang="ru-RU" sz="1200" dirty="0" smtClean="0"/>
              <a:t> (</a:t>
            </a:r>
            <a:r>
              <a:rPr lang="ru-RU" sz="1200" dirty="0" err="1" smtClean="0"/>
              <a:t>або</a:t>
            </a:r>
            <a:r>
              <a:rPr lang="ru-RU" sz="1200" dirty="0" smtClean="0"/>
              <a:t> </a:t>
            </a:r>
            <a:r>
              <a:rPr lang="ru-RU" sz="1200" dirty="0" err="1" smtClean="0"/>
              <a:t>зниження</a:t>
            </a:r>
            <a:r>
              <a:rPr lang="ru-RU" sz="1200" dirty="0" smtClean="0"/>
              <a:t> </a:t>
            </a:r>
            <a:r>
              <a:rPr lang="ru-RU" sz="1200" dirty="0" err="1" smtClean="0"/>
              <a:t>потенційного</a:t>
            </a:r>
            <a:r>
              <a:rPr lang="ru-RU" sz="1200" dirty="0" smtClean="0"/>
              <a:t> </a:t>
            </a:r>
            <a:r>
              <a:rPr lang="ru-RU" sz="1200" dirty="0" err="1" smtClean="0"/>
              <a:t>збитку</a:t>
            </a:r>
            <a:r>
              <a:rPr lang="ru-RU" sz="1200" dirty="0" smtClean="0"/>
              <a:t>) конкретного </a:t>
            </a:r>
            <a:r>
              <a:rPr lang="ru-RU" sz="1200" dirty="0" err="1" smtClean="0"/>
              <a:t>переліку</a:t>
            </a:r>
            <a:r>
              <a:rPr lang="ru-RU" sz="1200" dirty="0" smtClean="0"/>
              <a:t> </a:t>
            </a:r>
            <a:r>
              <a:rPr lang="ru-RU" sz="1200" dirty="0" err="1" smtClean="0"/>
              <a:t>загроз</a:t>
            </a:r>
            <a:r>
              <a:rPr lang="ru-RU" sz="1200" dirty="0" smtClean="0"/>
              <a:t>, </a:t>
            </a:r>
            <a:r>
              <a:rPr lang="ru-RU" sz="1200" dirty="0" err="1" smtClean="0"/>
              <a:t>характерних</a:t>
            </a:r>
            <a:r>
              <a:rPr lang="ru-RU" sz="1200" dirty="0" smtClean="0"/>
              <a:t> для </a:t>
            </a:r>
            <a:r>
              <a:rPr lang="ru-RU" sz="1200" dirty="0" err="1" smtClean="0"/>
              <a:t>конкретної</a:t>
            </a:r>
            <a:r>
              <a:rPr lang="ru-RU" sz="1200" dirty="0" smtClean="0"/>
              <a:t> КС в </a:t>
            </a:r>
            <a:r>
              <a:rPr lang="ru-RU" sz="1200" dirty="0" err="1" smtClean="0"/>
              <a:t>конкретних</a:t>
            </a:r>
            <a:r>
              <a:rPr lang="ru-RU" sz="1200" dirty="0" smtClean="0"/>
              <a:t> </a:t>
            </a:r>
            <a:r>
              <a:rPr lang="ru-RU" sz="1200" dirty="0" err="1" smtClean="0"/>
              <a:t>умовах</a:t>
            </a:r>
            <a:r>
              <a:rPr lang="ru-RU" sz="1200" dirty="0" smtClean="0"/>
              <a:t> </a:t>
            </a:r>
            <a:r>
              <a:rPr lang="ru-RU" sz="1200" dirty="0" err="1" smtClean="0"/>
              <a:t>її</a:t>
            </a:r>
            <a:r>
              <a:rPr lang="ru-RU" sz="1200" dirty="0" smtClean="0"/>
              <a:t> </a:t>
            </a:r>
            <a:r>
              <a:rPr lang="ru-RU" sz="1200" dirty="0" err="1" smtClean="0"/>
              <a:t>створення</a:t>
            </a:r>
            <a:r>
              <a:rPr lang="ru-RU" sz="1200" dirty="0" smtClean="0"/>
              <a:t> </a:t>
            </a:r>
            <a:r>
              <a:rPr lang="ru-RU" sz="1200" dirty="0" err="1" smtClean="0"/>
              <a:t>і</a:t>
            </a:r>
            <a:r>
              <a:rPr lang="ru-RU" sz="1200" dirty="0" smtClean="0"/>
              <a:t> </a:t>
            </a:r>
            <a:r>
              <a:rPr lang="ru-RU" sz="1200" dirty="0" err="1" smtClean="0"/>
              <a:t>експлуатації</a:t>
            </a:r>
            <a:r>
              <a:rPr lang="ru-RU" sz="1200" dirty="0" smtClean="0"/>
              <a:t>.</a:t>
            </a:r>
            <a:r>
              <a:rPr lang="uk-UA" sz="12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uk-UA" sz="1200" b="1" i="1" dirty="0" smtClean="0"/>
              <a:t>Системність </a:t>
            </a:r>
            <a:r>
              <a:rPr lang="uk-UA" sz="1200" dirty="0" smtClean="0"/>
              <a:t>– вибір захисних механізмів з урахуванням системної суті </a:t>
            </a:r>
            <a:r>
              <a:rPr lang="uk-UA" sz="1200" dirty="0" err="1" smtClean="0"/>
              <a:t>КС</a:t>
            </a:r>
            <a:r>
              <a:rPr lang="uk-UA" sz="1200" dirty="0" smtClean="0"/>
              <a:t>, як організаційно-технологічної людино-машинної системи, що складається з взаємозв'язаних, таких, що становлять єдине ціле функціональних, програмних, технічних, організаційно-технологічних підсистем.</a:t>
            </a:r>
          </a:p>
          <a:p>
            <a:pPr eaLnBrk="1" hangingPunct="1">
              <a:lnSpc>
                <a:spcPct val="80000"/>
              </a:lnSpc>
            </a:pPr>
            <a:r>
              <a:rPr lang="uk-UA" sz="1200" b="1" i="1" dirty="0" smtClean="0"/>
              <a:t>Комплексність </a:t>
            </a:r>
            <a:r>
              <a:rPr lang="uk-UA" sz="1200" i="1" dirty="0" smtClean="0"/>
              <a:t>– </a:t>
            </a:r>
            <a:r>
              <a:rPr lang="uk-UA" sz="1200" dirty="0" smtClean="0"/>
              <a:t>вибір захисних механізмів різної і найбільш доцільної  в  конкретних  умовах  природи – програмно-алгоритмічних,  процедурно-технологічних, нормативно-організаційних, криптографічних та ін., а також на всіх стадіях життєвого циклу (на етапах створення, експлуатації і виведення із ладу)</a:t>
            </a:r>
          </a:p>
          <a:p>
            <a:pPr eaLnBrk="1" hangingPunct="1">
              <a:lnSpc>
                <a:spcPct val="80000"/>
              </a:lnSpc>
            </a:pPr>
            <a:r>
              <a:rPr lang="uk-UA" sz="1200" b="1" i="1" dirty="0" smtClean="0"/>
              <a:t>Безперервність </a:t>
            </a:r>
            <a:r>
              <a:rPr lang="uk-UA" sz="1200" dirty="0" smtClean="0"/>
              <a:t>– захисні механізми повинні функціонувати у </a:t>
            </a:r>
            <a:r>
              <a:rPr lang="uk-UA" sz="1200" dirty="0" err="1" smtClean="0"/>
              <a:t>будь-</a:t>
            </a:r>
            <a:endParaRPr lang="uk-UA" sz="1200" dirty="0" smtClean="0"/>
          </a:p>
          <a:p>
            <a:pPr eaLnBrk="1" hangingPunct="1">
              <a:lnSpc>
                <a:spcPct val="80000"/>
              </a:lnSpc>
            </a:pPr>
            <a:r>
              <a:rPr lang="uk-UA" sz="1200" dirty="0" smtClean="0"/>
              <a:t>яких  ситуаціях,  у  тому  числі,  і  позаштатних,  забезпечуючи  як  конфіденційність, цілісність, так і збереження (правомірну доступність).;</a:t>
            </a:r>
          </a:p>
          <a:p>
            <a:pPr eaLnBrk="1" hangingPunct="1">
              <a:lnSpc>
                <a:spcPct val="80000"/>
              </a:lnSpc>
            </a:pPr>
            <a:r>
              <a:rPr lang="uk-UA" sz="1200" b="1" i="1" dirty="0" smtClean="0"/>
              <a:t>Керованість  </a:t>
            </a:r>
            <a:r>
              <a:rPr lang="uk-UA" sz="1200" dirty="0" smtClean="0"/>
              <a:t>– система захисту </a:t>
            </a:r>
            <a:r>
              <a:rPr lang="uk-UA" sz="1200" dirty="0" err="1" smtClean="0"/>
              <a:t>КС</a:t>
            </a:r>
            <a:r>
              <a:rPr lang="uk-UA" sz="1200" dirty="0" smtClean="0"/>
              <a:t> будується як система управління – об'єкт управління (загрози безпеки і процедури функціонування </a:t>
            </a:r>
            <a:r>
              <a:rPr lang="uk-UA" sz="1200" dirty="0" err="1" smtClean="0"/>
              <a:t>КС</a:t>
            </a:r>
            <a:r>
              <a:rPr lang="uk-UA" sz="1200" dirty="0" smtClean="0"/>
              <a:t>), суб'єкт управління (засоби і механізми захисту), середовище функціонування, зворотний зв'язок в циклі управління, цільова функція управління (зниження ризику від загроз безпеки до необхідного (прийнятного) рівня), контроль ефективності (результативності) функціонування</a:t>
            </a:r>
          </a:p>
          <a:p>
            <a:pPr eaLnBrk="1" hangingPunct="1">
              <a:lnSpc>
                <a:spcPct val="80000"/>
              </a:lnSpc>
            </a:pPr>
            <a:r>
              <a:rPr lang="uk-UA" sz="1200" b="1" i="1" dirty="0" smtClean="0"/>
              <a:t>Поєднання уніфікації і оригінальності </a:t>
            </a:r>
            <a:r>
              <a:rPr lang="uk-UA" sz="1200" dirty="0" smtClean="0"/>
              <a:t>– з одного боку з врахуванням досвіду створення і застосування </a:t>
            </a:r>
            <a:r>
              <a:rPr lang="uk-UA" sz="1200" dirty="0" err="1" smtClean="0"/>
              <a:t>КС</a:t>
            </a:r>
            <a:r>
              <a:rPr lang="uk-UA" sz="1200" dirty="0" smtClean="0"/>
              <a:t>, досвіду забезпечення безпеки </a:t>
            </a:r>
            <a:r>
              <a:rPr lang="uk-UA" sz="1200" dirty="0" err="1" smtClean="0"/>
              <a:t>КС</a:t>
            </a:r>
            <a:r>
              <a:rPr lang="uk-UA" sz="1200" dirty="0" smtClean="0"/>
              <a:t> повинні  застосовуватися  максимально  перевірені,  стандартизовані  та  уніфіковані архітектурні,  програмно-алгоритмічні,  організаційно-технологічні  рішення, – </a:t>
            </a:r>
            <a:r>
              <a:rPr lang="uk-UA" sz="1200" dirty="0" err="1" smtClean="0"/>
              <a:t>зіншого</a:t>
            </a:r>
            <a:r>
              <a:rPr lang="uk-UA" sz="1200" dirty="0" smtClean="0"/>
              <a:t>  боку,  з  урахуванням  динаміки  розвитку  інформаційних  технологій, діалектики засобів нападу і захисту повинні розроблятися і впроваджуватися нові  оригінальні  архітектурні,  програмно-алгоритмічні,  організаційно-технологічні рішення, що забезпечують безпеку </a:t>
            </a:r>
            <a:r>
              <a:rPr lang="uk-UA" sz="1200" dirty="0" err="1" smtClean="0"/>
              <a:t>КС</a:t>
            </a:r>
            <a:r>
              <a:rPr lang="uk-UA" sz="1200" dirty="0" smtClean="0"/>
              <a:t> в нових умовах загроз, з мінімізацією витрат, підвищенням ефективності і параметрів функціонування </a:t>
            </a:r>
            <a:r>
              <a:rPr lang="uk-UA" sz="1200" dirty="0" err="1" smtClean="0"/>
              <a:t>КС</a:t>
            </a:r>
            <a:r>
              <a:rPr lang="uk-UA" sz="1200" dirty="0" smtClean="0"/>
              <a:t>, зниженням вимог до користувачів.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2AA8-765B-4752-AA0A-015EF5F5422A}" type="slidenum">
              <a:rPr lang="uk-UA" smtClean="0"/>
              <a:pPr/>
              <a:t>23</a:t>
            </a:fld>
            <a:endParaRPr lang="uk-U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2AA8-765B-4752-AA0A-015EF5F5422A}" type="slidenum">
              <a:rPr lang="uk-UA" smtClean="0"/>
              <a:pPr/>
              <a:t>24</a:t>
            </a:fld>
            <a:endParaRPr lang="uk-U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2AA8-765B-4752-AA0A-015EF5F5422A}" type="slidenum">
              <a:rPr lang="uk-UA" smtClean="0"/>
              <a:pPr/>
              <a:t>25</a:t>
            </a:fld>
            <a:endParaRPr lang="uk-U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lvl="1" eaLnBrk="1" hangingPunct="1"/>
            <a:r>
              <a:rPr lang="uk-UA" sz="1800" dirty="0" smtClean="0"/>
              <a:t>розвідка, використання з корисливою метою персоналу </a:t>
            </a:r>
            <a:r>
              <a:rPr lang="uk-UA" sz="1800" dirty="0" err="1" smtClean="0"/>
              <a:t>КС</a:t>
            </a:r>
            <a:r>
              <a:rPr lang="uk-UA" sz="1800" dirty="0" smtClean="0"/>
              <a:t>; </a:t>
            </a:r>
          </a:p>
          <a:p>
            <a:pPr lvl="1" eaLnBrk="1" hangingPunct="1"/>
            <a:r>
              <a:rPr lang="uk-UA" sz="1800" dirty="0" smtClean="0"/>
              <a:t>несанкціонований  доступ  до  інформації (порушення  фізичної  цілісності </a:t>
            </a:r>
            <a:r>
              <a:rPr lang="uk-UA" sz="1800" dirty="0" err="1" smtClean="0"/>
              <a:t>КС</a:t>
            </a:r>
            <a:r>
              <a:rPr lang="uk-UA" sz="1800" dirty="0" smtClean="0"/>
              <a:t>, режимів її функціонування, режимів функціонування систем життєзабезпечення); </a:t>
            </a:r>
          </a:p>
          <a:p>
            <a:pPr lvl="1" eaLnBrk="1" hangingPunct="1"/>
            <a:r>
              <a:rPr lang="uk-UA" sz="1800" dirty="0" smtClean="0"/>
              <a:t>несанкціонована модифікація структур </a:t>
            </a:r>
            <a:r>
              <a:rPr lang="uk-UA" sz="1800" dirty="0" err="1" smtClean="0"/>
              <a:t>КС</a:t>
            </a:r>
            <a:r>
              <a:rPr lang="uk-UA" sz="1800" dirty="0" smtClean="0"/>
              <a:t> (впровадження заставних і </a:t>
            </a:r>
            <a:r>
              <a:rPr lang="uk-UA" sz="1800" dirty="0" err="1" smtClean="0"/>
              <a:t>підслуховуючих</a:t>
            </a:r>
            <a:r>
              <a:rPr lang="uk-UA" sz="1800" dirty="0" smtClean="0"/>
              <a:t> пристроїв, інших засобів технічної розвідки); </a:t>
            </a:r>
          </a:p>
          <a:p>
            <a:pPr lvl="1" eaLnBrk="1" hangingPunct="1"/>
            <a:r>
              <a:rPr lang="uk-UA" sz="1800" dirty="0" smtClean="0"/>
              <a:t>підключення  до  каналів  зв'язку,  перехоплення  </a:t>
            </a:r>
            <a:r>
              <a:rPr lang="uk-UA" sz="1800" dirty="0" err="1" smtClean="0"/>
              <a:t>передаванних</a:t>
            </a:r>
            <a:r>
              <a:rPr lang="uk-UA" sz="1800" dirty="0" smtClean="0"/>
              <a:t>  даних, аналіз </a:t>
            </a:r>
            <a:r>
              <a:rPr lang="uk-UA" sz="1800" dirty="0" err="1" smtClean="0"/>
              <a:t>трафіку</a:t>
            </a:r>
            <a:r>
              <a:rPr lang="uk-UA" sz="1800" dirty="0" smtClean="0"/>
              <a:t>; </a:t>
            </a:r>
          </a:p>
          <a:p>
            <a:pPr lvl="1" eaLnBrk="1" hangingPunct="1"/>
            <a:r>
              <a:rPr lang="uk-UA" sz="1800" dirty="0" smtClean="0"/>
              <a:t>розкриття атрибутів доступу в </a:t>
            </a:r>
            <a:r>
              <a:rPr lang="uk-UA" sz="1800" dirty="0" err="1" smtClean="0"/>
              <a:t>КС</a:t>
            </a:r>
            <a:r>
              <a:rPr lang="uk-UA" sz="1800" dirty="0" smtClean="0"/>
              <a:t>, порушення роботи систем захисту інформації; </a:t>
            </a:r>
          </a:p>
          <a:p>
            <a:pPr lvl="1" eaLnBrk="1" hangingPunct="1"/>
            <a:r>
              <a:rPr lang="uk-UA" sz="1800" dirty="0" smtClean="0"/>
              <a:t>крадіжка носіїв інформації, несанкціоноване їх копіювання, читання «залишкової» інформації; </a:t>
            </a:r>
          </a:p>
          <a:p>
            <a:pPr lvl="1" eaLnBrk="1" hangingPunct="1"/>
            <a:r>
              <a:rPr lang="uk-UA" sz="1800" dirty="0" smtClean="0"/>
              <a:t>використання шкідливих програм (у тому числі, комп'ютерних вірусів, троянів, хробаків); </a:t>
            </a:r>
          </a:p>
          <a:p>
            <a:pPr lvl="1" eaLnBrk="1" hangingPunct="1"/>
            <a:r>
              <a:rPr lang="uk-UA" sz="1800" dirty="0" smtClean="0"/>
              <a:t>впровадження і використання забороненого програмного забезпечення або несанкціоноване використання програм, які дозволяють отримати доступ до критичної інформації; </a:t>
            </a:r>
          </a:p>
          <a:p>
            <a:pPr lvl="1" eaLnBrk="1" hangingPunct="1"/>
            <a:r>
              <a:rPr lang="uk-UA" sz="1800" dirty="0" smtClean="0"/>
              <a:t>використання  засобів  перехоплення  побічних  електромагнітних  випромінювань і наведень, </a:t>
            </a:r>
            <a:r>
              <a:rPr lang="uk-UA" sz="1800" dirty="0" err="1" smtClean="0"/>
              <a:t>акустоелектричних</a:t>
            </a:r>
            <a:r>
              <a:rPr lang="uk-UA" sz="1800" dirty="0" smtClean="0"/>
              <a:t> перетворень небезпечних сигналів; </a:t>
            </a:r>
          </a:p>
          <a:p>
            <a:pPr lvl="1" eaLnBrk="1" hangingPunct="1"/>
            <a:r>
              <a:rPr lang="uk-UA" sz="1800" dirty="0" smtClean="0"/>
              <a:t>використання  радіочастотних  засобів  електромагнітної  поразки  напівпровідникової елементної бази </a:t>
            </a:r>
            <a:r>
              <a:rPr lang="uk-UA" sz="1800" dirty="0" err="1" smtClean="0"/>
              <a:t>КС</a:t>
            </a:r>
            <a:r>
              <a:rPr lang="uk-UA" sz="1800" dirty="0" smtClean="0"/>
              <a:t>. 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2AA8-765B-4752-AA0A-015EF5F5422A}" type="slidenum">
              <a:rPr lang="uk-UA" smtClean="0"/>
              <a:pPr/>
              <a:t>33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uk-UA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uk-UA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38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38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1D45D-35D4-488F-8C4F-45C966FF4D8E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81269-71AC-4947-9A68-2C8A505F4F59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4262F-3C94-4CD5-A6B2-83EBAD5C2A31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B550F-B57D-49CE-8319-BC0BC378DA03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832B1-BCB9-4048-98C1-8CDE6CEC3938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AD860-E6BB-44AB-9790-69A59EE14AD5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2D854-FAAF-4C35-93F1-C4003C85EABA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A4AB3-8A91-4C20-9982-7C29658103E2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6A50F-CE6A-4BDA-BA07-3F7508CB6491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96C9B-CD03-44EF-8FC2-DF650A74AAC1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CF462-110C-44A0-9F40-2FCAD60EED40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0129BE62-0BB3-4751-B698-33D668D18FD0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uk-UA" sz="2400">
                <a:latin typeface="Times New Roman" pitchFamily="18" charset="0"/>
              </a:endParaRPr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 sz="2400">
                <a:latin typeface="Times New Roman" pitchFamily="18" charset="0"/>
              </a:endParaRP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 sz="2400">
                <a:latin typeface="Times New Roman" pitchFamily="18" charset="0"/>
              </a:endParaRPr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>
                <a:solidFill>
                  <a:schemeClr val="accent2"/>
                </a:solidFill>
                <a:latin typeface="Arial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uk-UA" smtClean="0"/>
              <a:t>Зразок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</a:p>
        </p:txBody>
      </p:sp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cmmFQGxMN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3968" y="1828800"/>
            <a:ext cx="4707632" cy="2209800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Лекція 1.</a:t>
            </a:r>
            <a:r>
              <a:rPr lang="uk-UA" sz="3600" dirty="0" smtClean="0"/>
              <a:t/>
            </a:r>
            <a:br>
              <a:rPr lang="uk-UA" sz="3600" dirty="0" smtClean="0"/>
            </a:br>
            <a:r>
              <a:rPr lang="uk-UA" sz="3600" b="1" dirty="0" smtClean="0"/>
              <a:t>Основні види та джерела атак на інформацію</a:t>
            </a:r>
            <a:r>
              <a:rPr lang="uk-UA" sz="4600" dirty="0" smtClean="0"/>
              <a:t> </a:t>
            </a:r>
          </a:p>
        </p:txBody>
      </p:sp>
      <p:sp>
        <p:nvSpPr>
          <p:cNvPr id="3076" name="AutoShape 6" descr="МУЗИЧНІ ВІРТУОЗИ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grpSp>
        <p:nvGrpSpPr>
          <p:cNvPr id="5" name="Google Shape;161;p29"/>
          <p:cNvGrpSpPr/>
          <p:nvPr/>
        </p:nvGrpSpPr>
        <p:grpSpPr>
          <a:xfrm>
            <a:off x="35496" y="620688"/>
            <a:ext cx="4248472" cy="5472608"/>
            <a:chOff x="196269" y="-35131"/>
            <a:chExt cx="4117010" cy="5284424"/>
          </a:xfrm>
        </p:grpSpPr>
        <p:grpSp>
          <p:nvGrpSpPr>
            <p:cNvPr id="6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4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12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9555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Прийоми </a:t>
            </a:r>
            <a:r>
              <a:rPr lang="uk-UA" sz="2800" b="1" dirty="0" err="1" smtClean="0"/>
              <a:t>кібертерористів</a:t>
            </a:r>
            <a:endParaRPr lang="uk-UA" sz="2800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2647"/>
            <a:ext cx="8229600" cy="4526633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sz="1800" dirty="0" smtClean="0">
                <a:ea typeface="+mn-ea"/>
                <a:cs typeface="+mn-cs"/>
              </a:rPr>
              <a:t>завдання збитків окремим елементам інформаційного та кібернетичного простору;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sz="1800" dirty="0" smtClean="0">
                <a:ea typeface="+mn-ea"/>
                <a:cs typeface="+mn-cs"/>
              </a:rPr>
              <a:t>руйнування апаратних засобів, мереж електроживлення та елементної 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sz="1800" dirty="0" smtClean="0">
                <a:ea typeface="+mn-ea"/>
                <a:cs typeface="+mn-cs"/>
              </a:rPr>
              <a:t>бази ІТС, а також наведення завад за допомогою спеціальних програм, біологічних і хімічних засобів;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sz="1800" dirty="0" smtClean="0">
                <a:ea typeface="+mn-ea"/>
                <a:cs typeface="+mn-cs"/>
              </a:rPr>
              <a:t>крадіжку або знищення суспільно значущих інформаційних, програмних  і  технічних  ресурсів  інформаційного  та  </a:t>
            </a:r>
            <a:r>
              <a:rPr lang="uk-UA" sz="1800" dirty="0" err="1" smtClean="0">
                <a:ea typeface="+mn-ea"/>
                <a:cs typeface="+mn-cs"/>
              </a:rPr>
              <a:t>кіберпростору</a:t>
            </a:r>
            <a:r>
              <a:rPr lang="uk-UA" sz="1800" dirty="0" smtClean="0">
                <a:ea typeface="+mn-ea"/>
                <a:cs typeface="+mn-cs"/>
              </a:rPr>
              <a:t>  через  подолання їхніх систем захисту, упровадження вірусів та різного роду закладок;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sz="1800" dirty="0" smtClean="0">
                <a:ea typeface="+mn-ea"/>
                <a:cs typeface="+mn-cs"/>
              </a:rPr>
              <a:t>вплив на програмне забезпечення та інформацію з метою спотворення або модифікації;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sz="1800" dirty="0" smtClean="0">
                <a:ea typeface="+mn-ea"/>
                <a:cs typeface="+mn-cs"/>
              </a:rPr>
              <a:t>розкриття із загрозою опублікування (або власне саме опублікування) закритої інформації про функціонування інформаційної інфраструктури держави, про суспільно значущі військові інформаційні системи, коди шифрування та принципи роботи шифрувальних систем;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sz="1800" dirty="0" smtClean="0">
                <a:ea typeface="+mn-ea"/>
                <a:cs typeface="+mn-cs"/>
              </a:rPr>
              <a:t>захоплення  каналів  ЗМІ  з  метою  поширення  дезінформації,  чуток,  демонстрації сили терористичної організації та оголошення нею своїх вимог;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sz="1800" dirty="0" smtClean="0">
                <a:ea typeface="+mn-ea"/>
                <a:cs typeface="+mn-cs"/>
              </a:rPr>
              <a:t>знищення або активне пригнічення ліній зв’язку, штучне перевантаження вузлів комутації;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sz="1800" dirty="0" smtClean="0">
                <a:ea typeface="+mn-ea"/>
                <a:cs typeface="+mn-cs"/>
              </a:rPr>
              <a:t>проведення інформаційних і психологічних операцій.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uk-UA" sz="1800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i="1" dirty="0" smtClean="0"/>
              <a:t>Інформація – це: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/>
            <a:r>
              <a:rPr lang="uk-UA" sz="1800" dirty="0" smtClean="0"/>
              <a:t>відомості про щось незалежно від форми їх подання ("</a:t>
            </a:r>
            <a:r>
              <a:rPr lang="uk-UA" sz="1800" dirty="0" err="1" smtClean="0"/>
              <a:t>Вікіпедія“</a:t>
            </a:r>
            <a:r>
              <a:rPr lang="uk-UA" sz="1800" dirty="0" smtClean="0"/>
              <a:t>);</a:t>
            </a:r>
          </a:p>
          <a:p>
            <a:pPr eaLnBrk="1" hangingPunct="1"/>
            <a:r>
              <a:rPr lang="uk-UA" sz="1800" dirty="0" smtClean="0"/>
              <a:t>відомості, за допомогою яких усувається невизначеність, що існувала у споживача до їх отримання (за Клодом </a:t>
            </a:r>
            <a:r>
              <a:rPr lang="uk-UA" sz="1800" dirty="0" err="1" smtClean="0"/>
              <a:t>Шенноном</a:t>
            </a:r>
            <a:r>
              <a:rPr lang="uk-UA" sz="1800" dirty="0" smtClean="0"/>
              <a:t>);</a:t>
            </a:r>
          </a:p>
          <a:p>
            <a:pPr eaLnBrk="1" hangingPunct="1"/>
            <a:r>
              <a:rPr lang="uk-UA" sz="1800" dirty="0" smtClean="0"/>
              <a:t>міра неоднорідності розподілу матерії та енергії у просторі та часі, міра змін, якими супроводжуються всі процеси, що протікають у світі (за Глушковим В. М.);</a:t>
            </a:r>
          </a:p>
          <a:p>
            <a:pPr eaLnBrk="1" hangingPunct="1"/>
            <a:r>
              <a:rPr lang="uk-UA" sz="1800" dirty="0" smtClean="0"/>
              <a:t>універсальна  субстанція,  що  пронизує  усі  сфери  людської  діяльності,  слугує провідником знань та думок, інструментом спілкування, взаєморозуміння та співробітництва, утвердження стереотипів мислення та поведінки (ЮНЕСКО);</a:t>
            </a:r>
          </a:p>
          <a:p>
            <a:pPr eaLnBrk="1" hangingPunct="1"/>
            <a:r>
              <a:rPr lang="uk-UA" sz="1800" dirty="0" smtClean="0"/>
              <a:t>це документовані або публічно оголошені відомості про події та явища, що відбуваються у суспільстві, державі та навколишньому природному середовищі (Закон України "Про інформацію")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Властивості інформації</a:t>
            </a:r>
            <a:endParaRPr lang="uk-UA" sz="28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9"/>
            <a:ext cx="8229600" cy="482453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Цінність інформації </a:t>
            </a:r>
            <a:r>
              <a:rPr lang="uk-UA" sz="1800" dirty="0" smtClean="0"/>
              <a:t>– визначається забезпеченням можливості досягнення мети, поставленої перед </a:t>
            </a:r>
            <a:r>
              <a:rPr lang="uk-UA" sz="1800" dirty="0" err="1" smtClean="0"/>
              <a:t>отримувачем</a:t>
            </a:r>
            <a:r>
              <a:rPr lang="uk-UA" sz="1800" dirty="0" smtClean="0"/>
              <a:t> інформації.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Достовірність</a:t>
            </a:r>
            <a:r>
              <a:rPr lang="en-US" sz="1800" b="1" i="1" dirty="0" smtClean="0"/>
              <a:t> </a:t>
            </a:r>
            <a:r>
              <a:rPr lang="uk-UA" sz="1800" dirty="0" smtClean="0"/>
              <a:t>– відповідність отриманої інформації об'єктивній реальності навколишнього світу.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Актуальність</a:t>
            </a:r>
            <a:r>
              <a:rPr lang="en-US" sz="1800" b="1" i="1" dirty="0" smtClean="0"/>
              <a:t> </a:t>
            </a:r>
            <a:r>
              <a:rPr lang="uk-UA" sz="1800" dirty="0" smtClean="0"/>
              <a:t>– це міра відповідності інформації поточному часу (певному часовому періоду).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Оперативність</a:t>
            </a:r>
            <a:r>
              <a:rPr lang="en-US" sz="1800" b="1" i="1" dirty="0" smtClean="0"/>
              <a:t> </a:t>
            </a:r>
            <a:r>
              <a:rPr lang="uk-UA" sz="1800" dirty="0" smtClean="0"/>
              <a:t>– властивість  даних,  яка  полягає  в  тому,  що  час  їхнього збору та переробки відповідає динаміці зміни ситуації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Ідентичність</a:t>
            </a:r>
            <a:r>
              <a:rPr lang="uk-UA" sz="1800" dirty="0" smtClean="0"/>
              <a:t> – властивість даних відповідати стану об'єкту.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uk-UA" sz="1800" dirty="0" smtClean="0"/>
              <a:t>За призначенням інформацію також можна поділити на такі види: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Масова</a:t>
            </a:r>
            <a:r>
              <a:rPr lang="uk-UA" sz="1800" dirty="0" smtClean="0"/>
              <a:t> – містить тривіальні відомості і оперує набором понять, зрозумілим  більшій частині соціуму.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Спеціальна</a:t>
            </a:r>
            <a:r>
              <a:rPr lang="uk-UA" sz="1800" dirty="0" smtClean="0"/>
              <a:t>  –  містить  специфічний  набір  понять,  при  використанні відбувається  передача  відомостей,  які  можуть  бути  не  зрозумілі  основній  масі  соціуму,  але  необхідні  і  зрозумілі  в  рамках  вузької  соціальної  групи,  де  використовується дана інформація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Особиста</a:t>
            </a:r>
            <a:r>
              <a:rPr lang="uk-UA" sz="1800" dirty="0" smtClean="0"/>
              <a:t>  –  набір  відомостей  про  яку-небудь  особистість,  що  визначає  соціальний стан і типи соціальних взаємодій всередині популяції. </a:t>
            </a:r>
          </a:p>
          <a:p>
            <a:pPr eaLnBrk="1" hangingPunct="1">
              <a:lnSpc>
                <a:spcPct val="80000"/>
              </a:lnSpc>
            </a:pPr>
            <a:endParaRPr lang="uk-UA" sz="1800" dirty="0" smtClean="0"/>
          </a:p>
          <a:p>
            <a:pPr eaLnBrk="1" hangingPunct="1">
              <a:lnSpc>
                <a:spcPct val="80000"/>
              </a:lnSpc>
            </a:pPr>
            <a:endParaRPr lang="uk-UA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Категорії інформації</a:t>
            </a:r>
            <a:endParaRPr lang="uk-UA" sz="28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Важлива інформація</a:t>
            </a:r>
            <a:r>
              <a:rPr lang="uk-UA" sz="1800" dirty="0" smtClean="0"/>
              <a:t> – незамінна та необхідна для діяльності інформація, процес відновлення якої після знищення неможливий або ж дуже трудомісткий і пов’язаний з великими затратами, а її помилкове застосування чи підробка призводить до великих втрат.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Корисна інформація</a:t>
            </a:r>
            <a:r>
              <a:rPr lang="uk-UA" sz="1800" dirty="0" smtClean="0"/>
              <a:t> – необхідна для діяльності інформація, яка може бути відновлена без великих втрат, при чому її модифікація чи знищення призводить до відносно невеликих втрат.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Конфіденційна інформація</a:t>
            </a:r>
            <a:r>
              <a:rPr lang="uk-UA" sz="1800" dirty="0" smtClean="0"/>
              <a:t> – </a:t>
            </a:r>
            <a:r>
              <a:rPr lang="uk-UA" sz="1800" dirty="0" err="1" smtClean="0"/>
              <a:t>інформація</a:t>
            </a:r>
            <a:r>
              <a:rPr lang="uk-UA" sz="1800" dirty="0" smtClean="0"/>
              <a:t>, доступ до якої для частини персоналу або сторонніх осіб небажаний, оскільки може спричинити матеріальні та моральні втрати.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Відкрита інформація</a:t>
            </a:r>
            <a:r>
              <a:rPr lang="uk-UA" sz="1800" dirty="0" smtClean="0"/>
              <a:t> – це інформація, доступ до якої відкритий для всіх.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Характеристика загроз безпеці інформації</a:t>
            </a:r>
            <a:endParaRPr lang="uk-UA" sz="28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uk-UA" sz="1800" dirty="0" smtClean="0"/>
              <a:t>«Концепція  технічного  захисту  інформації  в  Україні»   визначає  такі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uk-UA" sz="1800" dirty="0" smtClean="0"/>
              <a:t>джерела загроз для інформації:</a:t>
            </a:r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/>
        </p:nvGraphicFramePr>
        <p:xfrm>
          <a:off x="539552" y="1988840"/>
          <a:ext cx="8208912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  <a:gridCol w="5256584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600" noProof="0" dirty="0" smtClean="0"/>
                        <a:t>Джерела</a:t>
                      </a:r>
                      <a:endParaRPr lang="uk-UA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noProof="0" smtClean="0"/>
                        <a:t>Мотивація</a:t>
                      </a:r>
                      <a:endParaRPr lang="uk-UA" sz="1600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600" noProof="0" smtClean="0"/>
                        <a:t>Інші держави</a:t>
                      </a:r>
                      <a:endParaRPr lang="uk-UA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noProof="0" smtClean="0"/>
                        <a:t>Одержання  переваг  у  зовнішньополітичній, </a:t>
                      </a:r>
                    </a:p>
                    <a:p>
                      <a:r>
                        <a:rPr lang="uk-UA" sz="1600" noProof="0" smtClean="0"/>
                        <a:t>зовнішньоекономічній, військовій, та інших сферах</a:t>
                      </a:r>
                      <a:endParaRPr lang="uk-UA" sz="1600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600" noProof="0" smtClean="0"/>
                        <a:t>Політичні партії</a:t>
                      </a:r>
                      <a:endParaRPr lang="uk-UA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noProof="0" dirty="0" smtClean="0"/>
                        <a:t>Одержання переваг у політичній боротьбі, </a:t>
                      </a:r>
                      <a:r>
                        <a:rPr lang="uk-UA" sz="1600" noProof="0" dirty="0" err="1" smtClean="0"/>
                        <a:t>боротьбі</a:t>
                      </a:r>
                      <a:r>
                        <a:rPr lang="uk-UA" sz="1600" noProof="0" dirty="0" smtClean="0"/>
                        <a:t> за владу</a:t>
                      </a:r>
                      <a:endParaRPr lang="uk-UA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600" noProof="0" smtClean="0"/>
                        <a:t>Злочинні угрупування</a:t>
                      </a:r>
                      <a:endParaRPr lang="uk-UA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noProof="0" smtClean="0"/>
                        <a:t>Одержання  політичних,  економічних  переваг, нанесення шкоди </a:t>
                      </a:r>
                      <a:endParaRPr lang="uk-UA" sz="1600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600" noProof="0" smtClean="0"/>
                        <a:t>Суб’єкти підприємницької діяльності</a:t>
                      </a:r>
                      <a:endParaRPr lang="uk-UA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noProof="0" dirty="0" smtClean="0"/>
                        <a:t>Одержання  переваг  у  конкурентній  боротьбі, економічні переваги</a:t>
                      </a:r>
                      <a:endParaRPr lang="uk-UA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600" noProof="0" smtClean="0"/>
                        <a:t>Окремі фізичні особи </a:t>
                      </a:r>
                      <a:endParaRPr lang="uk-UA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noProof="0" smtClean="0"/>
                        <a:t>Самоствердження, отримання економічних переваг і винагород</a:t>
                      </a:r>
                      <a:endParaRPr lang="uk-UA" sz="1600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600" noProof="0" smtClean="0"/>
                        <a:t>Навмисні та ненавмисні дії персоналу</a:t>
                      </a:r>
                      <a:endParaRPr lang="uk-UA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noProof="0" smtClean="0"/>
                        <a:t>Помилки персоналу, низька кваліфікація </a:t>
                      </a:r>
                    </a:p>
                    <a:p>
                      <a:r>
                        <a:rPr lang="uk-UA" sz="1600" noProof="0" smtClean="0"/>
                        <a:t>працівників; образа, зрада, примус</a:t>
                      </a:r>
                      <a:endParaRPr lang="uk-UA" sz="1600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600" noProof="0" smtClean="0"/>
                        <a:t>Стихійні лиха та техногенні катастрофи</a:t>
                      </a:r>
                      <a:endParaRPr lang="uk-UA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noProof="0" dirty="0" smtClean="0"/>
                        <a:t>Відсутність мотивації </a:t>
                      </a:r>
                      <a:endParaRPr lang="uk-UA" sz="1600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Мета та завдання захисту інформації</a:t>
            </a:r>
            <a:endParaRPr lang="uk-UA" sz="28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511256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sz="1800" b="1" dirty="0" smtClean="0"/>
              <a:t>Основне правило захисту інформації</a:t>
            </a:r>
            <a:r>
              <a:rPr lang="uk-UA" sz="1800" dirty="0" smtClean="0"/>
              <a:t>: жодна система захисту не може довгий час протистояти  цілеспрямованим  діям  озброєного  сучасними  технологіями кваліфікованого  порушника.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dirty="0" smtClean="0"/>
              <a:t> </a:t>
            </a:r>
            <a:r>
              <a:rPr lang="uk-UA" sz="1800" b="1" dirty="0" smtClean="0"/>
              <a:t>«Концепція технічного  захисту  інформації»</a:t>
            </a:r>
          </a:p>
          <a:p>
            <a:pPr eaLnBrk="1" hangingPunct="1">
              <a:lnSpc>
                <a:spcPct val="80000"/>
              </a:lnSpc>
            </a:pPr>
            <a:endParaRPr lang="uk-UA" sz="1800" b="1" dirty="0" smtClean="0"/>
          </a:p>
          <a:p>
            <a:pPr eaLnBrk="1" hangingPunct="1">
              <a:lnSpc>
                <a:spcPct val="80000"/>
              </a:lnSpc>
            </a:pPr>
            <a:endParaRPr lang="uk-UA" sz="1800" b="1" dirty="0" smtClean="0"/>
          </a:p>
          <a:p>
            <a:pPr eaLnBrk="1" hangingPunct="1">
              <a:lnSpc>
                <a:spcPct val="80000"/>
              </a:lnSpc>
            </a:pPr>
            <a:endParaRPr lang="uk-UA" sz="1800" b="1" dirty="0" smtClean="0"/>
          </a:p>
          <a:p>
            <a:pPr eaLnBrk="1" hangingPunct="1">
              <a:lnSpc>
                <a:spcPct val="80000"/>
              </a:lnSpc>
            </a:pPr>
            <a:endParaRPr lang="uk-UA" sz="1800" b="1" dirty="0" smtClean="0"/>
          </a:p>
          <a:p>
            <a:pPr eaLnBrk="1" hangingPunct="1">
              <a:lnSpc>
                <a:spcPct val="80000"/>
              </a:lnSpc>
            </a:pPr>
            <a:endParaRPr lang="uk-UA" sz="1800" b="1" dirty="0" smtClean="0"/>
          </a:p>
          <a:p>
            <a:pPr eaLnBrk="1" hangingPunct="1">
              <a:lnSpc>
                <a:spcPct val="80000"/>
              </a:lnSpc>
            </a:pPr>
            <a:endParaRPr lang="uk-UA" sz="1800" b="1" dirty="0" smtClean="0"/>
          </a:p>
          <a:p>
            <a:pPr eaLnBrk="1" hangingPunct="1">
              <a:lnSpc>
                <a:spcPct val="80000"/>
              </a:lnSpc>
            </a:pPr>
            <a:endParaRPr lang="uk-UA" sz="1800" b="1" dirty="0" smtClean="0"/>
          </a:p>
          <a:p>
            <a:pPr eaLnBrk="1" hangingPunct="1">
              <a:lnSpc>
                <a:spcPct val="80000"/>
              </a:lnSpc>
            </a:pPr>
            <a:endParaRPr lang="uk-UA" sz="1800" b="1" dirty="0" smtClean="0"/>
          </a:p>
          <a:p>
            <a:pPr eaLnBrk="1" hangingPunct="1">
              <a:lnSpc>
                <a:spcPct val="80000"/>
              </a:lnSpc>
            </a:pPr>
            <a:r>
              <a:rPr lang="uk-UA" sz="1800" b="1" dirty="0" smtClean="0"/>
              <a:t>Основні</a:t>
            </a:r>
            <a:r>
              <a:rPr lang="en-US" sz="1800" b="1" dirty="0" smtClean="0"/>
              <a:t> </a:t>
            </a:r>
            <a:r>
              <a:rPr lang="uk-UA" sz="1800" b="1" dirty="0" smtClean="0"/>
              <a:t>завдання захисту інформації</a:t>
            </a:r>
          </a:p>
          <a:p>
            <a:pPr lvl="1" eaLnBrk="1" hangingPunct="1">
              <a:lnSpc>
                <a:spcPct val="80000"/>
              </a:lnSpc>
            </a:pPr>
            <a:r>
              <a:rPr lang="uk-UA" sz="1600" dirty="0" smtClean="0"/>
              <a:t>захист інформації з обмеженим доступом від витоку; </a:t>
            </a:r>
          </a:p>
          <a:p>
            <a:pPr lvl="1" eaLnBrk="1" hangingPunct="1">
              <a:lnSpc>
                <a:spcPct val="80000"/>
              </a:lnSpc>
            </a:pPr>
            <a:r>
              <a:rPr lang="uk-UA" sz="1600" dirty="0" smtClean="0"/>
              <a:t>протидія технічним розвідкам; </a:t>
            </a:r>
          </a:p>
          <a:p>
            <a:pPr lvl="1" eaLnBrk="1" hangingPunct="1">
              <a:lnSpc>
                <a:spcPct val="80000"/>
              </a:lnSpc>
            </a:pPr>
            <a:r>
              <a:rPr lang="uk-UA" sz="1600" dirty="0" smtClean="0"/>
              <a:t>захист інформації з обмеженим доступом від несанкціонованих дій під час її обробки та зберігання; </a:t>
            </a:r>
          </a:p>
          <a:p>
            <a:pPr lvl="1" eaLnBrk="1" hangingPunct="1">
              <a:lnSpc>
                <a:spcPct val="80000"/>
              </a:lnSpc>
            </a:pPr>
            <a:r>
              <a:rPr lang="uk-UA" sz="1600" dirty="0" smtClean="0"/>
              <a:t>захист інформації від спеціальних впливів; </a:t>
            </a:r>
          </a:p>
          <a:p>
            <a:pPr lvl="1" eaLnBrk="1" hangingPunct="1">
              <a:lnSpc>
                <a:spcPct val="80000"/>
              </a:lnSpc>
            </a:pPr>
            <a:r>
              <a:rPr lang="uk-UA" sz="1600" dirty="0" smtClean="0"/>
              <a:t>захист цілісності та доступності відкритої інформації.</a:t>
            </a:r>
          </a:p>
          <a:p>
            <a:pPr eaLnBrk="1" hangingPunct="1">
              <a:lnSpc>
                <a:spcPct val="80000"/>
              </a:lnSpc>
              <a:buNone/>
            </a:pPr>
            <a:endParaRPr lang="uk-UA" sz="1800" b="1" dirty="0" smtClean="0"/>
          </a:p>
        </p:txBody>
      </p:sp>
      <p:sp>
        <p:nvSpPr>
          <p:cNvPr id="4" name="Округлений прямокутник 3"/>
          <p:cNvSpPr/>
          <p:nvPr/>
        </p:nvSpPr>
        <p:spPr>
          <a:xfrm>
            <a:off x="971600" y="2276872"/>
            <a:ext cx="7344816" cy="194421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/>
              <a:t>«метою  захисту  інформації  є  унеможливлення або суттєве утруднення реалізації загроз для інформації, що є власністю держави, сприяння  реалізації  законних  інтересів  громадян,  юридичних  осіб,  державних  органів  здійсненню  ними  своїх  завдань  і  функцій,  загроз,  реалізація  яких  може  нанести  державі,  суспільству  або  особі  політичні,  економічні,  моральні  та  інші  збитки».</a:t>
            </a:r>
            <a:endParaRPr lang="uk-U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Основні терміни та визначення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Безпека ІС</a:t>
            </a:r>
            <a:r>
              <a:rPr lang="uk-UA" sz="1800" dirty="0" smtClean="0"/>
              <a:t> –</a:t>
            </a:r>
            <a:r>
              <a:rPr lang="uk-UA" sz="1800" b="1" i="1" dirty="0" smtClean="0"/>
              <a:t> </a:t>
            </a:r>
            <a:r>
              <a:rPr lang="uk-UA" sz="1800" dirty="0" smtClean="0"/>
              <a:t>здатність протидіяти спробам завдати шкоди її власникам та користувачам при здійсненні навмисних і ненавмисних дій проти неї. Безпека IС досягається забезпеченням конфіденційності інформації, що нею обробляється, а також цілісності та доступності компонентів і ресурсів системи.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Атака на інформацію</a:t>
            </a:r>
            <a:r>
              <a:rPr lang="uk-UA" sz="1800" dirty="0" smtClean="0"/>
              <a:t> – це умисне порушення правил роботи з інформацією.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Прихованим каналом</a:t>
            </a:r>
            <a:r>
              <a:rPr lang="uk-UA" sz="1800" dirty="0" smtClean="0"/>
              <a:t> називається шлях передачі інформації, який дає змогу двом взаємодіючим процесам обмінюватися інформацією в такий спосіб, що порушує системну політику безпеки 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Проникнення </a:t>
            </a:r>
            <a:r>
              <a:rPr lang="uk-UA" sz="1800" dirty="0" smtClean="0"/>
              <a:t>– успішне подолання механізмів захисту системи;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Компрометація </a:t>
            </a:r>
            <a:r>
              <a:rPr lang="uk-UA" sz="1800" i="1" dirty="0" smtClean="0"/>
              <a:t>– </a:t>
            </a:r>
            <a:r>
              <a:rPr lang="uk-UA" sz="1800" dirty="0" smtClean="0"/>
              <a:t>порушення політики безпеки;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Вразливість системи </a:t>
            </a:r>
            <a:r>
              <a:rPr lang="uk-UA" sz="1800" dirty="0" smtClean="0"/>
              <a:t>– нездатність системи протистояти реалізації певної загрози або сукупності загроз;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Вади захисту </a:t>
            </a:r>
            <a:r>
              <a:rPr lang="uk-UA" sz="1800" dirty="0" smtClean="0"/>
              <a:t>– сукупність причин, умов і обставин, наявність яких може призвести до порушення нормального функціонування ІС або політики безпеки .</a:t>
            </a:r>
          </a:p>
          <a:p>
            <a:pPr eaLnBrk="1" hangingPunct="1">
              <a:lnSpc>
                <a:spcPct val="80000"/>
              </a:lnSpc>
            </a:pPr>
            <a:endParaRPr lang="uk-UA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Категорії інформаційної безпеки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sz="1800" b="1" i="1" dirty="0" smtClean="0"/>
              <a:t>Захист інформації </a:t>
            </a:r>
            <a:r>
              <a:rPr lang="uk-UA" sz="1800" dirty="0" smtClean="0"/>
              <a:t>– діяльність, спрямована на забезпечення захисту конфіденційності, цілісності  та  доступності  важливої  для  держави,  суспільства  та  особи інформації, в тому числі відкритої, охорона якої передбачається законом.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Конфіденційність</a:t>
            </a:r>
            <a:r>
              <a:rPr lang="uk-UA" sz="1800" i="1" dirty="0" smtClean="0"/>
              <a:t> (</a:t>
            </a:r>
            <a:r>
              <a:rPr lang="uk-UA" sz="1800" i="1" dirty="0" err="1" smtClean="0"/>
              <a:t>confidential</a:t>
            </a:r>
            <a:r>
              <a:rPr lang="uk-UA" sz="1800" i="1" dirty="0" smtClean="0"/>
              <a:t>) </a:t>
            </a:r>
            <a:r>
              <a:rPr lang="uk-UA" sz="1800" dirty="0" smtClean="0"/>
              <a:t>– гарантія того, що конкретна інформація є доступною лише тій множині осіб, для якої вона призначена; порушення цієї категорії називається </a:t>
            </a:r>
            <a:r>
              <a:rPr lang="uk-UA" sz="1800" b="1" i="1" dirty="0" smtClean="0"/>
              <a:t>крадіжкою</a:t>
            </a:r>
            <a:r>
              <a:rPr lang="uk-UA" sz="1800" dirty="0" smtClean="0"/>
              <a:t> або </a:t>
            </a:r>
            <a:r>
              <a:rPr lang="uk-UA" sz="1800" b="1" i="1" dirty="0" smtClean="0"/>
              <a:t>розкриттям інформації</a:t>
            </a:r>
            <a:r>
              <a:rPr lang="uk-UA" sz="18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Цілісність</a:t>
            </a:r>
            <a:r>
              <a:rPr lang="uk-UA" sz="1800" i="1" dirty="0" smtClean="0"/>
              <a:t> (</a:t>
            </a:r>
            <a:r>
              <a:rPr lang="uk-UA" sz="1800" i="1" dirty="0" err="1" smtClean="0"/>
              <a:t>integrity</a:t>
            </a:r>
            <a:r>
              <a:rPr lang="uk-UA" sz="1800" i="1" dirty="0" smtClean="0"/>
              <a:t>) </a:t>
            </a:r>
            <a:r>
              <a:rPr lang="uk-UA" sz="1800" dirty="0" smtClean="0"/>
              <a:t>– гарантія того, що інформація у поточний момент часу  існує в її початковому вигляді; порушення цієї категорії називається </a:t>
            </a:r>
            <a:r>
              <a:rPr lang="uk-UA" sz="1800" b="1" i="1" dirty="0" smtClean="0"/>
              <a:t>фальсифікацією інформації</a:t>
            </a:r>
            <a:r>
              <a:rPr lang="uk-UA" sz="18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err="1" smtClean="0"/>
              <a:t>Аутентичність</a:t>
            </a:r>
            <a:r>
              <a:rPr lang="uk-UA" sz="1800" i="1" dirty="0" smtClean="0"/>
              <a:t> (</a:t>
            </a:r>
            <a:r>
              <a:rPr lang="uk-UA" sz="1800" i="1" dirty="0" err="1" smtClean="0"/>
              <a:t>authenticity</a:t>
            </a:r>
            <a:r>
              <a:rPr lang="uk-UA" sz="1800" i="1" dirty="0" smtClean="0"/>
              <a:t>)</a:t>
            </a:r>
            <a:r>
              <a:rPr lang="uk-UA" sz="1800" dirty="0" smtClean="0"/>
              <a:t> – гарантія того, що джерелом інформації є саме та особа, яка оголошена як її автор; порушення цієї категорії називається </a:t>
            </a:r>
            <a:r>
              <a:rPr lang="uk-UA" sz="1800" b="1" i="1" dirty="0" smtClean="0"/>
              <a:t>фальсифікацією автора повідомлення</a:t>
            </a:r>
            <a:r>
              <a:rPr lang="uk-UA" sz="18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err="1" smtClean="0"/>
              <a:t>Апельованість</a:t>
            </a:r>
            <a:r>
              <a:rPr lang="uk-UA" sz="1800" i="1" dirty="0" smtClean="0"/>
              <a:t> (</a:t>
            </a:r>
            <a:r>
              <a:rPr lang="uk-UA" sz="1800" i="1" dirty="0" err="1" smtClean="0"/>
              <a:t>appealing</a:t>
            </a:r>
            <a:r>
              <a:rPr lang="uk-UA" sz="1800" i="1" dirty="0" smtClean="0"/>
              <a:t> ) </a:t>
            </a:r>
            <a:r>
              <a:rPr lang="uk-UA" sz="1800" dirty="0" smtClean="0"/>
              <a:t>– гарантія того, що при необхідності можна довести, що автором повідомлення є оголошена особа, і ніхто інший автором бути не може.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dirty="0" smtClean="0"/>
              <a:t> 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Надійність</a:t>
            </a:r>
            <a:r>
              <a:rPr lang="uk-UA" sz="1800" i="1" dirty="0" smtClean="0"/>
              <a:t> (</a:t>
            </a:r>
            <a:r>
              <a:rPr lang="uk-UA" sz="1800" i="1" dirty="0" err="1" smtClean="0"/>
              <a:t>reliability</a:t>
            </a:r>
            <a:r>
              <a:rPr lang="uk-UA" sz="1800" i="1" dirty="0" smtClean="0"/>
              <a:t>)</a:t>
            </a:r>
            <a:r>
              <a:rPr lang="uk-UA" sz="1800" dirty="0" smtClean="0"/>
              <a:t> – гарантія того, що система буде вести себе так, як заплановано, у різних режимах роботи (нормальний, позаштатний);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Точність</a:t>
            </a:r>
            <a:r>
              <a:rPr lang="uk-UA" sz="1800" i="1" dirty="0" smtClean="0"/>
              <a:t> (</a:t>
            </a:r>
            <a:r>
              <a:rPr lang="uk-UA" sz="1800" i="1" dirty="0" err="1" smtClean="0"/>
              <a:t>accuracy</a:t>
            </a:r>
            <a:r>
              <a:rPr lang="uk-UA" sz="1800" i="1" dirty="0" smtClean="0"/>
              <a:t>) </a:t>
            </a:r>
            <a:r>
              <a:rPr lang="uk-UA" sz="1800" dirty="0" smtClean="0"/>
              <a:t>– гарантія точного та повного виконання всіх команд;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Контроль</a:t>
            </a:r>
            <a:r>
              <a:rPr lang="uk-UA" sz="1800" i="1" dirty="0" smtClean="0"/>
              <a:t> </a:t>
            </a:r>
            <a:r>
              <a:rPr lang="uk-UA" sz="1800" b="1" i="1" dirty="0" smtClean="0"/>
              <a:t>доступу</a:t>
            </a:r>
            <a:r>
              <a:rPr lang="uk-UA" sz="1800" i="1" dirty="0" smtClean="0"/>
              <a:t>(</a:t>
            </a:r>
            <a:r>
              <a:rPr lang="uk-UA" sz="1800" i="1" dirty="0" err="1" smtClean="0"/>
              <a:t>access</a:t>
            </a:r>
            <a:r>
              <a:rPr lang="uk-UA" sz="1800" i="1" dirty="0" smtClean="0"/>
              <a:t> </a:t>
            </a:r>
            <a:r>
              <a:rPr lang="uk-UA" sz="1800" i="1" dirty="0" err="1" smtClean="0"/>
              <a:t>control</a:t>
            </a:r>
            <a:r>
              <a:rPr lang="uk-UA" sz="1800" i="1" dirty="0" smtClean="0"/>
              <a:t>) </a:t>
            </a:r>
            <a:r>
              <a:rPr lang="uk-UA" sz="1800" dirty="0" smtClean="0"/>
              <a:t>– гарантія того, що різні групи осіб мають відмінний доступ до інформаційних об’єктів, і ці обмеження доступу постійно виконуються;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Контрольованість</a:t>
            </a:r>
            <a:r>
              <a:rPr lang="uk-UA" sz="1800" i="1" dirty="0" smtClean="0"/>
              <a:t> </a:t>
            </a:r>
            <a:r>
              <a:rPr lang="uk-UA" sz="1800" dirty="0" smtClean="0"/>
              <a:t>– гарантія того, що у довільний момент часу може бути проведена повноцінна перевірка довільного компонента програмного комплексу;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Контроль ідентифікації</a:t>
            </a:r>
            <a:r>
              <a:rPr lang="uk-UA" sz="1800" dirty="0" smtClean="0"/>
              <a:t> – гарантія того, що клієнт, який підключений у даний момент до системи, є саме тим, за кого себе видає;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Стійкість до зумисних збоїв</a:t>
            </a:r>
            <a:r>
              <a:rPr lang="uk-UA" sz="1800" dirty="0" smtClean="0"/>
              <a:t> – гарантія того, що при зумисному внесенні помилок в рамках попередньо обговорених норм система буде вести себе відповідно.</a:t>
            </a:r>
          </a:p>
          <a:p>
            <a:pPr eaLnBrk="1" hangingPunct="1">
              <a:lnSpc>
                <a:spcPct val="80000"/>
              </a:lnSpc>
            </a:pPr>
            <a:endParaRPr lang="uk-UA" sz="1800" dirty="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404813"/>
            <a:ext cx="82296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uk-UA" sz="2800" b="1" dirty="0"/>
              <a:t>Категорії інформаційної </a:t>
            </a:r>
            <a:r>
              <a:rPr lang="uk-UA" sz="2800" b="1" dirty="0" smtClean="0"/>
              <a:t>безпеки ІС </a:t>
            </a:r>
            <a:endParaRPr lang="uk-UA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dirty="0" smtClean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Інформація з обмеженим доступом  </a:t>
            </a:r>
            <a:r>
              <a:rPr lang="uk-UA" sz="1800" i="1" dirty="0" smtClean="0"/>
              <a:t>(</a:t>
            </a:r>
            <a:r>
              <a:rPr lang="uk-UA" sz="1800" i="1" dirty="0" err="1" smtClean="0"/>
              <a:t>ІзОД</a:t>
            </a:r>
            <a:r>
              <a:rPr lang="uk-UA" sz="1800" i="1" dirty="0" smtClean="0"/>
              <a:t>) </a:t>
            </a:r>
            <a:r>
              <a:rPr lang="uk-UA" sz="1800" dirty="0" smtClean="0"/>
              <a:t>– інформаційні  ресурси, зокрема, ті, що містять відомості, як і належать до таємної, або до конфіденційної інформації, і права доступу до якої обмежено існуючими правилами і нормами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Технічні засоби приймання, обробки, зберігання та передавання інформації  (ТЗПІ) </a:t>
            </a:r>
            <a:r>
              <a:rPr lang="uk-UA" sz="1800" dirty="0" smtClean="0"/>
              <a:t>– системи та засоби інформатизації (</a:t>
            </a:r>
            <a:r>
              <a:rPr lang="uk-UA" sz="1800" dirty="0" err="1" smtClean="0"/>
              <a:t>обчислюваль-на</a:t>
            </a:r>
            <a:r>
              <a:rPr lang="uk-UA" sz="1800" dirty="0" smtClean="0"/>
              <a:t> техніка,  інформаційно-обчислювальні  комплекси,  мережі  та  системи);  програмні засоби (операційні системи, </a:t>
            </a:r>
            <a:r>
              <a:rPr lang="uk-UA" sz="1800" dirty="0" err="1" smtClean="0"/>
              <a:t>системи</a:t>
            </a:r>
            <a:r>
              <a:rPr lang="uk-UA" sz="1800" dirty="0" smtClean="0"/>
              <a:t> керування базами даних та ін.);  автоматизовані  системи керування; системи зв'язку; технічні засоби отримання, передавання та обробки  </a:t>
            </a:r>
            <a:r>
              <a:rPr lang="uk-UA" sz="1800" dirty="0" err="1" smtClean="0"/>
              <a:t>ІзОД</a:t>
            </a:r>
            <a:r>
              <a:rPr lang="uk-UA" sz="18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Засоби тиражування і  виготовлення документів</a:t>
            </a:r>
            <a:r>
              <a:rPr lang="uk-UA" sz="1800" i="1" dirty="0" smtClean="0"/>
              <a:t> </a:t>
            </a:r>
            <a:r>
              <a:rPr lang="uk-UA" sz="1800" dirty="0" smtClean="0"/>
              <a:t>– технічні засоби обробки графічної, алфавітно-цифрової та текстової інформації;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Допоміжні технічні засоби і системи </a:t>
            </a:r>
            <a:r>
              <a:rPr lang="uk-UA" sz="1800" i="1" dirty="0" smtClean="0"/>
              <a:t>(ДТЗС)– </a:t>
            </a:r>
            <a:r>
              <a:rPr lang="uk-UA" sz="1800" dirty="0" smtClean="0"/>
              <a:t> технічні засоби відкритого телефонного або гучномовного  зв'язку,  системи  протипожежної  та  охоронної  сигналізації,  система енергопостачання, радіотрансляційна мережа, система </a:t>
            </a:r>
            <a:r>
              <a:rPr lang="uk-UA" sz="1800" dirty="0" err="1" smtClean="0"/>
              <a:t>часофіксації</a:t>
            </a:r>
            <a:r>
              <a:rPr lang="uk-UA" sz="1800" dirty="0" smtClean="0"/>
              <a:t>, а також самі приміщення, де циркулює </a:t>
            </a:r>
            <a:r>
              <a:rPr lang="uk-UA" sz="1800" dirty="0" err="1" smtClean="0"/>
              <a:t>ІзОД</a:t>
            </a:r>
            <a:r>
              <a:rPr lang="uk-UA" sz="18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uk-UA" sz="1800" dirty="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404813"/>
            <a:ext cx="82296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uk-UA" sz="2800" b="1" dirty="0" smtClean="0"/>
              <a:t>Об'єкти захисту інформації </a:t>
            </a:r>
            <a:endParaRPr lang="uk-UA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28"/>
          <p:cNvPicPr/>
          <p:nvPr/>
        </p:nvPicPr>
        <p:blipFill>
          <a:blip r:embed="rId2" cstate="print"/>
          <a:srcRect l="19103" t="31702" r="39911" b="24894"/>
          <a:stretch>
            <a:fillRect/>
          </a:stretch>
        </p:blipFill>
        <p:spPr bwMode="auto">
          <a:xfrm>
            <a:off x="2472602" y="4581128"/>
            <a:ext cx="3683574" cy="219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Історії битв</a:t>
            </a:r>
            <a:endParaRPr lang="uk-UA" sz="2800" b="1" i="1" dirty="0" smtClean="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57200" y="1268761"/>
            <a:ext cx="8229600" cy="459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b="1" i="1" dirty="0" smtClean="0"/>
              <a:t>Злам особистих даних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u="sng" dirty="0" smtClean="0">
                <a:hlinkClick r:id="rId3"/>
              </a:rPr>
              <a:t>https://www.youtube.com/watch?v=zcmmFQGxMNU</a:t>
            </a:r>
            <a:endParaRPr lang="uk-UA" u="sng" dirty="0" smtClean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b="1" i="1" dirty="0" smtClean="0"/>
              <a:t>Компанії - жертви шантажу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sz="1600" b="1" i="1" dirty="0" smtClean="0"/>
              <a:t>електронний лист зі шкідливим вкладенням. </a:t>
            </a:r>
            <a:r>
              <a:rPr lang="uk-UA" sz="1600" dirty="0" smtClean="0"/>
              <a:t>Мета </a:t>
            </a:r>
            <a:r>
              <a:rPr lang="uk-UA" sz="1600" dirty="0" err="1" smtClean="0"/>
              <a:t>хакерів</a:t>
            </a:r>
            <a:r>
              <a:rPr lang="uk-UA" sz="1600" dirty="0" smtClean="0"/>
              <a:t> - отримати фінансову вигоду, оскільки вони утримують корпоративні дані до тих пір, поки їм не заплатять викуп.</a:t>
            </a:r>
            <a:endParaRPr lang="uk-UA" sz="1600" b="1" i="1" dirty="0" smtClean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b="1" i="1" dirty="0" smtClean="0"/>
              <a:t>Країни, які зазнали нападу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sz="1600" b="1" i="1" dirty="0" err="1" smtClean="0"/>
              <a:t>інтернет-хробак</a:t>
            </a:r>
            <a:r>
              <a:rPr lang="uk-UA" sz="1600" b="1" i="1" dirty="0" smtClean="0"/>
              <a:t> </a:t>
            </a:r>
            <a:r>
              <a:rPr lang="uk-UA" sz="1600" b="1" i="1" dirty="0" err="1" smtClean="0"/>
              <a:t>Stuxnet</a:t>
            </a:r>
            <a:r>
              <a:rPr lang="uk-UA" sz="1600" b="1" i="1" dirty="0" smtClean="0"/>
              <a:t>, </a:t>
            </a:r>
            <a:r>
              <a:rPr lang="uk-UA" sz="1600" dirty="0" smtClean="0"/>
              <a:t>який заражав USB-накопичувачі з метою проникнення на ядерні об'єкти. Хробак </a:t>
            </a:r>
            <a:r>
              <a:rPr lang="uk-UA" sz="1600" dirty="0" err="1" smtClean="0"/>
              <a:t>Stuxnet</a:t>
            </a:r>
            <a:r>
              <a:rPr lang="uk-UA" sz="1600" dirty="0" smtClean="0"/>
              <a:t> шукав конкретну модель програмованих логічних контролерів </a:t>
            </a:r>
            <a:r>
              <a:rPr lang="uk-UA" sz="1600" dirty="0" err="1" smtClean="0"/>
              <a:t>Siemens</a:t>
            </a:r>
            <a:r>
              <a:rPr lang="uk-UA" sz="1600" dirty="0" smtClean="0"/>
              <a:t>, яка управляє центрифугами в ядерних установках.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dirty="0" smtClean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r>
              <a:rPr lang="uk-UA" sz="1800" b="1" dirty="0" smtClean="0"/>
              <a:t>Конфіденційна – </a:t>
            </a:r>
            <a:r>
              <a:rPr lang="uk-UA" sz="1800" dirty="0" smtClean="0"/>
              <a:t>інформація з  обмеженим  доступом,  якою  володіють,  користуються  чи  розпоряджаються  окремі  фізичні  або  юридичні  особи  чи  держава,  і  порядок доступу до якої встановлюється ними. </a:t>
            </a:r>
          </a:p>
          <a:p>
            <a:r>
              <a:rPr lang="uk-UA" sz="1800" b="1" dirty="0" smtClean="0"/>
              <a:t>Таємна – </a:t>
            </a:r>
            <a:r>
              <a:rPr lang="uk-UA" sz="1800" dirty="0" smtClean="0"/>
              <a:t>інформація  з  обмеженим  доступом,  яка  містить  відомості,  що  становлять  державну  або іншу передбачену законом таємницю. Віднесення інформації до категорії таємної здійснюється згідно із законами України. </a:t>
            </a:r>
          </a:p>
          <a:p>
            <a:r>
              <a:rPr lang="uk-UA" sz="1800" b="1" dirty="0" smtClean="0"/>
              <a:t>Ступінь  секретності  інформації  </a:t>
            </a:r>
            <a:r>
              <a:rPr lang="uk-UA" sz="1800" dirty="0" smtClean="0"/>
              <a:t>–  це  категорія,  яка  характеризує  важливість таємної (секретної) інформації, степінь обмеження доступу до неї та рівень її охорони державою.</a:t>
            </a:r>
          </a:p>
          <a:p>
            <a:pPr lvl="1"/>
            <a:r>
              <a:rPr lang="uk-UA" sz="1400" dirty="0" smtClean="0"/>
              <a:t>особливої важливості; </a:t>
            </a:r>
          </a:p>
          <a:p>
            <a:pPr lvl="1"/>
            <a:r>
              <a:rPr lang="uk-UA" sz="1400" dirty="0" smtClean="0"/>
              <a:t>цілком таємно; </a:t>
            </a:r>
          </a:p>
          <a:p>
            <a:pPr lvl="1"/>
            <a:r>
              <a:rPr lang="uk-UA" sz="1400" dirty="0" smtClean="0"/>
              <a:t>таємно; </a:t>
            </a:r>
          </a:p>
          <a:p>
            <a:pPr lvl="1"/>
            <a:r>
              <a:rPr lang="uk-UA" sz="1400" dirty="0" smtClean="0"/>
              <a:t>для службового користування (ДСК)</a:t>
            </a:r>
          </a:p>
          <a:p>
            <a:r>
              <a:rPr lang="uk-UA" sz="1800" dirty="0" smtClean="0"/>
              <a:t>Закон України "Про захист персональних даних" (2011)  - персональні  дані  працівників  підприємства (ДСК)</a:t>
            </a:r>
          </a:p>
          <a:p>
            <a:pPr eaLnBrk="1" hangingPunct="1">
              <a:lnSpc>
                <a:spcPct val="80000"/>
              </a:lnSpc>
            </a:pPr>
            <a:endParaRPr lang="uk-UA" sz="1800" dirty="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404813"/>
            <a:ext cx="82296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uk-UA" sz="2800" b="1" dirty="0" smtClean="0"/>
              <a:t>Інформація з обмеженим доступом</a:t>
            </a:r>
            <a:endParaRPr lang="uk-UA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dirty="0" smtClean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6763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uk-UA" sz="1800" b="1" dirty="0" smtClean="0"/>
              <a:t>      Закон  України  «Про  захист  інформації  в  </a:t>
            </a:r>
            <a:r>
              <a:rPr lang="uk-UA" sz="1800" b="1" dirty="0" err="1" smtClean="0"/>
              <a:t>інформаційно-</a:t>
            </a:r>
            <a:r>
              <a:rPr lang="uk-UA" sz="1800" b="1" dirty="0" smtClean="0"/>
              <a:t>  телекомунікаційних системах» визначає: </a:t>
            </a:r>
          </a:p>
          <a:p>
            <a:pPr eaLnBrk="1" hangingPunct="1">
              <a:lnSpc>
                <a:spcPct val="80000"/>
              </a:lnSpc>
              <a:buNone/>
            </a:pPr>
            <a:endParaRPr lang="uk-UA" sz="1800" b="1" dirty="0" smtClean="0"/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>
                <a:solidFill>
                  <a:schemeClr val="bg2">
                    <a:lumMod val="75000"/>
                  </a:schemeClr>
                </a:solidFill>
              </a:rPr>
              <a:t>Інформаційна система (ІС)</a:t>
            </a:r>
            <a:r>
              <a:rPr lang="uk-UA" sz="1800" b="1" i="1" dirty="0" smtClean="0"/>
              <a:t>  </a:t>
            </a:r>
            <a:r>
              <a:rPr lang="uk-UA" sz="1800" dirty="0" smtClean="0"/>
              <a:t>–  організаційно-технічна система, в якій реалізується технологія обробки інформації з використанням технічних і програмних засобів</a:t>
            </a:r>
            <a:r>
              <a:rPr lang="uk-UA" sz="1800" b="1" i="1" dirty="0" smtClean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>
                <a:solidFill>
                  <a:schemeClr val="bg2">
                    <a:lumMod val="75000"/>
                  </a:schemeClr>
                </a:solidFill>
              </a:rPr>
              <a:t>Телекомунікаційна система (ТС) </a:t>
            </a:r>
            <a:r>
              <a:rPr lang="uk-UA" sz="1800" dirty="0" smtClean="0"/>
              <a:t>– сукупність технічних і програмних  засобів,  призначених  для  обміну  інформацією  шляхом  передавання, випромінювання  або приймання її у вигляді сигналів, знаків, звуків, рухомих або нерухомих зображень чи в інший спосіб.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>
                <a:solidFill>
                  <a:schemeClr val="bg2">
                    <a:lumMod val="75000"/>
                  </a:schemeClr>
                </a:solidFill>
              </a:rPr>
              <a:t>Інформаційно-телекомунікаційна  система (ІТС) </a:t>
            </a:r>
            <a:r>
              <a:rPr lang="uk-UA" sz="1800" dirty="0" smtClean="0"/>
              <a:t>– сукупність  інформаційних та телекомунікаційних систем, які у процесі обробки інформації діють як єдине ціле.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529556"/>
            <a:ext cx="82296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uk-UA" sz="2800" b="1" dirty="0" smtClean="0"/>
              <a:t>Системи, в яких здійснюється захист інформації</a:t>
            </a:r>
            <a:endParaRPr lang="uk-UA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dirty="0" smtClean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uk-UA" sz="1800" b="1" dirty="0" smtClean="0"/>
              <a:t>Нормативний документ технічного захисту інформації НД ТЗІ 1.1-003-99 «Термінологія в галузі захисту інформації в комп’ютерних системах від несанкціонованого доступу» визначає:</a:t>
            </a:r>
          </a:p>
          <a:p>
            <a:pPr eaLnBrk="1" hangingPunct="1">
              <a:lnSpc>
                <a:spcPct val="80000"/>
              </a:lnSpc>
              <a:buNone/>
            </a:pPr>
            <a:endParaRPr lang="uk-UA" sz="1800" b="1" dirty="0" smtClean="0"/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>
                <a:solidFill>
                  <a:schemeClr val="bg2">
                    <a:lumMod val="75000"/>
                  </a:schemeClr>
                </a:solidFill>
              </a:rPr>
              <a:t>Обчислювальна система </a:t>
            </a:r>
            <a:r>
              <a:rPr lang="uk-UA" sz="1800" dirty="0" smtClean="0"/>
              <a:t>– сукупність програмно-апаратних засобів, призначених для обробки інформації. Вона поєднує в собі технічні засоби оброблення і передавання даних (засоби обчислювальної техніки і зв'язку), а також методи і алгоритми оброблення даних, реалізовані у вигляді відповідного програмного забезпечення.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>
                <a:solidFill>
                  <a:schemeClr val="bg2">
                    <a:lumMod val="75000"/>
                  </a:schemeClr>
                </a:solidFill>
              </a:rPr>
              <a:t>Комп’ютерна система (</a:t>
            </a:r>
            <a:r>
              <a:rPr lang="uk-UA" sz="1800" b="1" i="1" dirty="0" err="1" smtClean="0">
                <a:solidFill>
                  <a:schemeClr val="bg2">
                    <a:lumMod val="75000"/>
                  </a:schemeClr>
                </a:solidFill>
              </a:rPr>
              <a:t>КС</a:t>
            </a:r>
            <a:r>
              <a:rPr lang="uk-UA" sz="1800" b="1" i="1" dirty="0" smtClean="0">
                <a:solidFill>
                  <a:schemeClr val="bg2">
                    <a:lumMod val="75000"/>
                  </a:schemeClr>
                </a:solidFill>
              </a:rPr>
              <a:t>) </a:t>
            </a:r>
            <a:r>
              <a:rPr lang="uk-UA" sz="1800" dirty="0" smtClean="0"/>
              <a:t>– сукупність програмно-апаратних засобів,  яку  подають для  оцінювання.  Під  оцінюванням  розуміють  експертне  оцінювання захищеності інформації в системі, яке є складовою експертизи або сертифікації на відповідність чинним нормативним документам і стандартам.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>
                <a:solidFill>
                  <a:schemeClr val="bg2">
                    <a:lumMod val="75000"/>
                  </a:schemeClr>
                </a:solidFill>
              </a:rPr>
              <a:t>Автоматизована  система (АС) </a:t>
            </a:r>
            <a:r>
              <a:rPr lang="uk-UA" sz="1800" dirty="0" smtClean="0"/>
              <a:t>– організаційно-технічна  система, що реалізує інформаційну технологію і об’єднує обчислювальну систему, фізичне середовище, персонал та інформацію, яка обробляється. 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404813"/>
            <a:ext cx="82296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uk-UA" sz="2800" b="1" dirty="0" smtClean="0"/>
              <a:t>Системи, в яких здійснюється захист інформації</a:t>
            </a:r>
            <a:endParaRPr lang="uk-UA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dirty="0" smtClean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507288" cy="489654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Розумна достатність</a:t>
            </a:r>
            <a:r>
              <a:rPr lang="en-US" sz="1800" b="1" i="1" dirty="0" smtClean="0"/>
              <a:t> </a:t>
            </a:r>
            <a:r>
              <a:rPr lang="uk-UA" sz="1800" dirty="0" smtClean="0"/>
              <a:t>– впровадження в  архітектуру,  в  алгоритми  і технології функціонування </a:t>
            </a:r>
            <a:r>
              <a:rPr lang="uk-UA" sz="1800" dirty="0" err="1" smtClean="0"/>
              <a:t>КС</a:t>
            </a:r>
            <a:r>
              <a:rPr lang="uk-UA" sz="1800" dirty="0" smtClean="0"/>
              <a:t> захисних механізмів викликає додаткові витрати,</a:t>
            </a:r>
            <a:r>
              <a:rPr lang="en-US" sz="1800" dirty="0" smtClean="0"/>
              <a:t> </a:t>
            </a:r>
            <a:r>
              <a:rPr lang="uk-UA" sz="1800" dirty="0" smtClean="0"/>
              <a:t>обмежує, знижує функціональні можливості </a:t>
            </a:r>
            <a:r>
              <a:rPr lang="uk-UA" sz="1800" dirty="0" err="1" smtClean="0"/>
              <a:t>КС</a:t>
            </a:r>
            <a:r>
              <a:rPr lang="uk-UA" sz="1800" dirty="0" smtClean="0"/>
              <a:t> і параметри її ефективності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Цілеспрямованість</a:t>
            </a:r>
            <a:r>
              <a:rPr lang="en-US" sz="1800" b="1" i="1" dirty="0" smtClean="0"/>
              <a:t> </a:t>
            </a:r>
            <a:r>
              <a:rPr lang="uk-UA" sz="1800" dirty="0" smtClean="0"/>
              <a:t>– </a:t>
            </a:r>
            <a:r>
              <a:rPr lang="ru-RU" sz="1800" dirty="0" err="1" smtClean="0"/>
              <a:t>усунення</a:t>
            </a:r>
            <a:r>
              <a:rPr lang="ru-RU" sz="1800" dirty="0" smtClean="0"/>
              <a:t>, </a:t>
            </a:r>
            <a:r>
              <a:rPr lang="ru-RU" sz="1800" dirty="0" err="1" smtClean="0"/>
              <a:t>нейтралізація</a:t>
            </a:r>
            <a:r>
              <a:rPr lang="ru-RU" sz="1800" dirty="0" smtClean="0"/>
              <a:t> конкретного </a:t>
            </a:r>
            <a:r>
              <a:rPr lang="ru-RU" sz="1800" dirty="0" err="1" smtClean="0"/>
              <a:t>переліку</a:t>
            </a:r>
            <a:r>
              <a:rPr lang="ru-RU" sz="1800" dirty="0" smtClean="0"/>
              <a:t> </a:t>
            </a:r>
            <a:r>
              <a:rPr lang="ru-RU" sz="1800" dirty="0" err="1" smtClean="0"/>
              <a:t>загроз</a:t>
            </a:r>
            <a:r>
              <a:rPr lang="ru-RU" sz="1800" dirty="0" smtClean="0"/>
              <a:t>, </a:t>
            </a:r>
            <a:r>
              <a:rPr lang="ru-RU" sz="1800" dirty="0" err="1" smtClean="0"/>
              <a:t>характерних</a:t>
            </a:r>
            <a:r>
              <a:rPr lang="ru-RU" sz="1800" dirty="0" smtClean="0"/>
              <a:t> для </a:t>
            </a:r>
            <a:r>
              <a:rPr lang="ru-RU" sz="1800" dirty="0" err="1" smtClean="0"/>
              <a:t>конкретної</a:t>
            </a:r>
            <a:r>
              <a:rPr lang="ru-RU" sz="1800" dirty="0" smtClean="0"/>
              <a:t> КС в </a:t>
            </a:r>
            <a:r>
              <a:rPr lang="ru-RU" sz="1800" dirty="0" err="1" smtClean="0"/>
              <a:t>конкретних</a:t>
            </a:r>
            <a:r>
              <a:rPr lang="ru-RU" sz="1800" dirty="0" smtClean="0"/>
              <a:t> </a:t>
            </a:r>
            <a:r>
              <a:rPr lang="ru-RU" sz="1800" dirty="0" err="1" smtClean="0"/>
              <a:t>умовах</a:t>
            </a:r>
            <a:r>
              <a:rPr lang="ru-RU" sz="1800" dirty="0" smtClean="0"/>
              <a:t> </a:t>
            </a:r>
            <a:r>
              <a:rPr lang="ru-RU" sz="1800" dirty="0" err="1" smtClean="0"/>
              <a:t>її</a:t>
            </a:r>
            <a:r>
              <a:rPr lang="ru-RU" sz="1800" dirty="0" smtClean="0"/>
              <a:t> </a:t>
            </a:r>
            <a:r>
              <a:rPr lang="ru-RU" sz="1800" dirty="0" err="1" smtClean="0"/>
              <a:t>створення</a:t>
            </a:r>
            <a:r>
              <a:rPr lang="ru-RU" sz="1800" dirty="0" smtClean="0"/>
              <a:t> </a:t>
            </a:r>
            <a:r>
              <a:rPr lang="ru-RU" sz="1800" dirty="0" err="1" smtClean="0"/>
              <a:t>і</a:t>
            </a:r>
            <a:r>
              <a:rPr lang="ru-RU" sz="1800" dirty="0" smtClean="0"/>
              <a:t> </a:t>
            </a:r>
            <a:r>
              <a:rPr lang="ru-RU" sz="1800" dirty="0" err="1" smtClean="0"/>
              <a:t>експлуатації</a:t>
            </a:r>
            <a:r>
              <a:rPr lang="uk-UA" sz="18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Системність</a:t>
            </a:r>
            <a:r>
              <a:rPr lang="en-US" sz="1800" b="1" i="1" dirty="0" smtClean="0"/>
              <a:t> </a:t>
            </a:r>
            <a:r>
              <a:rPr lang="uk-UA" sz="1800" dirty="0" smtClean="0"/>
              <a:t>– вибір захисних механізмів з урахуванням системної суті </a:t>
            </a:r>
            <a:r>
              <a:rPr lang="uk-UA" sz="1800" dirty="0" err="1" smtClean="0"/>
              <a:t>КС</a:t>
            </a:r>
            <a:r>
              <a:rPr lang="uk-UA" sz="18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Комплексність </a:t>
            </a:r>
            <a:r>
              <a:rPr lang="uk-UA" sz="1800" i="1" dirty="0" smtClean="0"/>
              <a:t>– </a:t>
            </a:r>
            <a:r>
              <a:rPr lang="uk-UA" sz="1800" dirty="0" smtClean="0"/>
              <a:t>вибір захисних механізмів різної і найбільш доцільної  в  конкретних  умовах  природи (програмно-алгоритмічних,  процедурно-технологічних, нормативно-організаційних, криптографічних )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Безперервність </a:t>
            </a:r>
            <a:r>
              <a:rPr lang="uk-UA" sz="1800" dirty="0" smtClean="0"/>
              <a:t>– захисні механізми повинні функціонувати у будь-яких  ситуаціях,  у  тому  числі,  і  позаштатних,  забезпечуючи  як  конфіденційність, цілісність, так і збереження;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Керованість </a:t>
            </a:r>
            <a:r>
              <a:rPr lang="uk-UA" sz="1800" dirty="0" smtClean="0"/>
              <a:t>– система захисту </a:t>
            </a:r>
            <a:r>
              <a:rPr lang="uk-UA" sz="1800" dirty="0" err="1" smtClean="0"/>
              <a:t>КС</a:t>
            </a:r>
            <a:r>
              <a:rPr lang="uk-UA" sz="1800" dirty="0" smtClean="0"/>
              <a:t> будується як система управління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dirty="0" smtClean="0"/>
              <a:t>Поєднання уніфікації і оригінальності </a:t>
            </a:r>
            <a:r>
              <a:rPr lang="uk-UA" sz="1800" dirty="0" smtClean="0"/>
              <a:t>– </a:t>
            </a:r>
            <a:r>
              <a:rPr lang="uk-UA" sz="1800" b="1" dirty="0" smtClean="0"/>
              <a:t> </a:t>
            </a:r>
            <a:r>
              <a:rPr lang="uk-UA" sz="1800" dirty="0" smtClean="0"/>
              <a:t>повинні  застосовуватися  максимально  перевірені,  стандартизовані  та  уніфіковані архітектурні,  програмно-алгоритмічні,  організаційно-технологічні  рішення, а також нові  оригінальні, що забезпечують безпеку </a:t>
            </a:r>
            <a:r>
              <a:rPr lang="uk-UA" sz="1800" dirty="0" err="1" smtClean="0"/>
              <a:t>КС</a:t>
            </a:r>
            <a:r>
              <a:rPr lang="uk-UA" sz="1800" dirty="0" smtClean="0"/>
              <a:t> в нових умовах загроз.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404813"/>
            <a:ext cx="82296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uk-UA" sz="2800" b="1" dirty="0" smtClean="0"/>
              <a:t>Загальні принципи комп'ютерної безпеки</a:t>
            </a:r>
            <a:endParaRPr lang="uk-UA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uk-UA" sz="3600" b="1" dirty="0" smtClean="0"/>
              <a:t>Поняття загроз</a:t>
            </a:r>
            <a:endParaRPr lang="uk-UA" sz="3600" b="1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11246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Загроза </a:t>
            </a:r>
            <a:r>
              <a:rPr lang="uk-UA" sz="1800" dirty="0" smtClean="0"/>
              <a:t>– сукупність умов і чинників, які визначають потенційну чи реально існуючу небезпеку виникнення інциденту, який може спричинити порушення політики безпеки інформаційної системи та нанесення збитків;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Загроза безпеки інформації </a:t>
            </a:r>
            <a:r>
              <a:rPr lang="uk-UA" sz="1800" dirty="0" smtClean="0"/>
              <a:t>– сукупність умов і чинників, що створюють потенційну або реально існуючу небезпеку, пов'язану з витоком інформації, і/або несанкціонованими і/або неумисними діями з інформацією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smtClean="0"/>
              <a:t>Загроза безпеки </a:t>
            </a:r>
            <a:r>
              <a:rPr lang="uk-UA" sz="1800" b="1" i="1" dirty="0" err="1" smtClean="0"/>
              <a:t>КС</a:t>
            </a:r>
            <a:r>
              <a:rPr lang="uk-UA" sz="1800" b="1" i="1" dirty="0" smtClean="0"/>
              <a:t> </a:t>
            </a:r>
            <a:r>
              <a:rPr lang="uk-UA" sz="1800" dirty="0" smtClean="0"/>
              <a:t>– сукупність умов і чинників, що визначають потенційну або реально існуючу небезпеку порушення конфіденційності, цілісності, (правомірної)  доступності  комп’ютерної  інформації,  </a:t>
            </a:r>
            <a:r>
              <a:rPr lang="uk-UA" sz="1800" dirty="0" err="1" smtClean="0"/>
              <a:t>спостережності</a:t>
            </a:r>
            <a:r>
              <a:rPr lang="uk-UA" sz="1800" dirty="0" smtClean="0"/>
              <a:t>  та керованості  </a:t>
            </a:r>
            <a:r>
              <a:rPr lang="uk-UA" sz="1800" dirty="0" err="1" smtClean="0"/>
              <a:t>КС</a:t>
            </a:r>
            <a:r>
              <a:rPr lang="uk-UA" sz="1800" dirty="0" smtClean="0"/>
              <a:t>,  і/або  зниження  надійності (безвідмовності  і  автентичності)  реалізації функцій </a:t>
            </a:r>
            <a:r>
              <a:rPr lang="uk-UA" sz="1800" dirty="0" err="1" smtClean="0"/>
              <a:t>КС</a:t>
            </a:r>
            <a:r>
              <a:rPr lang="uk-UA" sz="1800" dirty="0" smtClean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uk-UA" sz="1800" b="1" i="1" dirty="0" err="1" smtClean="0"/>
              <a:t>Кібератака</a:t>
            </a:r>
            <a:r>
              <a:rPr lang="uk-UA" sz="1800" dirty="0" smtClean="0"/>
              <a:t> – сукупність  узгоджених  щодо  мети,  змісту  та  часу  дій  або заходів – так званих </a:t>
            </a:r>
            <a:r>
              <a:rPr lang="uk-UA" sz="1800" dirty="0" err="1" smtClean="0"/>
              <a:t>кіберакцій</a:t>
            </a:r>
            <a:r>
              <a:rPr lang="uk-UA" sz="1800" dirty="0" smtClean="0"/>
              <a:t>, спрямованих на певний об’єкт впливу з  метою  порушення  конфіденційності,  цілісності,  доступності,  </a:t>
            </a:r>
            <a:r>
              <a:rPr lang="uk-UA" sz="1800" dirty="0" err="1" smtClean="0"/>
              <a:t>спостережуваності</a:t>
            </a:r>
            <a:r>
              <a:rPr lang="uk-UA" sz="1800" dirty="0" smtClean="0"/>
              <a:t> і/або авторства інформації, що циркулює в ньому, з урахуванням її уразливості, а також порушення роботи </a:t>
            </a:r>
            <a:r>
              <a:rPr lang="uk-UA" sz="1800" dirty="0" err="1" smtClean="0"/>
              <a:t>ІТ-систем</a:t>
            </a:r>
            <a:r>
              <a:rPr lang="uk-UA" sz="1800" dirty="0" smtClean="0"/>
              <a:t> і мереж зазначеного об’єкта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404813"/>
            <a:ext cx="82296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uk-UA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uk-UA" sz="3600" b="1" dirty="0" err="1" smtClean="0"/>
              <a:t>Кібератака</a:t>
            </a:r>
            <a:endParaRPr lang="uk-UA" sz="3600" b="1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11246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uk-UA" sz="1800" dirty="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404813"/>
            <a:ext cx="82296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uk-UA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6361" t="9469" r="8964" b="12766"/>
          <a:stretch>
            <a:fillRect/>
          </a:stretch>
        </p:blipFill>
        <p:spPr bwMode="auto">
          <a:xfrm>
            <a:off x="35496" y="1337056"/>
            <a:ext cx="9071992" cy="468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Класифікація </a:t>
            </a:r>
            <a:r>
              <a:rPr lang="uk-UA" sz="2800" b="1" dirty="0" err="1" smtClean="0"/>
              <a:t>кібератак</a:t>
            </a:r>
            <a:endParaRPr lang="uk-UA" sz="2800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sz="2000" dirty="0" smtClean="0"/>
              <a:t>1. За метою впливу на об'єкт атаки:</a:t>
            </a:r>
          </a:p>
          <a:p>
            <a:pPr lvl="1" eaLnBrk="1" hangingPunct="1"/>
            <a:r>
              <a:rPr lang="uk-UA" sz="1800" dirty="0" smtClean="0"/>
              <a:t>порушення конфіденційності інформації;</a:t>
            </a:r>
          </a:p>
          <a:p>
            <a:pPr lvl="1" eaLnBrk="1" hangingPunct="1"/>
            <a:r>
              <a:rPr lang="uk-UA" sz="1800" dirty="0" smtClean="0"/>
              <a:t>порушення цілісності інформації;</a:t>
            </a:r>
          </a:p>
          <a:p>
            <a:pPr lvl="1" eaLnBrk="1" hangingPunct="1"/>
            <a:r>
              <a:rPr lang="uk-UA" sz="1800" dirty="0" smtClean="0"/>
              <a:t>порушення (повне  або  часткове) працездатності  ІС (порушення доступності).</a:t>
            </a:r>
          </a:p>
          <a:p>
            <a:pPr eaLnBrk="1" hangingPunct="1">
              <a:buNone/>
            </a:pPr>
            <a:r>
              <a:rPr lang="uk-UA" sz="2000" dirty="0" smtClean="0"/>
              <a:t>2. За принципом впливу на об'єкт атаки :</a:t>
            </a:r>
          </a:p>
          <a:p>
            <a:pPr lvl="1" eaLnBrk="1" hangingPunct="1"/>
            <a:r>
              <a:rPr lang="uk-UA" sz="1800" dirty="0" smtClean="0"/>
              <a:t>з використанням доступу суб’єкта системи (користувача, процесу) до об`єкта (файлу даних, каналу зв`язку тощо);</a:t>
            </a:r>
          </a:p>
          <a:p>
            <a:pPr lvl="1" eaLnBrk="1" hangingPunct="1"/>
            <a:r>
              <a:rPr lang="uk-UA" sz="1800" dirty="0" smtClean="0"/>
              <a:t>з використанням прихованих каналів.</a:t>
            </a:r>
          </a:p>
          <a:p>
            <a:pPr eaLnBrk="1" hangingPunct="1">
              <a:buNone/>
            </a:pPr>
            <a:r>
              <a:rPr lang="uk-UA" sz="2000" dirty="0" smtClean="0"/>
              <a:t>3. За характером впливу на об'єкт атаки :</a:t>
            </a:r>
          </a:p>
          <a:p>
            <a:pPr lvl="1" eaLnBrk="1" hangingPunct="1"/>
            <a:r>
              <a:rPr lang="uk-UA" sz="1800" dirty="0" smtClean="0"/>
              <a:t>активна загроза;</a:t>
            </a:r>
          </a:p>
          <a:p>
            <a:pPr lvl="1" eaLnBrk="1" hangingPunct="1"/>
            <a:r>
              <a:rPr lang="uk-UA" sz="1800" dirty="0" smtClean="0"/>
              <a:t>пасивна загроза.</a:t>
            </a:r>
          </a:p>
          <a:p>
            <a:pPr eaLnBrk="1" hangingPunct="1"/>
            <a:endParaRPr lang="uk-UA" sz="2000" dirty="0" smtClean="0"/>
          </a:p>
          <a:p>
            <a:pPr eaLnBrk="1" hangingPunct="1">
              <a:lnSpc>
                <a:spcPct val="90000"/>
              </a:lnSpc>
            </a:pPr>
            <a:endParaRPr lang="uk-UA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Класифікація </a:t>
            </a:r>
            <a:r>
              <a:rPr lang="uk-UA" sz="2800" b="1" dirty="0" err="1" smtClean="0"/>
              <a:t>кібератак</a:t>
            </a:r>
            <a:endParaRPr lang="uk-UA" sz="2800" b="1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sz="2000" dirty="0" smtClean="0"/>
              <a:t>4. За способом використання помилки захисту:</a:t>
            </a:r>
          </a:p>
          <a:p>
            <a:pPr lvl="1" eaLnBrk="1" hangingPunct="1"/>
            <a:r>
              <a:rPr lang="uk-UA" sz="1800" dirty="0" smtClean="0"/>
              <a:t>неадекватність політики безпеки  реальній ІС</a:t>
            </a:r>
          </a:p>
          <a:p>
            <a:pPr lvl="1" eaLnBrk="1" hangingPunct="1"/>
            <a:r>
              <a:rPr lang="uk-UA" sz="1800" dirty="0" smtClean="0"/>
              <a:t>використання  помилок  в  алгоритмах, у  зв`язках  між  ними, у програмах  тощо;</a:t>
            </a:r>
          </a:p>
          <a:p>
            <a:pPr lvl="1" eaLnBrk="1" hangingPunct="1"/>
            <a:r>
              <a:rPr lang="uk-UA" sz="1800" dirty="0" smtClean="0"/>
              <a:t>використання помилок адміністративного управління.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sz="2000" dirty="0" smtClean="0"/>
              <a:t>5. За способом активного впливу на об’єкт атаки:</a:t>
            </a:r>
          </a:p>
          <a:p>
            <a:pPr lvl="1" eaLnBrk="1" hangingPunct="1"/>
            <a:r>
              <a:rPr lang="uk-UA" sz="1800" dirty="0" smtClean="0"/>
              <a:t>безпосередній вплив на об`єкт атаки (порушення доступу);</a:t>
            </a:r>
          </a:p>
          <a:p>
            <a:pPr lvl="1" eaLnBrk="1" hangingPunct="1"/>
            <a:r>
              <a:rPr lang="uk-UA" sz="1800" dirty="0" smtClean="0"/>
              <a:t>порушення системи доступу;</a:t>
            </a:r>
          </a:p>
          <a:p>
            <a:pPr lvl="1" eaLnBrk="1" hangingPunct="1"/>
            <a:r>
              <a:rPr lang="uk-UA" sz="1800" dirty="0" smtClean="0"/>
              <a:t>опосередкований вплив (через інших користувачів);</a:t>
            </a:r>
          </a:p>
          <a:p>
            <a:pPr lvl="1" eaLnBrk="1" hangingPunct="1"/>
            <a:r>
              <a:rPr lang="uk-UA" sz="1800" dirty="0" smtClean="0"/>
              <a:t>«маскування»;</a:t>
            </a:r>
          </a:p>
          <a:p>
            <a:pPr lvl="1" eaLnBrk="1" hangingPunct="1"/>
            <a:r>
              <a:rPr lang="uk-UA" sz="1800" dirty="0" smtClean="0"/>
              <a:t>«користувач  наосліп».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sz="2000" dirty="0" smtClean="0"/>
              <a:t>6. За режимом впливу на ІС:</a:t>
            </a:r>
          </a:p>
          <a:p>
            <a:pPr lvl="1" eaLnBrk="1" hangingPunct="1"/>
            <a:r>
              <a:rPr lang="uk-UA" sz="1800" dirty="0" smtClean="0"/>
              <a:t>в інтерактивному режимі;</a:t>
            </a:r>
          </a:p>
          <a:p>
            <a:pPr lvl="1" eaLnBrk="1" hangingPunct="1"/>
            <a:r>
              <a:rPr lang="uk-UA" sz="1800" dirty="0" smtClean="0"/>
              <a:t>в пакетному режимі.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Класифікація </a:t>
            </a:r>
            <a:r>
              <a:rPr lang="uk-UA" sz="2800" b="1" dirty="0" err="1" smtClean="0"/>
              <a:t>кібератак</a:t>
            </a:r>
            <a:endParaRPr lang="uk-UA" sz="2800" b="1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2000" dirty="0" smtClean="0"/>
              <a:t>7. За об`єктом атаки:</a:t>
            </a:r>
          </a:p>
          <a:p>
            <a:pPr lvl="1" eaLnBrk="1" hangingPunct="1">
              <a:lnSpc>
                <a:spcPct val="90000"/>
              </a:lnSpc>
            </a:pPr>
            <a:r>
              <a:rPr lang="uk-UA" sz="1800" dirty="0" smtClean="0"/>
              <a:t>ІС  в  цілому («маскування», злом  або  підробка  паролю, несанкціонований доступ через мережу);</a:t>
            </a:r>
          </a:p>
          <a:p>
            <a:pPr lvl="1" eaLnBrk="1" hangingPunct="1">
              <a:lnSpc>
                <a:spcPct val="90000"/>
              </a:lnSpc>
            </a:pPr>
            <a:r>
              <a:rPr lang="uk-UA" sz="1800" dirty="0" smtClean="0"/>
              <a:t>окремі  об`єкти  ІС – дані  або  програми, окремі  пристрої  системи, канали передачі даних;</a:t>
            </a:r>
          </a:p>
          <a:p>
            <a:pPr lvl="1" eaLnBrk="1" hangingPunct="1">
              <a:lnSpc>
                <a:spcPct val="90000"/>
              </a:lnSpc>
            </a:pPr>
            <a:r>
              <a:rPr lang="uk-UA" sz="1800" dirty="0" smtClean="0"/>
              <a:t>суб`єкти  ІС – процеси  і  </a:t>
            </a:r>
            <a:r>
              <a:rPr lang="uk-UA" sz="1800" dirty="0" err="1" smtClean="0"/>
              <a:t>підпроцеси</a:t>
            </a:r>
            <a:r>
              <a:rPr lang="uk-UA" sz="1800" dirty="0" smtClean="0"/>
              <a:t>  користувачів;</a:t>
            </a:r>
          </a:p>
          <a:p>
            <a:pPr lvl="1" eaLnBrk="1" hangingPunct="1">
              <a:lnSpc>
                <a:spcPct val="90000"/>
              </a:lnSpc>
            </a:pPr>
            <a:r>
              <a:rPr lang="uk-UA" sz="1800" dirty="0" smtClean="0"/>
              <a:t>канали передачі даних.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2000" dirty="0" smtClean="0"/>
              <a:t>8. За станом об’єкта атаки. Об`єкт може знаходитися в одному з трьох станів:</a:t>
            </a:r>
          </a:p>
          <a:p>
            <a:pPr lvl="1" eaLnBrk="1" hangingPunct="1">
              <a:lnSpc>
                <a:spcPct val="90000"/>
              </a:lnSpc>
            </a:pPr>
            <a:r>
              <a:rPr lang="uk-UA" sz="1800" dirty="0" smtClean="0"/>
              <a:t>збереження (вплив  на  об`єкт, як  правило, здійснюється використанням доступу);</a:t>
            </a:r>
          </a:p>
          <a:p>
            <a:pPr lvl="1" eaLnBrk="1" hangingPunct="1">
              <a:lnSpc>
                <a:spcPct val="90000"/>
              </a:lnSpc>
            </a:pPr>
            <a:r>
              <a:rPr lang="uk-UA" sz="1800" dirty="0" smtClean="0"/>
              <a:t>передачі (здійснюється або доступ до  фрагментів, що передаються, або прослуховування з використанням прихованих каналів);</a:t>
            </a:r>
          </a:p>
          <a:p>
            <a:pPr lvl="1" eaLnBrk="1" hangingPunct="1">
              <a:lnSpc>
                <a:spcPct val="90000"/>
              </a:lnSpc>
            </a:pPr>
            <a:r>
              <a:rPr lang="uk-UA" sz="1800" dirty="0" smtClean="0"/>
              <a:t>обробки (об`єкт атаки – процес користувача).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uk-UA" sz="18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l="12367" t="9641" r="13473" b="14563"/>
          <a:stretch>
            <a:fillRect/>
          </a:stretch>
        </p:blipFill>
        <p:spPr bwMode="auto">
          <a:xfrm>
            <a:off x="-36512" y="825898"/>
            <a:ext cx="9166616" cy="526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Інтернет речей (</a:t>
            </a:r>
            <a:r>
              <a:rPr lang="en-US" sz="2800" b="1" dirty="0" err="1" smtClean="0"/>
              <a:t>IoT</a:t>
            </a:r>
            <a:r>
              <a:rPr lang="en-US" sz="2800" b="1" dirty="0" smtClean="0"/>
              <a:t>)</a:t>
            </a:r>
            <a:endParaRPr lang="uk-UA" sz="2800" b="1" i="1" dirty="0" smtClean="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57200" y="1268761"/>
            <a:ext cx="8229600" cy="459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dirty="0" smtClean="0"/>
              <a:t>Хто написав </a:t>
            </a:r>
            <a:r>
              <a:rPr lang="uk-UA" dirty="0" err="1" smtClean="0"/>
              <a:t>мікропрограмне</a:t>
            </a:r>
            <a:r>
              <a:rPr lang="uk-UA" dirty="0" smtClean="0"/>
              <a:t> забезпечення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dirty="0" smtClean="0"/>
              <a:t>Чи закрив програміст можливі вразливості системи безпеки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dirty="0" smtClean="0"/>
              <a:t>Чи можна обновити </a:t>
            </a:r>
            <a:r>
              <a:rPr lang="uk-UA" dirty="0" err="1" smtClean="0"/>
              <a:t>мікропрограмне</a:t>
            </a:r>
            <a:r>
              <a:rPr lang="uk-UA" dirty="0" smtClean="0"/>
              <a:t> забезпечення у випадку виявлення вразливості в системі безпеки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dirty="0" smtClean="0"/>
              <a:t>Деякі старі пристрої навіть не передбачали можливість встановлення виправлень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uk-UA" dirty="0" smtClean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dirty="0" smtClean="0"/>
              <a:t>Жовтень 2016 –  DDoS-атака на провайдера доменних імен </a:t>
            </a:r>
            <a:r>
              <a:rPr lang="uk-UA" dirty="0" err="1" smtClean="0"/>
              <a:t>Dyn</a:t>
            </a:r>
            <a:r>
              <a:rPr lang="uk-UA" dirty="0" smtClean="0"/>
              <a:t> вивела зі строю багато популярних </a:t>
            </a:r>
            <a:r>
              <a:rPr lang="uk-UA" dirty="0" err="1" smtClean="0"/>
              <a:t>веб-сайтів</a:t>
            </a:r>
            <a:r>
              <a:rPr lang="uk-UA" dirty="0" smtClean="0"/>
              <a:t>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dirty="0" smtClean="0"/>
              <a:t>Атака була здійснена з великої кількості </a:t>
            </a:r>
            <a:r>
              <a:rPr lang="uk-UA" dirty="0" err="1" smtClean="0"/>
              <a:t>веб-камер</a:t>
            </a:r>
            <a:r>
              <a:rPr lang="uk-UA" dirty="0" smtClean="0"/>
              <a:t>, </a:t>
            </a:r>
            <a:r>
              <a:rPr lang="uk-UA" dirty="0" err="1" smtClean="0"/>
              <a:t>відеорегістраторів</a:t>
            </a:r>
            <a:r>
              <a:rPr lang="uk-UA" dirty="0" smtClean="0"/>
              <a:t>, маршрутизаторів та інших пристроїв </a:t>
            </a:r>
            <a:r>
              <a:rPr lang="uk-UA" dirty="0" err="1" smtClean="0"/>
              <a:t>IoT</a:t>
            </a:r>
            <a:r>
              <a:rPr lang="uk-UA" dirty="0" smtClean="0"/>
              <a:t>,  скомпрометованих шкідливим програмним забезпеченням.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uk-UA" sz="1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12448" t="10454" r="13392" b="14735"/>
          <a:stretch>
            <a:fillRect/>
          </a:stretch>
        </p:blipFill>
        <p:spPr bwMode="auto">
          <a:xfrm>
            <a:off x="1" y="908721"/>
            <a:ext cx="9166616" cy="5198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uk-UA" sz="18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 l="16876" t="10454" r="16159" b="11782"/>
          <a:stretch>
            <a:fillRect/>
          </a:stretch>
        </p:blipFill>
        <p:spPr bwMode="auto">
          <a:xfrm>
            <a:off x="251520" y="764704"/>
            <a:ext cx="8712968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uk-UA" sz="18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6322" t="9469" r="16159" b="10797"/>
          <a:stretch>
            <a:fillRect/>
          </a:stretch>
        </p:blipFill>
        <p:spPr bwMode="auto">
          <a:xfrm>
            <a:off x="179512" y="836712"/>
            <a:ext cx="8784976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Класифікація загроз ІС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3"/>
            <a:ext cx="8229600" cy="467064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sz="1800" b="1" i="1" dirty="0" smtClean="0"/>
              <a:t>Випадкові (об’єктивні) – </a:t>
            </a:r>
            <a:r>
              <a:rPr lang="uk-UA" sz="1800" dirty="0" smtClean="0"/>
              <a:t>виникають без умисного наміру: </a:t>
            </a:r>
          </a:p>
          <a:p>
            <a:pPr lvl="1" eaLnBrk="1" hangingPunct="1"/>
            <a:r>
              <a:rPr lang="uk-UA" sz="1800" dirty="0" smtClean="0"/>
              <a:t>відмови і збої апаратури:   </a:t>
            </a:r>
          </a:p>
          <a:p>
            <a:pPr lvl="1" eaLnBrk="1" hangingPunct="1"/>
            <a:r>
              <a:rPr lang="uk-UA" sz="1800" dirty="0" smtClean="0"/>
              <a:t>завади на лініях зв’язку від зовнішніх дій: </a:t>
            </a:r>
          </a:p>
          <a:p>
            <a:pPr lvl="1" eaLnBrk="1" hangingPunct="1"/>
            <a:r>
              <a:rPr lang="uk-UA" sz="1800" dirty="0" smtClean="0"/>
              <a:t>помилки людини як ланки інформаційної системи; </a:t>
            </a:r>
          </a:p>
          <a:p>
            <a:pPr marL="342900" lvl="1" indent="-342900" eaLnBrk="1" hangingPunct="1">
              <a:buClr>
                <a:schemeClr val="bg2"/>
              </a:buClr>
              <a:buSzPct val="75000"/>
              <a:buNone/>
            </a:pPr>
            <a:r>
              <a:rPr lang="uk-UA" sz="1800" b="1" i="1" dirty="0" smtClean="0">
                <a:ea typeface="+mn-ea"/>
                <a:cs typeface="+mn-cs"/>
              </a:rPr>
              <a:t>Умисні (суб’єктивні) </a:t>
            </a:r>
            <a:r>
              <a:rPr lang="uk-UA" sz="1800" dirty="0" smtClean="0">
                <a:ea typeface="+mn-ea"/>
                <a:cs typeface="+mn-cs"/>
              </a:rPr>
              <a:t>– викликані людиною  або  пов'язані  з  діями людини,  визначаються  так  званим  людським  чинником</a:t>
            </a:r>
          </a:p>
          <a:p>
            <a:pPr lvl="1" eaLnBrk="1" hangingPunct="1"/>
            <a:r>
              <a:rPr lang="uk-UA" sz="1800" dirty="0" smtClean="0"/>
              <a:t>несанкціонований доступ до інформації і мережевих ресурсів; </a:t>
            </a:r>
          </a:p>
          <a:p>
            <a:pPr lvl="1" eaLnBrk="1" hangingPunct="1"/>
            <a:r>
              <a:rPr lang="uk-UA" sz="1800" dirty="0" smtClean="0"/>
              <a:t>розкриття і модифікація даних і програм, їх копіювання; </a:t>
            </a:r>
          </a:p>
          <a:p>
            <a:pPr lvl="1" eaLnBrk="1" hangingPunct="1"/>
            <a:r>
              <a:rPr lang="uk-UA" sz="1800" dirty="0" smtClean="0"/>
              <a:t>розкриття, модифікація або підміна </a:t>
            </a:r>
            <a:r>
              <a:rPr lang="uk-UA" sz="1800" dirty="0" err="1" smtClean="0"/>
              <a:t>трафіка</a:t>
            </a:r>
            <a:r>
              <a:rPr lang="uk-UA" sz="1800" dirty="0" smtClean="0"/>
              <a:t> обчислювальної мережі</a:t>
            </a:r>
          </a:p>
          <a:p>
            <a:pPr lvl="1" eaLnBrk="1" hangingPunct="1"/>
            <a:r>
              <a:rPr lang="uk-UA" sz="1800" dirty="0" smtClean="0"/>
              <a:t>розробка і поширення комп’ютерних вірусів, введення в програмне забезпечення логічних бомб; </a:t>
            </a:r>
          </a:p>
          <a:p>
            <a:pPr lvl="1" eaLnBrk="1" hangingPunct="1"/>
            <a:r>
              <a:rPr lang="uk-UA" sz="1800" dirty="0" smtClean="0"/>
              <a:t>крадіжка магнітних носіїв і розрахункових документів; </a:t>
            </a:r>
          </a:p>
          <a:p>
            <a:pPr lvl="1" eaLnBrk="1" hangingPunct="1"/>
            <a:r>
              <a:rPr lang="uk-UA" sz="1800" dirty="0" smtClean="0"/>
              <a:t>руйнування архівної інформації або навмисне її знищення; </a:t>
            </a:r>
          </a:p>
          <a:p>
            <a:pPr lvl="1" eaLnBrk="1" hangingPunct="1"/>
            <a:r>
              <a:rPr lang="uk-UA" sz="1800" dirty="0" smtClean="0"/>
              <a:t>фальсифікація повідомлень, відмова від факту одержання інформації або зміна часу його прийому; </a:t>
            </a:r>
          </a:p>
          <a:p>
            <a:pPr lvl="1" eaLnBrk="1" hangingPunct="1"/>
            <a:r>
              <a:rPr lang="uk-UA" sz="1800" dirty="0" smtClean="0"/>
              <a:t>перехоплення та ознайомлення з інформацією, яка передана по каналах зв’язку</a:t>
            </a:r>
          </a:p>
          <a:p>
            <a:pPr lvl="1" eaLnBrk="1" hangingPunct="1"/>
            <a:endParaRPr lang="uk-UA" sz="1800" dirty="0" smtClean="0"/>
          </a:p>
          <a:p>
            <a:pPr eaLnBrk="1" hangingPunct="1">
              <a:lnSpc>
                <a:spcPct val="90000"/>
              </a:lnSpc>
            </a:pPr>
            <a:endParaRPr lang="uk-UA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Шляхи здійснення загроз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sz="1800" b="1" i="1" dirty="0" smtClean="0"/>
              <a:t>технічними  каналами</a:t>
            </a:r>
            <a:r>
              <a:rPr lang="uk-UA" sz="1800" dirty="0" smtClean="0"/>
              <a:t>, що  включають  канали  побічних електромагнітних  випромінювань  і  наводок, а  також  акустичні, оптичні, радіотехнічні та ін.;</a:t>
            </a:r>
          </a:p>
          <a:p>
            <a:pPr eaLnBrk="1" hangingPunct="1">
              <a:lnSpc>
                <a:spcPct val="90000"/>
              </a:lnSpc>
            </a:pPr>
            <a:r>
              <a:rPr lang="uk-UA" sz="1800" b="1" i="1" dirty="0" smtClean="0"/>
              <a:t>каналами спеціального впливу</a:t>
            </a:r>
            <a:r>
              <a:rPr lang="uk-UA" sz="1800" dirty="0" smtClean="0"/>
              <a:t> шляхом формування полів і сигналів з метою  руйнування  системи  захисту  або  порушення  цілісності інформації;</a:t>
            </a:r>
          </a:p>
          <a:p>
            <a:pPr eaLnBrk="1" hangingPunct="1">
              <a:lnSpc>
                <a:spcPct val="90000"/>
              </a:lnSpc>
            </a:pPr>
            <a:r>
              <a:rPr lang="uk-UA" sz="1800" b="1" i="1" dirty="0" smtClean="0"/>
              <a:t>несанкціонованим  доступом</a:t>
            </a:r>
            <a:r>
              <a:rPr lang="uk-UA" sz="1800" dirty="0" smtClean="0"/>
              <a:t>  шляхом  підключення  до  апаратури  та ліній  зв`язку, маскування  під  зареєстрованого  користувача, подолання  заходів  захисту  для  використання  інформації  або нав`язування  хибної  інформації</a:t>
            </a:r>
            <a:r>
              <a:rPr lang="uk-UA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2" cstate="print"/>
          <a:srcRect l="17633" t="9125" r="18801" b="9942"/>
          <a:stretch>
            <a:fillRect/>
          </a:stretch>
        </p:blipFill>
        <p:spPr bwMode="auto">
          <a:xfrm>
            <a:off x="-324544" y="-72299"/>
            <a:ext cx="9793088" cy="700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Модель порушника (зловмисника)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3"/>
            <a:ext cx="8291264" cy="467064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sz="1800" b="1" dirty="0" smtClean="0"/>
              <a:t>Порушник</a:t>
            </a:r>
            <a:r>
              <a:rPr lang="uk-UA" sz="1800" dirty="0" smtClean="0"/>
              <a:t> — фізична  особа (необов'язково  користувач  системи),  яка порушує політику безпеки системи. </a:t>
            </a:r>
          </a:p>
          <a:p>
            <a:r>
              <a:rPr lang="uk-UA" sz="1800" b="1" dirty="0" smtClean="0"/>
              <a:t>Модель порушника</a:t>
            </a:r>
            <a:r>
              <a:rPr lang="uk-UA" sz="1800" dirty="0" smtClean="0"/>
              <a:t> – сукупність представлень по людському чиннику здійснення загроз безпеки: </a:t>
            </a:r>
          </a:p>
          <a:p>
            <a:pPr lvl="1"/>
            <a:r>
              <a:rPr lang="uk-UA" sz="1400" dirty="0" smtClean="0"/>
              <a:t>категорії осіб, серед яких може виявитися порушник; </a:t>
            </a:r>
          </a:p>
          <a:p>
            <a:pPr lvl="1"/>
            <a:r>
              <a:rPr lang="uk-UA" sz="1400" dirty="0" smtClean="0"/>
              <a:t>його мотиваційні підстави і переслідувані цілі; </a:t>
            </a:r>
          </a:p>
          <a:p>
            <a:pPr lvl="1"/>
            <a:r>
              <a:rPr lang="uk-UA" sz="1400" dirty="0" smtClean="0"/>
              <a:t>його можливості по здійсненню тих або інших загроз (кваліфікація, технічна та інша інструментальна оснащеність); </a:t>
            </a:r>
          </a:p>
          <a:p>
            <a:pPr lvl="1"/>
            <a:r>
              <a:rPr lang="uk-UA" sz="1400" dirty="0" smtClean="0"/>
              <a:t>найбільш ймовірні способи  його дій. </a:t>
            </a:r>
          </a:p>
          <a:p>
            <a:r>
              <a:rPr lang="uk-UA" sz="1800" b="1" dirty="0" smtClean="0"/>
              <a:t>Мотиви дій, вчинків зі здійснення загроз: </a:t>
            </a:r>
          </a:p>
          <a:p>
            <a:pPr lvl="1"/>
            <a:r>
              <a:rPr lang="uk-UA" sz="1400" dirty="0" smtClean="0"/>
              <a:t>усвідомлені: (користь, нажива; політика, влада, шпигунство; дослідницький інтерес)</a:t>
            </a:r>
          </a:p>
          <a:p>
            <a:pPr lvl="1"/>
            <a:r>
              <a:rPr lang="uk-UA" sz="1400" dirty="0" smtClean="0"/>
              <a:t>неусвідомлені (не  цілком,  не  до кінця усвідомлювані): (хуліганство; помста; заздрість; невдоволення;  недбалість, несумлінність). </a:t>
            </a:r>
          </a:p>
          <a:p>
            <a:r>
              <a:rPr lang="uk-UA" sz="1800" b="1" dirty="0" smtClean="0"/>
              <a:t>Рівні можливостей порушників:</a:t>
            </a:r>
          </a:p>
          <a:p>
            <a:pPr lvl="1"/>
            <a:r>
              <a:rPr lang="uk-UA" sz="1400" b="1" dirty="0" smtClean="0"/>
              <a:t>1 - </a:t>
            </a:r>
            <a:r>
              <a:rPr lang="uk-UA" sz="1400" dirty="0" smtClean="0"/>
              <a:t>запуск завдань з фіксованого набору, що реалізовують заздалегідь передбачені функції по обробці інформації. </a:t>
            </a:r>
          </a:p>
          <a:p>
            <a:pPr lvl="1"/>
            <a:r>
              <a:rPr lang="uk-UA" sz="1400" b="1" dirty="0" smtClean="0"/>
              <a:t>2 </a:t>
            </a:r>
            <a:r>
              <a:rPr lang="uk-UA" sz="1400" dirty="0" smtClean="0"/>
              <a:t>- можливість створення і запуску власних програм з новими функціями по обробці інформації. </a:t>
            </a:r>
          </a:p>
          <a:p>
            <a:pPr lvl="1"/>
            <a:r>
              <a:rPr lang="uk-UA" sz="1400" b="1" dirty="0" smtClean="0"/>
              <a:t>3</a:t>
            </a:r>
            <a:r>
              <a:rPr lang="uk-UA" sz="1400" dirty="0" smtClean="0"/>
              <a:t> - можливість управління функціонуванням АС</a:t>
            </a:r>
          </a:p>
          <a:p>
            <a:pPr lvl="1"/>
            <a:r>
              <a:rPr lang="uk-UA" sz="1400" b="1" dirty="0" smtClean="0"/>
              <a:t>4</a:t>
            </a:r>
            <a:r>
              <a:rPr lang="uk-UA" sz="1400" dirty="0" smtClean="0"/>
              <a:t> - увесь  об'єм  можливостей  осіб,  що  здійснюють проектування, реалізацію і ремонт технічних засобів АС</a:t>
            </a:r>
          </a:p>
          <a:p>
            <a:pPr lvl="1"/>
            <a:endParaRPr lang="uk-UA" sz="1400" dirty="0" smtClean="0"/>
          </a:p>
          <a:p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Політика безпеки ІС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3"/>
            <a:ext cx="8229600" cy="467064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uk-UA" sz="1800" b="1" i="1" dirty="0" smtClean="0"/>
              <a:t>Політика безпеки</a:t>
            </a:r>
            <a:r>
              <a:rPr lang="uk-UA" sz="1800" dirty="0" smtClean="0"/>
              <a:t> – набір законів, правил і практичних рекомендацій, на основі яких здійснюється управління критичною інформацією в системі, її захист та розподіл. Політика безпеки має бути індивідуальною, залежати від конкретної технології обробки інформації, використання програмних та технічних засобів.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800" b="1" dirty="0" smtClean="0"/>
              <a:t>Комплексне забезпечення інформаційної безпеки ІС </a:t>
            </a:r>
            <a:r>
              <a:rPr lang="uk-UA" sz="1800" dirty="0" smtClean="0"/>
              <a:t>– це сукупність криптографічних, програмно-апаратних, технічних, правових, організаційних методів і засобів забезпечення захисту інформації при її обробці, зберіганні та передачі з використанням сучасних комп’ютерних технологій.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800" b="1" dirty="0" smtClean="0"/>
              <a:t>Засоби захисту мають:</a:t>
            </a:r>
          </a:p>
          <a:p>
            <a:pPr eaLnBrk="1" hangingPunct="1">
              <a:lnSpc>
                <a:spcPct val="90000"/>
              </a:lnSpc>
            </a:pPr>
            <a:r>
              <a:rPr lang="uk-UA" sz="1600" dirty="0" smtClean="0"/>
              <a:t>бути адекватними імовірності здійснення і ступеню загрози;</a:t>
            </a:r>
          </a:p>
          <a:p>
            <a:pPr eaLnBrk="1" hangingPunct="1">
              <a:lnSpc>
                <a:spcPct val="90000"/>
              </a:lnSpc>
            </a:pPr>
            <a:r>
              <a:rPr lang="uk-UA" sz="1600" dirty="0" smtClean="0"/>
              <a:t>забезпечувати задану ефективність захисту інформації на встановленому рівні.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uk-UA" sz="1800" b="1" dirty="0" smtClean="0"/>
              <a:t>Етапи побудови політики інформаційної безпеки:</a:t>
            </a:r>
          </a:p>
          <a:p>
            <a:pPr eaLnBrk="1" hangingPunct="1">
              <a:lnSpc>
                <a:spcPct val="90000"/>
              </a:lnSpc>
            </a:pPr>
            <a:r>
              <a:rPr lang="uk-UA" sz="1600" dirty="0" smtClean="0"/>
              <a:t>реєстрація всіх ресурсів, які мають бути захищені;</a:t>
            </a:r>
          </a:p>
          <a:p>
            <a:pPr eaLnBrk="1" hangingPunct="1">
              <a:lnSpc>
                <a:spcPct val="90000"/>
              </a:lnSpc>
            </a:pPr>
            <a:r>
              <a:rPr lang="uk-UA" sz="1600" dirty="0" smtClean="0"/>
              <a:t>аналіз та створення переліку можливих загроз для кожного ресурсу;</a:t>
            </a:r>
          </a:p>
          <a:p>
            <a:pPr eaLnBrk="1" hangingPunct="1">
              <a:lnSpc>
                <a:spcPct val="90000"/>
              </a:lnSpc>
            </a:pPr>
            <a:r>
              <a:rPr lang="uk-UA" sz="1600" dirty="0" smtClean="0"/>
              <a:t>оцінка ймовірності появи кожної загрози;</a:t>
            </a:r>
          </a:p>
          <a:p>
            <a:pPr eaLnBrk="1" hangingPunct="1">
              <a:lnSpc>
                <a:spcPct val="90000"/>
              </a:lnSpc>
            </a:pPr>
            <a:r>
              <a:rPr lang="uk-UA" sz="1600" dirty="0" smtClean="0"/>
              <a:t>вжиття заходів, які дозволяють економічно ефективно захистити інформаційну систему.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Структура Політики безпеки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r>
              <a:rPr lang="uk-UA" sz="1800" b="1" dirty="0" smtClean="0"/>
              <a:t>Загальні положення</a:t>
            </a:r>
            <a:r>
              <a:rPr lang="uk-UA" sz="1800" dirty="0" smtClean="0"/>
              <a:t>, де обговорюються призначення та правова основа документа, даються основні означення та термінологія. </a:t>
            </a:r>
          </a:p>
          <a:p>
            <a:r>
              <a:rPr lang="uk-UA" sz="1800" b="1" dirty="0" smtClean="0"/>
              <a:t>Об’єкти  захисту</a:t>
            </a:r>
            <a:r>
              <a:rPr lang="uk-UA" sz="1800" dirty="0" smtClean="0"/>
              <a:t>,  де  описано  категорії  інформаційних  ресурсів, які підлягають захисту, подається структура, склад і розміщення основних об’єктів захисту та інформаційні зв’язки між ними. </a:t>
            </a:r>
          </a:p>
          <a:p>
            <a:r>
              <a:rPr lang="uk-UA" sz="1800" b="1" dirty="0" smtClean="0"/>
              <a:t>Мета  та  основні  завдання  забезпечення  безпеки,</a:t>
            </a:r>
            <a:r>
              <a:rPr lang="uk-UA" sz="1800" dirty="0" smtClean="0"/>
              <a:t> де описано  інтереси  суб’єктів  інформаційних  відносин, мета  та  основні  завдання системи  забезпечення  безпеки  організації  та  шляхи  вирішення  поставлених завдань.</a:t>
            </a:r>
          </a:p>
          <a:p>
            <a:r>
              <a:rPr lang="uk-UA" sz="1800" b="1" dirty="0" smtClean="0"/>
              <a:t>Основні  загрози  безпеці  інформації  організації.</a:t>
            </a:r>
            <a:r>
              <a:rPr lang="uk-UA" sz="1800" dirty="0" smtClean="0"/>
              <a:t> Розділ присвячено опису основних загроз та шляхів  їх реалізації.</a:t>
            </a:r>
          </a:p>
          <a:p>
            <a:r>
              <a:rPr lang="uk-UA" sz="1800" b="1" dirty="0" smtClean="0"/>
              <a:t>Модель  можливих  порушників. </a:t>
            </a:r>
            <a:r>
              <a:rPr lang="uk-UA" sz="1800" dirty="0" smtClean="0"/>
              <a:t>Подається  формальний або неформальний опис порушника, його мотивації, кваліфікації та можливих дій. </a:t>
            </a:r>
            <a:endParaRPr lang="uk-UA" sz="18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Структура Політики безпеки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507288" cy="4608413"/>
          </a:xfrm>
        </p:spPr>
        <p:txBody>
          <a:bodyPr/>
          <a:lstStyle/>
          <a:p>
            <a:r>
              <a:rPr lang="uk-UA" sz="1800" b="1" dirty="0" smtClean="0"/>
              <a:t>Витік інформації технічними каналами.  </a:t>
            </a:r>
            <a:r>
              <a:rPr lang="uk-UA" sz="1800" dirty="0" smtClean="0"/>
              <a:t>Аналізує  існуючі  та  майбутні  можливі технічні  канали витоку інформації та описує способи протидії. Як правило, тут описано пасивні та активні методи протидії, їх взаємодія, доцільність та економічна обґрунтованість.</a:t>
            </a:r>
          </a:p>
          <a:p>
            <a:r>
              <a:rPr lang="uk-UA" sz="1800" b="1" dirty="0" smtClean="0"/>
              <a:t>Основні  принципи  побудови  системи  інформаційної  безпеки організації.</a:t>
            </a:r>
            <a:r>
              <a:rPr lang="uk-UA" sz="1800" dirty="0" smtClean="0"/>
              <a:t> Описує такі важливі принципи, як законність, системність, комплексність, неперервність захисту, </a:t>
            </a:r>
            <a:r>
              <a:rPr lang="uk-UA" sz="1800" dirty="0" err="1" smtClean="0"/>
              <a:t>модифікованість</a:t>
            </a:r>
            <a:r>
              <a:rPr lang="uk-UA" sz="1800" dirty="0" smtClean="0"/>
              <a:t>, економічна доцільність, персональна відповідальність, мінімізація повноважень,  розмежування  функцій,  гнучкість  та  простота  системи  захисту.</a:t>
            </a:r>
          </a:p>
          <a:p>
            <a:r>
              <a:rPr lang="uk-UA" sz="1800" b="1" dirty="0" smtClean="0"/>
              <a:t>Методи та засоби забезпечення задекларованого рівня захищеності  інформаційних  ресурсів</a:t>
            </a:r>
            <a:r>
              <a:rPr lang="uk-UA" sz="1800" dirty="0" smtClean="0"/>
              <a:t>.</a:t>
            </a:r>
            <a:r>
              <a:rPr lang="uk-UA" sz="1800" b="1" dirty="0" smtClean="0"/>
              <a:t> </a:t>
            </a:r>
            <a:r>
              <a:rPr lang="uk-UA" sz="1800" dirty="0" smtClean="0"/>
              <a:t>Описує  засоби  забезпечення інформаційної безпеки, зокрема, регламентації доступу в приміщення,  допуску  співробітників  до  інформаційних  ресурсів;  порядок обслуговування  та  модифікації  апаратних  та  програмних  ресурсів. </a:t>
            </a:r>
          </a:p>
          <a:p>
            <a:r>
              <a:rPr lang="uk-UA" sz="1800" b="1" dirty="0" smtClean="0"/>
              <a:t>Порядок внесення змін та доповнень.</a:t>
            </a:r>
            <a:r>
              <a:rPr lang="uk-UA" sz="1800" dirty="0" smtClean="0"/>
              <a:t> У цьому розділі регламентовано порядок внесення змін та доповнень до політики безпеки.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Етапи розвитку теорії і практики комп’ютерної безпеки</a:t>
            </a:r>
            <a:endParaRPr lang="uk-UA" sz="2800" b="1" i="1" dirty="0" smtClean="0"/>
          </a:p>
        </p:txBody>
      </p:sp>
      <p:grpSp>
        <p:nvGrpSpPr>
          <p:cNvPr id="2" name="Групувати 24"/>
          <p:cNvGrpSpPr>
            <a:grpSpLocks/>
          </p:cNvGrpSpPr>
          <p:nvPr/>
        </p:nvGrpSpPr>
        <p:grpSpPr bwMode="auto">
          <a:xfrm>
            <a:off x="900113" y="1700213"/>
            <a:ext cx="7626350" cy="2392362"/>
            <a:chOff x="899592" y="1700808"/>
            <a:chExt cx="7627508" cy="2392088"/>
          </a:xfrm>
        </p:grpSpPr>
        <p:grpSp>
          <p:nvGrpSpPr>
            <p:cNvPr id="3" name="Google Shape;10972;p72"/>
            <p:cNvGrpSpPr>
              <a:grpSpLocks/>
            </p:cNvGrpSpPr>
            <p:nvPr/>
          </p:nvGrpSpPr>
          <p:grpSpPr bwMode="auto">
            <a:xfrm>
              <a:off x="899592" y="1700808"/>
              <a:ext cx="7627508" cy="2392088"/>
              <a:chOff x="5194708" y="3484366"/>
              <a:chExt cx="3148148" cy="987304"/>
            </a:xfrm>
          </p:grpSpPr>
          <p:grpSp>
            <p:nvGrpSpPr>
              <p:cNvPr id="4" name="Google Shape;10973;p72"/>
              <p:cNvGrpSpPr>
                <a:grpSpLocks/>
              </p:cNvGrpSpPr>
              <p:nvPr/>
            </p:nvGrpSpPr>
            <p:grpSpPr bwMode="auto">
              <a:xfrm>
                <a:off x="7531521" y="3484366"/>
                <a:ext cx="811335" cy="987304"/>
                <a:chOff x="3379425" y="1617275"/>
                <a:chExt cx="1090650" cy="1327200"/>
              </a:xfrm>
            </p:grpSpPr>
            <p:sp>
              <p:nvSpPr>
                <p:cNvPr id="18" name="Google Shape;10974;p72"/>
                <p:cNvSpPr/>
                <p:nvPr/>
              </p:nvSpPr>
              <p:spPr>
                <a:xfrm>
                  <a:off x="3554475" y="1792400"/>
                  <a:ext cx="740475" cy="74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9" h="29615" extrusionOk="0">
                      <a:moveTo>
                        <a:pt x="14809" y="1"/>
                      </a:moveTo>
                      <a:cubicBezTo>
                        <a:pt x="6631" y="1"/>
                        <a:pt x="0" y="6631"/>
                        <a:pt x="0" y="14809"/>
                      </a:cubicBezTo>
                      <a:cubicBezTo>
                        <a:pt x="0" y="22988"/>
                        <a:pt x="6631" y="29615"/>
                        <a:pt x="14809" y="29615"/>
                      </a:cubicBezTo>
                      <a:cubicBezTo>
                        <a:pt x="22987" y="29615"/>
                        <a:pt x="29618" y="22988"/>
                        <a:pt x="29618" y="14809"/>
                      </a:cubicBezTo>
                      <a:cubicBezTo>
                        <a:pt x="29618" y="6631"/>
                        <a:pt x="22987" y="1"/>
                        <a:pt x="14809" y="1"/>
                      </a:cubicBez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  <p:sp>
              <p:nvSpPr>
                <p:cNvPr id="19" name="Google Shape;10975;p72"/>
                <p:cNvSpPr/>
                <p:nvPr/>
              </p:nvSpPr>
              <p:spPr>
                <a:xfrm>
                  <a:off x="3379425" y="1617275"/>
                  <a:ext cx="1090650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26" h="50958" extrusionOk="0">
                      <a:moveTo>
                        <a:pt x="21811" y="0"/>
                      </a:moveTo>
                      <a:cubicBezTo>
                        <a:pt x="9785" y="0"/>
                        <a:pt x="0" y="9788"/>
                        <a:pt x="0" y="21814"/>
                      </a:cubicBezTo>
                      <a:cubicBezTo>
                        <a:pt x="8" y="22289"/>
                        <a:pt x="401" y="22672"/>
                        <a:pt x="876" y="22672"/>
                      </a:cubicBezTo>
                      <a:cubicBezTo>
                        <a:pt x="1355" y="22672"/>
                        <a:pt x="1744" y="22289"/>
                        <a:pt x="1755" y="21814"/>
                      </a:cubicBezTo>
                      <a:cubicBezTo>
                        <a:pt x="1755" y="10757"/>
                        <a:pt x="10754" y="1755"/>
                        <a:pt x="21811" y="1755"/>
                      </a:cubicBezTo>
                      <a:cubicBezTo>
                        <a:pt x="32869" y="1755"/>
                        <a:pt x="41867" y="10753"/>
                        <a:pt x="41867" y="21814"/>
                      </a:cubicBezTo>
                      <a:cubicBezTo>
                        <a:pt x="41871" y="32872"/>
                        <a:pt x="32869" y="41870"/>
                        <a:pt x="21811" y="41870"/>
                      </a:cubicBezTo>
                      <a:cubicBezTo>
                        <a:pt x="21329" y="41870"/>
                        <a:pt x="20932" y="42263"/>
                        <a:pt x="20935" y="42750"/>
                      </a:cubicBezTo>
                      <a:lnTo>
                        <a:pt x="20935" y="50957"/>
                      </a:lnTo>
                      <a:lnTo>
                        <a:pt x="22691" y="50942"/>
                      </a:lnTo>
                      <a:lnTo>
                        <a:pt x="22691" y="43610"/>
                      </a:lnTo>
                      <a:cubicBezTo>
                        <a:pt x="34312" y="43147"/>
                        <a:pt x="43626" y="33547"/>
                        <a:pt x="43626" y="21814"/>
                      </a:cubicBezTo>
                      <a:cubicBezTo>
                        <a:pt x="43626" y="9785"/>
                        <a:pt x="33841" y="0"/>
                        <a:pt x="21811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  <p:sp>
              <p:nvSpPr>
                <p:cNvPr id="20" name="Google Shape;10976;p72"/>
                <p:cNvSpPr/>
                <p:nvPr/>
              </p:nvSpPr>
              <p:spPr>
                <a:xfrm>
                  <a:off x="3775050" y="2771175"/>
                  <a:ext cx="300875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5" h="6932" extrusionOk="0">
                      <a:moveTo>
                        <a:pt x="11087" y="1"/>
                      </a:moveTo>
                      <a:cubicBezTo>
                        <a:pt x="10861" y="1"/>
                        <a:pt x="10636" y="87"/>
                        <a:pt x="10465" y="260"/>
                      </a:cubicBezTo>
                      <a:lnTo>
                        <a:pt x="6866" y="3859"/>
                      </a:lnTo>
                      <a:lnTo>
                        <a:pt x="5979" y="4742"/>
                      </a:lnTo>
                      <a:lnTo>
                        <a:pt x="5110" y="3874"/>
                      </a:lnTo>
                      <a:lnTo>
                        <a:pt x="1496" y="260"/>
                      </a:lnTo>
                      <a:cubicBezTo>
                        <a:pt x="1342" y="153"/>
                        <a:pt x="1166" y="102"/>
                        <a:pt x="990" y="102"/>
                      </a:cubicBezTo>
                      <a:cubicBezTo>
                        <a:pt x="731" y="102"/>
                        <a:pt x="475" y="214"/>
                        <a:pt x="298" y="427"/>
                      </a:cubicBezTo>
                      <a:cubicBezTo>
                        <a:pt x="1" y="783"/>
                        <a:pt x="23" y="1306"/>
                        <a:pt x="350" y="1636"/>
                      </a:cubicBezTo>
                      <a:lnTo>
                        <a:pt x="5389" y="6675"/>
                      </a:lnTo>
                      <a:cubicBezTo>
                        <a:pt x="5559" y="6846"/>
                        <a:pt x="5784" y="6931"/>
                        <a:pt x="6009" y="6931"/>
                      </a:cubicBezTo>
                      <a:cubicBezTo>
                        <a:pt x="6234" y="6931"/>
                        <a:pt x="6459" y="6846"/>
                        <a:pt x="6632" y="6675"/>
                      </a:cubicBezTo>
                      <a:lnTo>
                        <a:pt x="11667" y="1636"/>
                      </a:lnTo>
                      <a:cubicBezTo>
                        <a:pt x="12016" y="1250"/>
                        <a:pt x="12034" y="668"/>
                        <a:pt x="11712" y="260"/>
                      </a:cubicBezTo>
                      <a:cubicBezTo>
                        <a:pt x="11539" y="87"/>
                        <a:pt x="11313" y="1"/>
                        <a:pt x="11087" y="1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</p:grpSp>
          <p:grpSp>
            <p:nvGrpSpPr>
              <p:cNvPr id="5" name="Google Shape;10977;p72"/>
              <p:cNvGrpSpPr>
                <a:grpSpLocks/>
              </p:cNvGrpSpPr>
              <p:nvPr/>
            </p:nvGrpSpPr>
            <p:grpSpPr bwMode="auto">
              <a:xfrm>
                <a:off x="6752546" y="3484366"/>
                <a:ext cx="811428" cy="987304"/>
                <a:chOff x="2332275" y="1617275"/>
                <a:chExt cx="1090775" cy="1327200"/>
              </a:xfrm>
            </p:grpSpPr>
            <p:sp>
              <p:nvSpPr>
                <p:cNvPr id="15" name="Google Shape;10978;p72"/>
                <p:cNvSpPr/>
                <p:nvPr/>
              </p:nvSpPr>
              <p:spPr>
                <a:xfrm>
                  <a:off x="2507425" y="1792400"/>
                  <a:ext cx="740375" cy="74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5" h="29615" extrusionOk="0">
                      <a:moveTo>
                        <a:pt x="14810" y="1"/>
                      </a:moveTo>
                      <a:cubicBezTo>
                        <a:pt x="6631" y="1"/>
                        <a:pt x="1" y="6631"/>
                        <a:pt x="1" y="14809"/>
                      </a:cubicBezTo>
                      <a:cubicBezTo>
                        <a:pt x="1" y="22988"/>
                        <a:pt x="6631" y="29615"/>
                        <a:pt x="14810" y="29615"/>
                      </a:cubicBezTo>
                      <a:cubicBezTo>
                        <a:pt x="22988" y="29615"/>
                        <a:pt x="29615" y="22988"/>
                        <a:pt x="29615" y="14809"/>
                      </a:cubicBezTo>
                      <a:cubicBezTo>
                        <a:pt x="29615" y="6631"/>
                        <a:pt x="22988" y="1"/>
                        <a:pt x="14810" y="1"/>
                      </a:cubicBez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  <p:sp>
              <p:nvSpPr>
                <p:cNvPr id="16" name="Google Shape;10979;p72"/>
                <p:cNvSpPr/>
                <p:nvPr/>
              </p:nvSpPr>
              <p:spPr>
                <a:xfrm>
                  <a:off x="2332275" y="1617275"/>
                  <a:ext cx="1090775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31" h="50958" extrusionOk="0">
                      <a:moveTo>
                        <a:pt x="21816" y="0"/>
                      </a:moveTo>
                      <a:cubicBezTo>
                        <a:pt x="9786" y="0"/>
                        <a:pt x="1" y="9788"/>
                        <a:pt x="1" y="21814"/>
                      </a:cubicBezTo>
                      <a:cubicBezTo>
                        <a:pt x="12" y="22289"/>
                        <a:pt x="402" y="22672"/>
                        <a:pt x="880" y="22672"/>
                      </a:cubicBezTo>
                      <a:cubicBezTo>
                        <a:pt x="1355" y="22672"/>
                        <a:pt x="1745" y="22289"/>
                        <a:pt x="1756" y="21814"/>
                      </a:cubicBezTo>
                      <a:cubicBezTo>
                        <a:pt x="1756" y="10757"/>
                        <a:pt x="10754" y="1755"/>
                        <a:pt x="21812" y="1755"/>
                      </a:cubicBezTo>
                      <a:cubicBezTo>
                        <a:pt x="32869" y="1755"/>
                        <a:pt x="41871" y="10753"/>
                        <a:pt x="41871" y="21814"/>
                      </a:cubicBezTo>
                      <a:cubicBezTo>
                        <a:pt x="41871" y="32872"/>
                        <a:pt x="32873" y="41870"/>
                        <a:pt x="21816" y="41870"/>
                      </a:cubicBezTo>
                      <a:cubicBezTo>
                        <a:pt x="21329" y="41870"/>
                        <a:pt x="20936" y="42263"/>
                        <a:pt x="20936" y="42750"/>
                      </a:cubicBezTo>
                      <a:lnTo>
                        <a:pt x="20936" y="50957"/>
                      </a:lnTo>
                      <a:lnTo>
                        <a:pt x="22691" y="50942"/>
                      </a:lnTo>
                      <a:lnTo>
                        <a:pt x="22691" y="43610"/>
                      </a:lnTo>
                      <a:cubicBezTo>
                        <a:pt x="34317" y="43147"/>
                        <a:pt x="43630" y="33547"/>
                        <a:pt x="43627" y="21814"/>
                      </a:cubicBezTo>
                      <a:cubicBezTo>
                        <a:pt x="43627" y="9785"/>
                        <a:pt x="33842" y="0"/>
                        <a:pt x="21816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  <p:sp>
              <p:nvSpPr>
                <p:cNvPr id="17" name="Google Shape;10980;p72"/>
                <p:cNvSpPr/>
                <p:nvPr/>
              </p:nvSpPr>
              <p:spPr>
                <a:xfrm>
                  <a:off x="2727925" y="2771175"/>
                  <a:ext cx="3009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8" h="6932" extrusionOk="0">
                      <a:moveTo>
                        <a:pt x="11088" y="1"/>
                      </a:moveTo>
                      <a:cubicBezTo>
                        <a:pt x="10863" y="1"/>
                        <a:pt x="10637" y="87"/>
                        <a:pt x="10465" y="260"/>
                      </a:cubicBezTo>
                      <a:lnTo>
                        <a:pt x="6869" y="3859"/>
                      </a:lnTo>
                      <a:lnTo>
                        <a:pt x="5982" y="4742"/>
                      </a:lnTo>
                      <a:lnTo>
                        <a:pt x="5110" y="3874"/>
                      </a:lnTo>
                      <a:lnTo>
                        <a:pt x="1496" y="260"/>
                      </a:lnTo>
                      <a:cubicBezTo>
                        <a:pt x="1342" y="153"/>
                        <a:pt x="1165" y="102"/>
                        <a:pt x="990" y="102"/>
                      </a:cubicBezTo>
                      <a:cubicBezTo>
                        <a:pt x="731" y="102"/>
                        <a:pt x="475" y="214"/>
                        <a:pt x="297" y="427"/>
                      </a:cubicBezTo>
                      <a:cubicBezTo>
                        <a:pt x="1" y="783"/>
                        <a:pt x="27" y="1306"/>
                        <a:pt x="353" y="1636"/>
                      </a:cubicBezTo>
                      <a:lnTo>
                        <a:pt x="5388" y="6675"/>
                      </a:lnTo>
                      <a:cubicBezTo>
                        <a:pt x="5561" y="6846"/>
                        <a:pt x="5785" y="6931"/>
                        <a:pt x="6010" y="6931"/>
                      </a:cubicBezTo>
                      <a:cubicBezTo>
                        <a:pt x="6234" y="6931"/>
                        <a:pt x="6459" y="6846"/>
                        <a:pt x="6632" y="6675"/>
                      </a:cubicBezTo>
                      <a:lnTo>
                        <a:pt x="11667" y="1636"/>
                      </a:lnTo>
                      <a:cubicBezTo>
                        <a:pt x="12019" y="1250"/>
                        <a:pt x="12038" y="668"/>
                        <a:pt x="11711" y="260"/>
                      </a:cubicBezTo>
                      <a:cubicBezTo>
                        <a:pt x="11539" y="87"/>
                        <a:pt x="11313" y="1"/>
                        <a:pt x="11088" y="1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</p:grpSp>
          <p:grpSp>
            <p:nvGrpSpPr>
              <p:cNvPr id="6" name="Google Shape;10981;p72"/>
              <p:cNvGrpSpPr>
                <a:grpSpLocks/>
              </p:cNvGrpSpPr>
              <p:nvPr/>
            </p:nvGrpSpPr>
            <p:grpSpPr bwMode="auto">
              <a:xfrm>
                <a:off x="5973664" y="3484366"/>
                <a:ext cx="811335" cy="987304"/>
                <a:chOff x="1285250" y="1617275"/>
                <a:chExt cx="1090650" cy="1327200"/>
              </a:xfrm>
            </p:grpSpPr>
            <p:sp>
              <p:nvSpPr>
                <p:cNvPr id="12" name="Google Shape;10982;p72"/>
                <p:cNvSpPr/>
                <p:nvPr/>
              </p:nvSpPr>
              <p:spPr>
                <a:xfrm>
                  <a:off x="1460300" y="1792400"/>
                  <a:ext cx="740475" cy="74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9" h="29615" extrusionOk="0">
                      <a:moveTo>
                        <a:pt x="14809" y="1"/>
                      </a:moveTo>
                      <a:cubicBezTo>
                        <a:pt x="6631" y="1"/>
                        <a:pt x="0" y="6631"/>
                        <a:pt x="0" y="14809"/>
                      </a:cubicBezTo>
                      <a:cubicBezTo>
                        <a:pt x="0" y="22988"/>
                        <a:pt x="6631" y="29615"/>
                        <a:pt x="14809" y="29615"/>
                      </a:cubicBezTo>
                      <a:cubicBezTo>
                        <a:pt x="22987" y="29615"/>
                        <a:pt x="29618" y="22988"/>
                        <a:pt x="29618" y="14809"/>
                      </a:cubicBezTo>
                      <a:cubicBezTo>
                        <a:pt x="29618" y="6631"/>
                        <a:pt x="22987" y="1"/>
                        <a:pt x="14809" y="1"/>
                      </a:cubicBez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  <p:sp>
              <p:nvSpPr>
                <p:cNvPr id="13" name="Google Shape;10983;p72"/>
                <p:cNvSpPr/>
                <p:nvPr/>
              </p:nvSpPr>
              <p:spPr>
                <a:xfrm>
                  <a:off x="1285250" y="1617275"/>
                  <a:ext cx="1090650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26" h="50958" extrusionOk="0">
                      <a:moveTo>
                        <a:pt x="21811" y="0"/>
                      </a:moveTo>
                      <a:cubicBezTo>
                        <a:pt x="9785" y="0"/>
                        <a:pt x="0" y="9788"/>
                        <a:pt x="0" y="21814"/>
                      </a:cubicBezTo>
                      <a:cubicBezTo>
                        <a:pt x="8" y="22289"/>
                        <a:pt x="401" y="22672"/>
                        <a:pt x="876" y="22672"/>
                      </a:cubicBezTo>
                      <a:cubicBezTo>
                        <a:pt x="1355" y="22672"/>
                        <a:pt x="1744" y="22289"/>
                        <a:pt x="1755" y="21814"/>
                      </a:cubicBezTo>
                      <a:cubicBezTo>
                        <a:pt x="1755" y="10757"/>
                        <a:pt x="10754" y="1755"/>
                        <a:pt x="21811" y="1755"/>
                      </a:cubicBezTo>
                      <a:cubicBezTo>
                        <a:pt x="32869" y="1755"/>
                        <a:pt x="41867" y="10753"/>
                        <a:pt x="41867" y="21814"/>
                      </a:cubicBezTo>
                      <a:cubicBezTo>
                        <a:pt x="41871" y="32872"/>
                        <a:pt x="32869" y="41870"/>
                        <a:pt x="21811" y="41870"/>
                      </a:cubicBezTo>
                      <a:cubicBezTo>
                        <a:pt x="21329" y="41870"/>
                        <a:pt x="20932" y="42263"/>
                        <a:pt x="20936" y="42750"/>
                      </a:cubicBezTo>
                      <a:lnTo>
                        <a:pt x="20936" y="50957"/>
                      </a:lnTo>
                      <a:lnTo>
                        <a:pt x="22691" y="50942"/>
                      </a:lnTo>
                      <a:lnTo>
                        <a:pt x="22691" y="43610"/>
                      </a:lnTo>
                      <a:cubicBezTo>
                        <a:pt x="34312" y="43147"/>
                        <a:pt x="43626" y="33547"/>
                        <a:pt x="43626" y="21814"/>
                      </a:cubicBezTo>
                      <a:cubicBezTo>
                        <a:pt x="43626" y="9785"/>
                        <a:pt x="33841" y="0"/>
                        <a:pt x="21811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  <p:sp>
              <p:nvSpPr>
                <p:cNvPr id="14" name="Google Shape;10984;p72"/>
                <p:cNvSpPr/>
                <p:nvPr/>
              </p:nvSpPr>
              <p:spPr>
                <a:xfrm>
                  <a:off x="1680900" y="2771175"/>
                  <a:ext cx="3008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4" h="6932" extrusionOk="0">
                      <a:moveTo>
                        <a:pt x="11086" y="1"/>
                      </a:moveTo>
                      <a:cubicBezTo>
                        <a:pt x="10860" y="1"/>
                        <a:pt x="10635" y="87"/>
                        <a:pt x="10464" y="260"/>
                      </a:cubicBezTo>
                      <a:lnTo>
                        <a:pt x="6865" y="3859"/>
                      </a:lnTo>
                      <a:lnTo>
                        <a:pt x="5978" y="4742"/>
                      </a:lnTo>
                      <a:lnTo>
                        <a:pt x="5110" y="3874"/>
                      </a:lnTo>
                      <a:lnTo>
                        <a:pt x="1495" y="260"/>
                      </a:lnTo>
                      <a:cubicBezTo>
                        <a:pt x="1341" y="153"/>
                        <a:pt x="1165" y="102"/>
                        <a:pt x="989" y="102"/>
                      </a:cubicBezTo>
                      <a:cubicBezTo>
                        <a:pt x="730" y="102"/>
                        <a:pt x="474" y="214"/>
                        <a:pt x="297" y="427"/>
                      </a:cubicBezTo>
                      <a:cubicBezTo>
                        <a:pt x="0" y="783"/>
                        <a:pt x="22" y="1306"/>
                        <a:pt x="349" y="1636"/>
                      </a:cubicBezTo>
                      <a:lnTo>
                        <a:pt x="5388" y="6675"/>
                      </a:lnTo>
                      <a:cubicBezTo>
                        <a:pt x="5559" y="6846"/>
                        <a:pt x="5783" y="6931"/>
                        <a:pt x="6008" y="6931"/>
                      </a:cubicBezTo>
                      <a:cubicBezTo>
                        <a:pt x="6233" y="6931"/>
                        <a:pt x="6458" y="6846"/>
                        <a:pt x="6631" y="6675"/>
                      </a:cubicBezTo>
                      <a:lnTo>
                        <a:pt x="11666" y="1636"/>
                      </a:lnTo>
                      <a:cubicBezTo>
                        <a:pt x="12015" y="1250"/>
                        <a:pt x="12034" y="668"/>
                        <a:pt x="11711" y="260"/>
                      </a:cubicBezTo>
                      <a:cubicBezTo>
                        <a:pt x="11538" y="87"/>
                        <a:pt x="11312" y="1"/>
                        <a:pt x="11086" y="1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</p:grpSp>
          <p:grpSp>
            <p:nvGrpSpPr>
              <p:cNvPr id="7" name="Google Shape;10985;p72"/>
              <p:cNvGrpSpPr>
                <a:grpSpLocks/>
              </p:cNvGrpSpPr>
              <p:nvPr/>
            </p:nvGrpSpPr>
            <p:grpSpPr bwMode="auto">
              <a:xfrm>
                <a:off x="5194708" y="3484366"/>
                <a:ext cx="811409" cy="987304"/>
                <a:chOff x="238125" y="1617275"/>
                <a:chExt cx="1090750" cy="1327200"/>
              </a:xfrm>
            </p:grpSpPr>
            <p:sp>
              <p:nvSpPr>
                <p:cNvPr id="9" name="Google Shape;10986;p72"/>
                <p:cNvSpPr/>
                <p:nvPr/>
              </p:nvSpPr>
              <p:spPr>
                <a:xfrm>
                  <a:off x="413250" y="1792400"/>
                  <a:ext cx="740375" cy="74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5" h="29615" extrusionOk="0">
                      <a:moveTo>
                        <a:pt x="14810" y="1"/>
                      </a:moveTo>
                      <a:cubicBezTo>
                        <a:pt x="6631" y="1"/>
                        <a:pt x="1" y="6631"/>
                        <a:pt x="1" y="14809"/>
                      </a:cubicBezTo>
                      <a:cubicBezTo>
                        <a:pt x="1" y="22988"/>
                        <a:pt x="6631" y="29615"/>
                        <a:pt x="14810" y="29615"/>
                      </a:cubicBezTo>
                      <a:cubicBezTo>
                        <a:pt x="22988" y="29615"/>
                        <a:pt x="29615" y="22988"/>
                        <a:pt x="29615" y="14809"/>
                      </a:cubicBezTo>
                      <a:cubicBezTo>
                        <a:pt x="29615" y="6631"/>
                        <a:pt x="22988" y="1"/>
                        <a:pt x="14810" y="1"/>
                      </a:cubicBez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  <p:sp>
              <p:nvSpPr>
                <p:cNvPr id="10" name="Google Shape;10987;p72"/>
                <p:cNvSpPr/>
                <p:nvPr/>
              </p:nvSpPr>
              <p:spPr>
                <a:xfrm>
                  <a:off x="238125" y="1617275"/>
                  <a:ext cx="1090750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30" h="50958" extrusionOk="0">
                      <a:moveTo>
                        <a:pt x="21815" y="0"/>
                      </a:moveTo>
                      <a:cubicBezTo>
                        <a:pt x="9785" y="0"/>
                        <a:pt x="0" y="9788"/>
                        <a:pt x="0" y="21814"/>
                      </a:cubicBezTo>
                      <a:cubicBezTo>
                        <a:pt x="11" y="22289"/>
                        <a:pt x="401" y="22672"/>
                        <a:pt x="879" y="22672"/>
                      </a:cubicBezTo>
                      <a:cubicBezTo>
                        <a:pt x="1354" y="22672"/>
                        <a:pt x="1744" y="22289"/>
                        <a:pt x="1755" y="21814"/>
                      </a:cubicBezTo>
                      <a:cubicBezTo>
                        <a:pt x="1755" y="10757"/>
                        <a:pt x="10753" y="1755"/>
                        <a:pt x="21811" y="1755"/>
                      </a:cubicBezTo>
                      <a:cubicBezTo>
                        <a:pt x="32869" y="1755"/>
                        <a:pt x="41870" y="10753"/>
                        <a:pt x="41870" y="21814"/>
                      </a:cubicBezTo>
                      <a:cubicBezTo>
                        <a:pt x="41870" y="32872"/>
                        <a:pt x="32872" y="41870"/>
                        <a:pt x="21815" y="41870"/>
                      </a:cubicBezTo>
                      <a:cubicBezTo>
                        <a:pt x="21329" y="41870"/>
                        <a:pt x="20935" y="42263"/>
                        <a:pt x="20935" y="42750"/>
                      </a:cubicBezTo>
                      <a:lnTo>
                        <a:pt x="20935" y="50957"/>
                      </a:lnTo>
                      <a:lnTo>
                        <a:pt x="22694" y="50942"/>
                      </a:lnTo>
                      <a:lnTo>
                        <a:pt x="22694" y="43610"/>
                      </a:lnTo>
                      <a:cubicBezTo>
                        <a:pt x="34316" y="43147"/>
                        <a:pt x="43629" y="33547"/>
                        <a:pt x="43626" y="21814"/>
                      </a:cubicBezTo>
                      <a:cubicBezTo>
                        <a:pt x="43626" y="9785"/>
                        <a:pt x="33841" y="0"/>
                        <a:pt x="21815" y="0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  <p:sp>
              <p:nvSpPr>
                <p:cNvPr id="11" name="Google Shape;10988;p72"/>
                <p:cNvSpPr/>
                <p:nvPr/>
              </p:nvSpPr>
              <p:spPr>
                <a:xfrm>
                  <a:off x="633750" y="2771175"/>
                  <a:ext cx="3009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8" h="6932" extrusionOk="0">
                      <a:moveTo>
                        <a:pt x="11088" y="1"/>
                      </a:moveTo>
                      <a:cubicBezTo>
                        <a:pt x="10863" y="1"/>
                        <a:pt x="10637" y="87"/>
                        <a:pt x="10465" y="260"/>
                      </a:cubicBezTo>
                      <a:lnTo>
                        <a:pt x="6869" y="3859"/>
                      </a:lnTo>
                      <a:lnTo>
                        <a:pt x="5982" y="4742"/>
                      </a:lnTo>
                      <a:lnTo>
                        <a:pt x="5110" y="3874"/>
                      </a:lnTo>
                      <a:lnTo>
                        <a:pt x="1496" y="260"/>
                      </a:lnTo>
                      <a:cubicBezTo>
                        <a:pt x="1342" y="153"/>
                        <a:pt x="1165" y="102"/>
                        <a:pt x="990" y="102"/>
                      </a:cubicBezTo>
                      <a:cubicBezTo>
                        <a:pt x="731" y="102"/>
                        <a:pt x="475" y="214"/>
                        <a:pt x="298" y="427"/>
                      </a:cubicBezTo>
                      <a:cubicBezTo>
                        <a:pt x="1" y="783"/>
                        <a:pt x="27" y="1306"/>
                        <a:pt x="353" y="1636"/>
                      </a:cubicBezTo>
                      <a:lnTo>
                        <a:pt x="5389" y="6675"/>
                      </a:lnTo>
                      <a:cubicBezTo>
                        <a:pt x="5561" y="6846"/>
                        <a:pt x="5786" y="6931"/>
                        <a:pt x="6010" y="6931"/>
                      </a:cubicBezTo>
                      <a:cubicBezTo>
                        <a:pt x="6235" y="6931"/>
                        <a:pt x="6459" y="6846"/>
                        <a:pt x="6632" y="6675"/>
                      </a:cubicBezTo>
                      <a:lnTo>
                        <a:pt x="11667" y="1636"/>
                      </a:lnTo>
                      <a:cubicBezTo>
                        <a:pt x="12019" y="1250"/>
                        <a:pt x="12038" y="668"/>
                        <a:pt x="11711" y="260"/>
                      </a:cubicBezTo>
                      <a:cubicBezTo>
                        <a:pt x="11539" y="87"/>
                        <a:pt x="11313" y="1"/>
                        <a:pt x="11088" y="1"/>
                      </a:cubicBezTo>
                      <a:close/>
                    </a:path>
                  </a:pathLst>
                </a:cu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lIns="91425" tIns="91425" rIns="91425" bIns="91425" anchor="ctr"/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/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1475656" y="2361074"/>
              <a:ext cx="936104" cy="70788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uk-UA" sz="2000" b="1" dirty="0"/>
                <a:t>1960-1970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47864" y="2361074"/>
              <a:ext cx="936104" cy="70788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uk-UA" sz="2000" b="1" dirty="0"/>
                <a:t>1970-1980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20072" y="2361074"/>
              <a:ext cx="936104" cy="70788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uk-UA" sz="2000" b="1" dirty="0"/>
                <a:t>1980- 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92280" y="2361074"/>
              <a:ext cx="936104" cy="70788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uk-UA" sz="2000" b="1" dirty="0"/>
                <a:t>…</a:t>
              </a:r>
            </a:p>
            <a:p>
              <a:pPr>
                <a:defRPr/>
              </a:pPr>
              <a:endParaRPr lang="uk-UA" sz="2000" b="1" dirty="0"/>
            </a:p>
          </p:txBody>
        </p:sp>
      </p:grpSp>
      <p:sp>
        <p:nvSpPr>
          <p:cNvPr id="5124" name="TextBox 25"/>
          <p:cNvSpPr txBox="1">
            <a:spLocks noChangeArrowheads="1"/>
          </p:cNvSpPr>
          <p:nvPr/>
        </p:nvSpPr>
        <p:spPr bwMode="auto">
          <a:xfrm>
            <a:off x="900113" y="4221163"/>
            <a:ext cx="18002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1600" dirty="0">
                <a:cs typeface="Aharoni" pitchFamily="2" charset="-79"/>
              </a:rPr>
              <a:t>Початок теоретичних досліджень проблем захисту комп'ютерної інформації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27313" y="4221163"/>
            <a:ext cx="237673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uk-UA" sz="1600" dirty="0">
                <a:cs typeface="Aharoni" pitchFamily="2" charset="-79"/>
              </a:rPr>
              <a:t>Інтенсивні теоретичні дослідження </a:t>
            </a:r>
          </a:p>
          <a:p>
            <a:pPr marL="342900" indent="-342900">
              <a:buFontTx/>
              <a:buAutoNum type="arabicPeriod"/>
              <a:defRPr/>
            </a:pPr>
            <a:r>
              <a:rPr lang="uk-UA" sz="1600" dirty="0">
                <a:cs typeface="Aharoni" pitchFamily="2" charset="-79"/>
              </a:rPr>
              <a:t>Формальних моделей безпеки</a:t>
            </a:r>
          </a:p>
          <a:p>
            <a:pPr marL="342900" indent="-342900">
              <a:buFontTx/>
              <a:buAutoNum type="arabicPeriod"/>
              <a:defRPr/>
            </a:pPr>
            <a:r>
              <a:rPr lang="uk-UA" sz="1600" dirty="0">
                <a:cs typeface="Aharoni" pitchFamily="2" charset="-79"/>
              </a:rPr>
              <a:t>Криптографічних систем з відкритим ключем</a:t>
            </a:r>
          </a:p>
        </p:txBody>
      </p:sp>
      <p:sp>
        <p:nvSpPr>
          <p:cNvPr id="5126" name="TextBox 27"/>
          <p:cNvSpPr txBox="1">
            <a:spLocks noChangeArrowheads="1"/>
          </p:cNvSpPr>
          <p:nvPr/>
        </p:nvSpPr>
        <p:spPr bwMode="auto">
          <a:xfrm>
            <a:off x="5003800" y="4221163"/>
            <a:ext cx="41402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uk-UA" sz="1600" dirty="0" smtClean="0"/>
              <a:t>1. Розвиток національних і міжнародних стандартів захищеності </a:t>
            </a:r>
            <a:r>
              <a:rPr lang="uk-UA" sz="1600" dirty="0" err="1" smtClean="0"/>
              <a:t>КС</a:t>
            </a:r>
            <a:endParaRPr lang="uk-UA" sz="1600" dirty="0" smtClean="0"/>
          </a:p>
          <a:p>
            <a:r>
              <a:rPr lang="uk-UA" sz="1600" dirty="0" smtClean="0"/>
              <a:t>2. Широке впровадження </a:t>
            </a:r>
            <a:r>
              <a:rPr lang="uk-UA" sz="1600" dirty="0" err="1" smtClean="0"/>
              <a:t>крипто-графічних</a:t>
            </a:r>
            <a:r>
              <a:rPr lang="uk-UA" sz="1600" dirty="0" smtClean="0"/>
              <a:t> засобів захисту інформації</a:t>
            </a:r>
          </a:p>
          <a:p>
            <a:r>
              <a:rPr lang="uk-UA" sz="1600" dirty="0" smtClean="0"/>
              <a:t>3. Теоретичні дослідження і реалізація практичних систем забезпечення цілісності комп'ютерної інформації </a:t>
            </a:r>
          </a:p>
          <a:p>
            <a:r>
              <a:rPr lang="uk-UA" sz="1600" dirty="0" smtClean="0">
                <a:cs typeface="Aharoni" pitchFamily="2" charset="-79"/>
              </a:rPr>
              <a:t>4. </a:t>
            </a:r>
            <a:r>
              <a:rPr lang="uk-UA" sz="1600" dirty="0" smtClean="0"/>
              <a:t>Поява «комп'ютерної» злочинності</a:t>
            </a:r>
            <a:endParaRPr lang="uk-UA" sz="1600" dirty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uk-UA" sz="3600" b="1" smtClean="0"/>
              <a:t>Література</a:t>
            </a:r>
            <a:endParaRPr lang="uk-UA" sz="360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2875"/>
            <a:ext cx="8820472" cy="4454525"/>
          </a:xfrm>
        </p:spPr>
        <p:txBody>
          <a:bodyPr/>
          <a:lstStyle/>
          <a:p>
            <a:pPr marL="363538" indent="-363538" eaLnBrk="1" hangingPunct="1">
              <a:lnSpc>
                <a:spcPct val="80000"/>
              </a:lnSpc>
            </a:pPr>
            <a:r>
              <a:rPr lang="uk-UA" sz="1800" i="1" dirty="0" err="1" smtClean="0"/>
              <a:t>Хлобистова</a:t>
            </a:r>
            <a:r>
              <a:rPr lang="uk-UA" sz="1800" i="1" dirty="0" smtClean="0"/>
              <a:t>  О.А., Савченко Ю.Г., Гладка М.В. </a:t>
            </a:r>
            <a:r>
              <a:rPr lang="uk-UA" sz="1800" b="1" dirty="0" smtClean="0"/>
              <a:t>Технології  захисту  інформації</a:t>
            </a:r>
            <a:r>
              <a:rPr lang="uk-UA" sz="1800" dirty="0" smtClean="0"/>
              <a:t> [Електронний  ресурс]: навчальний  посібник. – К.: НУХТ, 2014. – 84 с.</a:t>
            </a:r>
          </a:p>
          <a:p>
            <a:pPr marL="363538" indent="-363538" eaLnBrk="1" hangingPunct="1">
              <a:lnSpc>
                <a:spcPct val="80000"/>
              </a:lnSpc>
            </a:pPr>
            <a:r>
              <a:rPr lang="uk-UA" sz="1800" i="1" dirty="0" err="1" smtClean="0"/>
              <a:t>Остапов</a:t>
            </a:r>
            <a:r>
              <a:rPr lang="uk-UA" sz="1800" i="1" dirty="0" smtClean="0"/>
              <a:t> С. Е., </a:t>
            </a:r>
            <a:r>
              <a:rPr lang="uk-UA" sz="1800" i="1" dirty="0" err="1" smtClean="0"/>
              <a:t>Євсеєв</a:t>
            </a:r>
            <a:r>
              <a:rPr lang="uk-UA" sz="1800" i="1" dirty="0" smtClean="0"/>
              <a:t> С. П., Король О. Г</a:t>
            </a:r>
            <a:r>
              <a:rPr lang="uk-UA" sz="1800" b="1" i="1" dirty="0" smtClean="0"/>
              <a:t>.</a:t>
            </a:r>
            <a:r>
              <a:rPr lang="uk-UA" sz="1800" b="1" dirty="0" smtClean="0"/>
              <a:t> Технології захисту інформації</a:t>
            </a:r>
            <a:r>
              <a:rPr lang="uk-UA" sz="1800" dirty="0" smtClean="0"/>
              <a:t> : навчальний посібник. – Х. : Вид. ХНЕУ, 2013. – 476 с.</a:t>
            </a:r>
          </a:p>
          <a:p>
            <a:pPr marL="363538" indent="-363538" eaLnBrk="1" hangingPunct="1">
              <a:lnSpc>
                <a:spcPct val="80000"/>
              </a:lnSpc>
            </a:pPr>
            <a:r>
              <a:rPr lang="uk-UA" sz="1800" i="1" dirty="0" err="1" smtClean="0"/>
              <a:t>Лужецький</a:t>
            </a:r>
            <a:r>
              <a:rPr lang="uk-UA" sz="1800" i="1" dirty="0" smtClean="0"/>
              <a:t> В.А., </a:t>
            </a:r>
            <a:r>
              <a:rPr lang="uk-UA" sz="1800" i="1" dirty="0" err="1" smtClean="0"/>
              <a:t>Кожухівський</a:t>
            </a:r>
            <a:r>
              <a:rPr lang="uk-UA" sz="1800" i="1" dirty="0" smtClean="0"/>
              <a:t> А.Д., </a:t>
            </a:r>
            <a:r>
              <a:rPr lang="uk-UA" sz="1800" i="1" dirty="0" err="1" smtClean="0"/>
              <a:t>Войтович</a:t>
            </a:r>
            <a:r>
              <a:rPr lang="uk-UA" sz="1800" i="1" dirty="0" smtClean="0"/>
              <a:t> О.П</a:t>
            </a:r>
            <a:r>
              <a:rPr lang="uk-UA" sz="1800" dirty="0" smtClean="0"/>
              <a:t>. </a:t>
            </a:r>
            <a:r>
              <a:rPr lang="uk-UA" sz="1800" b="1" dirty="0" smtClean="0"/>
              <a:t>Основи інформаційної безпеки</a:t>
            </a:r>
            <a:r>
              <a:rPr lang="uk-UA" sz="1800" dirty="0" smtClean="0"/>
              <a:t>. Навчальний посібник. – Вінниця: ВНТУ, 2009. – 268 с.</a:t>
            </a:r>
          </a:p>
          <a:p>
            <a:pPr marL="363538" indent="-363538" eaLnBrk="1" hangingPunct="1">
              <a:lnSpc>
                <a:spcPct val="80000"/>
              </a:lnSpc>
            </a:pPr>
            <a:r>
              <a:rPr lang="ru-RU" sz="1800" i="1" dirty="0" smtClean="0"/>
              <a:t>Антонюк А.О. </a:t>
            </a:r>
            <a:r>
              <a:rPr lang="ru-RU" sz="1800" b="1" dirty="0" err="1" smtClean="0"/>
              <a:t>Mоделювання</a:t>
            </a:r>
            <a:r>
              <a:rPr lang="ru-RU" sz="1800" b="1" dirty="0" smtClean="0"/>
              <a:t> систем </a:t>
            </a:r>
            <a:r>
              <a:rPr lang="ru-RU" sz="1800" b="1" dirty="0" err="1" smtClean="0"/>
              <a:t>захисту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інформації</a:t>
            </a:r>
            <a:r>
              <a:rPr lang="ru-RU" sz="1800" dirty="0" smtClean="0"/>
              <a:t>: </a:t>
            </a:r>
            <a:r>
              <a:rPr lang="ru-RU" sz="1800" dirty="0" err="1" smtClean="0"/>
              <a:t>монографія</a:t>
            </a:r>
            <a:r>
              <a:rPr lang="ru-RU" sz="1800" dirty="0" smtClean="0"/>
              <a:t>.</a:t>
            </a:r>
            <a:r>
              <a:rPr lang="uk-UA" sz="1800" dirty="0" smtClean="0"/>
              <a:t> – </a:t>
            </a:r>
            <a:r>
              <a:rPr lang="ru-RU" sz="1800" dirty="0" err="1" smtClean="0"/>
              <a:t>Ірпінь</a:t>
            </a:r>
            <a:r>
              <a:rPr lang="ru-RU" sz="1800" dirty="0" smtClean="0"/>
              <a:t>: </a:t>
            </a:r>
            <a:r>
              <a:rPr lang="ru-RU" sz="1800" dirty="0" err="1" smtClean="0"/>
              <a:t>Національний</a:t>
            </a:r>
            <a:r>
              <a:rPr lang="ru-RU" sz="1800" dirty="0" smtClean="0"/>
              <a:t> </a:t>
            </a:r>
            <a:r>
              <a:rPr lang="ru-RU" sz="1800" dirty="0" err="1" smtClean="0"/>
              <a:t>університет</a:t>
            </a:r>
            <a:r>
              <a:rPr lang="ru-RU" sz="1800" dirty="0" smtClean="0"/>
              <a:t> ДПС </a:t>
            </a:r>
            <a:r>
              <a:rPr lang="ru-RU" sz="1800" dirty="0" err="1" smtClean="0"/>
              <a:t>України</a:t>
            </a:r>
            <a:r>
              <a:rPr lang="ru-RU" sz="1800" dirty="0" smtClean="0"/>
              <a:t>, 2015.-273 с.</a:t>
            </a:r>
          </a:p>
          <a:p>
            <a:pPr marL="363538" indent="-363538" eaLnBrk="1" hangingPunct="1">
              <a:lnSpc>
                <a:spcPct val="80000"/>
              </a:lnSpc>
            </a:pPr>
            <a:r>
              <a:rPr lang="uk-UA" sz="1800" i="1" dirty="0" smtClean="0"/>
              <a:t>Бурячок В. Л., </a:t>
            </a:r>
            <a:r>
              <a:rPr lang="uk-UA" sz="1800" i="1" dirty="0" err="1" smtClean="0"/>
              <a:t>Толубко</a:t>
            </a:r>
            <a:r>
              <a:rPr lang="uk-UA" sz="1800" i="1" dirty="0" smtClean="0"/>
              <a:t> В.Б., </a:t>
            </a:r>
            <a:r>
              <a:rPr lang="uk-UA" sz="1800" i="1" dirty="0" err="1" smtClean="0"/>
              <a:t>Хорошко</a:t>
            </a:r>
            <a:r>
              <a:rPr lang="uk-UA" sz="1800" i="1" dirty="0" smtClean="0"/>
              <a:t> В.О., </a:t>
            </a:r>
            <a:r>
              <a:rPr lang="uk-UA" sz="1800" i="1" dirty="0" err="1" smtClean="0"/>
              <a:t>Толюпа</a:t>
            </a:r>
            <a:r>
              <a:rPr lang="uk-UA" sz="1800" i="1" dirty="0" smtClean="0"/>
              <a:t> С.В. </a:t>
            </a:r>
            <a:r>
              <a:rPr lang="uk-UA" sz="1800" b="1" dirty="0" smtClean="0"/>
              <a:t>Інформаційна  та  </a:t>
            </a:r>
            <a:r>
              <a:rPr lang="uk-UA" sz="1800" b="1" dirty="0" err="1" smtClean="0"/>
              <a:t>кібербезпека</a:t>
            </a:r>
            <a:r>
              <a:rPr lang="uk-UA" sz="1800" b="1" dirty="0" smtClean="0"/>
              <a:t>:  </a:t>
            </a:r>
            <a:r>
              <a:rPr lang="uk-UA" sz="1800" b="1" dirty="0" err="1" smtClean="0"/>
              <a:t>соціотехнічний</a:t>
            </a:r>
            <a:r>
              <a:rPr lang="uk-UA" sz="1800" b="1" dirty="0" smtClean="0"/>
              <a:t>  аспект: </a:t>
            </a:r>
            <a:r>
              <a:rPr lang="uk-UA" sz="1800" dirty="0" smtClean="0"/>
              <a:t> підручник.  – К.: </a:t>
            </a:r>
            <a:r>
              <a:rPr lang="uk-UA" sz="1800" dirty="0" err="1" smtClean="0"/>
              <a:t>ДУТ</a:t>
            </a:r>
            <a:r>
              <a:rPr lang="uk-UA" sz="1800" dirty="0" smtClean="0"/>
              <a:t>, 2015. – 288 с.</a:t>
            </a:r>
          </a:p>
          <a:p>
            <a:pPr marL="363538" indent="-363538" eaLnBrk="1" hangingPunct="1">
              <a:lnSpc>
                <a:spcPct val="80000"/>
              </a:lnSpc>
            </a:pPr>
            <a:r>
              <a:rPr lang="ru-RU" sz="1800" i="1" dirty="0" err="1" smtClean="0">
                <a:solidFill>
                  <a:schemeClr val="bg1"/>
                </a:solidFill>
              </a:rPr>
              <a:t>Диогенес</a:t>
            </a:r>
            <a:r>
              <a:rPr lang="ru-RU" sz="1800" i="1" dirty="0" smtClean="0">
                <a:solidFill>
                  <a:schemeClr val="bg1"/>
                </a:solidFill>
              </a:rPr>
              <a:t> Ю., </a:t>
            </a:r>
            <a:r>
              <a:rPr lang="ru-RU" sz="1800" i="1" dirty="0" err="1" smtClean="0">
                <a:solidFill>
                  <a:schemeClr val="bg1"/>
                </a:solidFill>
              </a:rPr>
              <a:t>Озкайя</a:t>
            </a:r>
            <a:r>
              <a:rPr lang="ru-RU" sz="1800" i="1" dirty="0" smtClean="0">
                <a:solidFill>
                  <a:schemeClr val="bg1"/>
                </a:solidFill>
              </a:rPr>
              <a:t> Э. </a:t>
            </a:r>
            <a:r>
              <a:rPr lang="ru-RU" sz="1800" b="1" dirty="0" err="1" smtClean="0">
                <a:solidFill>
                  <a:schemeClr val="bg1"/>
                </a:solidFill>
              </a:rPr>
              <a:t>Кибербезопасность</a:t>
            </a:r>
            <a:r>
              <a:rPr lang="ru-RU" sz="1800" b="1" dirty="0" smtClean="0">
                <a:solidFill>
                  <a:schemeClr val="bg1"/>
                </a:solidFill>
              </a:rPr>
              <a:t>: стратегии атак и обороны </a:t>
            </a:r>
            <a:r>
              <a:rPr lang="ru-RU" sz="1800" dirty="0" smtClean="0">
                <a:solidFill>
                  <a:schemeClr val="bg1"/>
                </a:solidFill>
              </a:rPr>
              <a:t>. – М.: ДМК Пресс, 2020. – 326 с.</a:t>
            </a:r>
            <a:endParaRPr lang="uk-UA" sz="1800" dirty="0" smtClean="0">
              <a:solidFill>
                <a:schemeClr val="bg1"/>
              </a:solidFill>
            </a:endParaRPr>
          </a:p>
          <a:p>
            <a:pPr marL="363538" indent="-363538" eaLnBrk="1" hangingPunct="1">
              <a:lnSpc>
                <a:spcPct val="80000"/>
              </a:lnSpc>
            </a:pPr>
            <a:endParaRPr lang="uk-UA" sz="1800" dirty="0" smtClean="0"/>
          </a:p>
          <a:p>
            <a:pPr marL="363538" indent="-363538" eaLnBrk="1" hangingPunct="1">
              <a:lnSpc>
                <a:spcPct val="80000"/>
              </a:lnSpc>
              <a:buNone/>
            </a:pPr>
            <a:endParaRPr lang="uk-U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9552"/>
          </a:xfrm>
        </p:spPr>
        <p:txBody>
          <a:bodyPr/>
          <a:lstStyle/>
          <a:p>
            <a:r>
              <a:rPr lang="uk-UA" sz="2800" b="1" dirty="0" err="1" smtClean="0"/>
              <a:t>Кіберпростір</a:t>
            </a:r>
            <a:r>
              <a:rPr lang="uk-UA" sz="2800" b="1" dirty="0" smtClean="0"/>
              <a:t>, </a:t>
            </a:r>
            <a:r>
              <a:rPr lang="uk-UA" sz="2800" b="1" dirty="0" err="1" smtClean="0"/>
              <a:t>кібербезпека</a:t>
            </a:r>
            <a:r>
              <a:rPr lang="uk-UA" sz="2800" b="1" dirty="0" smtClean="0"/>
              <a:t>, </a:t>
            </a:r>
            <a:r>
              <a:rPr lang="uk-UA" sz="2800" b="1" dirty="0" err="1" smtClean="0"/>
              <a:t>кібертероризм</a:t>
            </a:r>
            <a:endParaRPr lang="uk-UA" sz="2800" b="1" dirty="0" smtClean="0"/>
          </a:p>
        </p:txBody>
      </p:sp>
      <p:sp>
        <p:nvSpPr>
          <p:cNvPr id="4" name="Місце для вмісту 3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pPr>
              <a:buNone/>
            </a:pPr>
            <a:r>
              <a:rPr lang="uk-UA" sz="1600" dirty="0" smtClean="0"/>
              <a:t>Процеси формування та розвитку сучасного інформаційного суспільства, базуються на  синтезі двох технологій — комп’ютерної і телекомунікаційної.</a:t>
            </a:r>
            <a:endParaRPr lang="en-US" sz="1600" dirty="0" smtClean="0"/>
          </a:p>
          <a:p>
            <a:pPr>
              <a:buNone/>
            </a:pPr>
            <a:r>
              <a:rPr lang="uk-UA" sz="1800" dirty="0" smtClean="0"/>
              <a:t>1.  Кількість транзисторів у процесорах збільшуватиметься вдвічі протягом кожних півтора року (Гордон Мур)</a:t>
            </a:r>
          </a:p>
          <a:p>
            <a:pPr lvl="1"/>
            <a:r>
              <a:rPr lang="uk-UA" sz="1600" b="1" i="1" dirty="0" smtClean="0"/>
              <a:t>Інформаційний простір </a:t>
            </a:r>
            <a:r>
              <a:rPr lang="uk-UA" sz="1600" dirty="0" smtClean="0"/>
              <a:t>–</a:t>
            </a:r>
            <a:r>
              <a:rPr lang="uk-UA" sz="1600" b="1" dirty="0" smtClean="0"/>
              <a:t> </a:t>
            </a:r>
            <a:r>
              <a:rPr lang="uk-UA" sz="1600" dirty="0" smtClean="0"/>
              <a:t>глобальне інформаційне середовище, яке в реальному масштабі часу забезпечує комплексну обробку відомостей про протиборчі сторони та їх навколишнє оточення. </a:t>
            </a:r>
          </a:p>
          <a:p>
            <a:pPr>
              <a:buNone/>
            </a:pPr>
            <a:r>
              <a:rPr lang="uk-UA" sz="1800" dirty="0" smtClean="0"/>
              <a:t>2.  Цінність мережі перебуває у квадратичній залежності від кількості вузлів, що входять до її складу  (Роберт </a:t>
            </a:r>
            <a:r>
              <a:rPr lang="uk-UA" sz="1800" dirty="0" err="1" smtClean="0"/>
              <a:t>Меткалф</a:t>
            </a:r>
            <a:r>
              <a:rPr lang="uk-UA" sz="1800" dirty="0" smtClean="0"/>
              <a:t>)</a:t>
            </a:r>
          </a:p>
          <a:p>
            <a:endParaRPr lang="uk-UA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9751" t="16527" r="10625" b="11884"/>
          <a:stretch>
            <a:fillRect/>
          </a:stretch>
        </p:blipFill>
        <p:spPr bwMode="auto">
          <a:xfrm>
            <a:off x="1351232" y="3717032"/>
            <a:ext cx="6245104" cy="315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r>
              <a:rPr lang="uk-UA" sz="2800" b="1" i="1" dirty="0" err="1" smtClean="0"/>
              <a:t>Кіберпростір</a:t>
            </a:r>
            <a:r>
              <a:rPr lang="uk-UA" sz="2800" b="1" i="1" dirty="0" smtClean="0"/>
              <a:t> – це: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328592"/>
          </a:xfrm>
        </p:spPr>
        <p:txBody>
          <a:bodyPr/>
          <a:lstStyle/>
          <a:p>
            <a:r>
              <a:rPr lang="uk-UA" sz="1800" dirty="0" smtClean="0"/>
              <a:t>середовище існування, що виникло в результаті взаємодії людей, програмного забезпечення і послуг в Інтернеті за допомогою технологічних пристроїв і мереж, </a:t>
            </a:r>
            <a:r>
              <a:rPr lang="uk-UA" sz="1800" dirty="0" err="1" smtClean="0"/>
              <a:t>під’єднаних</a:t>
            </a:r>
            <a:r>
              <a:rPr lang="uk-UA" sz="1800" dirty="0" smtClean="0"/>
              <a:t> до них, якого не існує в будь-якій фізичній формі (стандарт ISO/IES 27032);</a:t>
            </a:r>
          </a:p>
          <a:p>
            <a:r>
              <a:rPr lang="uk-UA" sz="1800" dirty="0" smtClean="0"/>
              <a:t>сфера, що характеризується можливістю використання електронних та електромагнітних  засобів  для  запам’ятовування,  модифікування  та  обміну  даними  через  мережні системи та пов’язану з ними фізичну інфраструктуру (нормативна база США);</a:t>
            </a:r>
          </a:p>
          <a:p>
            <a:r>
              <a:rPr lang="uk-UA" sz="1800" dirty="0" smtClean="0"/>
              <a:t>віртуальний  простір,  в  якому  циркулюють  електронні  дані  світових  персональних комп’ютерів (офіційні документи Євросоюзу);</a:t>
            </a:r>
          </a:p>
          <a:p>
            <a:r>
              <a:rPr lang="uk-UA" sz="1800" dirty="0" smtClean="0"/>
              <a:t>всі форми мережної, цифрової активності, що включають у себе контент та дії, здійснювані через цифрові мережі (Великобританія);</a:t>
            </a:r>
          </a:p>
          <a:p>
            <a:r>
              <a:rPr lang="uk-UA" sz="1800" dirty="0" smtClean="0"/>
              <a:t>вся інформаційна інфраструктура, доступна через Інтернет поза будь-якими територіальними кордонами (Німеччина).</a:t>
            </a:r>
          </a:p>
          <a:p>
            <a:r>
              <a:rPr lang="uk-UA" sz="1800" b="1" dirty="0" smtClean="0"/>
              <a:t>віртуальне комунікаційне  середовище,  утворене  системою  зв’язків  між  користувачами  та об’єктами інформаційної інфраструктури, такими як електронний інформаційний ресурс, системи й мережі</a:t>
            </a:r>
          </a:p>
          <a:p>
            <a:endParaRPr lang="uk-UA" sz="1800" dirty="0" smtClean="0"/>
          </a:p>
          <a:p>
            <a:endParaRPr lang="uk-UA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endParaRPr lang="uk-UA" sz="2800" b="1" i="1" dirty="0" smtClean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328592"/>
          </a:xfrm>
        </p:spPr>
        <p:txBody>
          <a:bodyPr/>
          <a:lstStyle/>
          <a:p>
            <a:endParaRPr lang="uk-UA" sz="1800" dirty="0" smtClean="0"/>
          </a:p>
          <a:p>
            <a:endParaRPr lang="uk-UA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9643" t="9469" r="19479" b="11782"/>
          <a:stretch>
            <a:fillRect/>
          </a:stretch>
        </p:blipFill>
        <p:spPr bwMode="auto">
          <a:xfrm>
            <a:off x="179512" y="424302"/>
            <a:ext cx="8784976" cy="638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r>
              <a:rPr lang="uk-UA" sz="2800" b="1" i="1" dirty="0" err="1" smtClean="0"/>
              <a:t>Кібербезпека</a:t>
            </a:r>
            <a:r>
              <a:rPr lang="uk-UA" sz="2800" b="1" i="1" dirty="0" smtClean="0"/>
              <a:t>, </a:t>
            </a:r>
            <a:r>
              <a:rPr lang="uk-UA" sz="2800" b="1" i="1" dirty="0" err="1" smtClean="0"/>
              <a:t>кібертероризм</a:t>
            </a:r>
            <a:endParaRPr lang="uk-UA" sz="2800" b="1" i="1" dirty="0" smtClean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/>
          <a:lstStyle/>
          <a:p>
            <a:r>
              <a:rPr lang="uk-UA" sz="1800" b="1" dirty="0" err="1" smtClean="0"/>
              <a:t>Кібербезпека</a:t>
            </a:r>
            <a:r>
              <a:rPr lang="uk-UA" sz="1800" dirty="0" smtClean="0"/>
              <a:t> – це стан  захищеності  </a:t>
            </a:r>
            <a:r>
              <a:rPr lang="uk-UA" sz="1800" dirty="0" err="1" smtClean="0"/>
              <a:t>кіберпростору</a:t>
            </a:r>
            <a:r>
              <a:rPr lang="uk-UA" sz="1800" dirty="0" smtClean="0"/>
              <a:t> держави в цілому або окремих об’єктів її інфраструктури від ризику стороннього </a:t>
            </a:r>
            <a:r>
              <a:rPr lang="uk-UA" sz="1800" dirty="0" err="1" smtClean="0"/>
              <a:t>кібервпливу</a:t>
            </a:r>
            <a:r>
              <a:rPr lang="uk-UA" sz="1800" dirty="0" smtClean="0"/>
              <a:t>, за якого забезпечується їх сталий розвиток, а також своєчасне виявлення, запобігання й нейтралізація реальних і потенційних викликів, кібернетичних втручань і загроз особистим, корпоративним і/або національним інтересам.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uk-UA" sz="1800" b="1" dirty="0" err="1" smtClean="0"/>
              <a:t>Кібертероризм</a:t>
            </a:r>
            <a:r>
              <a:rPr lang="uk-UA" sz="1800" dirty="0" smtClean="0"/>
              <a:t> – це  суспільно  небезпечна  діяльність,  що  свідомо  здійснюється в </a:t>
            </a:r>
            <a:r>
              <a:rPr lang="uk-UA" sz="1800" dirty="0" err="1" smtClean="0"/>
              <a:t>кіберпросторі</a:t>
            </a:r>
            <a:r>
              <a:rPr lang="uk-UA" sz="1800" dirty="0" smtClean="0"/>
              <a:t> (або з використанням його технічних можливостей) окремими особами або організованими групами з терористичною метою та реалізується ними через заздалегідь сплановані й політично вмотивовані </a:t>
            </a:r>
            <a:r>
              <a:rPr lang="uk-UA" sz="1800" dirty="0" err="1" smtClean="0"/>
              <a:t>кібератаки</a:t>
            </a:r>
            <a:r>
              <a:rPr lang="uk-UA" sz="1800" dirty="0" smtClean="0"/>
              <a:t> на ІТС з використанням високих технологій</a:t>
            </a:r>
          </a:p>
          <a:p>
            <a:endParaRPr lang="uk-UA" sz="1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l="11069" t="39374" r="12558" b="37001"/>
          <a:stretch>
            <a:fillRect/>
          </a:stretch>
        </p:blipFill>
        <p:spPr bwMode="auto">
          <a:xfrm>
            <a:off x="251520" y="2924944"/>
            <a:ext cx="8711952" cy="1515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9555"/>
            <a:ext cx="8229600" cy="811213"/>
          </a:xfrm>
        </p:spPr>
        <p:txBody>
          <a:bodyPr/>
          <a:lstStyle/>
          <a:p>
            <a:pPr eaLnBrk="1" hangingPunct="1"/>
            <a:r>
              <a:rPr lang="uk-UA" sz="2800" b="1" dirty="0" smtClean="0"/>
              <a:t>Індустрія сучасного </a:t>
            </a:r>
            <a:r>
              <a:rPr lang="uk-UA" sz="2800" b="1" dirty="0" err="1" smtClean="0"/>
              <a:t>кібертероризму</a:t>
            </a:r>
            <a:endParaRPr lang="uk-UA" sz="2800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2647"/>
            <a:ext cx="8229600" cy="4526633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uk-UA" sz="2000" dirty="0" smtClean="0"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1857" t="20297" r="23353" b="10797"/>
          <a:stretch>
            <a:fillRect/>
          </a:stretch>
        </p:blipFill>
        <p:spPr bwMode="auto">
          <a:xfrm>
            <a:off x="971600" y="1412776"/>
            <a:ext cx="712879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іксел">
  <a:themeElements>
    <a:clrScheme name="Пі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і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і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і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і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і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і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і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і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і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і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і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і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і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9F50DEBF976594F894C1FFC0966266F" ma:contentTypeVersion="2" ma:contentTypeDescription="Створення нового документа." ma:contentTypeScope="" ma:versionID="a03d6d63c151bc1751e3240d965d01fe">
  <xsd:schema xmlns:xsd="http://www.w3.org/2001/XMLSchema" xmlns:xs="http://www.w3.org/2001/XMLSchema" xmlns:p="http://schemas.microsoft.com/office/2006/metadata/properties" xmlns:ns2="feb19b94-ba20-472a-8860-0a156b50a6b1" targetNamespace="http://schemas.microsoft.com/office/2006/metadata/properties" ma:root="true" ma:fieldsID="92e6856d72b18116ed01658d0ecdc112" ns2:_="">
    <xsd:import namespace="feb19b94-ba20-472a-8860-0a156b50a6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b19b94-ba20-472a-8860-0a156b50a6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03ACA0-67F4-4BB2-BE50-9FFD4AD5EA3B}"/>
</file>

<file path=customXml/itemProps2.xml><?xml version="1.0" encoding="utf-8"?>
<ds:datastoreItem xmlns:ds="http://schemas.openxmlformats.org/officeDocument/2006/customXml" ds:itemID="{0A3634FF-E645-43BA-83D4-BB9D8E55A301}"/>
</file>

<file path=customXml/itemProps3.xml><?xml version="1.0" encoding="utf-8"?>
<ds:datastoreItem xmlns:ds="http://schemas.openxmlformats.org/officeDocument/2006/customXml" ds:itemID="{27538F87-138F-41F5-871A-BCD53841320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8158</TotalTime>
  <Words>4298</Words>
  <Application>Microsoft Office PowerPoint</Application>
  <PresentationFormat>Екран (4:3)</PresentationFormat>
  <Paragraphs>310</Paragraphs>
  <Slides>40</Slides>
  <Notes>7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40</vt:i4>
      </vt:variant>
    </vt:vector>
  </HeadingPairs>
  <TitlesOfParts>
    <vt:vector size="41" baseType="lpstr">
      <vt:lpstr>Піксел</vt:lpstr>
      <vt:lpstr>Лекція 1. Основні види та джерела атак на інформацію </vt:lpstr>
      <vt:lpstr>Історії битв</vt:lpstr>
      <vt:lpstr>Інтернет речей (IoT)</vt:lpstr>
      <vt:lpstr>Етапи розвитку теорії і практики комп’ютерної безпеки</vt:lpstr>
      <vt:lpstr>Кіберпростір, кібербезпека, кібертероризм</vt:lpstr>
      <vt:lpstr>Кіберпростір – це:</vt:lpstr>
      <vt:lpstr>Слайд 7</vt:lpstr>
      <vt:lpstr>Кібербезпека, кібертероризм</vt:lpstr>
      <vt:lpstr>Індустрія сучасного кібертероризму</vt:lpstr>
      <vt:lpstr>Прийоми кібертерористів</vt:lpstr>
      <vt:lpstr>Інформація – це:</vt:lpstr>
      <vt:lpstr>Властивості інформації</vt:lpstr>
      <vt:lpstr>Категорії інформації</vt:lpstr>
      <vt:lpstr>Характеристика загроз безпеці інформації</vt:lpstr>
      <vt:lpstr>Мета та завдання захисту інформації</vt:lpstr>
      <vt:lpstr>Основні терміни та визначення</vt:lpstr>
      <vt:lpstr>Категорії інформаційної безпеки </vt:lpstr>
      <vt:lpstr>  </vt:lpstr>
      <vt:lpstr> </vt:lpstr>
      <vt:lpstr> </vt:lpstr>
      <vt:lpstr> </vt:lpstr>
      <vt:lpstr> </vt:lpstr>
      <vt:lpstr> </vt:lpstr>
      <vt:lpstr>Поняття загроз</vt:lpstr>
      <vt:lpstr>Кібератака</vt:lpstr>
      <vt:lpstr>Класифікація кібератак</vt:lpstr>
      <vt:lpstr>Класифікація кібератак</vt:lpstr>
      <vt:lpstr>Класифікація кібератак</vt:lpstr>
      <vt:lpstr>Слайд 29</vt:lpstr>
      <vt:lpstr>Слайд 30</vt:lpstr>
      <vt:lpstr>Слайд 31</vt:lpstr>
      <vt:lpstr>Слайд 32</vt:lpstr>
      <vt:lpstr>Класифікація загроз ІС</vt:lpstr>
      <vt:lpstr>Шляхи здійснення загроз</vt:lpstr>
      <vt:lpstr>Слайд 35</vt:lpstr>
      <vt:lpstr>Модель порушника (зловмисника)</vt:lpstr>
      <vt:lpstr>Політика безпеки ІС</vt:lpstr>
      <vt:lpstr>Структура Політики безпеки</vt:lpstr>
      <vt:lpstr>Структура Політики безпеки</vt:lpstr>
      <vt:lpstr>Література</vt:lpstr>
    </vt:vector>
  </TitlesOfParts>
  <Company>Lviv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1. Основні види та джерела атак на інформацію</dc:title>
  <dc:creator>ira</dc:creator>
  <cp:lastModifiedBy>Iryna</cp:lastModifiedBy>
  <cp:revision>250</cp:revision>
  <dcterms:created xsi:type="dcterms:W3CDTF">2016-08-09T07:02:48Z</dcterms:created>
  <dcterms:modified xsi:type="dcterms:W3CDTF">2022-09-16T08:57:13Z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0x010100E9F50DEBF976594F894C1FFC0966266F</vt:lpwstr>
  </property>
</Properties>
</file>