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3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7"/>
  </p:notesMasterIdLst>
  <p:sldIdLst>
    <p:sldId id="256" r:id="rId2"/>
    <p:sldId id="296" r:id="rId3"/>
    <p:sldId id="319" r:id="rId4"/>
    <p:sldId id="323" r:id="rId5"/>
    <p:sldId id="320" r:id="rId6"/>
    <p:sldId id="321" r:id="rId7"/>
    <p:sldId id="324" r:id="rId8"/>
    <p:sldId id="322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25" r:id="rId20"/>
    <p:sldId id="294" r:id="rId21"/>
    <p:sldId id="318" r:id="rId22"/>
    <p:sldId id="309" r:id="rId23"/>
    <p:sldId id="308" r:id="rId24"/>
    <p:sldId id="307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36" r:id="rId34"/>
    <p:sldId id="306" r:id="rId35"/>
    <p:sldId id="333" r:id="rId36"/>
    <p:sldId id="334" r:id="rId37"/>
    <p:sldId id="297" r:id="rId38"/>
    <p:sldId id="326" r:id="rId39"/>
    <p:sldId id="327" r:id="rId40"/>
    <p:sldId id="328" r:id="rId41"/>
    <p:sldId id="330" r:id="rId42"/>
    <p:sldId id="335" r:id="rId43"/>
    <p:sldId id="329" r:id="rId44"/>
    <p:sldId id="331" r:id="rId45"/>
    <p:sldId id="303" r:id="rId46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>
        <p:scale>
          <a:sx n="66" d="100"/>
          <a:sy n="66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A364D-7A35-408C-98B4-5E0EC756E09E}" type="datetimeFigureOut">
              <a:rPr lang="uk-UA" smtClean="0"/>
              <a:pPr/>
              <a:t>16.09.2022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EC7A-B403-4E2D-A0CF-64B2BCED657F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osnovy_informatsionnoy_bezopasnosti.pdf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EC7A-B403-4E2D-A0CF-64B2BCED657F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АДЕПТ-50  (конец  60-х  годов),  пятимерное пространство </a:t>
            </a:r>
            <a:r>
              <a:rPr lang="ru-RU" dirty="0" err="1" smtClean="0"/>
              <a:t>Хартсона</a:t>
            </a:r>
            <a:r>
              <a:rPr lang="ru-RU" dirty="0" smtClean="0"/>
              <a:t> (начало 70-х годов), модель </a:t>
            </a:r>
            <a:r>
              <a:rPr lang="ru-RU" dirty="0" err="1" smtClean="0"/>
              <a:t>Хариссона</a:t>
            </a:r>
            <a:r>
              <a:rPr lang="ru-RU" dirty="0" smtClean="0"/>
              <a:t>- </a:t>
            </a:r>
            <a:r>
              <a:rPr lang="ru-RU" dirty="0" err="1" smtClean="0"/>
              <a:t>Руззо-Ульмана</a:t>
            </a:r>
            <a:r>
              <a:rPr lang="ru-RU" dirty="0" smtClean="0"/>
              <a:t>  (середина  70-х  годов),  модель  </a:t>
            </a:r>
            <a:r>
              <a:rPr lang="ru-RU" dirty="0" err="1" smtClean="0"/>
              <a:t>Take-Grant</a:t>
            </a:r>
            <a:r>
              <a:rPr lang="ru-RU" dirty="0" smtClean="0"/>
              <a:t> (1976 г.).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EC7A-B403-4E2D-A0CF-64B2BCED657F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osnovy_informatsionnoy_bezopasnosti.pdf</a:t>
            </a:r>
          </a:p>
          <a:p>
            <a:r>
              <a:rPr lang="uk-UA" sz="1200" b="1" dirty="0" smtClean="0"/>
              <a:t>Белла і </a:t>
            </a:r>
            <a:r>
              <a:rPr lang="uk-UA" sz="1200" b="1" dirty="0" err="1" smtClean="0"/>
              <a:t>ЛаПадулі</a:t>
            </a:r>
            <a:r>
              <a:rPr lang="en-US" sz="1200" b="1" dirty="0" smtClean="0"/>
              <a:t> </a:t>
            </a:r>
            <a:r>
              <a:rPr lang="uk-UA" sz="1200" b="1" dirty="0" smtClean="0"/>
              <a:t>, Low-Water-Mark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EC7A-B403-4E2D-A0CF-64B2BCED657F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1D45D-35D4-488F-8C4F-45C966FF4D8E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1269-71AC-4947-9A68-2C8A505F4F59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262F-3C94-4CD5-A6B2-83EBAD5C2A3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B550F-B57D-49CE-8319-BC0BC378DA03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832B1-BCB9-4048-98C1-8CDE6CEC3938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D860-E6BB-44AB-9790-69A59EE14AD5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D854-FAAF-4C35-93F1-C4003C85EABA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4AB3-8A91-4C20-9982-7C29658103E2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6A50F-CE6A-4BDA-BA07-3F7508CB649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6C9B-CD03-44EF-8FC2-DF650A74AAC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CF462-110C-44A0-9F40-2FCAD60EED4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129BE62-0BB3-4751-B698-33D668D18FD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3968" y="1828800"/>
            <a:ext cx="4707632" cy="2209800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Лекція 2.</a:t>
            </a: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>Методи та м</a:t>
            </a:r>
            <a:r>
              <a:rPr lang="uk-UA" sz="3600" b="1" dirty="0" smtClean="0"/>
              <a:t>оделі захисту інформації</a:t>
            </a:r>
            <a:r>
              <a:rPr lang="uk-UA" sz="4600" dirty="0" smtClean="0"/>
              <a:t> </a:t>
            </a:r>
          </a:p>
        </p:txBody>
      </p:sp>
      <p:sp>
        <p:nvSpPr>
          <p:cNvPr id="3076" name="AutoShape 6" descr="МУЗИЧНІ ВІРТУОЗИ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grpSp>
        <p:nvGrpSpPr>
          <p:cNvPr id="5" name="Google Shape;161;p29"/>
          <p:cNvGrpSpPr/>
          <p:nvPr/>
        </p:nvGrpSpPr>
        <p:grpSpPr>
          <a:xfrm>
            <a:off x="35496" y="620688"/>
            <a:ext cx="4248472" cy="5472608"/>
            <a:chOff x="196269" y="-35131"/>
            <a:chExt cx="4117010" cy="5284424"/>
          </a:xfrm>
        </p:grpSpPr>
        <p:grpSp>
          <p:nvGrpSpPr>
            <p:cNvPr id="6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4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2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Rectangle 3"/>
          <p:cNvSpPr txBox="1">
            <a:spLocks noChangeArrowheads="1"/>
          </p:cNvSpPr>
          <p:nvPr/>
        </p:nvSpPr>
        <p:spPr bwMode="auto">
          <a:xfrm>
            <a:off x="4139952" y="4365104"/>
            <a:ext cx="44644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Типи </a:t>
            </a:r>
            <a:r>
              <a:rPr lang="uk-UA" sz="2400" kern="0" dirty="0" smtClean="0">
                <a:latin typeface="+mn-lt"/>
              </a:rPr>
              <a:t>п</a:t>
            </a:r>
            <a:r>
              <a:rPr kumimoji="0" lang="uk-U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олітик</a:t>
            </a:r>
            <a:r>
              <a:rPr kumimoji="0" lang="uk-UA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безпеки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uk-U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Абстрактні моделі захисту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uk-UA" sz="2400" kern="0" dirty="0" smtClean="0"/>
              <a:t>Методи захисту інформації</a:t>
            </a:r>
            <a:endParaRPr lang="en-US" sz="24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Модель Adept-50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400" b="1" dirty="0" smtClean="0"/>
              <a:t>Z=</a:t>
            </a:r>
            <a:r>
              <a:rPr lang="en-US" sz="2400" b="1" dirty="0" smtClean="0"/>
              <a:t>&lt;Q,K&gt;</a:t>
            </a:r>
            <a:r>
              <a:rPr lang="uk-UA" sz="2400" b="1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де Q – множина об’єктів захисту,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K – множина категорій, які присвоюються об’єктам захисту.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Виділяють 4 типи об`єктів</a:t>
            </a:r>
            <a:r>
              <a:rPr lang="en-US" sz="2000" dirty="0" smtClean="0"/>
              <a:t> </a:t>
            </a:r>
            <a:r>
              <a:rPr lang="uk-UA" sz="2000" dirty="0" smtClean="0"/>
              <a:t>Q={U,J,T,F}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U (</a:t>
            </a:r>
            <a:r>
              <a:rPr lang="uk-UA" sz="2000" dirty="0" err="1" smtClean="0"/>
              <a:t>users</a:t>
            </a:r>
            <a:r>
              <a:rPr lang="uk-UA" sz="2000" dirty="0" smtClean="0"/>
              <a:t>) – множина користувачів комп’ютерної системи,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J (</a:t>
            </a:r>
            <a:r>
              <a:rPr lang="uk-UA" sz="2000" dirty="0" err="1" smtClean="0"/>
              <a:t>jobs</a:t>
            </a:r>
            <a:r>
              <a:rPr lang="uk-UA" sz="2000" dirty="0" smtClean="0"/>
              <a:t>) – множина робіт, які виконуються системою,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T (</a:t>
            </a:r>
            <a:r>
              <a:rPr lang="uk-UA" sz="2000" dirty="0" err="1" smtClean="0"/>
              <a:t>terminals</a:t>
            </a:r>
            <a:r>
              <a:rPr lang="uk-UA" sz="2000" dirty="0" smtClean="0"/>
              <a:t>) – множина терміналів, зареєстрованих в системі,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F (</a:t>
            </a:r>
            <a:r>
              <a:rPr lang="uk-UA" sz="2000" dirty="0" err="1" smtClean="0"/>
              <a:t>files</a:t>
            </a:r>
            <a:r>
              <a:rPr lang="uk-UA" sz="2000" dirty="0" smtClean="0"/>
              <a:t>) – множина файлів, які можуть містити секретну інформацію.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dirty="0" smtClean="0"/>
              <a:t>Для кожного типу об’єктів задаються 4 категорії</a:t>
            </a:r>
            <a:r>
              <a:rPr lang="en-US" sz="2000" dirty="0" smtClean="0"/>
              <a:t> </a:t>
            </a:r>
            <a:r>
              <a:rPr lang="uk-UA" sz="2000" dirty="0" smtClean="0"/>
              <a:t>K = {a,b,c,d} :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a – категорії секретності об’єктів;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b – категорії роду робіт, до якого відносяться об’єкти;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c – категорії (списки) користувачів об’єктів;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sz="2000" dirty="0" smtClean="0"/>
              <a:t>d – категорії доступу до об’єкту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Модель Хартсона (1976)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400" b="1" smtClean="0"/>
              <a:t>Z = </a:t>
            </a:r>
            <a:r>
              <a:rPr lang="en-US" sz="2400" b="1" smtClean="0"/>
              <a:t>&lt;U,R,E,S,A&gt;</a:t>
            </a:r>
            <a:r>
              <a:rPr lang="uk-UA" sz="2000" smtClean="0"/>
              <a:t>, де </a:t>
            </a:r>
            <a:endParaRPr lang="en-US" sz="2000" smtClean="0"/>
          </a:p>
          <a:p>
            <a:pPr eaLnBrk="1" hangingPunct="1"/>
            <a:r>
              <a:rPr lang="uk-UA" sz="2000" smtClean="0"/>
              <a:t>U – множина користувачів системи, </a:t>
            </a:r>
            <a:endParaRPr lang="en-US" sz="2000" smtClean="0"/>
          </a:p>
          <a:p>
            <a:pPr eaLnBrk="1" hangingPunct="1"/>
            <a:r>
              <a:rPr lang="uk-UA" sz="2000" smtClean="0"/>
              <a:t>R – множина захищених інформаційних ресурсів, </a:t>
            </a:r>
            <a:endParaRPr lang="en-US" sz="2000" smtClean="0"/>
          </a:p>
          <a:p>
            <a:pPr eaLnBrk="1" hangingPunct="1"/>
            <a:r>
              <a:rPr lang="uk-UA" sz="2000" smtClean="0"/>
              <a:t>E – множина операцій, що виконуються з інформаційними ресурсами, </a:t>
            </a:r>
            <a:endParaRPr lang="en-US" sz="2000" smtClean="0"/>
          </a:p>
          <a:p>
            <a:pPr eaLnBrk="1" hangingPunct="1"/>
            <a:r>
              <a:rPr lang="uk-UA" sz="2000" smtClean="0"/>
              <a:t>S – множина станів системи захисту, </a:t>
            </a:r>
            <a:endParaRPr lang="en-US" sz="2000" smtClean="0"/>
          </a:p>
          <a:p>
            <a:pPr eaLnBrk="1" hangingPunct="1"/>
            <a:r>
              <a:rPr lang="uk-UA" sz="2000" smtClean="0"/>
              <a:t>A – множина повноважень груп користувачів з доступу до конкретних ресурсів </a:t>
            </a:r>
            <a:endParaRPr lang="en-US" sz="2000" smtClean="0"/>
          </a:p>
          <a:p>
            <a:pPr eaLnBrk="1" hangingPunct="1"/>
            <a:endParaRPr 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Модель Белла і </a:t>
            </a:r>
            <a:r>
              <a:rPr lang="uk-UA" sz="3600" b="1" dirty="0" err="1" smtClean="0"/>
              <a:t>ЛаПадулі</a:t>
            </a:r>
            <a:r>
              <a:rPr lang="en-US" sz="3600" b="1" dirty="0" smtClean="0"/>
              <a:t> (1976)</a:t>
            </a:r>
            <a:endParaRPr lang="uk-UA" sz="36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23034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b="1" smtClean="0"/>
              <a:t>Z=</a:t>
            </a:r>
            <a:r>
              <a:rPr lang="en-US" sz="2000" b="1" smtClean="0"/>
              <a:t>&lt;S,Q,P&gt;</a:t>
            </a:r>
            <a:r>
              <a:rPr lang="uk-UA" sz="2000" smtClean="0"/>
              <a:t>, </a:t>
            </a:r>
            <a:r>
              <a:rPr lang="uk-UA" sz="1800" smtClean="0"/>
              <a:t>де 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uk-UA" sz="2000" b="1" smtClean="0"/>
              <a:t>S</a:t>
            </a:r>
            <a:r>
              <a:rPr lang="uk-UA" sz="2000" smtClean="0"/>
              <a:t> – множина активних суб’єктів, до яких відносяться користувачі та їх програми, а також процедури, потоки, що формують запити до інформаційних ресурсів; 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uk-UA" sz="2000" b="1" smtClean="0"/>
              <a:t>Q</a:t>
            </a:r>
            <a:r>
              <a:rPr lang="uk-UA" sz="2000" smtClean="0"/>
              <a:t> – множина інформаційних об’єктів (ресурсів), доступ до яких обмежено; 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uk-UA" sz="2000" b="1" smtClean="0"/>
              <a:t>P</a:t>
            </a:r>
            <a:r>
              <a:rPr lang="uk-UA" sz="2000" smtClean="0"/>
              <a:t> – множина прав доступу конкретних об’єктів до конкретних суб’єктів.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3978275"/>
            <a:ext cx="6769100" cy="2466975"/>
            <a:chOff x="1891" y="13460"/>
            <a:chExt cx="8550" cy="31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91" y="13460"/>
              <a:ext cx="1814" cy="989"/>
              <a:chOff x="2317" y="1338"/>
              <a:chExt cx="3994" cy="1156"/>
            </a:xfrm>
          </p:grpSpPr>
          <p:sp>
            <p:nvSpPr>
              <p:cNvPr id="30744" name="AutoShape 6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45" name="Text Box 7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altLang="ko-KR" sz="800" b="1">
                  <a:latin typeface="Times New Roman" pitchFamily="18" charset="0"/>
                  <a:ea typeface="Batang" pitchFamily="18" charset="-127"/>
                </a:endParaRPr>
              </a:p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Суб</a:t>
                </a:r>
                <a:r>
                  <a:rPr lang="en-US" altLang="ko-KR" sz="2000" b="1">
                    <a:latin typeface="Times New Roman" pitchFamily="18" charset="0"/>
                    <a:ea typeface="Batang" pitchFamily="18" charset="-127"/>
                  </a:rPr>
                  <a:t>’</a:t>
                </a:r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єкти </a:t>
                </a:r>
                <a:r>
                  <a:rPr lang="en-US" altLang="ko-KR" sz="2000" b="1">
                    <a:latin typeface="Times New Roman" pitchFamily="18" charset="0"/>
                    <a:ea typeface="Batang" pitchFamily="18" charset="-127"/>
                  </a:rPr>
                  <a:t>S</a:t>
                </a:r>
                <a:endParaRPr lang="uk-UA" sz="20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840" y="15594"/>
              <a:ext cx="2656" cy="989"/>
              <a:chOff x="2317" y="1338"/>
              <a:chExt cx="3994" cy="1156"/>
            </a:xfrm>
          </p:grpSpPr>
          <p:sp>
            <p:nvSpPr>
              <p:cNvPr id="30742" name="AutoShape 9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43" name="Text Box 10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Матриця прав доступу </a:t>
                </a:r>
                <a:r>
                  <a:rPr lang="en-US" altLang="ko-KR" sz="2000" b="1">
                    <a:latin typeface="Times New Roman" pitchFamily="18" charset="0"/>
                    <a:ea typeface="Batang" pitchFamily="18" charset="-127"/>
                  </a:rPr>
                  <a:t>||P||</a:t>
                </a:r>
                <a:endParaRPr lang="uk-UA" sz="200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840" y="13464"/>
              <a:ext cx="2656" cy="989"/>
              <a:chOff x="2317" y="1338"/>
              <a:chExt cx="3994" cy="1156"/>
            </a:xfrm>
          </p:grpSpPr>
          <p:sp>
            <p:nvSpPr>
              <p:cNvPr id="30740" name="AutoShape 12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41" name="Text Box 13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Диспетчер доступу</a:t>
                </a:r>
                <a:endParaRPr lang="uk-UA" sz="200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8627" y="13464"/>
              <a:ext cx="1814" cy="989"/>
              <a:chOff x="2317" y="1338"/>
              <a:chExt cx="3994" cy="1156"/>
            </a:xfrm>
          </p:grpSpPr>
          <p:sp>
            <p:nvSpPr>
              <p:cNvPr id="30738" name="AutoShape 15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39" name="Text Box 16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en-US" altLang="ko-KR" sz="800" b="1">
                  <a:latin typeface="Times New Roman" pitchFamily="18" charset="0"/>
                  <a:ea typeface="Batang" pitchFamily="18" charset="-127"/>
                </a:endParaRPr>
              </a:p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Об</a:t>
                </a:r>
                <a:r>
                  <a:rPr lang="en-US" altLang="ko-KR" sz="2000" b="1">
                    <a:latin typeface="Times New Roman" pitchFamily="18" charset="0"/>
                    <a:ea typeface="Batang" pitchFamily="18" charset="-127"/>
                  </a:rPr>
                  <a:t>’</a:t>
                </a:r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єкти </a:t>
                </a:r>
                <a:r>
                  <a:rPr lang="en-US" altLang="ko-KR" sz="2000" b="1">
                    <a:latin typeface="Times New Roman" pitchFamily="18" charset="0"/>
                    <a:ea typeface="Batang" pitchFamily="18" charset="-127"/>
                  </a:rPr>
                  <a:t>Q</a:t>
                </a:r>
                <a:endParaRPr lang="uk-UA" sz="2000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5971" y="14449"/>
              <a:ext cx="378" cy="1134"/>
              <a:chOff x="5778" y="14475"/>
              <a:chExt cx="378" cy="1701"/>
            </a:xfrm>
          </p:grpSpPr>
          <p:sp>
            <p:nvSpPr>
              <p:cNvPr id="30736" name="Line 18"/>
              <p:cNvSpPr>
                <a:spLocks noChangeShapeType="1"/>
              </p:cNvSpPr>
              <p:nvPr/>
            </p:nvSpPr>
            <p:spPr bwMode="auto">
              <a:xfrm>
                <a:off x="6156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37" name="Line 19"/>
              <p:cNvSpPr>
                <a:spLocks noChangeShapeType="1"/>
              </p:cNvSpPr>
              <p:nvPr/>
            </p:nvSpPr>
            <p:spPr bwMode="auto">
              <a:xfrm>
                <a:off x="5778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 rot="5400000" flipV="1">
              <a:off x="4088" y="13393"/>
              <a:ext cx="378" cy="1134"/>
              <a:chOff x="5778" y="14475"/>
              <a:chExt cx="378" cy="1701"/>
            </a:xfrm>
          </p:grpSpPr>
          <p:sp>
            <p:nvSpPr>
              <p:cNvPr id="30734" name="Line 21"/>
              <p:cNvSpPr>
                <a:spLocks noChangeShapeType="1"/>
              </p:cNvSpPr>
              <p:nvPr/>
            </p:nvSpPr>
            <p:spPr bwMode="auto">
              <a:xfrm>
                <a:off x="6156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35" name="Line 22"/>
              <p:cNvSpPr>
                <a:spLocks noChangeShapeType="1"/>
              </p:cNvSpPr>
              <p:nvPr/>
            </p:nvSpPr>
            <p:spPr bwMode="auto">
              <a:xfrm>
                <a:off x="5778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 rot="5400000" flipV="1">
              <a:off x="7857" y="13393"/>
              <a:ext cx="378" cy="1134"/>
              <a:chOff x="5778" y="14475"/>
              <a:chExt cx="378" cy="1701"/>
            </a:xfrm>
          </p:grpSpPr>
          <p:sp>
            <p:nvSpPr>
              <p:cNvPr id="30732" name="Line 24"/>
              <p:cNvSpPr>
                <a:spLocks noChangeShapeType="1"/>
              </p:cNvSpPr>
              <p:nvPr/>
            </p:nvSpPr>
            <p:spPr bwMode="auto">
              <a:xfrm>
                <a:off x="6156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30733" name="Line 25"/>
              <p:cNvSpPr>
                <a:spLocks noChangeShapeType="1"/>
              </p:cNvSpPr>
              <p:nvPr/>
            </p:nvSpPr>
            <p:spPr bwMode="auto">
              <a:xfrm>
                <a:off x="5778" y="14475"/>
                <a:ext cx="0" cy="17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uk-U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35975" cy="811213"/>
          </a:xfrm>
        </p:spPr>
        <p:txBody>
          <a:bodyPr/>
          <a:lstStyle/>
          <a:p>
            <a:pPr eaLnBrk="1" hangingPunct="1"/>
            <a:r>
              <a:rPr lang="uk-UA" sz="3200" b="1" dirty="0" err="1" smtClean="0"/>
              <a:t>Багатокільцева</a:t>
            </a:r>
            <a:r>
              <a:rPr lang="uk-UA" sz="3200" b="1" dirty="0" smtClean="0"/>
              <a:t> модель Low-Water-Mark</a:t>
            </a:r>
            <a:endParaRPr lang="uk-UA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2000" smtClean="0"/>
              <a:t>Опублікована в 1981 р. Використовується в системах захисту документів різного рівня секретності. 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uk-UA" sz="2000" smtClean="0"/>
              <a:t>Введено поняття потоку захищених і контрольованих запитів на доступ до інформаційних об’єктів по операціям: читання (Read), запис (Write) і очищення (reSet). 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2997200"/>
            <a:ext cx="3889375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Модель Гогена-Мезігера</a:t>
            </a:r>
            <a:r>
              <a:rPr lang="en-US" sz="3600" b="1" smtClean="0"/>
              <a:t> (1982)</a:t>
            </a:r>
            <a:r>
              <a:rPr lang="uk-UA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2000" smtClean="0"/>
              <a:t>Модель Гогена-Мезігера (Goguen-Meseguer), представлена ними в 1982 році, заснована на теорії автоматів. Згідно їй система може при кожній дії переходити з одного дозволеного стану в деякий інший. </a:t>
            </a:r>
          </a:p>
          <a:p>
            <a:pPr eaLnBrk="1" hangingPunct="1">
              <a:lnSpc>
                <a:spcPct val="90000"/>
              </a:lnSpc>
            </a:pPr>
            <a:r>
              <a:rPr lang="uk-UA" sz="2000" smtClean="0"/>
              <a:t>Суб’єкти і об’єкти в даній моделі захисту розбиваються на групи – домени, і перехід системи з одного стану в інший виконується тільки відповідно до так званої таблиці дозволів, в якій вказано, які операції може виконувати суб’єкт, скажімо, з домену C над об’єктом з домену D.</a:t>
            </a:r>
          </a:p>
          <a:p>
            <a:pPr eaLnBrk="1" hangingPunct="1">
              <a:lnSpc>
                <a:spcPct val="90000"/>
              </a:lnSpc>
            </a:pPr>
            <a:r>
              <a:rPr lang="uk-UA" sz="2000" smtClean="0"/>
              <a:t> У даній моделі під час переходу системи з одного дозволеного стану в інший використовуються транзакції, що забезпечує загальну цілісність системи.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Модель Лендвера</a:t>
            </a:r>
            <a:r>
              <a:rPr lang="uk-UA" smtClean="0"/>
              <a:t> </a:t>
            </a:r>
            <a:r>
              <a:rPr lang="en-US" sz="3600" smtClean="0"/>
              <a:t>(1984)</a:t>
            </a:r>
            <a:endParaRPr lang="uk-UA" sz="3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smtClean="0"/>
              <a:t>Модель Лендвера оперує такими важливими поняттями для захисту мережевих взаємодій, як: 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uk-UA" sz="2000" smtClean="0"/>
              <a:t>P – пакет або «контейнер» – багаторівнева інформаційна структура, 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uk-UA" sz="2000" smtClean="0"/>
              <a:t>S – «сутність» – інформаційний об`єкт (дані в контейнері), які також можуть бути контейнером.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smtClean="0"/>
              <a:t>Для контейнерів і сутностей вводиться K – класифікація за рівнем секретності.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smtClean="0"/>
              <a:t>Операції: О – функції, які виконуються користувачами або їх програмами (І – ідентифікатор користувача) над сутностями S дозволені тільки тоді, коли відповідні класифікатори більше або рівні: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</a:t>
            </a:r>
            <a:r>
              <a:rPr lang="uk-UA" sz="2000" smtClean="0"/>
              <a:t>I </a:t>
            </a:r>
            <a:r>
              <a:rPr lang="en-US" sz="2000" smtClean="0"/>
              <a:t> -&gt; </a:t>
            </a:r>
            <a:r>
              <a:rPr lang="uk-UA" sz="2000" smtClean="0"/>
              <a:t>O </a:t>
            </a:r>
            <a:r>
              <a:rPr lang="en-US" sz="2000" smtClean="0"/>
              <a:t> -&gt; </a:t>
            </a:r>
            <a:r>
              <a:rPr lang="uk-UA" sz="2000" smtClean="0"/>
              <a:t>S, якщо Кі</a:t>
            </a:r>
            <a:r>
              <a:rPr lang="en-US" sz="2000" smtClean="0"/>
              <a:t> &gt;=  </a:t>
            </a:r>
            <a:r>
              <a:rPr lang="uk-UA" sz="2000" smtClean="0"/>
              <a:t>Kp</a:t>
            </a:r>
            <a:r>
              <a:rPr lang="en-US" sz="2000" smtClean="0"/>
              <a:t> &gt; = </a:t>
            </a:r>
            <a:r>
              <a:rPr lang="uk-UA" sz="2000" smtClean="0"/>
              <a:t>K 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2000" smtClean="0"/>
              <a:t>Модель  Лендвера  використовується  для  організації  систем  захисту  в корпоративних  мережах  різних  рівнів, наприклад, для  доступу  до корпоративних серверів додатків або до конфіденційних баз даних.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Сазерлендська модель</a:t>
            </a:r>
            <a:r>
              <a:rPr lang="uk-UA" sz="3600" smtClean="0"/>
              <a:t> </a:t>
            </a:r>
            <a:r>
              <a:rPr lang="en-US" sz="3600" smtClean="0"/>
              <a:t>(1986)</a:t>
            </a:r>
            <a:endParaRPr lang="uk-UA" sz="36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/>
            <a:r>
              <a:rPr lang="uk-UA" sz="2000" dirty="0" err="1" smtClean="0"/>
              <a:t>Сазерлендська</a:t>
            </a:r>
            <a:r>
              <a:rPr lang="uk-UA" sz="2000" dirty="0" smtClean="0"/>
              <a:t> модель захисту(від англ. </a:t>
            </a:r>
            <a:r>
              <a:rPr lang="uk-UA" sz="2000" dirty="0" err="1" smtClean="0"/>
              <a:t>Sutherland</a:t>
            </a:r>
            <a:r>
              <a:rPr lang="uk-UA" sz="2000" dirty="0" smtClean="0"/>
              <a:t>) робить акцент на взаємодії суб’єктів і потоків інформації. </a:t>
            </a:r>
          </a:p>
          <a:p>
            <a:pPr eaLnBrk="1" hangingPunct="1"/>
            <a:r>
              <a:rPr lang="uk-UA" sz="2000" dirty="0" smtClean="0"/>
              <a:t>Тут використовується машина станів з безліччю дозволених комбінацій станів і деяким набором початкових позицій. </a:t>
            </a:r>
          </a:p>
          <a:p>
            <a:pPr eaLnBrk="1" hangingPunct="1">
              <a:spcBef>
                <a:spcPct val="0"/>
              </a:spcBef>
            </a:pPr>
            <a:r>
              <a:rPr lang="uk-UA" sz="2000" dirty="0" smtClean="0"/>
              <a:t>У даній моделі досліджується поведінка множинних композицій функцій переходу з одного стану в інший.</a:t>
            </a:r>
            <a:r>
              <a:rPr lang="uk-UA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4000" b="1" smtClean="0"/>
              <a:t>Модель Біба (</a:t>
            </a:r>
            <a:r>
              <a:rPr lang="uk-UA" sz="3600" b="1" smtClean="0"/>
              <a:t>Biba)</a:t>
            </a:r>
            <a:r>
              <a:rPr lang="uk-UA" sz="3600" smtClean="0"/>
              <a:t> </a:t>
            </a:r>
            <a:r>
              <a:rPr lang="en-US" sz="3600" smtClean="0"/>
              <a:t>(1977)</a:t>
            </a:r>
            <a:endParaRPr lang="uk-UA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uk-UA" sz="2400" smtClean="0"/>
              <a:t>Суб’єкт не може викликати на виконання суб’єкти з нижчим рівнем доступу.  </a:t>
            </a:r>
            <a:endParaRPr lang="en-US" sz="2400" smtClean="0"/>
          </a:p>
          <a:p>
            <a:pPr eaLnBrk="1" hangingPunct="1"/>
            <a:r>
              <a:rPr lang="uk-UA" sz="2400" smtClean="0"/>
              <a:t>Суб’єкт не може модифікувати об’єкти з вищим рівнем доступу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Модель Кларка-Вільсона (1987)</a:t>
            </a:r>
            <a:endParaRPr lang="uk-UA" sz="3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2000" smtClean="0"/>
              <a:t>Опублікована в 1987 році і модифікована в 1989. 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smtClean="0"/>
              <a:t>Базується на розширеній таблиці дозволів, яка детально описує права доступу суб’єктів до інформаційних об’єктів. Окрім суб’єктів та об’єктів, модель розглядає третю сторону системи захисту – інструментарій підтримки системи безпеки. Таким інструментарієм як правило, є програма-супервізор.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smtClean="0"/>
              <a:t>Модель використовує транзакції для довільних дій, які вимагають більше ніж одну операцію. Транзакції побудовано за методом верифікації, тобто ідентифікація суб’єкта проводиться не лише перед виконанням команди від нього, а й повторно після виконання. Це дозволило зняти проблему підміни автора в момент між його ідентифікацією і власне командою. </a:t>
            </a:r>
          </a:p>
          <a:p>
            <a:pPr eaLnBrk="1" hangingPunct="1">
              <a:lnSpc>
                <a:spcPct val="80000"/>
              </a:lnSpc>
            </a:pPr>
            <a:r>
              <a:rPr lang="uk-UA" sz="2000" smtClean="0"/>
              <a:t>Модель Кларка-Вільсона вважається однією із найбільш досконалих для підтримки цілісності інформаційних систем.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 rot="-5400000">
            <a:off x="-2641550" y="3081710"/>
            <a:ext cx="6309321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Порівняння політик безпеки</a:t>
            </a:r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</p:nvPr>
        </p:nvGraphicFramePr>
        <p:xfrm>
          <a:off x="827584" y="0"/>
          <a:ext cx="8100393" cy="698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826"/>
                <a:gridCol w="1777330"/>
                <a:gridCol w="1620079"/>
                <a:gridCol w="1620079"/>
                <a:gridCol w="1620079"/>
              </a:tblGrid>
              <a:tr h="504840">
                <a:tc>
                  <a:txBody>
                    <a:bodyPr/>
                    <a:lstStyle/>
                    <a:p>
                      <a:r>
                        <a:rPr lang="uk-UA" sz="1400" noProof="0" dirty="0" err="1" smtClean="0"/>
                        <a:t>Характе-ристика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DAC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MAC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RBAC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ABAC</a:t>
                      </a:r>
                      <a:endParaRPr lang="uk-UA" sz="1400" noProof="0"/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Орієнтація </a:t>
                      </a:r>
                    </a:p>
                    <a:p>
                      <a:endParaRPr lang="uk-UA" sz="14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безпосередній  доступ суб’єктів </a:t>
                      </a:r>
                    </a:p>
                    <a:p>
                      <a:r>
                        <a:rPr lang="uk-UA" sz="1400" noProof="0" dirty="0" smtClean="0"/>
                        <a:t>до об’єктів 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інформаційні </a:t>
                      </a:r>
                    </a:p>
                    <a:p>
                      <a:r>
                        <a:rPr lang="uk-UA" sz="1400" noProof="0" dirty="0" smtClean="0"/>
                        <a:t>потоки </a:t>
                      </a:r>
                    </a:p>
                    <a:p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smtClean="0"/>
                        <a:t>організаційні </a:t>
                      </a:r>
                    </a:p>
                    <a:p>
                      <a:r>
                        <a:rPr lang="uk-UA" sz="1400" noProof="0" smtClean="0"/>
                        <a:t>ролі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 smtClean="0"/>
                        <a:t>організаційні ролі</a:t>
                      </a:r>
                    </a:p>
                    <a:p>
                      <a:endParaRPr lang="uk-UA" sz="1400" noProof="0" dirty="0"/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Підтримка </a:t>
                      </a:r>
                    </a:p>
                    <a:p>
                      <a:r>
                        <a:rPr lang="uk-UA" sz="1400" noProof="0" dirty="0" smtClean="0"/>
                        <a:t>системою </a:t>
                      </a:r>
                    </a:p>
                    <a:p>
                      <a:r>
                        <a:rPr lang="uk-UA" sz="1400" noProof="0" dirty="0" smtClean="0"/>
                        <a:t>захисту 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err="1" smtClean="0"/>
                        <a:t>цецентралізована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 smtClean="0"/>
                        <a:t>централізована</a:t>
                      </a:r>
                      <a:endParaRPr lang="uk-UA" sz="1400" noProof="0" dirty="0" smtClean="0"/>
                    </a:p>
                    <a:p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 smtClean="0"/>
                        <a:t>централізована</a:t>
                      </a:r>
                      <a:endParaRPr lang="uk-UA" sz="1400" noProof="0" dirty="0" smtClean="0"/>
                    </a:p>
                    <a:p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noProof="0" dirty="0" smtClean="0"/>
                        <a:t>централізована</a:t>
                      </a:r>
                      <a:endParaRPr lang="uk-UA" sz="1400" noProof="0" dirty="0" smtClean="0"/>
                    </a:p>
                    <a:p>
                      <a:endParaRPr lang="uk-UA" sz="1400" noProof="0" dirty="0"/>
                    </a:p>
                  </a:txBody>
                  <a:tcPr/>
                </a:tc>
              </a:tr>
              <a:tr h="1752091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Адміністративна модель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Орієнтована на </a:t>
                      </a:r>
                    </a:p>
                    <a:p>
                      <a:r>
                        <a:rPr lang="uk-UA" sz="1400" noProof="0" dirty="0" smtClean="0"/>
                        <a:t>об'єкти і ресурси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Утруднення при </a:t>
                      </a:r>
                    </a:p>
                    <a:p>
                      <a:r>
                        <a:rPr lang="uk-UA" sz="1400" noProof="0" dirty="0" smtClean="0"/>
                        <a:t>відображенні на </a:t>
                      </a:r>
                    </a:p>
                    <a:p>
                      <a:r>
                        <a:rPr lang="uk-UA" sz="1400" noProof="0" dirty="0" smtClean="0"/>
                        <a:t>адміністративну </a:t>
                      </a:r>
                    </a:p>
                    <a:p>
                      <a:r>
                        <a:rPr lang="uk-UA" sz="1400" noProof="0" dirty="0" smtClean="0"/>
                        <a:t>модель </a:t>
                      </a:r>
                    </a:p>
                    <a:p>
                      <a:r>
                        <a:rPr lang="uk-UA" sz="1400" noProof="0" dirty="0" smtClean="0"/>
                        <a:t>управління </a:t>
                      </a:r>
                    </a:p>
                    <a:p>
                      <a:r>
                        <a:rPr lang="uk-UA" sz="1400" noProof="0" dirty="0" smtClean="0"/>
                        <a:t>доступом </a:t>
                      </a:r>
                    </a:p>
                    <a:p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легко </a:t>
                      </a:r>
                    </a:p>
                    <a:p>
                      <a:r>
                        <a:rPr lang="uk-UA" sz="1400" noProof="0" dirty="0" smtClean="0"/>
                        <a:t>відображається на</a:t>
                      </a:r>
                    </a:p>
                    <a:p>
                      <a:r>
                        <a:rPr lang="uk-UA" sz="1400" noProof="0" dirty="0" smtClean="0"/>
                        <a:t>адміністративну </a:t>
                      </a:r>
                    </a:p>
                    <a:p>
                      <a:r>
                        <a:rPr lang="uk-UA" sz="1400" noProof="0" dirty="0" smtClean="0"/>
                        <a:t>модель </a:t>
                      </a:r>
                    </a:p>
                    <a:p>
                      <a:r>
                        <a:rPr lang="uk-UA" sz="1400" noProof="0" dirty="0" smtClean="0"/>
                        <a:t>управління </a:t>
                      </a:r>
                    </a:p>
                    <a:p>
                      <a:r>
                        <a:rPr lang="uk-UA" sz="1400" noProof="0" dirty="0" smtClean="0"/>
                        <a:t>доступом </a:t>
                      </a:r>
                    </a:p>
                    <a:p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Відносно легко </a:t>
                      </a:r>
                    </a:p>
                    <a:p>
                      <a:r>
                        <a:rPr lang="uk-UA" sz="1400" noProof="0" dirty="0" smtClean="0"/>
                        <a:t>відображається </a:t>
                      </a:r>
                    </a:p>
                    <a:p>
                      <a:r>
                        <a:rPr lang="uk-UA" sz="1400" noProof="0" dirty="0" smtClean="0"/>
                        <a:t>на </a:t>
                      </a:r>
                    </a:p>
                    <a:p>
                      <a:r>
                        <a:rPr lang="uk-UA" sz="1400" noProof="0" dirty="0" smtClean="0"/>
                        <a:t>адміністративну </a:t>
                      </a:r>
                    </a:p>
                    <a:p>
                      <a:r>
                        <a:rPr lang="uk-UA" sz="1400" noProof="0" dirty="0" smtClean="0"/>
                        <a:t>модель </a:t>
                      </a:r>
                    </a:p>
                    <a:p>
                      <a:r>
                        <a:rPr lang="uk-UA" sz="1400" noProof="0" dirty="0" smtClean="0"/>
                        <a:t>управління </a:t>
                      </a:r>
                    </a:p>
                    <a:p>
                      <a:r>
                        <a:rPr lang="uk-UA" sz="1400" noProof="0" dirty="0" smtClean="0"/>
                        <a:t>доступом </a:t>
                      </a:r>
                    </a:p>
                    <a:p>
                      <a:endParaRPr lang="uk-UA" sz="1400" noProof="0" dirty="0"/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Розуміння </a:t>
                      </a:r>
                    </a:p>
                    <a:p>
                      <a:r>
                        <a:rPr lang="uk-UA" sz="1400" noProof="0" dirty="0" smtClean="0"/>
                        <a:t>розробниками і користувачами 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складна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</a:tr>
              <a:tr h="504840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Ступінь </a:t>
                      </a:r>
                    </a:p>
                    <a:p>
                      <a:r>
                        <a:rPr lang="uk-UA" sz="1400" noProof="0" smtClean="0"/>
                        <a:t>надійності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низька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висока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висока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висока</a:t>
                      </a:r>
                      <a:endParaRPr lang="uk-UA" sz="1400" noProof="0"/>
                    </a:p>
                  </a:txBody>
                  <a:tcPr/>
                </a:tc>
              </a:tr>
              <a:tr h="334754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Реалізація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складна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проста</a:t>
                      </a:r>
                      <a:endParaRPr lang="uk-UA" sz="1400" noProof="0"/>
                    </a:p>
                  </a:txBody>
                  <a:tcPr/>
                </a:tc>
              </a:tr>
              <a:tr h="1623331"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Можливсть </a:t>
                      </a:r>
                    </a:p>
                    <a:p>
                      <a:r>
                        <a:rPr lang="uk-UA" sz="1400" noProof="0" smtClean="0"/>
                        <a:t>формального </a:t>
                      </a:r>
                    </a:p>
                    <a:p>
                      <a:r>
                        <a:rPr lang="uk-UA" sz="1400" noProof="0" smtClean="0"/>
                        <a:t>доведення </a:t>
                      </a:r>
                    </a:p>
                    <a:p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Допускає </a:t>
                      </a:r>
                      <a:r>
                        <a:rPr lang="uk-UA" sz="1400" noProof="0" dirty="0" err="1" smtClean="0"/>
                        <a:t>можли-</a:t>
                      </a:r>
                      <a:endParaRPr lang="uk-UA" sz="1400" noProof="0" dirty="0" smtClean="0"/>
                    </a:p>
                    <a:p>
                      <a:r>
                        <a:rPr lang="uk-UA" sz="1400" noProof="0" dirty="0" smtClean="0"/>
                        <a:t>вість точного </a:t>
                      </a:r>
                      <a:endParaRPr lang="uk-UA" sz="1400" noProof="0" dirty="0" smtClean="0"/>
                    </a:p>
                    <a:p>
                      <a:r>
                        <a:rPr lang="uk-UA" sz="1400" noProof="0" dirty="0" smtClean="0"/>
                        <a:t>математичного </a:t>
                      </a:r>
                    </a:p>
                    <a:p>
                      <a:r>
                        <a:rPr lang="uk-UA" sz="1400" noProof="0" dirty="0" smtClean="0"/>
                        <a:t>доказу </a:t>
                      </a:r>
                    </a:p>
                    <a:p>
                      <a:r>
                        <a:rPr lang="uk-UA" sz="1400" noProof="0" dirty="0" smtClean="0"/>
                        <a:t>нерозв’язності </a:t>
                      </a:r>
                    </a:p>
                    <a:p>
                      <a:r>
                        <a:rPr lang="uk-UA" sz="1400" noProof="0" dirty="0" smtClean="0"/>
                        <a:t>задачі </a:t>
                      </a:r>
                      <a:r>
                        <a:rPr lang="uk-UA" sz="1400" noProof="0" dirty="0" smtClean="0"/>
                        <a:t> захищеності</a:t>
                      </a:r>
                      <a:endParaRPr lang="uk-UA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Допускає </a:t>
                      </a:r>
                    </a:p>
                    <a:p>
                      <a:r>
                        <a:rPr lang="uk-UA" sz="1400" noProof="0" smtClean="0"/>
                        <a:t>можливість </a:t>
                      </a:r>
                    </a:p>
                    <a:p>
                      <a:r>
                        <a:rPr lang="uk-UA" sz="1400" noProof="0" smtClean="0"/>
                        <a:t>точного </a:t>
                      </a:r>
                    </a:p>
                    <a:p>
                      <a:r>
                        <a:rPr lang="uk-UA" sz="1400" noProof="0" smtClean="0"/>
                        <a:t>математичного </a:t>
                      </a:r>
                    </a:p>
                    <a:p>
                      <a:r>
                        <a:rPr lang="uk-UA" sz="1400" noProof="0" smtClean="0"/>
                        <a:t>доказу задачі </a:t>
                      </a:r>
                    </a:p>
                    <a:p>
                      <a:r>
                        <a:rPr lang="uk-UA" sz="1400" noProof="0" smtClean="0"/>
                        <a:t>захищеності </a:t>
                      </a:r>
                    </a:p>
                    <a:p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smtClean="0"/>
                        <a:t>Не допускає </a:t>
                      </a:r>
                    </a:p>
                    <a:p>
                      <a:r>
                        <a:rPr lang="uk-UA" sz="1400" noProof="0" smtClean="0"/>
                        <a:t>можливості </a:t>
                      </a:r>
                    </a:p>
                    <a:p>
                      <a:r>
                        <a:rPr lang="uk-UA" sz="1400" noProof="0" smtClean="0"/>
                        <a:t>точного </a:t>
                      </a:r>
                    </a:p>
                    <a:p>
                      <a:r>
                        <a:rPr lang="uk-UA" sz="1400" noProof="0" smtClean="0"/>
                        <a:t>математичного </a:t>
                      </a:r>
                    </a:p>
                    <a:p>
                      <a:r>
                        <a:rPr lang="uk-UA" sz="1400" noProof="0" smtClean="0"/>
                        <a:t>доказу </a:t>
                      </a:r>
                    </a:p>
                    <a:p>
                      <a:endParaRPr lang="uk-UA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noProof="0" dirty="0" smtClean="0"/>
                        <a:t>Допускає </a:t>
                      </a:r>
                    </a:p>
                    <a:p>
                      <a:r>
                        <a:rPr lang="uk-UA" sz="1400" noProof="0" dirty="0" smtClean="0"/>
                        <a:t>можливість </a:t>
                      </a:r>
                    </a:p>
                    <a:p>
                      <a:r>
                        <a:rPr lang="uk-UA" sz="1400" noProof="0" dirty="0" smtClean="0"/>
                        <a:t>точного </a:t>
                      </a:r>
                    </a:p>
                    <a:p>
                      <a:r>
                        <a:rPr lang="uk-UA" sz="1400" noProof="0" dirty="0" smtClean="0"/>
                        <a:t>математичного </a:t>
                      </a:r>
                    </a:p>
                    <a:p>
                      <a:r>
                        <a:rPr lang="uk-UA" sz="1400" noProof="0" dirty="0" smtClean="0"/>
                        <a:t>доказу задачі </a:t>
                      </a:r>
                    </a:p>
                    <a:p>
                      <a:r>
                        <a:rPr lang="uk-UA" sz="1400" noProof="0" dirty="0" smtClean="0"/>
                        <a:t>захищеності </a:t>
                      </a:r>
                      <a:endParaRPr lang="uk-UA" sz="1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Типи політик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lvl="0">
              <a:buNone/>
            </a:pPr>
            <a:r>
              <a:rPr lang="uk-UA" sz="1800" b="1" i="1" dirty="0" smtClean="0"/>
              <a:t>Політика безпеки</a:t>
            </a:r>
            <a:r>
              <a:rPr lang="uk-UA" sz="1800" dirty="0" smtClean="0"/>
              <a:t> – набір законів, правил і практичних рекомендацій, на основі яких здійснюється управління критичною інформацією в системі, її захист та розподіл.</a:t>
            </a:r>
            <a:endParaRPr lang="en-US" sz="1800" b="1" i="1" dirty="0" smtClean="0"/>
          </a:p>
          <a:p>
            <a:pPr lvl="0"/>
            <a:r>
              <a:rPr lang="uk-UA" sz="1800" b="1" i="1" dirty="0" smtClean="0"/>
              <a:t>дискреційна</a:t>
            </a:r>
            <a:r>
              <a:rPr lang="uk-UA" sz="1800" dirty="0" smtClean="0"/>
              <a:t> (</a:t>
            </a:r>
            <a:r>
              <a:rPr lang="uk-UA" sz="1800" i="1" dirty="0" err="1" smtClean="0"/>
              <a:t>discretionary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access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control</a:t>
            </a:r>
            <a:r>
              <a:rPr lang="uk-UA" sz="1800" i="1" dirty="0" smtClean="0"/>
              <a:t>, </a:t>
            </a:r>
            <a:r>
              <a:rPr lang="en-US" sz="1800" i="1" dirty="0" smtClean="0"/>
              <a:t>DAC</a:t>
            </a:r>
            <a:r>
              <a:rPr lang="uk-UA" sz="1800" dirty="0" smtClean="0"/>
              <a:t>) – політика, в основі якої лежить метод розмежування доступу до об’єктів, заснований на обліку особи суб’єкта або групи, в яку суб’єкт входить.</a:t>
            </a:r>
          </a:p>
          <a:p>
            <a:pPr lvl="0"/>
            <a:r>
              <a:rPr lang="uk-UA" sz="1800" b="1" i="1" dirty="0" smtClean="0"/>
              <a:t>мандатна</a:t>
            </a:r>
            <a:r>
              <a:rPr lang="uk-UA" sz="1800" dirty="0" smtClean="0"/>
              <a:t> (</a:t>
            </a:r>
            <a:r>
              <a:rPr lang="uk-UA" sz="1800" i="1" dirty="0" err="1" smtClean="0"/>
              <a:t>mandatory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access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control</a:t>
            </a:r>
            <a:r>
              <a:rPr lang="en-US" sz="1800" i="1" dirty="0" smtClean="0"/>
              <a:t>, MAC</a:t>
            </a:r>
            <a:r>
              <a:rPr lang="uk-UA" sz="1800" dirty="0" smtClean="0"/>
              <a:t>) – політика, в основі якої лежить  метод розмежування доступу до об’єктів, заснований на зіставленні міток безпеки суб’єкта і об’єкту.</a:t>
            </a:r>
          </a:p>
          <a:p>
            <a:pPr lvl="0"/>
            <a:r>
              <a:rPr lang="uk-UA" sz="1800" b="1" i="1" dirty="0" smtClean="0"/>
              <a:t>ролевого розмежування доступів</a:t>
            </a:r>
            <a:r>
              <a:rPr lang="en-US" sz="1800" b="1" i="1" dirty="0" smtClean="0"/>
              <a:t> </a:t>
            </a:r>
            <a:r>
              <a:rPr lang="en-US" sz="1800" dirty="0" smtClean="0"/>
              <a:t>(</a:t>
            </a:r>
            <a:r>
              <a:rPr lang="uk-UA" sz="1800" i="1" dirty="0" err="1" smtClean="0"/>
              <a:t>Role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Base</a:t>
            </a:r>
            <a:r>
              <a:rPr lang="uk-UA" sz="1800" i="1" dirty="0" smtClean="0"/>
              <a:t> Access </a:t>
            </a:r>
            <a:r>
              <a:rPr lang="uk-UA" sz="1800" i="1" dirty="0" err="1" smtClean="0"/>
              <a:t>Control</a:t>
            </a:r>
            <a:r>
              <a:rPr lang="uk-UA" sz="1800" i="1" dirty="0" smtClean="0"/>
              <a:t> </a:t>
            </a:r>
            <a:r>
              <a:rPr lang="en-US" sz="1800" i="1" dirty="0" smtClean="0"/>
              <a:t>, </a:t>
            </a:r>
            <a:r>
              <a:rPr lang="uk-UA" sz="1800" i="1" dirty="0" smtClean="0"/>
              <a:t>RBAC</a:t>
            </a:r>
            <a:r>
              <a:rPr lang="en-US" sz="1800" dirty="0" smtClean="0"/>
              <a:t>) – </a:t>
            </a:r>
            <a:r>
              <a:rPr lang="ru-RU" sz="1800" dirty="0" smtClean="0"/>
              <a:t>вводить  в  </a:t>
            </a:r>
            <a:r>
              <a:rPr lang="ru-RU" sz="1800" dirty="0" err="1" smtClean="0"/>
              <a:t>суб'єктно-об'єктну</a:t>
            </a:r>
            <a:r>
              <a:rPr lang="ru-RU" sz="1800" dirty="0" smtClean="0"/>
              <a:t>  модель </a:t>
            </a:r>
            <a:r>
              <a:rPr lang="ru-RU" sz="1800" dirty="0" err="1" smtClean="0"/>
              <a:t>додаткову</a:t>
            </a:r>
            <a:r>
              <a:rPr lang="ru-RU" sz="1800" dirty="0" smtClean="0"/>
              <a:t> </a:t>
            </a:r>
            <a:r>
              <a:rPr lang="ru-RU" sz="1800" dirty="0" err="1" smtClean="0"/>
              <a:t>категорію</a:t>
            </a:r>
            <a:r>
              <a:rPr lang="ru-RU" sz="1800" dirty="0" smtClean="0"/>
              <a:t> </a:t>
            </a:r>
            <a:r>
              <a:rPr lang="ru-RU" sz="1800" dirty="0" err="1" smtClean="0"/>
              <a:t>активних</a:t>
            </a:r>
            <a:r>
              <a:rPr lang="ru-RU" sz="1800" dirty="0" smtClean="0"/>
              <a:t> </a:t>
            </a:r>
            <a:r>
              <a:rPr lang="ru-RU" sz="1800" dirty="0" err="1" smtClean="0"/>
              <a:t>сутностей</a:t>
            </a:r>
            <a:r>
              <a:rPr lang="ru-RU" sz="1800" dirty="0" smtClean="0"/>
              <a:t> – ролей.</a:t>
            </a:r>
            <a:r>
              <a:rPr lang="uk-UA" sz="1800" dirty="0" smtClean="0"/>
              <a:t> </a:t>
            </a:r>
          </a:p>
          <a:p>
            <a:pPr lvl="0"/>
            <a:r>
              <a:rPr lang="uk-UA" sz="1800" b="1" i="1" dirty="0" smtClean="0"/>
              <a:t>атрибутивна</a:t>
            </a:r>
            <a:r>
              <a:rPr lang="uk-UA" sz="1800" dirty="0" smtClean="0"/>
              <a:t> (</a:t>
            </a:r>
            <a:r>
              <a:rPr lang="uk-UA" sz="1800" i="1" dirty="0" err="1" smtClean="0"/>
              <a:t>Attribute</a:t>
            </a:r>
            <a:r>
              <a:rPr lang="uk-UA" sz="1800" i="1" dirty="0" smtClean="0"/>
              <a:t>  </a:t>
            </a:r>
            <a:r>
              <a:rPr lang="uk-UA" sz="1800" i="1" dirty="0" err="1" smtClean="0"/>
              <a:t>Based</a:t>
            </a:r>
            <a:r>
              <a:rPr lang="uk-UA" sz="1800" i="1" dirty="0" smtClean="0"/>
              <a:t>  Access  </a:t>
            </a:r>
            <a:r>
              <a:rPr lang="uk-UA" sz="1800" i="1" dirty="0" err="1" smtClean="0"/>
              <a:t>Control</a:t>
            </a:r>
            <a:r>
              <a:rPr lang="uk-UA" sz="1800" i="1" dirty="0" smtClean="0"/>
              <a:t>, АВAC) - </a:t>
            </a:r>
            <a:r>
              <a:rPr lang="uk-UA" sz="1800" dirty="0" smtClean="0"/>
              <a:t>модель контролю доступу до об'єктів, яка базується  на аналізі правил для атрибутів об'єктів  або суб'єктів, можливих операцій з ними і оточення, відповідного запиту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Методи захисту інформації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573016"/>
            <a:ext cx="8229600" cy="26539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dirty="0" smtClean="0"/>
              <a:t>Методи захисту інформації (</a:t>
            </a:r>
            <a:r>
              <a:rPr lang="en-US" sz="1800" b="1" dirty="0" smtClean="0"/>
              <a:t>protection method) </a:t>
            </a:r>
            <a:r>
              <a:rPr lang="en-US" sz="1800" dirty="0" smtClean="0"/>
              <a:t>- </a:t>
            </a:r>
            <a:r>
              <a:rPr lang="uk-UA" sz="1800" dirty="0" smtClean="0"/>
              <a:t>система принципів і прийомів, спрямованих на реалізацію функції захисту. Методи захисту можуть бути реалізовані програмним, програмно-апаратним або апаратним способом.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dirty="0" smtClean="0"/>
              <a:t>Морально-етичні засоби</a:t>
            </a:r>
            <a:r>
              <a:rPr lang="uk-UA" sz="1800" dirty="0" smtClean="0"/>
              <a:t> –  норми поведінки, які традиційно склались або складаються з поширенням ЕОМ, мереж і т. ін. Кодекс професійної поведінки членів Асоціації користувачів ЕОМ США.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sz="1800" b="1" dirty="0" smtClean="0"/>
              <a:t>Правовий захист інформації </a:t>
            </a:r>
            <a:r>
              <a:rPr lang="uk-UA" sz="1800" dirty="0" smtClean="0"/>
              <a:t>визначає структуру та особливості законодавчого рівня інформаційної безпеки.</a:t>
            </a:r>
          </a:p>
        </p:txBody>
      </p:sp>
      <p:grpSp>
        <p:nvGrpSpPr>
          <p:cNvPr id="22532" name="Group 20"/>
          <p:cNvGrpSpPr>
            <a:grpSpLocks/>
          </p:cNvGrpSpPr>
          <p:nvPr/>
        </p:nvGrpSpPr>
        <p:grpSpPr bwMode="auto">
          <a:xfrm>
            <a:off x="755650" y="1244600"/>
            <a:ext cx="7776998" cy="2047875"/>
            <a:chOff x="1926" y="9907"/>
            <a:chExt cx="8731" cy="2300"/>
          </a:xfrm>
        </p:grpSpPr>
        <p:grpSp>
          <p:nvGrpSpPr>
            <p:cNvPr id="22533" name="Group 21"/>
            <p:cNvGrpSpPr>
              <a:grpSpLocks/>
            </p:cNvGrpSpPr>
            <p:nvPr/>
          </p:nvGrpSpPr>
          <p:grpSpPr bwMode="auto">
            <a:xfrm>
              <a:off x="4213" y="9907"/>
              <a:ext cx="3994" cy="462"/>
              <a:chOff x="2317" y="1338"/>
              <a:chExt cx="3994" cy="1156"/>
            </a:xfrm>
          </p:grpSpPr>
          <p:sp>
            <p:nvSpPr>
              <p:cNvPr id="22554" name="AutoShape 22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55" name="Text Box 23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b="1">
                    <a:latin typeface="Times New Roman" pitchFamily="18" charset="0"/>
                    <a:ea typeface="Batang" pitchFamily="18" charset="-127"/>
                  </a:rPr>
                  <a:t>Методи захисту інформації</a:t>
                </a:r>
                <a:endParaRPr lang="uk-UA"/>
              </a:p>
            </p:txBody>
          </p:sp>
        </p:grpSp>
        <p:grpSp>
          <p:nvGrpSpPr>
            <p:cNvPr id="22534" name="Group 24"/>
            <p:cNvGrpSpPr>
              <a:grpSpLocks/>
            </p:cNvGrpSpPr>
            <p:nvPr/>
          </p:nvGrpSpPr>
          <p:grpSpPr bwMode="auto">
            <a:xfrm>
              <a:off x="1932" y="11524"/>
              <a:ext cx="2656" cy="680"/>
              <a:chOff x="2317" y="1338"/>
              <a:chExt cx="3994" cy="1156"/>
            </a:xfrm>
          </p:grpSpPr>
          <p:sp>
            <p:nvSpPr>
              <p:cNvPr id="22552" name="AutoShape 25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53" name="Text Box 26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Морально-етичні</a:t>
                </a:r>
                <a:endParaRPr lang="uk-UA" sz="2000"/>
              </a:p>
            </p:txBody>
          </p:sp>
        </p:grpSp>
        <p:grpSp>
          <p:nvGrpSpPr>
            <p:cNvPr id="22535" name="Group 27"/>
            <p:cNvGrpSpPr>
              <a:grpSpLocks/>
            </p:cNvGrpSpPr>
            <p:nvPr/>
          </p:nvGrpSpPr>
          <p:grpSpPr bwMode="auto">
            <a:xfrm>
              <a:off x="4885" y="11527"/>
              <a:ext cx="2656" cy="680"/>
              <a:chOff x="2317" y="1338"/>
              <a:chExt cx="3994" cy="1156"/>
            </a:xfrm>
          </p:grpSpPr>
          <p:sp>
            <p:nvSpPr>
              <p:cNvPr id="22550" name="AutoShape 28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51" name="Text Box 29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 dirty="0">
                    <a:latin typeface="Times New Roman" pitchFamily="18" charset="0"/>
                    <a:ea typeface="Batang" pitchFamily="18" charset="-127"/>
                  </a:rPr>
                  <a:t>Адміністративні</a:t>
                </a:r>
                <a:endParaRPr lang="uk-UA" sz="2000" dirty="0"/>
              </a:p>
            </p:txBody>
          </p:sp>
        </p:grpSp>
        <p:grpSp>
          <p:nvGrpSpPr>
            <p:cNvPr id="22536" name="Group 30"/>
            <p:cNvGrpSpPr>
              <a:grpSpLocks/>
            </p:cNvGrpSpPr>
            <p:nvPr/>
          </p:nvGrpSpPr>
          <p:grpSpPr bwMode="auto">
            <a:xfrm>
              <a:off x="7839" y="11527"/>
              <a:ext cx="2656" cy="680"/>
              <a:chOff x="2317" y="1338"/>
              <a:chExt cx="3994" cy="1156"/>
            </a:xfrm>
          </p:grpSpPr>
          <p:sp>
            <p:nvSpPr>
              <p:cNvPr id="22548" name="AutoShape 31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3994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49" name="Text Box 32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3794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 dirty="0" smtClean="0">
                    <a:latin typeface="Times New Roman" pitchFamily="18" charset="0"/>
                    <a:ea typeface="Batang" pitchFamily="18" charset="-127"/>
                  </a:rPr>
                  <a:t>Інженерно-технічні</a:t>
                </a:r>
                <a:endParaRPr lang="uk-UA" sz="2000" dirty="0"/>
              </a:p>
            </p:txBody>
          </p:sp>
        </p:grpSp>
        <p:sp>
          <p:nvSpPr>
            <p:cNvPr id="22537" name="Line 33"/>
            <p:cNvSpPr>
              <a:spLocks noChangeShapeType="1"/>
            </p:cNvSpPr>
            <p:nvPr/>
          </p:nvSpPr>
          <p:spPr bwMode="auto">
            <a:xfrm>
              <a:off x="6213" y="10380"/>
              <a:ext cx="0" cy="1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2538" name="Line 34"/>
            <p:cNvSpPr>
              <a:spLocks noChangeShapeType="1"/>
            </p:cNvSpPr>
            <p:nvPr/>
          </p:nvSpPr>
          <p:spPr bwMode="auto">
            <a:xfrm rot="-4143139">
              <a:off x="7690" y="9345"/>
              <a:ext cx="5" cy="3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2539" name="Line 35"/>
            <p:cNvSpPr>
              <a:spLocks noChangeShapeType="1"/>
            </p:cNvSpPr>
            <p:nvPr/>
          </p:nvSpPr>
          <p:spPr bwMode="auto">
            <a:xfrm rot="4143139" flipH="1">
              <a:off x="4716" y="9354"/>
              <a:ext cx="5" cy="3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uk-UA"/>
            </a:p>
          </p:txBody>
        </p:sp>
        <p:grpSp>
          <p:nvGrpSpPr>
            <p:cNvPr id="22540" name="Group 36"/>
            <p:cNvGrpSpPr>
              <a:grpSpLocks/>
            </p:cNvGrpSpPr>
            <p:nvPr/>
          </p:nvGrpSpPr>
          <p:grpSpPr bwMode="auto">
            <a:xfrm>
              <a:off x="1926" y="10369"/>
              <a:ext cx="1814" cy="680"/>
              <a:chOff x="1926" y="9933"/>
              <a:chExt cx="1814" cy="989"/>
            </a:xfrm>
          </p:grpSpPr>
          <p:sp>
            <p:nvSpPr>
              <p:cNvPr id="22546" name="AutoShape 37"/>
              <p:cNvSpPr>
                <a:spLocks noChangeArrowheads="1"/>
              </p:cNvSpPr>
              <p:nvPr/>
            </p:nvSpPr>
            <p:spPr bwMode="auto">
              <a:xfrm>
                <a:off x="1926" y="9933"/>
                <a:ext cx="1814" cy="989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47" name="Text Box 38"/>
              <p:cNvSpPr txBox="1">
                <a:spLocks noChangeArrowheads="1"/>
              </p:cNvSpPr>
              <p:nvPr/>
            </p:nvSpPr>
            <p:spPr bwMode="auto">
              <a:xfrm>
                <a:off x="1971" y="10025"/>
                <a:ext cx="1724" cy="805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>
                    <a:latin typeface="Times New Roman" pitchFamily="18" charset="0"/>
                    <a:ea typeface="Batang" pitchFamily="18" charset="-127"/>
                  </a:rPr>
                  <a:t>Правові</a:t>
                </a:r>
                <a:endParaRPr lang="uk-UA" sz="2000"/>
              </a:p>
            </p:txBody>
          </p:sp>
        </p:grpSp>
        <p:grpSp>
          <p:nvGrpSpPr>
            <p:cNvPr id="22541" name="Group 39"/>
            <p:cNvGrpSpPr>
              <a:grpSpLocks/>
            </p:cNvGrpSpPr>
            <p:nvPr/>
          </p:nvGrpSpPr>
          <p:grpSpPr bwMode="auto">
            <a:xfrm>
              <a:off x="8638" y="10369"/>
              <a:ext cx="2019" cy="680"/>
              <a:chOff x="2317" y="1338"/>
              <a:chExt cx="4445" cy="1156"/>
            </a:xfrm>
          </p:grpSpPr>
          <p:sp>
            <p:nvSpPr>
              <p:cNvPr id="22544" name="AutoShape 40"/>
              <p:cNvSpPr>
                <a:spLocks noChangeArrowheads="1"/>
              </p:cNvSpPr>
              <p:nvPr/>
            </p:nvSpPr>
            <p:spPr bwMode="auto">
              <a:xfrm>
                <a:off x="2317" y="1338"/>
                <a:ext cx="4445" cy="1156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2545" name="Text Box 41"/>
              <p:cNvSpPr txBox="1">
                <a:spLocks noChangeArrowheads="1"/>
              </p:cNvSpPr>
              <p:nvPr/>
            </p:nvSpPr>
            <p:spPr bwMode="auto">
              <a:xfrm>
                <a:off x="2417" y="1445"/>
                <a:ext cx="4167" cy="942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uk-UA" altLang="ko-KR" sz="2000" b="1" dirty="0" smtClean="0">
                    <a:latin typeface="Times New Roman" pitchFamily="18" charset="0"/>
                    <a:ea typeface="Batang" pitchFamily="18" charset="-127"/>
                  </a:rPr>
                  <a:t>Організаційні</a:t>
                </a:r>
                <a:endParaRPr lang="uk-UA" sz="2000" dirty="0"/>
              </a:p>
            </p:txBody>
          </p:sp>
        </p:grpSp>
        <p:sp>
          <p:nvSpPr>
            <p:cNvPr id="22542" name="Line 42"/>
            <p:cNvSpPr>
              <a:spLocks noChangeShapeType="1"/>
            </p:cNvSpPr>
            <p:nvPr/>
          </p:nvSpPr>
          <p:spPr bwMode="auto">
            <a:xfrm rot="-5400000">
              <a:off x="4813" y="9321"/>
              <a:ext cx="334" cy="24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2543" name="Line 43"/>
            <p:cNvSpPr>
              <a:spLocks noChangeShapeType="1"/>
            </p:cNvSpPr>
            <p:nvPr/>
          </p:nvSpPr>
          <p:spPr bwMode="auto">
            <a:xfrm rot="5400000" flipV="1">
              <a:off x="7308" y="9305"/>
              <a:ext cx="257" cy="2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Правові методи захисту інформації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>
              <a:buNone/>
            </a:pPr>
            <a:r>
              <a:rPr lang="uk-UA" sz="1800" dirty="0" smtClean="0"/>
              <a:t>На законодавчому рівні розрізняють дві групи заходів:</a:t>
            </a:r>
          </a:p>
          <a:p>
            <a:pPr lvl="0"/>
            <a:r>
              <a:rPr lang="uk-UA" sz="1800" b="1" i="1" dirty="0" smtClean="0"/>
              <a:t>заходи обмежувальної спрямованості </a:t>
            </a:r>
            <a:r>
              <a:rPr lang="uk-UA" sz="1800" dirty="0" smtClean="0"/>
              <a:t>–  заходи, спрямовані на створення і підтримку в суспільстві негативного ставлення до порушень і порушників ІБ;</a:t>
            </a:r>
          </a:p>
          <a:p>
            <a:pPr lvl="0"/>
            <a:r>
              <a:rPr lang="uk-UA" sz="1800" b="1" i="1" dirty="0" smtClean="0"/>
              <a:t>заходи творчої спрямованості </a:t>
            </a:r>
            <a:r>
              <a:rPr lang="uk-UA" sz="1800" dirty="0" smtClean="0"/>
              <a:t>– заходи, що сприяють підвищенню освіти суспільства у галузі ІБ і допомагають у розробці і розповсюдженні засобів забезпечення ІБ.</a:t>
            </a:r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Система забезпечення інформаційної безпеки України</a:t>
            </a:r>
          </a:p>
        </p:txBody>
      </p:sp>
      <p:pic>
        <p:nvPicPr>
          <p:cNvPr id="5" name="Рисунок 4" descr="image1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99904"/>
            <a:ext cx="8208912" cy="62694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Структура правових актів</a:t>
            </a:r>
          </a:p>
        </p:txBody>
      </p:sp>
      <p:pic>
        <p:nvPicPr>
          <p:cNvPr id="4" name="Рисунок 3" descr="img-rzqdC3-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340768"/>
            <a:ext cx="4733925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lvl="2"/>
            <a:r>
              <a:rPr lang="uk-UA" sz="2800" b="1" dirty="0" smtClean="0"/>
              <a:t>Нормативно-правові документи</a:t>
            </a:r>
            <a:endParaRPr lang="uk-UA" sz="2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lvl="0"/>
            <a:r>
              <a:rPr lang="uk-UA" sz="1800" dirty="0" smtClean="0"/>
              <a:t>нормативні документи із стандартизації в галузі технічного захисту інформації;</a:t>
            </a:r>
          </a:p>
          <a:p>
            <a:pPr lvl="0"/>
            <a:r>
              <a:rPr lang="uk-UA" sz="1800" dirty="0" smtClean="0"/>
              <a:t>державні стандарти та прирівняні до них нормативні документи;</a:t>
            </a:r>
          </a:p>
          <a:p>
            <a:pPr lvl="0"/>
            <a:r>
              <a:rPr lang="uk-UA" sz="1800" dirty="0" smtClean="0"/>
              <a:t>нормативні акти міжвідомчого значення, що регулюються у Міністерстві юстиції України;</a:t>
            </a:r>
          </a:p>
          <a:p>
            <a:pPr lvl="0"/>
            <a:r>
              <a:rPr lang="uk-UA" sz="1800" dirty="0" smtClean="0"/>
              <a:t>нормативні документи міжвідомчого значення технічного характеру, що реєструються органом, уповноваженим Кабінетом Міністрів України;</a:t>
            </a:r>
          </a:p>
          <a:p>
            <a:pPr lvl="0"/>
            <a:r>
              <a:rPr lang="uk-UA" sz="1800" dirty="0" smtClean="0"/>
              <a:t>нормативні документи відомчого значення органів державної влади та органів місцевого самоврядування.</a:t>
            </a:r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Форми правового захисту інформації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4968552"/>
          </a:xfrm>
        </p:spPr>
        <p:txBody>
          <a:bodyPr/>
          <a:lstStyle/>
          <a:p>
            <a:pPr lvl="0"/>
            <a:r>
              <a:rPr lang="uk-UA" sz="1800" dirty="0" smtClean="0"/>
              <a:t>патентування;</a:t>
            </a:r>
          </a:p>
          <a:p>
            <a:pPr lvl="0"/>
            <a:r>
              <a:rPr lang="uk-UA" sz="1800" dirty="0" smtClean="0"/>
              <a:t>авторське право;</a:t>
            </a:r>
          </a:p>
          <a:p>
            <a:pPr lvl="0"/>
            <a:r>
              <a:rPr lang="uk-UA" sz="1800" dirty="0" smtClean="0"/>
              <a:t>визнання відомостей конфіденційними;</a:t>
            </a:r>
          </a:p>
          <a:p>
            <a:pPr lvl="0"/>
            <a:r>
              <a:rPr lang="uk-UA" sz="1800" dirty="0" smtClean="0"/>
              <a:t>товарні знаки;</a:t>
            </a:r>
          </a:p>
          <a:p>
            <a:pPr lvl="0"/>
            <a:r>
              <a:rPr lang="uk-UA" sz="1800" dirty="0" smtClean="0"/>
              <a:t>застосування норм зобов’язального права.</a:t>
            </a:r>
          </a:p>
          <a:p>
            <a:r>
              <a:rPr lang="uk-UA" sz="1800" b="1" i="1" dirty="0" smtClean="0"/>
              <a:t>Ліцензія – </a:t>
            </a:r>
            <a:r>
              <a:rPr lang="uk-UA" sz="1800" dirty="0" smtClean="0"/>
              <a:t>це дозвіл, що видається державою на проведення деяких видів господарської діяльності і надання права використовувати захищені патентами винаходи, технології, методики.</a:t>
            </a:r>
          </a:p>
          <a:p>
            <a:r>
              <a:rPr lang="uk-UA" sz="1800" b="1" i="1" dirty="0" smtClean="0"/>
              <a:t>Страхування – </a:t>
            </a:r>
            <a:r>
              <a:rPr lang="uk-UA" sz="1800" dirty="0" smtClean="0"/>
              <a:t>це відносини по захисту майнових інтересів фізичних і юридичних осіб при настанні визначених подій (страхових випадків) за рахунок грошових фондів, що формуються зі страхових внесків.</a:t>
            </a:r>
          </a:p>
          <a:p>
            <a:r>
              <a:rPr lang="uk-UA" sz="1800" dirty="0" smtClean="0"/>
              <a:t>Страхування призначено для захисту власника інформації і засобів її обробки як від традиційних загроз (крадіжки, стихійні лиха), так і від загроз, що виникають у ході роботи з інформацією. До них належать розголошення, витік і несанкціонований доступ до конфіденційної інформації.</a:t>
            </a:r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Українське законодавство в галузі інформаційної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uk-UA" sz="1600" dirty="0" smtClean="0"/>
              <a:t>Відповідно до ст. 41 </a:t>
            </a:r>
            <a:r>
              <a:rPr lang="uk-UA" sz="1600" dirty="0" err="1" smtClean="0"/>
              <a:t>“Конституції”</a:t>
            </a:r>
            <a:r>
              <a:rPr lang="uk-UA" sz="1600" dirty="0" smtClean="0"/>
              <a:t> інформація є предметом державної охорони, яка забезпечується </a:t>
            </a:r>
            <a:r>
              <a:rPr lang="uk-UA" sz="1600" i="1" dirty="0" smtClean="0"/>
              <a:t>Законом України </a:t>
            </a:r>
            <a:r>
              <a:rPr lang="uk-UA" sz="1600" b="1" i="1" dirty="0" err="1" smtClean="0"/>
              <a:t>“Про</a:t>
            </a:r>
            <a:r>
              <a:rPr lang="uk-UA" sz="1600" b="1" i="1" dirty="0" smtClean="0"/>
              <a:t> </a:t>
            </a:r>
            <a:r>
              <a:rPr lang="uk-UA" sz="1600" b="1" i="1" dirty="0" err="1" smtClean="0"/>
              <a:t>інформацію”</a:t>
            </a:r>
            <a:r>
              <a:rPr lang="uk-UA" sz="1600" b="1" i="1" dirty="0" smtClean="0"/>
              <a:t>, </a:t>
            </a:r>
            <a:r>
              <a:rPr lang="uk-UA" sz="1600" i="1" dirty="0" smtClean="0"/>
              <a:t>Законом України </a:t>
            </a:r>
            <a:r>
              <a:rPr lang="uk-UA" sz="1600" b="1" i="1" dirty="0" err="1" smtClean="0"/>
              <a:t>“Про</a:t>
            </a:r>
            <a:r>
              <a:rPr lang="uk-UA" sz="1600" b="1" i="1" dirty="0" smtClean="0"/>
              <a:t> захист інформації в автоматизованих </a:t>
            </a:r>
            <a:r>
              <a:rPr lang="uk-UA" sz="1600" b="1" i="1" dirty="0" err="1" smtClean="0"/>
              <a:t>системах”</a:t>
            </a:r>
            <a:r>
              <a:rPr lang="uk-UA" sz="1600" b="1" i="1" dirty="0" smtClean="0"/>
              <a:t> </a:t>
            </a:r>
            <a:r>
              <a:rPr lang="uk-UA" sz="1600" dirty="0" smtClean="0"/>
              <a:t>та </a:t>
            </a:r>
            <a:r>
              <a:rPr lang="uk-UA" sz="1600" i="1" dirty="0" smtClean="0"/>
              <a:t>ст. 361-363 Кримінального Кодексу України</a:t>
            </a:r>
            <a:r>
              <a:rPr lang="uk-UA" sz="1600" dirty="0" smtClean="0"/>
              <a:t>.</a:t>
            </a:r>
          </a:p>
          <a:p>
            <a:pPr lvl="0"/>
            <a:r>
              <a:rPr lang="uk-UA" sz="1600" b="1" dirty="0" err="1" smtClean="0"/>
              <a:t>“</a:t>
            </a:r>
            <a:r>
              <a:rPr lang="uk-UA" sz="1600" b="1" i="1" dirty="0" err="1" smtClean="0"/>
              <a:t>Положення</a:t>
            </a:r>
            <a:r>
              <a:rPr lang="uk-UA" sz="1600" b="1" i="1" dirty="0" smtClean="0"/>
              <a:t> про технічний захист в </a:t>
            </a:r>
            <a:r>
              <a:rPr lang="uk-UA" sz="1600" b="1" i="1" dirty="0" err="1" smtClean="0"/>
              <a:t>Україні</a:t>
            </a:r>
            <a:r>
              <a:rPr lang="uk-UA" sz="1600" b="1" dirty="0" err="1" smtClean="0"/>
              <a:t>”</a:t>
            </a:r>
            <a:r>
              <a:rPr lang="uk-UA" sz="1600" b="1" dirty="0" smtClean="0"/>
              <a:t> </a:t>
            </a:r>
            <a:r>
              <a:rPr lang="uk-UA" sz="1600" dirty="0" smtClean="0"/>
              <a:t>затверджено постановою Кабінету Міністрів України від 09.09.94 р. № 632.</a:t>
            </a:r>
          </a:p>
          <a:p>
            <a:pPr lvl="0"/>
            <a:r>
              <a:rPr lang="uk-UA" sz="1600" b="1" dirty="0" err="1" smtClean="0"/>
              <a:t>“</a:t>
            </a:r>
            <a:r>
              <a:rPr lang="uk-UA" sz="1600" b="1" i="1" dirty="0" err="1" smtClean="0"/>
              <a:t>Положення</a:t>
            </a:r>
            <a:r>
              <a:rPr lang="uk-UA" sz="1600" b="1" i="1" dirty="0" smtClean="0"/>
              <a:t> про порядок видачі суб’єктам підприємницької діяльності спеціальних дозволів (ліцензій) на здійснення окремих видів </a:t>
            </a:r>
            <a:r>
              <a:rPr lang="uk-UA" sz="1600" b="1" i="1" dirty="0" err="1" smtClean="0"/>
              <a:t>діяльності</a:t>
            </a:r>
            <a:r>
              <a:rPr lang="uk-UA" sz="1600" b="1" dirty="0" err="1" smtClean="0"/>
              <a:t>”</a:t>
            </a:r>
            <a:r>
              <a:rPr lang="uk-UA" sz="1600" b="1" dirty="0" smtClean="0"/>
              <a:t> </a:t>
            </a:r>
            <a:r>
              <a:rPr lang="uk-UA" sz="1600" dirty="0" smtClean="0"/>
              <a:t>затверджено постановою Кабінету Міністрів України від 17.05.94 р. № 316.</a:t>
            </a:r>
          </a:p>
          <a:p>
            <a:r>
              <a:rPr lang="uk-UA" sz="1600" b="1" dirty="0" err="1" smtClean="0"/>
              <a:t>“</a:t>
            </a:r>
            <a:r>
              <a:rPr lang="uk-UA" sz="1600" b="1" i="1" dirty="0" err="1" smtClean="0"/>
              <a:t>Інструкція</a:t>
            </a:r>
            <a:r>
              <a:rPr lang="uk-UA" sz="1600" b="1" i="1" dirty="0" smtClean="0"/>
              <a:t> щодо умов і правил здійснення діяльності у галузі технічного захисту інформації та контролю за її </a:t>
            </a:r>
            <a:r>
              <a:rPr lang="uk-UA" sz="1600" b="1" i="1" dirty="0" err="1" smtClean="0"/>
              <a:t>дотриманням</a:t>
            </a:r>
            <a:r>
              <a:rPr lang="uk-UA" sz="1600" b="1" dirty="0" err="1" smtClean="0"/>
              <a:t>”</a:t>
            </a:r>
            <a:r>
              <a:rPr lang="uk-UA" sz="1600" b="1" dirty="0" smtClean="0"/>
              <a:t> </a:t>
            </a:r>
            <a:r>
              <a:rPr lang="uk-UA" sz="1600" dirty="0" smtClean="0"/>
              <a:t>затверджена наказом ДСТСЗІ від 26.05.94 р. №46, зареєстровано в Мінюсті України 01.06.94 р. №120\329.</a:t>
            </a:r>
          </a:p>
          <a:p>
            <a:pPr lvl="0"/>
            <a:r>
              <a:rPr lang="uk-UA" sz="1600" b="1" dirty="0" err="1" smtClean="0"/>
              <a:t>“</a:t>
            </a:r>
            <a:r>
              <a:rPr lang="uk-UA" sz="1600" b="1" i="1" dirty="0" err="1" smtClean="0"/>
              <a:t>Положення</a:t>
            </a:r>
            <a:r>
              <a:rPr lang="uk-UA" sz="1600" b="1" i="1" dirty="0" smtClean="0"/>
              <a:t> про порядок опрацювання, прийняття, перегляду та скасування міжвідомчих нормативних документів системи технічного перегляду та скасування міжвідомчих нормативних документів системи технічного захисту </a:t>
            </a:r>
            <a:r>
              <a:rPr lang="uk-UA" sz="1600" b="1" i="1" dirty="0" err="1" smtClean="0"/>
              <a:t>інформації</a:t>
            </a:r>
            <a:r>
              <a:rPr lang="uk-UA" sz="1600" b="1" dirty="0" err="1" smtClean="0"/>
              <a:t>”</a:t>
            </a:r>
            <a:r>
              <a:rPr lang="uk-UA" sz="1600" b="1" dirty="0" smtClean="0"/>
              <a:t> </a:t>
            </a:r>
            <a:r>
              <a:rPr lang="uk-UA" sz="1600" dirty="0" smtClean="0"/>
              <a:t>затверджено наказом ДСТСЗІ від 01.07.96 р. № 44, зареєстровано в Мінюсті України 18.07.96 р. № 366\1391.</a:t>
            </a:r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Загальнодержавні нормативні акти з питань ЗІ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uk-UA" sz="1600" dirty="0" smtClean="0"/>
              <a:t>Державний стандарт України. ДСТУ 3396.0-96.</a:t>
            </a:r>
            <a:r>
              <a:rPr lang="uk-UA" sz="1600" b="1" dirty="0" smtClean="0"/>
              <a:t> </a:t>
            </a:r>
            <a:r>
              <a:rPr lang="uk-UA" sz="1600" i="1" dirty="0" smtClean="0"/>
              <a:t>Захист інформації. Технічний захист інформації. Основні поняття</a:t>
            </a:r>
            <a:r>
              <a:rPr lang="uk-UA" sz="1600" dirty="0" smtClean="0"/>
              <a:t>. Затверджено наказом Держстандарту України від 11.10.96 р. № 423, введено в дію 01.01.97 р.</a:t>
            </a:r>
          </a:p>
          <a:p>
            <a:pPr lvl="0"/>
            <a:r>
              <a:rPr lang="uk-UA" sz="1600" dirty="0" smtClean="0"/>
              <a:t>Державний стандарт України. ДСТУ 3396.1-96.</a:t>
            </a:r>
            <a:r>
              <a:rPr lang="uk-UA" sz="1600" i="1" dirty="0" smtClean="0"/>
              <a:t>Захист інформації. Технічний захист інформації. Порядок проведення робіт. </a:t>
            </a:r>
            <a:r>
              <a:rPr lang="uk-UA" sz="1600" dirty="0" smtClean="0"/>
              <a:t>Затверджено наказом Держстандарту України від 19.12.96 р. № 51, введено в дію 01.01.97 р.</a:t>
            </a:r>
          </a:p>
          <a:p>
            <a:r>
              <a:rPr lang="uk-UA" sz="1600" dirty="0" smtClean="0"/>
              <a:t>Державний стандарт України. ДСТУ 3396.2-97.</a:t>
            </a:r>
            <a:r>
              <a:rPr lang="uk-UA" sz="1600" b="1" dirty="0" smtClean="0"/>
              <a:t> </a:t>
            </a:r>
            <a:r>
              <a:rPr lang="uk-UA" sz="1600" i="1" dirty="0" smtClean="0"/>
              <a:t>Захист інформації. Технічний захист інформації. Терміни та визначення. </a:t>
            </a:r>
            <a:r>
              <a:rPr lang="uk-UA" sz="1600" dirty="0" smtClean="0"/>
              <a:t>Затверджено наказом Держстандарту України від 11.04.97 р. № 200, введено в дію 01.01.98 р.</a:t>
            </a:r>
          </a:p>
          <a:p>
            <a:r>
              <a:rPr lang="uk-UA" sz="1600" dirty="0" smtClean="0"/>
              <a:t>Державний стандарт України. ДСТУ 1.3-93.</a:t>
            </a:r>
            <a:r>
              <a:rPr lang="uk-UA" sz="1600" b="1" dirty="0" smtClean="0"/>
              <a:t> </a:t>
            </a:r>
            <a:r>
              <a:rPr lang="uk-UA" sz="1600" i="1" dirty="0" smtClean="0"/>
              <a:t>Порядок розроблення, побудови, оформлення, узгодження, затвердження, позначення та реєстрації технічних умов</a:t>
            </a:r>
            <a:r>
              <a:rPr lang="uk-UA" sz="1600" dirty="0" smtClean="0"/>
              <a:t>. Затверджено та введено в дію наказом Держстандарту України від 29.07.93 р. № 116.</a:t>
            </a:r>
          </a:p>
          <a:p>
            <a:r>
              <a:rPr lang="uk-UA" sz="1600" dirty="0" smtClean="0"/>
              <a:t>Державні будівельні норми України. ДБН А.2.2-2-96. </a:t>
            </a:r>
            <a:r>
              <a:rPr lang="uk-UA" sz="1600" i="1" dirty="0" smtClean="0"/>
              <a:t>Проектування. Технічний захист інформації. Загальні вимоги до організації проектування та документації для будівництва</a:t>
            </a:r>
            <a:r>
              <a:rPr lang="uk-UA" sz="1600" dirty="0" smtClean="0"/>
              <a:t>. Затверджено наказом Держкоммістобудування України від 02.09.96 р. № 156 і введено в дію 01.01.97 р.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Нормативні документи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4824536"/>
          </a:xfrm>
        </p:spPr>
        <p:txBody>
          <a:bodyPr/>
          <a:lstStyle/>
          <a:p>
            <a:pPr>
              <a:buNone/>
            </a:pPr>
            <a:r>
              <a:rPr lang="uk-UA" sz="1600" dirty="0" smtClean="0"/>
              <a:t>Цілу низку нормативних документів підготовлено Департаментом спеціальних телекомунікаційних систем і захисту інформації (ДСТСЗІ) Служби безпеки України, який у 2007 році перетворено у Державну службу спеціального зв’язку і захисту інформації.</a:t>
            </a:r>
          </a:p>
          <a:p>
            <a:pPr lvl="0"/>
            <a:r>
              <a:rPr lang="uk-UA" sz="1600" dirty="0" smtClean="0"/>
              <a:t>Нормативний документ системи ТЗІ. ТРЕОТ-95. </a:t>
            </a:r>
            <a:r>
              <a:rPr lang="uk-UA" sz="1600" dirty="0" err="1" smtClean="0"/>
              <a:t>“</a:t>
            </a:r>
            <a:r>
              <a:rPr lang="uk-UA" sz="1600" i="1" dirty="0" err="1" smtClean="0"/>
              <a:t>Тимчасові</a:t>
            </a:r>
            <a:r>
              <a:rPr lang="uk-UA" sz="1600" i="1" dirty="0" smtClean="0"/>
              <a:t> рекомендації з технічного захисту інформації у засобах обчислювальної техніки, автоматизованих системах і мережах від витоку каналами побічних електромагнітних випромінювань і </a:t>
            </a:r>
            <a:r>
              <a:rPr lang="uk-UA" sz="1600" i="1" dirty="0" err="1" smtClean="0"/>
              <a:t>наводок</a:t>
            </a:r>
            <a:r>
              <a:rPr lang="uk-UA" sz="1600" dirty="0" err="1" smtClean="0"/>
              <a:t>”затверджено</a:t>
            </a:r>
            <a:r>
              <a:rPr lang="uk-UA" sz="1600" dirty="0" smtClean="0"/>
              <a:t> наказом ДСТСЗІ від 09.06.96 р. № 25.</a:t>
            </a:r>
          </a:p>
          <a:p>
            <a:pPr lvl="0"/>
            <a:r>
              <a:rPr lang="uk-UA" sz="1600" dirty="0" smtClean="0"/>
              <a:t>Нормативний документ системи ТЗІ. ТРАС-96. </a:t>
            </a:r>
            <a:r>
              <a:rPr lang="uk-UA" sz="1600" dirty="0" err="1" smtClean="0"/>
              <a:t>“</a:t>
            </a:r>
            <a:r>
              <a:rPr lang="uk-UA" sz="1600" i="1" dirty="0" err="1" smtClean="0"/>
              <a:t>Тимчасові</a:t>
            </a:r>
            <a:r>
              <a:rPr lang="uk-UA" sz="1600" i="1" dirty="0" smtClean="0"/>
              <a:t> рекомендації щодо розроблення розділу із захисту інформації в технічному завданні на створення автоматизованої </a:t>
            </a:r>
            <a:r>
              <a:rPr lang="uk-UA" sz="1600" i="1" dirty="0" err="1" smtClean="0"/>
              <a:t>системи</a:t>
            </a:r>
            <a:r>
              <a:rPr lang="uk-UA" sz="1600" dirty="0" err="1" smtClean="0"/>
              <a:t>”</a:t>
            </a:r>
            <a:r>
              <a:rPr lang="uk-UA" sz="1600" dirty="0" smtClean="0"/>
              <a:t> затверджено наказом ДСТСЗІ від 03.07.96 р. № 47.</a:t>
            </a:r>
          </a:p>
          <a:p>
            <a:pPr lvl="0"/>
            <a:r>
              <a:rPr lang="uk-UA" sz="1600" dirty="0" smtClean="0"/>
              <a:t>Нормативний документ системи ТЗІ. НД ТЗІ 1.6-001-96. </a:t>
            </a:r>
            <a:r>
              <a:rPr lang="uk-UA" sz="1600" dirty="0" err="1" smtClean="0"/>
              <a:t>“</a:t>
            </a:r>
            <a:r>
              <a:rPr lang="uk-UA" sz="1600" i="1" dirty="0" err="1" smtClean="0"/>
              <a:t>Правила</a:t>
            </a:r>
            <a:r>
              <a:rPr lang="uk-UA" sz="1600" i="1" dirty="0" smtClean="0"/>
              <a:t> побудови, викладення, оформлення та позначення нормативних документів системи ТЗІ</a:t>
            </a:r>
            <a:r>
              <a:rPr lang="uk-UA" sz="1600" dirty="0" smtClean="0"/>
              <a:t>” затверджено наказом ДСТСЗІ від 26.07.96 р. № 51.</a:t>
            </a:r>
          </a:p>
          <a:p>
            <a:pPr lvl="0"/>
            <a:r>
              <a:rPr lang="uk-UA" sz="1600" dirty="0" smtClean="0"/>
              <a:t>Нормативний документ системи ТЗІ. </a:t>
            </a:r>
            <a:r>
              <a:rPr lang="uk-UA" sz="1600" dirty="0" err="1" smtClean="0"/>
              <a:t>“</a:t>
            </a:r>
            <a:r>
              <a:rPr lang="uk-UA" sz="1600" i="1" dirty="0" err="1" smtClean="0"/>
              <a:t>Інструкція</a:t>
            </a:r>
            <a:r>
              <a:rPr lang="uk-UA" sz="1600" i="1" dirty="0" smtClean="0"/>
              <a:t> про порядок надання дозволу на використання імпортних засобів ТЗІ а також продукції, яка містить їх у своєму </a:t>
            </a:r>
            <a:r>
              <a:rPr lang="uk-UA" sz="1600" i="1" dirty="0" err="1" smtClean="0"/>
              <a:t>складі</a:t>
            </a:r>
            <a:r>
              <a:rPr lang="uk-UA" sz="1600" dirty="0" err="1" smtClean="0"/>
              <a:t>”</a:t>
            </a:r>
            <a:r>
              <a:rPr lang="uk-UA" sz="1600" dirty="0" smtClean="0"/>
              <a:t> затверджено наказом ДСТСЗІ від 31.05.95 р. № 13 і зареєстровано в Мінюсті України 12.07.95 р. № 215\751.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Закордонне законодавство в галузі ІБ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8229600" cy="4824536"/>
          </a:xfrm>
        </p:spPr>
        <p:txBody>
          <a:bodyPr/>
          <a:lstStyle/>
          <a:p>
            <a:r>
              <a:rPr lang="uk-UA" sz="1800" dirty="0" err="1" smtClean="0"/>
              <a:t>“</a:t>
            </a:r>
            <a:r>
              <a:rPr lang="uk-UA" sz="1800" i="1" dirty="0" err="1" smtClean="0"/>
              <a:t>Закон</a:t>
            </a:r>
            <a:r>
              <a:rPr lang="uk-UA" sz="1800" i="1" dirty="0" smtClean="0"/>
              <a:t> про інформаційну </a:t>
            </a:r>
            <a:r>
              <a:rPr lang="uk-UA" sz="1800" i="1" dirty="0" err="1" smtClean="0"/>
              <a:t>безпеку”</a:t>
            </a:r>
            <a:r>
              <a:rPr lang="uk-UA" sz="1800" i="1" dirty="0" smtClean="0"/>
              <a:t> </a:t>
            </a:r>
            <a:r>
              <a:rPr lang="uk-UA" sz="1800" dirty="0" smtClean="0"/>
              <a:t>(</a:t>
            </a:r>
            <a:r>
              <a:rPr lang="uk-UA" sz="1800" i="1" dirty="0" err="1" smtClean="0"/>
              <a:t>Computer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Security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Act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of</a:t>
            </a:r>
            <a:r>
              <a:rPr lang="uk-UA" sz="1800" i="1" dirty="0" smtClean="0"/>
              <a:t> 1987, </a:t>
            </a:r>
            <a:r>
              <a:rPr lang="uk-UA" sz="1800" i="1" dirty="0" err="1" smtClean="0"/>
              <a:t>Public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Law</a:t>
            </a:r>
            <a:r>
              <a:rPr lang="uk-UA" sz="1800" i="1" dirty="0" smtClean="0"/>
              <a:t> 100-235 (H.R. 145), </a:t>
            </a:r>
            <a:r>
              <a:rPr lang="uk-UA" sz="1800" i="1" dirty="0" err="1" smtClean="0"/>
              <a:t>January</a:t>
            </a:r>
            <a:r>
              <a:rPr lang="uk-UA" sz="1800" i="1" dirty="0" smtClean="0"/>
              <a:t> 8, 1988</a:t>
            </a:r>
            <a:r>
              <a:rPr lang="uk-UA" sz="1800" dirty="0" smtClean="0"/>
              <a:t>). </a:t>
            </a:r>
          </a:p>
          <a:p>
            <a:r>
              <a:rPr lang="uk-UA" sz="1800" dirty="0" smtClean="0"/>
              <a:t>Національний інститут стандартів і технологій (</a:t>
            </a:r>
            <a:r>
              <a:rPr lang="uk-UA" sz="1800" i="1" dirty="0" smtClean="0"/>
              <a:t>NІST</a:t>
            </a:r>
            <a:r>
              <a:rPr lang="uk-UA" sz="1800" dirty="0" smtClean="0"/>
              <a:t>) – відповідає за випуск стандартів і положень, спрямованих на захист від знищення і несанкціонованого доступу до інформації, а також від крадіжок і фальсифікацій, що здійснюються за допомогою комп’ютерів. </a:t>
            </a:r>
          </a:p>
          <a:p>
            <a:r>
              <a:rPr lang="uk-UA" sz="1800" i="1" dirty="0" err="1" smtClean="0"/>
              <a:t>Computer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Security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Enhancement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Act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of</a:t>
            </a:r>
            <a:r>
              <a:rPr lang="uk-UA" sz="1800" i="1" dirty="0" smtClean="0"/>
              <a:t> 2001 (H.R. 1259 RFS)</a:t>
            </a:r>
            <a:r>
              <a:rPr lang="uk-UA" sz="1800" dirty="0" smtClean="0"/>
              <a:t> – дозволив не загострювати більше увагу на криптографії в цілому, а зосередитися на одному з її найважливіших додатків – </a:t>
            </a:r>
            <a:r>
              <a:rPr lang="uk-UA" sz="1800" dirty="0" err="1" smtClean="0"/>
              <a:t>автентифікації</a:t>
            </a:r>
            <a:r>
              <a:rPr lang="uk-UA" sz="1800" dirty="0" smtClean="0"/>
              <a:t>, розглядаючи її за відпрацьованою на </a:t>
            </a:r>
            <a:r>
              <a:rPr lang="uk-UA" sz="1800" dirty="0" err="1" smtClean="0"/>
              <a:t>криптозасобах</a:t>
            </a:r>
            <a:r>
              <a:rPr lang="uk-UA" sz="1800" dirty="0" smtClean="0"/>
              <a:t> методикою.</a:t>
            </a:r>
          </a:p>
          <a:p>
            <a:r>
              <a:rPr lang="uk-UA" sz="1800" i="1" dirty="0" err="1" smtClean="0"/>
              <a:t>“Закон</a:t>
            </a:r>
            <a:r>
              <a:rPr lang="uk-UA" sz="1800" i="1" dirty="0" smtClean="0"/>
              <a:t> про захист </a:t>
            </a:r>
            <a:r>
              <a:rPr lang="uk-UA" sz="1800" i="1" dirty="0" err="1" smtClean="0"/>
              <a:t>даних”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Federal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Data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Protection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Act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of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December</a:t>
            </a:r>
            <a:r>
              <a:rPr lang="uk-UA" sz="1800" i="1" dirty="0" smtClean="0"/>
              <a:t> 20, 1990 (</a:t>
            </a:r>
            <a:r>
              <a:rPr lang="uk-UA" sz="1800" i="1" dirty="0" err="1" smtClean="0"/>
              <a:t>BGBl.I</a:t>
            </a:r>
            <a:r>
              <a:rPr lang="uk-UA" sz="1800" i="1" dirty="0" smtClean="0"/>
              <a:t> 1990 S.2954), </a:t>
            </a:r>
            <a:r>
              <a:rPr lang="uk-UA" sz="1800" i="1" dirty="0" err="1" smtClean="0"/>
              <a:t>amended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by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law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of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September</a:t>
            </a:r>
            <a:r>
              <a:rPr lang="uk-UA" sz="1800" i="1" dirty="0" smtClean="0"/>
              <a:t> 14, 1994 (</a:t>
            </a:r>
            <a:r>
              <a:rPr lang="uk-UA" sz="1800" i="1" dirty="0" err="1" smtClean="0"/>
              <a:t>BGBl</a:t>
            </a:r>
            <a:r>
              <a:rPr lang="uk-UA" sz="1800" i="1" dirty="0" smtClean="0"/>
              <a:t>. I S. 2325)</a:t>
            </a:r>
            <a:r>
              <a:rPr lang="uk-UA" sz="1800" dirty="0" smtClean="0"/>
              <a:t>.</a:t>
            </a:r>
          </a:p>
          <a:p>
            <a:r>
              <a:rPr lang="uk-UA" sz="1800" dirty="0" smtClean="0"/>
              <a:t>У законодавстві </a:t>
            </a:r>
            <a:r>
              <a:rPr lang="uk-UA" sz="1800" b="1" dirty="0" smtClean="0"/>
              <a:t>Великобританії </a:t>
            </a:r>
            <a:r>
              <a:rPr lang="uk-UA" sz="1800" dirty="0" smtClean="0"/>
              <a:t>є сімейство так званих добровільних стандартів </a:t>
            </a:r>
            <a:r>
              <a:rPr lang="uk-UA" sz="1800" i="1" dirty="0" smtClean="0"/>
              <a:t>BS 7799</a:t>
            </a:r>
            <a:r>
              <a:rPr lang="uk-UA" sz="1800" dirty="0" smtClean="0"/>
              <a:t>, що допомагають організаціям на практиці сформувати програми безпеки.</a:t>
            </a:r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Дискреційна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461"/>
          </a:xfrm>
        </p:spPr>
        <p:txBody>
          <a:bodyPr/>
          <a:lstStyle/>
          <a:p>
            <a:pPr lvl="0"/>
            <a:r>
              <a:rPr lang="uk-UA" sz="1800" dirty="0" smtClean="0"/>
              <a:t>всі суб'єкти і об'єкти повинні бути однозначно ідентифіковані;</a:t>
            </a:r>
          </a:p>
          <a:p>
            <a:r>
              <a:rPr lang="uk-UA" sz="1800" dirty="0" smtClean="0"/>
              <a:t>права доступу суб'єкта до об'єкта системи визначаються на основі деякого зовнішнього відносно системи правила і  реалізуються  шляхом безпосереднього  звертання  суб’єктів  до  об’єктів  на  основі  певних  атрибутів доступу.</a:t>
            </a:r>
          </a:p>
          <a:p>
            <a:r>
              <a:rPr lang="uk-UA" sz="1800" dirty="0" smtClean="0"/>
              <a:t>реалізується за допомогою матриці доступу (</a:t>
            </a:r>
            <a:r>
              <a:rPr lang="uk-UA" sz="1800" dirty="0" err="1" smtClean="0"/>
              <a:t>access</a:t>
            </a:r>
            <a:r>
              <a:rPr lang="uk-UA" sz="1800" dirty="0" smtClean="0"/>
              <a:t> </a:t>
            </a:r>
            <a:r>
              <a:rPr lang="uk-UA" sz="1800" dirty="0" err="1" smtClean="0"/>
              <a:t>matrix</a:t>
            </a:r>
            <a:r>
              <a:rPr lang="uk-UA" sz="1800" dirty="0" smtClean="0"/>
              <a:t>), яка фіксує множину об'єктів та суб'єктів, доступних кожному суб'єкту.</a:t>
            </a:r>
          </a:p>
        </p:txBody>
      </p:sp>
      <p:pic>
        <p:nvPicPr>
          <p:cNvPr id="4" name="Рисунок 3" descr="D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1913" y="3695676"/>
            <a:ext cx="5221180" cy="268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lvl="1"/>
            <a:r>
              <a:rPr lang="uk-UA" sz="2800" b="1" dirty="0" smtClean="0"/>
              <a:t>Стандарти і специфікації в галузі безпеки ІС. </a:t>
            </a:r>
            <a:r>
              <a:rPr lang="uk-UA" sz="2800" b="1" dirty="0" err="1" smtClean="0"/>
              <a:t>“Помаранчева</a:t>
            </a:r>
            <a:r>
              <a:rPr lang="uk-UA" sz="2800" b="1" dirty="0" smtClean="0"/>
              <a:t> </a:t>
            </a:r>
            <a:r>
              <a:rPr lang="uk-UA" sz="2800" b="1" dirty="0" err="1" smtClean="0"/>
              <a:t>книга”</a:t>
            </a:r>
            <a:r>
              <a:rPr lang="uk-UA" sz="2800" b="1" dirty="0" smtClean="0"/>
              <a:t>.</a:t>
            </a:r>
            <a:endParaRPr lang="uk-UA" sz="2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968551"/>
          </a:xfrm>
        </p:spPr>
        <p:txBody>
          <a:bodyPr/>
          <a:lstStyle/>
          <a:p>
            <a:pPr lvl="0"/>
            <a:r>
              <a:rPr lang="uk-UA" sz="1800" b="1" dirty="0" smtClean="0"/>
              <a:t>оцінні стандарти</a:t>
            </a:r>
            <a:r>
              <a:rPr lang="uk-UA" sz="1800" dirty="0" smtClean="0"/>
              <a:t>, спрямовані на класифікацію інформаційних систем і засобів захисту за вимогами безпеки;</a:t>
            </a:r>
          </a:p>
          <a:p>
            <a:pPr lvl="0"/>
            <a:r>
              <a:rPr lang="uk-UA" sz="1800" b="1" dirty="0" smtClean="0"/>
              <a:t>технічні специфікації</a:t>
            </a:r>
            <a:r>
              <a:rPr lang="uk-UA" sz="1800" dirty="0" smtClean="0"/>
              <a:t>, що регламентують різні аспекти реалізації засобів захисту.</a:t>
            </a:r>
          </a:p>
          <a:p>
            <a:r>
              <a:rPr lang="uk-UA" sz="1800" b="1" i="1" dirty="0" smtClean="0"/>
              <a:t>Безпечна система </a:t>
            </a:r>
            <a:r>
              <a:rPr lang="uk-UA" sz="1800" dirty="0" smtClean="0"/>
              <a:t>–</a:t>
            </a:r>
            <a:r>
              <a:rPr lang="uk-UA" sz="1800" b="1" i="1" dirty="0" smtClean="0"/>
              <a:t> </a:t>
            </a:r>
            <a:r>
              <a:rPr lang="uk-UA" sz="1800" dirty="0" smtClean="0"/>
              <a:t>це така система, в якій за допомогою відповідних засобів здійснюється керування доступом до інформації в такий спосіб, що тільки належним чином авторизовані особи або процеси, що діють від їх імені, отримують право читати, записувати, створювати і видаляти інформацію.</a:t>
            </a:r>
          </a:p>
          <a:p>
            <a:r>
              <a:rPr lang="uk-UA" sz="1800" b="1" i="1" dirty="0" smtClean="0"/>
              <a:t>Довірена система </a:t>
            </a:r>
            <a:r>
              <a:rPr lang="uk-UA" sz="1800" dirty="0" smtClean="0"/>
              <a:t>– це система, що використовує достатні апаратні і програмні засоби для забезпечення одночасного оброблення інформації різного ступеня секретності групою користувачів без порушення права доступу.</a:t>
            </a:r>
          </a:p>
          <a:p>
            <a:pPr marL="342900" lvl="2" indent="-342900">
              <a:buSzPct val="75000"/>
            </a:pPr>
            <a:r>
              <a:rPr lang="uk-UA" sz="1800" b="1" dirty="0" smtClean="0"/>
              <a:t>Класи безпеки інформаційних систем</a:t>
            </a:r>
          </a:p>
          <a:p>
            <a:pPr lvl="1"/>
            <a:r>
              <a:rPr lang="uk-UA" sz="1400" b="1" dirty="0" smtClean="0"/>
              <a:t>рівень C </a:t>
            </a:r>
            <a:r>
              <a:rPr lang="uk-UA" sz="1400" dirty="0" smtClean="0"/>
              <a:t>– довільне управління доступом;</a:t>
            </a:r>
          </a:p>
          <a:p>
            <a:pPr lvl="1"/>
            <a:r>
              <a:rPr lang="uk-UA" sz="1400" b="1" dirty="0" smtClean="0"/>
              <a:t>рівень B</a:t>
            </a:r>
            <a:r>
              <a:rPr lang="uk-UA" sz="1400" dirty="0" smtClean="0"/>
              <a:t> – примусове управління доступом;</a:t>
            </a:r>
          </a:p>
          <a:p>
            <a:pPr lvl="1"/>
            <a:r>
              <a:rPr lang="uk-UA" sz="1400" b="1" dirty="0" smtClean="0"/>
              <a:t>рівень A</a:t>
            </a:r>
            <a:r>
              <a:rPr lang="uk-UA" sz="1400" dirty="0" smtClean="0"/>
              <a:t> – </a:t>
            </a:r>
            <a:r>
              <a:rPr lang="uk-UA" sz="1400" dirty="0" err="1" smtClean="0"/>
              <a:t>веріфікована</a:t>
            </a:r>
            <a:r>
              <a:rPr lang="uk-UA" sz="1400" dirty="0" smtClean="0"/>
              <a:t> безпека.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lvl="1"/>
            <a:r>
              <a:rPr lang="uk-UA" sz="2800" b="1" dirty="0" smtClean="0"/>
              <a:t>Технічна специфікація X.800</a:t>
            </a:r>
            <a:endParaRPr lang="uk-UA" sz="2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uk-UA" sz="1800" dirty="0" smtClean="0"/>
              <a:t>Трактує питання інформаційної безпеки розподілених систем, зокрема, специфічні мережеві функції безпеки, а також необхідні для їх реалізації захисні механізми.</a:t>
            </a:r>
          </a:p>
          <a:p>
            <a:r>
              <a:rPr lang="uk-UA" sz="1800" b="1" dirty="0" err="1" smtClean="0"/>
              <a:t>Автентифікація</a:t>
            </a:r>
            <a:r>
              <a:rPr lang="uk-UA" sz="1800" b="1" dirty="0" smtClean="0"/>
              <a:t> </a:t>
            </a:r>
            <a:r>
              <a:rPr lang="uk-UA" sz="1800" dirty="0" smtClean="0"/>
              <a:t>– сервіс, який  забезпечує перевірку достовірності партнерів по спілкуванню і перевірку достовірності джерела даних. Вона служить для запобігання таким загрозам, як маскарад і повторення попереднього сеансу зв’язку.</a:t>
            </a:r>
          </a:p>
          <a:p>
            <a:r>
              <a:rPr lang="uk-UA" sz="1800" b="1" dirty="0" smtClean="0"/>
              <a:t>Управління доступом </a:t>
            </a:r>
            <a:r>
              <a:rPr lang="uk-UA" sz="1800" dirty="0" smtClean="0"/>
              <a:t>–</a:t>
            </a:r>
            <a:r>
              <a:rPr lang="uk-UA" sz="1800" b="1" dirty="0" smtClean="0"/>
              <a:t> </a:t>
            </a:r>
            <a:r>
              <a:rPr lang="uk-UA" sz="1800" dirty="0" smtClean="0"/>
              <a:t>забезпечує захист від несанкціонованого використання ресурсів, доступних по мережі.</a:t>
            </a:r>
          </a:p>
          <a:p>
            <a:r>
              <a:rPr lang="uk-UA" sz="1800" b="1" dirty="0" smtClean="0"/>
              <a:t>Конфіденційність даних </a:t>
            </a:r>
            <a:r>
              <a:rPr lang="uk-UA" sz="1800" dirty="0" smtClean="0"/>
              <a:t>– забезпечує захист від несанкціонованого отримання інформації. Окремо виділяється  конфіденційність </a:t>
            </a:r>
            <a:r>
              <a:rPr lang="uk-UA" sz="1800" dirty="0" err="1" smtClean="0"/>
              <a:t>трафіку</a:t>
            </a:r>
            <a:r>
              <a:rPr lang="uk-UA" sz="1800" dirty="0" smtClean="0"/>
              <a:t>.</a:t>
            </a:r>
          </a:p>
          <a:p>
            <a:r>
              <a:rPr lang="uk-UA" sz="1800" b="1" dirty="0" smtClean="0"/>
              <a:t>Цілісність даних </a:t>
            </a:r>
            <a:r>
              <a:rPr lang="uk-UA" sz="1800" dirty="0" smtClean="0"/>
              <a:t>поділяється на підвиди – з встановленням з’єднання або без нього, чи захищаються всі дані або тільки окремі поля, чи забезпечується відновлення у разі порушення цілісності.</a:t>
            </a:r>
          </a:p>
          <a:p>
            <a:r>
              <a:rPr lang="uk-UA" sz="1800" b="1" dirty="0" smtClean="0"/>
              <a:t>Безвідмовність </a:t>
            </a:r>
            <a:r>
              <a:rPr lang="uk-UA" sz="1800" dirty="0" smtClean="0"/>
              <a:t>(неможливість відмовитися від виконаних дій) –  забезпечує два види послуг: безвідмовність з підтвердженням достовірності джерела даних і безвідмовність з підтвердженням доставки.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lvl="1"/>
            <a:r>
              <a:rPr lang="uk-UA" sz="2800" b="1" dirty="0" smtClean="0"/>
              <a:t>Стандарт </a:t>
            </a:r>
            <a:r>
              <a:rPr lang="en-US" sz="2800" b="1" dirty="0" smtClean="0"/>
              <a:t>ISO</a:t>
            </a:r>
            <a:r>
              <a:rPr lang="uk-UA" sz="2800" b="1" dirty="0" smtClean="0"/>
              <a:t>/</a:t>
            </a:r>
            <a:r>
              <a:rPr lang="en-US" sz="2800" b="1" dirty="0" smtClean="0"/>
              <a:t>IES</a:t>
            </a:r>
            <a:r>
              <a:rPr lang="uk-UA" sz="2800" b="1" dirty="0" smtClean="0"/>
              <a:t> 15408 (</a:t>
            </a:r>
            <a:r>
              <a:rPr lang="en-US" sz="2800" b="1" dirty="0" smtClean="0"/>
              <a:t>Common Criteria</a:t>
            </a:r>
            <a:r>
              <a:rPr lang="uk-UA" sz="2800" b="1" dirty="0" smtClean="0"/>
              <a:t>)</a:t>
            </a:r>
            <a:endParaRPr lang="uk-UA" sz="2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>
              <a:buNone/>
            </a:pPr>
            <a:r>
              <a:rPr lang="uk-UA" sz="1800" dirty="0" err="1" smtClean="0"/>
              <a:t>“Критерії</a:t>
            </a:r>
            <a:r>
              <a:rPr lang="uk-UA" sz="1800" dirty="0" smtClean="0"/>
              <a:t> оцінювання безпеки інформаційних </a:t>
            </a:r>
            <a:r>
              <a:rPr lang="uk-UA" sz="1800" dirty="0" err="1" smtClean="0"/>
              <a:t>технологій”</a:t>
            </a:r>
            <a:r>
              <a:rPr lang="uk-UA" sz="1800" dirty="0" smtClean="0"/>
              <a:t> (1 грудня 1999 р)</a:t>
            </a:r>
          </a:p>
          <a:p>
            <a:pPr>
              <a:buNone/>
            </a:pPr>
            <a:r>
              <a:rPr lang="uk-UA" sz="1800" dirty="0" err="1" smtClean="0"/>
              <a:t>“Загальні</a:t>
            </a:r>
            <a:r>
              <a:rPr lang="uk-UA" sz="1800" dirty="0" smtClean="0"/>
              <a:t> </a:t>
            </a:r>
            <a:r>
              <a:rPr lang="uk-UA" sz="1800" dirty="0" err="1" smtClean="0"/>
              <a:t>критерії”</a:t>
            </a:r>
            <a:r>
              <a:rPr lang="uk-UA" sz="1800" dirty="0" smtClean="0"/>
              <a:t> містять два основні види вимог безпеки:</a:t>
            </a:r>
          </a:p>
          <a:p>
            <a:pPr lvl="0"/>
            <a:r>
              <a:rPr lang="uk-UA" sz="1800" b="1" dirty="0" smtClean="0"/>
              <a:t>функціональні,</a:t>
            </a:r>
            <a:r>
              <a:rPr lang="uk-UA" sz="1800" dirty="0" smtClean="0"/>
              <a:t> які висуваються до функцій безпеки і механізмів, які їх реалізують. Згруповані  на  основі  ролі,  яку  вони  виконують або засобу безпеки, який вони обслуговують. (11 функціональних класів, 66 сімейств, 135 компонентів).</a:t>
            </a:r>
          </a:p>
          <a:p>
            <a:r>
              <a:rPr lang="uk-UA" sz="1800" b="1" dirty="0" smtClean="0"/>
              <a:t>вимоги довіри</a:t>
            </a:r>
            <a:r>
              <a:rPr lang="uk-UA" sz="1800" dirty="0" smtClean="0"/>
              <a:t>, які висуваються до технології та процесу розробки і експлуатації  (10 класів, 44 сімейства, 93 компоненти вимог довіри безпеки).</a:t>
            </a:r>
          </a:p>
          <a:p>
            <a:pPr lvl="0"/>
            <a:endParaRPr lang="uk-UA" sz="1800" dirty="0" smtClean="0"/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5"/>
            <a:ext cx="8229600" cy="576064"/>
          </a:xfrm>
        </p:spPr>
        <p:txBody>
          <a:bodyPr/>
          <a:lstStyle/>
          <a:p>
            <a:pPr lvl="1"/>
            <a:r>
              <a:rPr lang="uk-UA" sz="2800" b="1" dirty="0" smtClean="0"/>
              <a:t>Рівні оцінки довіри </a:t>
            </a:r>
            <a:r>
              <a:rPr lang="en-US" sz="2800" b="1" dirty="0" smtClean="0"/>
              <a:t>ISO</a:t>
            </a:r>
            <a:r>
              <a:rPr lang="uk-UA" sz="2800" b="1" dirty="0" smtClean="0"/>
              <a:t>/</a:t>
            </a:r>
            <a:r>
              <a:rPr lang="en-US" sz="2800" b="1" dirty="0" smtClean="0"/>
              <a:t>IES</a:t>
            </a:r>
            <a:r>
              <a:rPr lang="uk-UA" sz="2800" b="1" dirty="0" smtClean="0"/>
              <a:t> 15408</a:t>
            </a:r>
            <a:endParaRPr lang="uk-UA" sz="2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84976" cy="5256584"/>
          </a:xfrm>
        </p:spPr>
        <p:txBody>
          <a:bodyPr/>
          <a:lstStyle/>
          <a:p>
            <a:pPr lvl="0"/>
            <a:r>
              <a:rPr lang="uk-UA" sz="1800" b="1" dirty="0" smtClean="0"/>
              <a:t>Перший рівень </a:t>
            </a:r>
            <a:r>
              <a:rPr lang="uk-UA" sz="1800" dirty="0" smtClean="0"/>
              <a:t>довіри передбачає функціональне тестування. Застосовується  у випадку, коли  вимагається  деяка  впевненість,  що система захисту працює бездоганно, а загрози не вважаються серйозними. </a:t>
            </a:r>
          </a:p>
          <a:p>
            <a:pPr lvl="0"/>
            <a:r>
              <a:rPr lang="uk-UA" sz="1800" b="1" dirty="0" smtClean="0"/>
              <a:t>Другий рівень </a:t>
            </a:r>
            <a:r>
              <a:rPr lang="uk-UA" sz="1800" dirty="0" smtClean="0"/>
              <a:t>довіри передбачає структурне тестування і доступ до  частини  проектної  документації  та  результатам  тестування  розробником. </a:t>
            </a:r>
          </a:p>
          <a:p>
            <a:pPr lvl="0"/>
            <a:r>
              <a:rPr lang="uk-UA" sz="1800" b="1" dirty="0" smtClean="0"/>
              <a:t>Третій  рівень  </a:t>
            </a:r>
            <a:r>
              <a:rPr lang="uk-UA" sz="1800" dirty="0" smtClean="0"/>
              <a:t>довіри  передбачає  систематичне  тестування  та перевірку  функцій  безпеки  і  дозволяє  досягти  максимально  можливої довіри при використанні звичайних методів розробки.</a:t>
            </a:r>
          </a:p>
          <a:p>
            <a:pPr lvl="0"/>
            <a:r>
              <a:rPr lang="uk-UA" sz="1800" b="1" dirty="0" smtClean="0"/>
              <a:t>Четвертий  рівень  </a:t>
            </a:r>
            <a:r>
              <a:rPr lang="uk-UA" sz="1800" dirty="0" smtClean="0"/>
              <a:t>довіри  передбачає  систематичне  проектування, тестування та спостереження. Вони допомагають досягти максимально  можливої  довіри  за  умови  стандартної  практики  комерційних розробок.</a:t>
            </a:r>
          </a:p>
          <a:p>
            <a:r>
              <a:rPr lang="uk-UA" sz="1800" b="1" dirty="0" smtClean="0"/>
              <a:t>П’ятий рівень </a:t>
            </a:r>
            <a:r>
              <a:rPr lang="uk-UA" sz="1800" dirty="0" smtClean="0"/>
              <a:t>довіри вимагає </a:t>
            </a:r>
            <a:r>
              <a:rPr lang="uk-UA" sz="1800" dirty="0" err="1" smtClean="0"/>
              <a:t>напівформального</a:t>
            </a:r>
            <a:r>
              <a:rPr lang="uk-UA" sz="1800" dirty="0" smtClean="0"/>
              <a:t> проектування та тестування. З його допомогою досягається максимально можлива довіра для строгої практики комерційної розробки. </a:t>
            </a:r>
          </a:p>
          <a:p>
            <a:r>
              <a:rPr lang="uk-UA" sz="1800" b="1" dirty="0" smtClean="0"/>
              <a:t>Шостий  рівень  </a:t>
            </a:r>
            <a:r>
              <a:rPr lang="uk-UA" sz="1800" dirty="0" smtClean="0"/>
              <a:t>довіри  характеризується  </a:t>
            </a:r>
            <a:r>
              <a:rPr lang="uk-UA" sz="1800" dirty="0" err="1" smtClean="0"/>
              <a:t>напівформальною</a:t>
            </a:r>
            <a:r>
              <a:rPr lang="uk-UA" sz="1800" dirty="0" smtClean="0"/>
              <a:t> верифікацією проекту. Він дозволяє отримати високу довіру застосування спеціальних методів проектування у строго контрольованому середовищі  розробки</a:t>
            </a:r>
          </a:p>
          <a:p>
            <a:r>
              <a:rPr lang="uk-UA" sz="1800" b="1" dirty="0" smtClean="0"/>
              <a:t>Сьомий рівень </a:t>
            </a:r>
            <a:r>
              <a:rPr lang="uk-UA" sz="1800" dirty="0" smtClean="0"/>
              <a:t>довіри вимагає формальну верифікацію проекту. Він  застосовується  до  розробки  виробів  інформаційних  технологій  для використання  в  ситуаціях  надзвичайно  високого  ризику</a:t>
            </a:r>
          </a:p>
          <a:p>
            <a:endParaRPr lang="uk-UA" sz="1800" dirty="0" smtClean="0"/>
          </a:p>
          <a:p>
            <a:pPr lvl="0"/>
            <a:endParaRPr lang="uk-UA" sz="1800" dirty="0" smtClean="0"/>
          </a:p>
          <a:p>
            <a:pPr eaLnBrk="1" hangingPunct="1"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Адміністративні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454525"/>
          </a:xfrm>
        </p:spPr>
        <p:txBody>
          <a:bodyPr/>
          <a:lstStyle/>
          <a:p>
            <a:pPr eaLnBrk="1" hangingPunct="1">
              <a:buNone/>
            </a:pPr>
            <a:r>
              <a:rPr lang="uk-UA" sz="1800" b="1" dirty="0" smtClean="0"/>
              <a:t>Головна мета заходів адміністративного рівня </a:t>
            </a:r>
            <a:r>
              <a:rPr lang="uk-UA" sz="1800" dirty="0" smtClean="0"/>
              <a:t>– сформувати програму робіт у галузі інформаційної безпеки і забезпечити її виконання, виділяючи необхідні ресурси і контролюючи стан подій.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1800" b="1" dirty="0" smtClean="0"/>
              <a:t>Адміністративні (організаційні) засоби захисту інформації</a:t>
            </a:r>
            <a:r>
              <a:rPr lang="uk-UA" sz="1800" dirty="0" smtClean="0"/>
              <a:t> регламентують процеси функціонування ІС, використання її ресурсів, діяльність персоналу, а також порядок взаємодії користувачів із системою таким чином, щоб найбільшою мірою ускладнити або не допустити порушень безпеки</a:t>
            </a:r>
          </a:p>
          <a:p>
            <a:pPr eaLnBrk="1" hangingPunct="1"/>
            <a:r>
              <a:rPr lang="uk-UA" sz="1800" dirty="0" smtClean="0"/>
              <a:t>заходи під час проектування, будівництва та облаштування об’єктів охорони;</a:t>
            </a:r>
          </a:p>
          <a:p>
            <a:pPr eaLnBrk="1" hangingPunct="1"/>
            <a:r>
              <a:rPr lang="uk-UA" sz="1800" dirty="0" smtClean="0"/>
              <a:t>заходи під час проектування, розробки, ремонту й модифікації обладнання та програмного забезпечення;</a:t>
            </a:r>
          </a:p>
          <a:p>
            <a:pPr eaLnBrk="1" hangingPunct="1"/>
            <a:r>
              <a:rPr lang="uk-UA" sz="1800" dirty="0" smtClean="0"/>
              <a:t>заходи під час добору та підготовки персоналу;</a:t>
            </a:r>
          </a:p>
          <a:p>
            <a:pPr eaLnBrk="1" hangingPunct="1"/>
            <a:r>
              <a:rPr lang="uk-UA" sz="1800" dirty="0" smtClean="0"/>
              <a:t>розробку правил обробки та зберігання інформації, а також стратегії її захисту.</a:t>
            </a:r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Організаційні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454525"/>
          </a:xfrm>
        </p:spPr>
        <p:txBody>
          <a:bodyPr/>
          <a:lstStyle/>
          <a:p>
            <a:pPr>
              <a:buNone/>
            </a:pPr>
            <a:r>
              <a:rPr lang="uk-UA" sz="1800" b="1" i="1" dirty="0" smtClean="0"/>
              <a:t>Організаційні засоби захисту інформації </a:t>
            </a:r>
            <a:r>
              <a:rPr lang="uk-UA" sz="1800" dirty="0" smtClean="0"/>
              <a:t>– це регламентація виробничої діяльності і взаємин виконавців на нормативно-правовій основі, що виключає чи істотно утрудняє неправомірне оволодіння конфіденційною інформацією і прояв внутрішніх і зовнішніх загроз.</a:t>
            </a:r>
          </a:p>
          <a:p>
            <a:pPr>
              <a:buNone/>
            </a:pPr>
            <a:r>
              <a:rPr lang="uk-UA" sz="1800" dirty="0" smtClean="0"/>
              <a:t>На організаційному рівні виділяються такі класи заходів:</a:t>
            </a:r>
          </a:p>
          <a:p>
            <a:pPr lvl="0"/>
            <a:r>
              <a:rPr lang="uk-UA" sz="1800" dirty="0" smtClean="0"/>
              <a:t>управління персоналом;</a:t>
            </a:r>
          </a:p>
          <a:p>
            <a:pPr lvl="0"/>
            <a:r>
              <a:rPr lang="uk-UA" sz="1800" dirty="0" smtClean="0"/>
              <a:t>фізичний захист;</a:t>
            </a:r>
          </a:p>
          <a:p>
            <a:pPr lvl="0"/>
            <a:r>
              <a:rPr lang="uk-UA" sz="1800" dirty="0" smtClean="0"/>
              <a:t>підтримка працездатності;</a:t>
            </a:r>
          </a:p>
          <a:p>
            <a:pPr lvl="0"/>
            <a:r>
              <a:rPr lang="uk-UA" sz="1800" dirty="0" smtClean="0"/>
              <a:t>реагування на порушення режиму безпеки;</a:t>
            </a:r>
          </a:p>
          <a:p>
            <a:pPr lvl="0"/>
            <a:r>
              <a:rPr lang="uk-UA" sz="1800" dirty="0" smtClean="0"/>
              <a:t>планування відновлювальних робіт.</a:t>
            </a:r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Управління персоналом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454525"/>
          </a:xfrm>
        </p:spPr>
        <p:txBody>
          <a:bodyPr/>
          <a:lstStyle/>
          <a:p>
            <a:pPr eaLnBrk="1" hangingPunct="1">
              <a:buNone/>
            </a:pPr>
            <a:r>
              <a:rPr lang="uk-UA" sz="1800" dirty="0" smtClean="0"/>
              <a:t>Загальні принципи управління персоналом</a:t>
            </a:r>
          </a:p>
          <a:p>
            <a:pPr eaLnBrk="1" hangingPunct="1"/>
            <a:r>
              <a:rPr lang="uk-UA" sz="1800" i="1" dirty="0" smtClean="0"/>
              <a:t>Принцип розділення обов’язків </a:t>
            </a:r>
            <a:r>
              <a:rPr lang="uk-UA" sz="1800" dirty="0" smtClean="0"/>
              <a:t>зобов’язує так розподіляти ролі і відповідальність, щоб одна людина не могла порушити критично важливий для організації процес.</a:t>
            </a:r>
          </a:p>
          <a:p>
            <a:pPr eaLnBrk="1" hangingPunct="1"/>
            <a:r>
              <a:rPr lang="uk-UA" sz="1800" i="1" dirty="0" smtClean="0"/>
              <a:t>Принцип </a:t>
            </a:r>
            <a:r>
              <a:rPr lang="uk-UA" sz="1800" i="1" smtClean="0"/>
              <a:t>мінімізації привілеїв </a:t>
            </a:r>
            <a:r>
              <a:rPr lang="uk-UA" sz="1800" smtClean="0"/>
              <a:t>полягає </a:t>
            </a:r>
            <a:r>
              <a:rPr lang="uk-UA" sz="1800" dirty="0" smtClean="0"/>
              <a:t>у виділенні користувачам тільки тих прав доступу, які необхідні їм для виконання службових обов’язків. Призначення цього принципу очевидне – зменшити збиток від випадкових або навмисних некоректних дій.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Інженерно-технічні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1800" b="1" dirty="0" smtClean="0"/>
              <a:t>Інженерно-технічні  засоби (ІТЗ) захисту  інформації</a:t>
            </a:r>
            <a:r>
              <a:rPr lang="uk-UA" sz="1800" dirty="0" smtClean="0"/>
              <a:t> – це  сукупність спеціальних органів, технічних засобів і заходів з їх використання в інтересах захисту конфіденційної інформації. 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1800" dirty="0" smtClean="0"/>
              <a:t>За функціональним призначенням ІТЗ поділяються на:</a:t>
            </a:r>
          </a:p>
          <a:p>
            <a:pPr eaLnBrk="1" hangingPunct="1"/>
            <a:r>
              <a:rPr lang="uk-UA" sz="1800" b="1" i="1" dirty="0" smtClean="0"/>
              <a:t>фізичні засоби</a:t>
            </a:r>
            <a:r>
              <a:rPr lang="uk-UA" sz="1800" dirty="0" smtClean="0"/>
              <a:t>, які перешкоджають несанкціонованому доступу (НСД) зловмисників до об’єкту;</a:t>
            </a:r>
          </a:p>
          <a:p>
            <a:pPr eaLnBrk="1" hangingPunct="1"/>
            <a:r>
              <a:rPr lang="uk-UA" sz="1800" b="1" i="1" dirty="0" smtClean="0"/>
              <a:t>апаратні засоби</a:t>
            </a:r>
            <a:r>
              <a:rPr lang="uk-UA" sz="1800" dirty="0" smtClean="0"/>
              <a:t>, які захищають інформацію від розголошення, витоку і НСД;</a:t>
            </a:r>
          </a:p>
          <a:p>
            <a:pPr eaLnBrk="1" hangingPunct="1"/>
            <a:r>
              <a:rPr lang="uk-UA" sz="1800" b="1" i="1" dirty="0" smtClean="0"/>
              <a:t>програмні засоби</a:t>
            </a:r>
            <a:r>
              <a:rPr lang="uk-UA" sz="1800" dirty="0" smtClean="0"/>
              <a:t> – спеціальні програми, що забезпечують збереження інформації;</a:t>
            </a:r>
          </a:p>
          <a:p>
            <a:pPr eaLnBrk="1" hangingPunct="1"/>
            <a:r>
              <a:rPr lang="uk-UA" sz="1800" b="1" i="1" dirty="0" smtClean="0"/>
              <a:t>криптографічні  засоби</a:t>
            </a:r>
            <a:r>
              <a:rPr lang="uk-UA" sz="1800" dirty="0" smtClean="0"/>
              <a:t> – інформація обробляється з використанням різних методів шифрування.</a:t>
            </a:r>
            <a:endParaRPr lang="en-US" sz="1800" dirty="0" smtClean="0"/>
          </a:p>
          <a:p>
            <a:pPr eaLnBrk="1" hangingPunct="1"/>
            <a:r>
              <a:rPr lang="uk-UA" sz="1800" b="1" i="1" dirty="0" smtClean="0"/>
              <a:t>стенографічні засоби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</a:t>
            </a:r>
            <a:r>
              <a:rPr lang="en-US" sz="1800" dirty="0" smtClean="0"/>
              <a:t> </a:t>
            </a:r>
            <a:r>
              <a:rPr lang="uk-UA" sz="1800" dirty="0" smtClean="0"/>
              <a:t>спеціальні математичні й алгоритмічні засоби захисту інформації, спрямовані на приховання самої присутності конфіденційної інформації.</a:t>
            </a:r>
            <a:endParaRPr lang="uk-UA" sz="1800" b="1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Фізичні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84477"/>
          </a:xfrm>
        </p:spPr>
        <p:txBody>
          <a:bodyPr/>
          <a:lstStyle/>
          <a:p>
            <a:pPr eaLnBrk="1" hangingPunct="1">
              <a:buNone/>
            </a:pPr>
            <a:r>
              <a:rPr lang="uk-UA" sz="1800" b="1" i="1" dirty="0" smtClean="0"/>
              <a:t>Фізичні засоби захисту </a:t>
            </a:r>
            <a:r>
              <a:rPr lang="uk-UA" sz="1800" dirty="0" smtClean="0"/>
              <a:t>– це різноманітні пристрої, пристосування, конструкції, апарати, вироби, призначені для створення перешкод на шляху руху зловмисників </a:t>
            </a:r>
          </a:p>
          <a:p>
            <a:pPr eaLnBrk="1" hangingPunct="1">
              <a:buNone/>
            </a:pPr>
            <a:r>
              <a:rPr lang="uk-UA" sz="1800" dirty="0" smtClean="0"/>
              <a:t>Категорії фізичних засобів захисту:</a:t>
            </a:r>
          </a:p>
          <a:p>
            <a:pPr lvl="0"/>
            <a:r>
              <a:rPr lang="uk-UA" sz="1800" dirty="0" smtClean="0"/>
              <a:t>засоби попередження (грати, посилені двері);</a:t>
            </a:r>
          </a:p>
          <a:p>
            <a:pPr lvl="0"/>
            <a:r>
              <a:rPr lang="uk-UA" sz="1800" dirty="0" smtClean="0"/>
              <a:t>засоби виявлення (сигналізація, охоронне телебачення);</a:t>
            </a:r>
          </a:p>
          <a:p>
            <a:r>
              <a:rPr lang="uk-UA" sz="1800" dirty="0" smtClean="0"/>
              <a:t>системи ліквідації загроз (засоби пожежогасіння).</a:t>
            </a:r>
          </a:p>
          <a:p>
            <a:pPr eaLnBrk="1" hangingPunct="1">
              <a:buNone/>
            </a:pPr>
            <a:r>
              <a:rPr lang="uk-UA" sz="1800" dirty="0" smtClean="0"/>
              <a:t>До засобів фізичного захисту належать:</a:t>
            </a:r>
          </a:p>
          <a:p>
            <a:pPr eaLnBrk="1" hangingPunct="1"/>
            <a:r>
              <a:rPr lang="ru-RU" sz="1800" dirty="0" err="1" smtClean="0"/>
              <a:t>засоби</a:t>
            </a:r>
            <a:r>
              <a:rPr lang="ru-RU" sz="1800" dirty="0" smtClean="0"/>
              <a:t> </a:t>
            </a:r>
            <a:r>
              <a:rPr lang="ru-RU" sz="1800" dirty="0" err="1" smtClean="0"/>
              <a:t>захисту</a:t>
            </a:r>
            <a:r>
              <a:rPr lang="ru-RU" sz="1800" dirty="0" smtClean="0"/>
              <a:t> </a:t>
            </a:r>
            <a:r>
              <a:rPr lang="ru-RU" sz="1800" dirty="0" err="1" smtClean="0"/>
              <a:t>кабельної</a:t>
            </a:r>
            <a:r>
              <a:rPr lang="ru-RU" sz="1800" dirty="0" smtClean="0"/>
              <a:t> </a:t>
            </a:r>
            <a:r>
              <a:rPr lang="ru-RU" sz="1800" dirty="0" err="1" smtClean="0"/>
              <a:t>системи</a:t>
            </a:r>
            <a:r>
              <a:rPr lang="ru-RU" sz="1800" dirty="0" smtClean="0"/>
              <a:t>;</a:t>
            </a:r>
          </a:p>
          <a:p>
            <a:pPr eaLnBrk="1" hangingPunct="1"/>
            <a:r>
              <a:rPr lang="uk-UA" sz="1800" dirty="0" smtClean="0"/>
              <a:t>засоби захисту системи електроживлення;</a:t>
            </a:r>
          </a:p>
          <a:p>
            <a:pPr eaLnBrk="1" hangingPunct="1"/>
            <a:r>
              <a:rPr lang="uk-UA" sz="1800" dirty="0" smtClean="0"/>
              <a:t>засоби архівації та дублювання інформації;</a:t>
            </a:r>
          </a:p>
          <a:p>
            <a:pPr eaLnBrk="1" hangingPunct="1"/>
            <a:r>
              <a:rPr lang="uk-UA" sz="1800" dirty="0" smtClean="0"/>
              <a:t>засоби захисту від втрати інформації по різних фізичних полях, що виникають під час роботи технічних засобів;</a:t>
            </a:r>
          </a:p>
          <a:p>
            <a:pPr eaLnBrk="1" hangingPunct="1"/>
            <a:endParaRPr lang="uk-UA" sz="1800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Апаратні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5184477"/>
          </a:xfrm>
        </p:spPr>
        <p:txBody>
          <a:bodyPr/>
          <a:lstStyle/>
          <a:p>
            <a:pPr eaLnBrk="1" hangingPunct="1">
              <a:buNone/>
            </a:pPr>
            <a:r>
              <a:rPr lang="uk-UA" sz="1800" b="1" i="1" dirty="0" smtClean="0"/>
              <a:t>Апаратні засоби захисту інформації </a:t>
            </a:r>
            <a:r>
              <a:rPr lang="uk-UA" sz="1800" dirty="0" smtClean="0"/>
              <a:t>– це різноманітні за принципом дії, побудовою і можливостями технічні конструкції, що забезпечують припинення розголошення, захист від витоку і протидію несанкціонованому доступу до джерел конфіденційної інформації.</a:t>
            </a:r>
          </a:p>
          <a:p>
            <a:pPr>
              <a:buNone/>
            </a:pPr>
            <a:r>
              <a:rPr lang="uk-UA" sz="1800" dirty="0" smtClean="0"/>
              <a:t>Застосовуються для розв’язання таких задач:</a:t>
            </a:r>
          </a:p>
          <a:p>
            <a:pPr lvl="0"/>
            <a:r>
              <a:rPr lang="uk-UA" sz="1800" dirty="0" smtClean="0"/>
              <a:t>проведення спеціальних досліджень технічних засобів забезпечення виробничої діяльності на наявність можливих каналів витоку інформації;</a:t>
            </a:r>
          </a:p>
          <a:p>
            <a:pPr lvl="0"/>
            <a:r>
              <a:rPr lang="uk-UA" sz="1800" dirty="0" smtClean="0"/>
              <a:t>виявлення каналів витоку інформації на різних об’єктах і в приміщеннях;</a:t>
            </a:r>
          </a:p>
          <a:p>
            <a:pPr lvl="0"/>
            <a:r>
              <a:rPr lang="uk-UA" sz="1800" dirty="0" smtClean="0"/>
              <a:t>локалізація каналів витоку інформації;</a:t>
            </a:r>
          </a:p>
          <a:p>
            <a:pPr lvl="0"/>
            <a:r>
              <a:rPr lang="uk-UA" sz="1800" dirty="0" smtClean="0"/>
              <a:t>пошук і виявлення засобів промислового шпигунства;</a:t>
            </a:r>
          </a:p>
          <a:p>
            <a:pPr lvl="0"/>
            <a:r>
              <a:rPr lang="uk-UA" sz="1800" dirty="0" smtClean="0"/>
              <a:t>протидія несанкціонованому доступу до джерел конфіденційної інформації та іншим діям.</a:t>
            </a:r>
          </a:p>
          <a:p>
            <a:pPr>
              <a:buNone/>
            </a:pPr>
            <a:r>
              <a:rPr lang="uk-UA" sz="1800" dirty="0" smtClean="0"/>
              <a:t>За функціональним призначенням поділяються на:</a:t>
            </a:r>
          </a:p>
          <a:p>
            <a:pPr lvl="0"/>
            <a:r>
              <a:rPr lang="uk-UA" sz="1800" dirty="0" smtClean="0"/>
              <a:t>засоби виявлення;</a:t>
            </a:r>
          </a:p>
          <a:p>
            <a:pPr lvl="0"/>
            <a:r>
              <a:rPr lang="uk-UA" sz="1800" dirty="0" smtClean="0"/>
              <a:t>засоби пошуку і детальних вимірювань;</a:t>
            </a:r>
          </a:p>
          <a:p>
            <a:pPr lvl="0"/>
            <a:r>
              <a:rPr lang="uk-UA" sz="1800" dirty="0" smtClean="0"/>
              <a:t>засоби активної і пасивної протидії.</a:t>
            </a:r>
          </a:p>
          <a:p>
            <a:pPr eaLnBrk="1" hangingPunct="1">
              <a:buNone/>
            </a:pPr>
            <a:endParaRPr lang="uk-UA" sz="1800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Дискреційна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2160141"/>
          </a:xfrm>
        </p:spPr>
        <p:txBody>
          <a:bodyPr/>
          <a:lstStyle/>
          <a:p>
            <a:pPr>
              <a:buNone/>
            </a:pPr>
            <a:r>
              <a:rPr lang="uk-UA" sz="1800" dirty="0" smtClean="0"/>
              <a:t>Варіанти  </a:t>
            </a:r>
            <a:r>
              <a:rPr lang="uk-UA" sz="1800" dirty="0" err="1" smtClean="0"/>
              <a:t>задання</a:t>
            </a:r>
            <a:r>
              <a:rPr lang="uk-UA" sz="1800" dirty="0" smtClean="0"/>
              <a:t>  матриці  доступу:</a:t>
            </a:r>
          </a:p>
          <a:p>
            <a:r>
              <a:rPr lang="uk-UA" sz="1800" b="1" i="1" dirty="0" smtClean="0"/>
              <a:t>Список повноважень</a:t>
            </a:r>
            <a:r>
              <a:rPr lang="uk-UA" sz="1800" dirty="0" smtClean="0"/>
              <a:t> (</a:t>
            </a:r>
            <a:r>
              <a:rPr lang="uk-UA" sz="1800" dirty="0" err="1" smtClean="0"/>
              <a:t>privilege</a:t>
            </a:r>
            <a:r>
              <a:rPr lang="uk-UA" sz="1800" dirty="0" smtClean="0"/>
              <a:t>  </a:t>
            </a:r>
            <a:r>
              <a:rPr lang="uk-UA" sz="1800" dirty="0" err="1" smtClean="0"/>
              <a:t>list</a:t>
            </a:r>
            <a:r>
              <a:rPr lang="uk-UA" sz="1800" dirty="0" smtClean="0"/>
              <a:t>) –  асоціюється з кожним суб’єктом в системі і містить в собі ідентифікатори об’єктів разом з повноваженнями цього суб’єкта стосовно цих об’єктів (рядок матриці). </a:t>
            </a:r>
          </a:p>
          <a:p>
            <a:r>
              <a:rPr lang="uk-UA" sz="1800" b="1" i="1" dirty="0" smtClean="0"/>
              <a:t>Списки доступу  </a:t>
            </a:r>
            <a:r>
              <a:rPr lang="uk-UA" sz="1800" dirty="0" smtClean="0"/>
              <a:t>(</a:t>
            </a:r>
            <a:r>
              <a:rPr lang="uk-UA" sz="1800" dirty="0" err="1" smtClean="0"/>
              <a:t>access</a:t>
            </a:r>
            <a:r>
              <a:rPr lang="uk-UA" sz="1800" dirty="0" smtClean="0"/>
              <a:t>  </a:t>
            </a:r>
            <a:r>
              <a:rPr lang="uk-UA" sz="1800" dirty="0" err="1" smtClean="0"/>
              <a:t>control</a:t>
            </a:r>
            <a:r>
              <a:rPr lang="uk-UA" sz="1800" dirty="0" smtClean="0"/>
              <a:t>  </a:t>
            </a:r>
            <a:r>
              <a:rPr lang="uk-UA" sz="1800" dirty="0" err="1" smtClean="0"/>
              <a:t>list</a:t>
            </a:r>
            <a:r>
              <a:rPr lang="uk-UA" sz="1800" dirty="0" smtClean="0"/>
              <a:t>)  – асоціюється з кожним захищеним об’єктом в системі і містить в собі ідентифікатори різних суб’єктів разом з їхніми правами доступу до даного об’єкту  (стовпець матриці). </a:t>
            </a:r>
          </a:p>
          <a:p>
            <a:pPr>
              <a:buNone/>
            </a:pPr>
            <a:endParaRPr lang="uk-UA" sz="1800" dirty="0" smtClean="0"/>
          </a:p>
          <a:p>
            <a:pPr>
              <a:buNone/>
            </a:pPr>
            <a:r>
              <a:rPr lang="uk-UA" sz="1800" b="1" dirty="0" smtClean="0"/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645024"/>
            <a:ext cx="406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err="1" smtClean="0"/>
              <a:t>Pros</a:t>
            </a:r>
            <a:endParaRPr lang="uk-UA" b="1" dirty="0" smtClean="0"/>
          </a:p>
          <a:p>
            <a:pPr>
              <a:buNone/>
            </a:pPr>
            <a:r>
              <a:rPr lang="uk-UA" b="1" dirty="0" smtClean="0"/>
              <a:t>+ </a:t>
            </a:r>
            <a:r>
              <a:rPr lang="uk-UA" dirty="0" smtClean="0"/>
              <a:t>проста реалізація системи розмежування доступу</a:t>
            </a:r>
          </a:p>
          <a:p>
            <a:pPr>
              <a:buNone/>
            </a:pPr>
            <a:r>
              <a:rPr lang="uk-UA" b="1" dirty="0" smtClean="0"/>
              <a:t>+</a:t>
            </a:r>
            <a:r>
              <a:rPr lang="uk-UA" dirty="0" smtClean="0"/>
              <a:t> при  її  реалізації  досягається  велика  економія  пам’яті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3645025"/>
            <a:ext cx="4427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err="1" smtClean="0"/>
              <a:t>Сons</a:t>
            </a:r>
            <a:endParaRPr lang="uk-UA" b="1" dirty="0" smtClean="0"/>
          </a:p>
          <a:p>
            <a:pPr>
              <a:buNone/>
            </a:pPr>
            <a:r>
              <a:rPr lang="uk-UA" b="1" dirty="0" smtClean="0"/>
              <a:t>– </a:t>
            </a:r>
            <a:r>
              <a:rPr lang="uk-UA" dirty="0" smtClean="0"/>
              <a:t>статичність правил розмежування доступу, які не враховують динаміку змін стану комп’ютерної системи</a:t>
            </a:r>
          </a:p>
          <a:p>
            <a:pPr>
              <a:buNone/>
            </a:pPr>
            <a:r>
              <a:rPr lang="uk-UA" b="1" dirty="0" smtClean="0"/>
              <a:t>–</a:t>
            </a:r>
            <a:r>
              <a:rPr lang="uk-UA" dirty="0" smtClean="0"/>
              <a:t> при  великій  кількості  користувачів  керування  доступом  виявляється  дуже  складним  для  адміністрування</a:t>
            </a:r>
          </a:p>
          <a:p>
            <a:pPr>
              <a:buNone/>
            </a:pPr>
            <a:r>
              <a:rPr lang="uk-UA" b="1" dirty="0" smtClean="0"/>
              <a:t>– </a:t>
            </a:r>
            <a:r>
              <a:rPr lang="uk-UA" dirty="0" err="1" smtClean="0"/>
              <a:t>нечутливость</a:t>
            </a:r>
            <a:r>
              <a:rPr lang="uk-UA" dirty="0" smtClean="0"/>
              <a:t> до впливу троянських програм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Програмні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5184477"/>
          </a:xfrm>
        </p:spPr>
        <p:txBody>
          <a:bodyPr/>
          <a:lstStyle/>
          <a:p>
            <a:pPr eaLnBrk="1" hangingPunct="1">
              <a:buNone/>
            </a:pPr>
            <a:r>
              <a:rPr lang="uk-UA" sz="1600" b="1" i="1" dirty="0" smtClean="0"/>
              <a:t>Програмні засоби захисту даних </a:t>
            </a:r>
            <a:r>
              <a:rPr lang="uk-UA" sz="1600" dirty="0" smtClean="0"/>
              <a:t>– це складові програмного забезпечення, що реалізують функції захисту даних самостійно або в комплексі з іншими засобами захисту.</a:t>
            </a:r>
          </a:p>
          <a:p>
            <a:pPr eaLnBrk="1" hangingPunct="1">
              <a:buNone/>
            </a:pPr>
            <a:r>
              <a:rPr lang="uk-UA" sz="1600" b="1" dirty="0" smtClean="0"/>
              <a:t>Програмні засоби зовнішнього захисту </a:t>
            </a:r>
            <a:r>
              <a:rPr lang="uk-UA" sz="1600" dirty="0" smtClean="0"/>
              <a:t>–</a:t>
            </a:r>
            <a:r>
              <a:rPr lang="uk-UA" sz="1600" b="1" dirty="0" smtClean="0"/>
              <a:t> </a:t>
            </a:r>
            <a:r>
              <a:rPr lang="uk-UA" sz="1600" dirty="0" smtClean="0"/>
              <a:t>програмні засоби забезпечення функціонування фізичних засобів, захисту території, приміщень, окремих каналів зв’язку й пристроїв ІС</a:t>
            </a:r>
          </a:p>
          <a:p>
            <a:pPr>
              <a:buNone/>
            </a:pPr>
            <a:r>
              <a:rPr lang="uk-UA" sz="1600" dirty="0" smtClean="0"/>
              <a:t>Основним методом захисту даних, що передаються по каналах зв’язку, є криптографічне закриття даних, яке реалізується програмними, апаратними і програмно-апаратними засобами.</a:t>
            </a:r>
          </a:p>
          <a:p>
            <a:pPr>
              <a:buNone/>
            </a:pPr>
            <a:r>
              <a:rPr lang="uk-UA" sz="1600" dirty="0" smtClean="0"/>
              <a:t>Програмні засоби:</a:t>
            </a:r>
          </a:p>
          <a:p>
            <a:pPr lvl="1"/>
            <a:r>
              <a:rPr lang="uk-UA" sz="1400" dirty="0" smtClean="0"/>
              <a:t>розпізнавання користувачів;</a:t>
            </a:r>
          </a:p>
          <a:p>
            <a:pPr lvl="1"/>
            <a:r>
              <a:rPr lang="uk-UA" sz="1400" dirty="0" smtClean="0"/>
              <a:t>перевірка рівня таємності каналу;</a:t>
            </a:r>
          </a:p>
          <a:p>
            <a:pPr lvl="1"/>
            <a:r>
              <a:rPr lang="uk-UA" sz="1400" dirty="0" smtClean="0"/>
              <a:t>перевірка адрес користувачів;</a:t>
            </a:r>
          </a:p>
          <a:p>
            <a:pPr lvl="1"/>
            <a:r>
              <a:rPr lang="uk-UA" sz="1400" dirty="0" smtClean="0"/>
              <a:t>перевірка ідентифікаторів користувачів під час обміну великими обсягами даних і т.д.</a:t>
            </a:r>
          </a:p>
          <a:p>
            <a:r>
              <a:rPr lang="uk-UA" sz="1600" b="1" i="1" dirty="0" smtClean="0"/>
              <a:t>Ідентифікація </a:t>
            </a:r>
            <a:r>
              <a:rPr lang="uk-UA" sz="1600" dirty="0" smtClean="0"/>
              <a:t>– це процедура однозначного розпізнавання унікального імені суб’єкта інформаційної системи.</a:t>
            </a:r>
          </a:p>
          <a:p>
            <a:r>
              <a:rPr lang="uk-UA" sz="1600" b="1" i="1" dirty="0" err="1" smtClean="0"/>
              <a:t>Автентифікація</a:t>
            </a:r>
            <a:r>
              <a:rPr lang="uk-UA" sz="1600" b="1" i="1" dirty="0" smtClean="0"/>
              <a:t> </a:t>
            </a:r>
            <a:r>
              <a:rPr lang="uk-UA" sz="1600" dirty="0" smtClean="0"/>
              <a:t>– це процедура підтвердження того, що пред’явлене ім’я відповідає даному суб’єктові (підтвердження дійсності суб’єкта).</a:t>
            </a:r>
          </a:p>
          <a:p>
            <a:pPr lvl="0"/>
            <a:endParaRPr lang="uk-UA" sz="1800" dirty="0" smtClean="0"/>
          </a:p>
          <a:p>
            <a:pPr eaLnBrk="1" hangingPunct="1">
              <a:buNone/>
            </a:pPr>
            <a:endParaRPr lang="uk-UA" sz="1800" dirty="0" smtClean="0"/>
          </a:p>
          <a:p>
            <a:pPr eaLnBrk="1" hangingPunct="1">
              <a:buNone/>
            </a:pPr>
            <a:endParaRPr lang="uk-UA" sz="1800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програмних засобів захисту</a:t>
            </a:r>
          </a:p>
        </p:txBody>
      </p:sp>
      <p:pic>
        <p:nvPicPr>
          <p:cNvPr id="5" name="Picture 2" descr="img-_xFTL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36" y="1484784"/>
            <a:ext cx="82799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Програмні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5184477"/>
          </a:xfrm>
        </p:spPr>
        <p:txBody>
          <a:bodyPr/>
          <a:lstStyle/>
          <a:p>
            <a:pPr eaLnBrk="1" hangingPunct="1">
              <a:buNone/>
            </a:pPr>
            <a:r>
              <a:rPr lang="uk-UA" sz="1600" b="1" dirty="0" smtClean="0"/>
              <a:t>Програмні засоби внутрішнього захисту </a:t>
            </a:r>
            <a:r>
              <a:rPr lang="uk-UA" sz="1600" dirty="0" smtClean="0"/>
              <a:t>охоплюють сукупність засобів і механізмів захисту даних, що знаходяться в апаратурі ІС. Основне призначення –  регулювання і контроль використання даних та ресурсів системи відповідно до встановлених прав доступу.</a:t>
            </a:r>
          </a:p>
          <a:p>
            <a:pPr lvl="1"/>
            <a:r>
              <a:rPr lang="uk-UA" sz="1400" dirty="0" smtClean="0"/>
              <a:t>установлення дійсності суб’єкта, що звертається до ресурсів системи;</a:t>
            </a:r>
          </a:p>
          <a:p>
            <a:pPr lvl="1"/>
            <a:r>
              <a:rPr lang="uk-UA" sz="1400" dirty="0" smtClean="0"/>
              <a:t>перевірка відповідності характеру запиту наданим повноваженням даного суб’єкта;</a:t>
            </a:r>
          </a:p>
          <a:p>
            <a:pPr lvl="1"/>
            <a:r>
              <a:rPr lang="uk-UA" sz="1400" dirty="0" smtClean="0"/>
              <a:t>ухвалення рішення відповідно до результату перевірки повноважень.</a:t>
            </a:r>
          </a:p>
          <a:p>
            <a:pPr eaLnBrk="1" hangingPunct="1">
              <a:buNone/>
            </a:pPr>
            <a:r>
              <a:rPr lang="uk-UA" sz="1600" b="1" dirty="0" smtClean="0"/>
              <a:t>Програмні засоби керування захистом </a:t>
            </a:r>
            <a:r>
              <a:rPr lang="uk-UA" sz="1600" dirty="0" smtClean="0"/>
              <a:t>призначені для виконання таких завдань:</a:t>
            </a:r>
          </a:p>
          <a:p>
            <a:pPr lvl="1"/>
            <a:r>
              <a:rPr lang="uk-UA" sz="1400" dirty="0" smtClean="0"/>
              <a:t>керування користувачами мережі;</a:t>
            </a:r>
          </a:p>
          <a:p>
            <a:pPr lvl="1"/>
            <a:r>
              <a:rPr lang="uk-UA" sz="1400" dirty="0" smtClean="0"/>
              <a:t>керування базами даних;</a:t>
            </a:r>
          </a:p>
          <a:p>
            <a:pPr lvl="1"/>
            <a:r>
              <a:rPr lang="uk-UA" sz="1400" dirty="0" smtClean="0"/>
              <a:t>завдання прийняття рішень у позаштатних ситуаціях.</a:t>
            </a:r>
          </a:p>
          <a:p>
            <a:pPr lvl="0">
              <a:buNone/>
            </a:pPr>
            <a:r>
              <a:rPr lang="uk-UA" sz="1600" b="1" dirty="0" smtClean="0"/>
              <a:t>Програмні засоби забезпечення захисту </a:t>
            </a:r>
            <a:r>
              <a:rPr lang="uk-UA" sz="1600" dirty="0" smtClean="0"/>
              <a:t>функціонування СКБД виконують функції контролю, реєстрації, знищення, сигналізації та імітації. Засоби</a:t>
            </a:r>
          </a:p>
          <a:p>
            <a:pPr lvl="1"/>
            <a:r>
              <a:rPr lang="uk-UA" sz="1400" b="1" i="1" dirty="0" smtClean="0"/>
              <a:t>контролю</a:t>
            </a:r>
            <a:r>
              <a:rPr lang="uk-UA" sz="1400" dirty="0" smtClean="0"/>
              <a:t> з</a:t>
            </a:r>
            <a:r>
              <a:rPr lang="en-US" sz="1400" dirty="0" smtClean="0"/>
              <a:t>д</a:t>
            </a:r>
            <a:r>
              <a:rPr lang="uk-UA" sz="1400" dirty="0" err="1" smtClean="0"/>
              <a:t>ійснюють</a:t>
            </a:r>
            <a:r>
              <a:rPr lang="uk-UA" sz="1400" dirty="0" smtClean="0"/>
              <a:t> тестування елементів СУБД</a:t>
            </a:r>
          </a:p>
          <a:p>
            <a:pPr lvl="1"/>
            <a:r>
              <a:rPr lang="uk-UA" sz="1400" b="1" i="1" dirty="0" smtClean="0"/>
              <a:t>реєстрації</a:t>
            </a:r>
            <a:r>
              <a:rPr lang="uk-UA" sz="1400" dirty="0" smtClean="0"/>
              <a:t> забезпечують збирання, зберігання, оброблення і видачу даних про стан СКБД</a:t>
            </a:r>
          </a:p>
          <a:p>
            <a:pPr lvl="1"/>
            <a:r>
              <a:rPr lang="uk-UA" sz="1400" b="1" i="1" dirty="0" smtClean="0"/>
              <a:t>знищення</a:t>
            </a:r>
            <a:r>
              <a:rPr lang="uk-UA" sz="1400" dirty="0" smtClean="0"/>
              <a:t> призначені для знищення залишкових даних</a:t>
            </a:r>
          </a:p>
          <a:p>
            <a:pPr lvl="1"/>
            <a:r>
              <a:rPr lang="uk-UA" sz="1400" b="1" i="1" dirty="0" smtClean="0"/>
              <a:t>сигналізації</a:t>
            </a:r>
            <a:r>
              <a:rPr lang="uk-UA" sz="1400" i="1" dirty="0" smtClean="0"/>
              <a:t> </a:t>
            </a:r>
            <a:r>
              <a:rPr lang="uk-UA" sz="1400" dirty="0" smtClean="0"/>
              <a:t>призначені для попередження користувачів при їхньому звертанні до захищених даних</a:t>
            </a:r>
          </a:p>
          <a:p>
            <a:pPr lvl="1"/>
            <a:r>
              <a:rPr lang="uk-UA" sz="1400" b="1" i="1" dirty="0" smtClean="0"/>
              <a:t>імітації</a:t>
            </a:r>
            <a:r>
              <a:rPr lang="uk-UA" sz="1400" i="1" dirty="0" smtClean="0"/>
              <a:t> </a:t>
            </a:r>
            <a:r>
              <a:rPr lang="uk-UA" sz="1400" dirty="0" smtClean="0"/>
              <a:t>імітують роботу з порушниками при виявленні спроби несанкціонованого доступу до даних</a:t>
            </a:r>
            <a:endParaRPr lang="uk-UA" sz="1400" b="1" dirty="0" smtClean="0"/>
          </a:p>
          <a:p>
            <a:pPr lvl="0">
              <a:buNone/>
            </a:pPr>
            <a:endParaRPr lang="uk-UA" sz="1800" dirty="0" smtClean="0"/>
          </a:p>
          <a:p>
            <a:pPr eaLnBrk="1" hangingPunct="1">
              <a:buNone/>
            </a:pPr>
            <a:endParaRPr lang="uk-UA" sz="1800" dirty="0" smtClean="0"/>
          </a:p>
          <a:p>
            <a:pPr eaLnBrk="1" hangingPunct="1">
              <a:buNone/>
            </a:pPr>
            <a:endParaRPr lang="uk-UA" sz="1800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Криптографічні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84477"/>
          </a:xfrm>
        </p:spPr>
        <p:txBody>
          <a:bodyPr/>
          <a:lstStyle/>
          <a:p>
            <a:pPr>
              <a:buNone/>
            </a:pPr>
            <a:r>
              <a:rPr lang="uk-UA" sz="1600" dirty="0" smtClean="0"/>
              <a:t>Криптографія необхідна для реалізації таких сервісів безпеки:</a:t>
            </a:r>
          </a:p>
          <a:p>
            <a:pPr lvl="0"/>
            <a:r>
              <a:rPr lang="uk-UA" sz="1600" dirty="0" smtClean="0"/>
              <a:t>шифрування;</a:t>
            </a:r>
          </a:p>
          <a:p>
            <a:pPr lvl="0"/>
            <a:r>
              <a:rPr lang="uk-UA" sz="1600" dirty="0" smtClean="0"/>
              <a:t>контролю цілісності;</a:t>
            </a:r>
          </a:p>
          <a:p>
            <a:pPr lvl="0"/>
            <a:r>
              <a:rPr lang="uk-UA" sz="1600" dirty="0" err="1" smtClean="0"/>
              <a:t>автентифікації</a:t>
            </a:r>
            <a:r>
              <a:rPr lang="uk-UA" sz="1600" dirty="0" smtClean="0"/>
              <a:t>.</a:t>
            </a:r>
          </a:p>
          <a:p>
            <a:pPr>
              <a:buNone/>
            </a:pPr>
            <a:r>
              <a:rPr lang="uk-UA" sz="1600" dirty="0" smtClean="0"/>
              <a:t>Симетричні криптосистеми</a:t>
            </a:r>
          </a:p>
          <a:p>
            <a:pPr>
              <a:buNone/>
            </a:pPr>
            <a:r>
              <a:rPr lang="uk-UA" sz="1600" dirty="0" smtClean="0"/>
              <a:t>Асиметричні криптосистеми</a:t>
            </a:r>
          </a:p>
          <a:p>
            <a:pPr lvl="1"/>
            <a:r>
              <a:rPr lang="uk-UA" sz="1400" dirty="0" smtClean="0"/>
              <a:t>передача секретного ключа симетричного шифрування по відкритій мережі;</a:t>
            </a:r>
          </a:p>
          <a:p>
            <a:pPr lvl="1"/>
            <a:r>
              <a:rPr lang="uk-UA" sz="1400" dirty="0" smtClean="0"/>
              <a:t>системи електронного цифрового підпису для захисту електронних.</a:t>
            </a:r>
          </a:p>
          <a:p>
            <a:pPr>
              <a:buNone/>
            </a:pPr>
            <a:r>
              <a:rPr lang="uk-UA" sz="1600" dirty="0" smtClean="0"/>
              <a:t>Криптографічні протоколи</a:t>
            </a:r>
          </a:p>
          <a:p>
            <a:pPr lvl="1"/>
            <a:r>
              <a:rPr lang="uk-UA" sz="1400" dirty="0" smtClean="0"/>
              <a:t>обмін ключовою інформацією з наступним встановленням захищеного обміну даними;</a:t>
            </a:r>
          </a:p>
          <a:p>
            <a:pPr lvl="1"/>
            <a:r>
              <a:rPr lang="uk-UA" sz="1400" dirty="0" err="1" smtClean="0"/>
              <a:t>автентифікація</a:t>
            </a:r>
            <a:r>
              <a:rPr lang="uk-UA" sz="1400" dirty="0" smtClean="0"/>
              <a:t> сторін, що встановлюють зв’язок;</a:t>
            </a:r>
          </a:p>
          <a:p>
            <a:pPr lvl="1"/>
            <a:r>
              <a:rPr lang="uk-UA" sz="1400" dirty="0" smtClean="0"/>
              <a:t>авторизація користувачів для забезпечення доступу до телекомунікаційних і інформаційних служб.</a:t>
            </a:r>
          </a:p>
          <a:p>
            <a:pPr>
              <a:buNone/>
            </a:pPr>
            <a:r>
              <a:rPr lang="uk-UA" sz="1600" dirty="0" smtClean="0"/>
              <a:t>Криптографічні засоби дозволяють:</a:t>
            </a:r>
          </a:p>
          <a:p>
            <a:pPr lvl="1"/>
            <a:r>
              <a:rPr lang="uk-UA" sz="1400" dirty="0" smtClean="0"/>
              <a:t>надійно контролювати цілісність даних (</a:t>
            </a:r>
            <a:r>
              <a:rPr lang="uk-UA" sz="1400" dirty="0" err="1" smtClean="0"/>
              <a:t>хеш-функція</a:t>
            </a:r>
            <a:r>
              <a:rPr lang="uk-UA" sz="1400" dirty="0" smtClean="0"/>
              <a:t> та електронний цифровий підпис);</a:t>
            </a:r>
          </a:p>
          <a:p>
            <a:pPr lvl="1"/>
            <a:r>
              <a:rPr lang="uk-UA" sz="1400" dirty="0" smtClean="0"/>
              <a:t>визначати достовірність джерела даних;</a:t>
            </a:r>
          </a:p>
          <a:p>
            <a:pPr lvl="1"/>
            <a:r>
              <a:rPr lang="uk-UA" sz="1400" dirty="0" smtClean="0"/>
              <a:t>гарантувати неможливість відмовитися від виконаних дій (</a:t>
            </a:r>
            <a:r>
              <a:rPr lang="uk-UA" sz="1400" dirty="0" err="1" smtClean="0"/>
              <a:t>апельованість</a:t>
            </a:r>
            <a:r>
              <a:rPr lang="uk-UA" sz="1400" dirty="0" smtClean="0"/>
              <a:t>).</a:t>
            </a:r>
          </a:p>
          <a:p>
            <a:pPr lvl="0">
              <a:buNone/>
            </a:pPr>
            <a:endParaRPr lang="uk-UA" sz="1800" dirty="0" smtClean="0"/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Криптографічні засоби захисту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84477"/>
          </a:xfrm>
        </p:spPr>
        <p:txBody>
          <a:bodyPr/>
          <a:lstStyle/>
          <a:p>
            <a:pPr lvl="0"/>
            <a:r>
              <a:rPr lang="uk-UA" sz="1800" b="1" dirty="0" smtClean="0"/>
              <a:t>шифрування всього інформаційного </a:t>
            </a:r>
            <a:r>
              <a:rPr lang="uk-UA" sz="1800" b="1" dirty="0" err="1" smtClean="0"/>
              <a:t>трафіка</a:t>
            </a:r>
            <a:r>
              <a:rPr lang="uk-UA" sz="1800" dirty="0" smtClean="0"/>
              <a:t>, що передається через відкриті мережі передавання даних, і окремих повідомлень;</a:t>
            </a:r>
          </a:p>
          <a:p>
            <a:pPr lvl="0"/>
            <a:r>
              <a:rPr lang="uk-UA" sz="1800" b="1" dirty="0" smtClean="0"/>
              <a:t>криптографічна </a:t>
            </a:r>
            <a:r>
              <a:rPr lang="uk-UA" sz="1800" b="1" dirty="0" err="1" smtClean="0"/>
              <a:t>автентифікація</a:t>
            </a:r>
            <a:r>
              <a:rPr lang="uk-UA" sz="1800" b="1" dirty="0" smtClean="0"/>
              <a:t> </a:t>
            </a:r>
            <a:r>
              <a:rPr lang="uk-UA" sz="1800" dirty="0" smtClean="0"/>
              <a:t>об’єктів, що встановлюють зв’язок;</a:t>
            </a:r>
          </a:p>
          <a:p>
            <a:pPr lvl="0"/>
            <a:r>
              <a:rPr lang="uk-UA" sz="1800" b="1" dirty="0" smtClean="0"/>
              <a:t>захист </a:t>
            </a:r>
            <a:r>
              <a:rPr lang="uk-UA" sz="1800" b="1" dirty="0" err="1" smtClean="0"/>
              <a:t>трафіка</a:t>
            </a:r>
            <a:r>
              <a:rPr lang="uk-UA" sz="1800" dirty="0" smtClean="0"/>
              <a:t>, що несе дані, засобами захисту від нав’язування помилкових повідомлень і електронного цифрового підпису з метою забезпечення цілісності і вірогідності переданої інформації;</a:t>
            </a:r>
          </a:p>
          <a:p>
            <a:pPr lvl="0"/>
            <a:r>
              <a:rPr lang="uk-UA" sz="1800" b="1" dirty="0" smtClean="0"/>
              <a:t>шифрування даних</a:t>
            </a:r>
            <a:r>
              <a:rPr lang="uk-UA" sz="1800" dirty="0" smtClean="0"/>
              <a:t>, що представлені у вигляді файлів, або що зберігаються в базі даних;</a:t>
            </a:r>
          </a:p>
          <a:p>
            <a:pPr lvl="0"/>
            <a:r>
              <a:rPr lang="uk-UA" sz="1800" b="1" dirty="0" smtClean="0"/>
              <a:t>контроль цілісності </a:t>
            </a:r>
            <a:r>
              <a:rPr lang="uk-UA" sz="1800" dirty="0" smtClean="0"/>
              <a:t>програмного забезпечення шляхом застосування </a:t>
            </a:r>
            <a:r>
              <a:rPr lang="uk-UA" sz="1800" dirty="0" err="1" smtClean="0"/>
              <a:t>криптографічно</a:t>
            </a:r>
            <a:r>
              <a:rPr lang="uk-UA" sz="1800" dirty="0" smtClean="0"/>
              <a:t> стійких контрольних сум;</a:t>
            </a:r>
          </a:p>
          <a:p>
            <a:pPr lvl="0"/>
            <a:r>
              <a:rPr lang="uk-UA" sz="1800" b="1" dirty="0" smtClean="0"/>
              <a:t>застосування електронного цифрового </a:t>
            </a:r>
            <a:r>
              <a:rPr lang="uk-UA" sz="1800" dirty="0" smtClean="0"/>
              <a:t>підпису для забезпечення юридичної значимості платіжних документів;</a:t>
            </a:r>
          </a:p>
          <a:p>
            <a:pPr lvl="0"/>
            <a:r>
              <a:rPr lang="uk-UA" sz="1800" b="1" dirty="0" smtClean="0"/>
              <a:t>застосування затемненого цифрового підпису </a:t>
            </a:r>
            <a:r>
              <a:rPr lang="uk-UA" sz="1800" dirty="0" smtClean="0"/>
              <a:t>для забезпечення неможливості відстеження дій клієнта в платіжних системах, заснованих на понятті електронних грошей.</a:t>
            </a:r>
          </a:p>
          <a:p>
            <a:pPr eaLnBrk="1" hangingPunct="1"/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Література</a:t>
            </a:r>
            <a:endParaRPr lang="uk-UA" sz="36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4454525"/>
          </a:xfrm>
        </p:spPr>
        <p:txBody>
          <a:bodyPr/>
          <a:lstStyle/>
          <a:p>
            <a:pPr marL="363538" indent="-363538" eaLnBrk="1" hangingPunct="1">
              <a:lnSpc>
                <a:spcPct val="80000"/>
              </a:lnSpc>
            </a:pPr>
            <a:r>
              <a:rPr lang="uk-UA" sz="2000" dirty="0" err="1" smtClean="0"/>
              <a:t>Хлобистова</a:t>
            </a:r>
            <a:r>
              <a:rPr lang="uk-UA" sz="2000" dirty="0" smtClean="0"/>
              <a:t>  О.А., Савченко Ю.Г., Гладка М.В. </a:t>
            </a:r>
            <a:r>
              <a:rPr lang="uk-UA" sz="2000" b="1" dirty="0" smtClean="0"/>
              <a:t>Технології  захисту  інформації </a:t>
            </a:r>
            <a:r>
              <a:rPr lang="uk-UA" sz="2000" dirty="0" smtClean="0"/>
              <a:t>[Електронний  ресурс]: навчальний  посібник. – К.: НУХТ, 2014. – 84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2000" i="1" dirty="0" err="1" smtClean="0"/>
              <a:t>Остапов</a:t>
            </a:r>
            <a:r>
              <a:rPr lang="uk-UA" sz="2000" i="1" dirty="0" smtClean="0"/>
              <a:t> С. Е., </a:t>
            </a:r>
            <a:r>
              <a:rPr lang="uk-UA" sz="2000" i="1" dirty="0" err="1" smtClean="0"/>
              <a:t>Євсеєв</a:t>
            </a:r>
            <a:r>
              <a:rPr lang="uk-UA" sz="2000" i="1" dirty="0" smtClean="0"/>
              <a:t> С. П., Король О. Г</a:t>
            </a:r>
            <a:r>
              <a:rPr lang="uk-UA" sz="2000" b="1" i="1" dirty="0" smtClean="0"/>
              <a:t>.</a:t>
            </a:r>
            <a:r>
              <a:rPr lang="uk-UA" sz="2000" b="1" dirty="0" smtClean="0"/>
              <a:t> Технології захисту інформації :</a:t>
            </a:r>
            <a:r>
              <a:rPr lang="uk-UA" sz="2000" dirty="0" smtClean="0"/>
              <a:t> навчальний посібник. – Х. : Вид. ХНЕУ, 2013. – 476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2000" dirty="0" err="1" smtClean="0"/>
              <a:t>Лужецький</a:t>
            </a:r>
            <a:r>
              <a:rPr lang="uk-UA" sz="2000" dirty="0" smtClean="0"/>
              <a:t> В.А., </a:t>
            </a:r>
            <a:r>
              <a:rPr lang="uk-UA" sz="2000" dirty="0" err="1" smtClean="0"/>
              <a:t>Кожухівський</a:t>
            </a:r>
            <a:r>
              <a:rPr lang="uk-UA" sz="2000" dirty="0" smtClean="0"/>
              <a:t> А.Д., </a:t>
            </a:r>
            <a:r>
              <a:rPr lang="uk-UA" sz="2000" dirty="0" err="1" smtClean="0"/>
              <a:t>Войтович</a:t>
            </a:r>
            <a:r>
              <a:rPr lang="uk-UA" sz="2000" dirty="0" smtClean="0"/>
              <a:t> О.П.</a:t>
            </a:r>
            <a:r>
              <a:rPr lang="uk-UA" sz="2000" b="1" dirty="0" smtClean="0"/>
              <a:t>Основи інформаційної безпеки</a:t>
            </a:r>
            <a:r>
              <a:rPr lang="uk-UA" sz="2000" dirty="0" smtClean="0"/>
              <a:t>. Навчальний посібник. – Вінниця: ВНТУ, 2009. – 268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ru-RU" sz="2000" dirty="0" smtClean="0"/>
              <a:t>Антонюк А.О. </a:t>
            </a:r>
            <a:r>
              <a:rPr lang="ru-RU" sz="2000" b="1" dirty="0" err="1" smtClean="0"/>
              <a:t>Mоделювання</a:t>
            </a:r>
            <a:r>
              <a:rPr lang="ru-RU" sz="2000" b="1" dirty="0" smtClean="0"/>
              <a:t> систем </a:t>
            </a:r>
            <a:r>
              <a:rPr lang="ru-RU" sz="2000" b="1" dirty="0" err="1" smtClean="0"/>
              <a:t>захисту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інформації</a:t>
            </a:r>
            <a:r>
              <a:rPr lang="ru-RU" sz="2000" b="1" dirty="0" smtClean="0"/>
              <a:t>: </a:t>
            </a:r>
            <a:r>
              <a:rPr lang="ru-RU" sz="2000" dirty="0" err="1" smtClean="0"/>
              <a:t>монографія.-Ірпінь</a:t>
            </a:r>
            <a:r>
              <a:rPr lang="ru-RU" sz="2000" dirty="0" smtClean="0"/>
              <a:t>: </a:t>
            </a:r>
            <a:r>
              <a:rPr lang="ru-RU" sz="2000" dirty="0" err="1" smtClean="0"/>
              <a:t>Національний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університет</a:t>
            </a:r>
            <a:r>
              <a:rPr lang="ru-RU" sz="2000" dirty="0" smtClean="0"/>
              <a:t> ДПС </a:t>
            </a:r>
            <a:r>
              <a:rPr lang="ru-RU" sz="2000" dirty="0" err="1" smtClean="0"/>
              <a:t>України</a:t>
            </a:r>
            <a:r>
              <a:rPr lang="ru-RU" sz="2000" dirty="0" smtClean="0"/>
              <a:t>, 2015.-273 с.</a:t>
            </a:r>
            <a:endParaRPr lang="uk-UA" sz="2000" dirty="0" smtClean="0"/>
          </a:p>
          <a:p>
            <a:pPr marL="363538" indent="-363538" eaLnBrk="1" hangingPunct="1">
              <a:lnSpc>
                <a:spcPct val="80000"/>
              </a:lnSpc>
              <a:buNone/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536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Мандатна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35280" cy="4176464"/>
          </a:xfrm>
        </p:spPr>
        <p:txBody>
          <a:bodyPr/>
          <a:lstStyle/>
          <a:p>
            <a:pPr lvl="0"/>
            <a:r>
              <a:rPr lang="uk-UA" sz="1800" dirty="0" smtClean="0"/>
              <a:t>всі суб'єкти і об'єкти повинні бути однозначно ідентифіковані;</a:t>
            </a:r>
          </a:p>
          <a:p>
            <a:pPr lvl="0"/>
            <a:r>
              <a:rPr lang="uk-UA" sz="1800" dirty="0" smtClean="0"/>
              <a:t>задано лінійно упорядкований набір міток секретності;</a:t>
            </a:r>
          </a:p>
          <a:p>
            <a:pPr lvl="0"/>
            <a:r>
              <a:rPr lang="uk-UA" sz="1800" dirty="0" smtClean="0"/>
              <a:t>кожному об'єкту системи присвоєна мітка секретності, яка визначає цінність інформації, що міститься в ньому - його рівень секретності в АС;</a:t>
            </a:r>
          </a:p>
          <a:p>
            <a:pPr lvl="0"/>
            <a:r>
              <a:rPr lang="uk-UA" sz="1800" dirty="0" smtClean="0"/>
              <a:t>кожному суб'єкту системи присвоєна мітка секретності, яка визначає рівень довіри до нього в АС - максимальне значення мітки секретності об'єктів, до яких суб'єкт має доступ; мітка секретності суб'єкта називається його рівнем доступу.</a:t>
            </a:r>
          </a:p>
          <a:p>
            <a:pPr lvl="0"/>
            <a:r>
              <a:rPr lang="uk-UA" sz="1800" dirty="0" smtClean="0"/>
              <a:t>доступ суб’єкта до об’єкта здійснюється шляхом порівняння їх міток таємності. </a:t>
            </a:r>
          </a:p>
          <a:p>
            <a:pPr lvl="0"/>
            <a:r>
              <a:rPr lang="uk-UA" sz="1800" dirty="0" smtClean="0"/>
              <a:t>Правила  - </a:t>
            </a:r>
            <a:r>
              <a:rPr lang="en-US" sz="1800" dirty="0" smtClean="0"/>
              <a:t>no  read  up  (NRU)</a:t>
            </a:r>
            <a:r>
              <a:rPr lang="uk-UA" sz="1800" dirty="0" smtClean="0"/>
              <a:t>  і </a:t>
            </a:r>
            <a:r>
              <a:rPr lang="en-US" sz="1800" dirty="0" smtClean="0"/>
              <a:t>no write down (NWD)</a:t>
            </a:r>
            <a:endParaRPr lang="uk-UA" sz="1800" dirty="0" smtClean="0"/>
          </a:p>
          <a:p>
            <a:pPr lvl="0"/>
            <a:r>
              <a:rPr lang="uk-UA" sz="1800" dirty="0" smtClean="0"/>
              <a:t>Головне завдання мандатної політики безпеки – запобігання витоку інформації від об’єктів з високим рівнем доступу до об’єктів з низьким рівнем доступу.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5253007"/>
            <a:ext cx="406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</a:t>
            </a:r>
          </a:p>
          <a:p>
            <a:r>
              <a:rPr lang="uk-UA" b="1" dirty="0" smtClean="0"/>
              <a:t>–</a:t>
            </a:r>
            <a:r>
              <a:rPr lang="uk-UA" dirty="0" smtClean="0"/>
              <a:t>  складність практичної реалізації </a:t>
            </a:r>
          </a:p>
          <a:p>
            <a:r>
              <a:rPr lang="uk-UA" b="1" dirty="0" smtClean="0"/>
              <a:t>–</a:t>
            </a:r>
            <a:r>
              <a:rPr lang="uk-UA" dirty="0" smtClean="0"/>
              <a:t>  значні вимоги до обчислювальних ресурсів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253007"/>
            <a:ext cx="382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Pros</a:t>
            </a:r>
          </a:p>
          <a:p>
            <a:pPr lvl="0">
              <a:buNone/>
            </a:pPr>
            <a:r>
              <a:rPr lang="uk-UA" b="1" dirty="0" smtClean="0"/>
              <a:t>+ </a:t>
            </a:r>
            <a:r>
              <a:rPr lang="uk-UA" dirty="0" smtClean="0"/>
              <a:t>вищий ступінь надійності</a:t>
            </a:r>
          </a:p>
          <a:p>
            <a:pPr lvl="0">
              <a:buNone/>
            </a:pPr>
            <a:r>
              <a:rPr lang="uk-UA" b="1" dirty="0" smtClean="0"/>
              <a:t>+</a:t>
            </a:r>
            <a:r>
              <a:rPr lang="uk-UA" dirty="0" smtClean="0"/>
              <a:t> прозоріші і зрозуміліші правила </a:t>
            </a:r>
          </a:p>
          <a:p>
            <a:pPr lvl="0">
              <a:buNone/>
            </a:pPr>
            <a:r>
              <a:rPr lang="uk-UA" b="1" dirty="0" smtClean="0"/>
              <a:t>+</a:t>
            </a:r>
            <a:r>
              <a:rPr lang="uk-UA" dirty="0" smtClean="0"/>
              <a:t> стійкість до троянських програм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Рольова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52429"/>
          </a:xfrm>
        </p:spPr>
        <p:txBody>
          <a:bodyPr/>
          <a:lstStyle/>
          <a:p>
            <a:r>
              <a:rPr lang="uk-UA" sz="1800" b="1" dirty="0" smtClean="0"/>
              <a:t>Користувач</a:t>
            </a:r>
            <a:r>
              <a:rPr lang="uk-UA" sz="1800" dirty="0" smtClean="0"/>
              <a:t>  –  це  людина,  яка  працює  з  системою  і  виконує  певні службові обов’язки. </a:t>
            </a:r>
          </a:p>
          <a:p>
            <a:r>
              <a:rPr lang="uk-UA" sz="1800" b="1" dirty="0" smtClean="0"/>
              <a:t>Роль</a:t>
            </a:r>
            <a:r>
              <a:rPr lang="uk-UA" sz="1800" dirty="0" smtClean="0"/>
              <a:t> – це активно діюча в системі абстрактна суттєвість, з якою  пов’язаний  обмежений,  логічно  зв’язаний  набір  повноважень,  які необхідні для здійснення певної діяльності.</a:t>
            </a:r>
          </a:p>
          <a:p>
            <a:r>
              <a:rPr lang="uk-UA" sz="1800" dirty="0" smtClean="0"/>
              <a:t>всі суб’єкти і об’єкти повинні бути однозначно ідентифіковані; </a:t>
            </a:r>
          </a:p>
          <a:p>
            <a:r>
              <a:rPr lang="uk-UA" sz="1800" dirty="0" smtClean="0"/>
              <a:t>визначено набір ролей в системі; </a:t>
            </a:r>
          </a:p>
          <a:p>
            <a:r>
              <a:rPr lang="uk-UA" sz="1800" dirty="0" smtClean="0"/>
              <a:t>кожній ролі встановлено певний обсяг повноважень; </a:t>
            </a:r>
          </a:p>
          <a:p>
            <a:r>
              <a:rPr lang="uk-UA" sz="1800" dirty="0" smtClean="0"/>
              <a:t>кожному користувачу встановлюється список доступних йому ролей;</a:t>
            </a:r>
          </a:p>
          <a:p>
            <a:r>
              <a:rPr lang="uk-UA" sz="1800" dirty="0" smtClean="0"/>
              <a:t>доступ  суб’єктів  до  об’єктів  здійснюється  за  допомогою  певних правил в рамках певної ролі.</a:t>
            </a:r>
          </a:p>
          <a:p>
            <a:pPr>
              <a:buNone/>
            </a:pPr>
            <a:r>
              <a:rPr lang="uk-UA" sz="1800" dirty="0" smtClean="0"/>
              <a:t>Керування доступом здійснюється в дві стадії: </a:t>
            </a:r>
          </a:p>
          <a:p>
            <a:pPr lvl="0"/>
            <a:r>
              <a:rPr lang="uk-UA" sz="1800" dirty="0" smtClean="0"/>
              <a:t>для  кожної  ролі  вказується  набір  повноважень,  що представляють набір прав доступу до об’єктів; </a:t>
            </a:r>
          </a:p>
          <a:p>
            <a:pPr lvl="0"/>
            <a:r>
              <a:rPr lang="uk-UA" sz="1800" dirty="0" smtClean="0"/>
              <a:t>кожному  користувачу  призначається  список  доступних  йому ролей. </a:t>
            </a:r>
          </a:p>
          <a:p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Рольова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52429"/>
          </a:xfrm>
        </p:spPr>
        <p:txBody>
          <a:bodyPr/>
          <a:lstStyle/>
          <a:p>
            <a:pPr lvl="0"/>
            <a:r>
              <a:rPr lang="uk-UA" sz="1800" dirty="0" smtClean="0"/>
              <a:t>U – множина користувачів; </a:t>
            </a:r>
          </a:p>
          <a:p>
            <a:pPr lvl="0"/>
            <a:r>
              <a:rPr lang="uk-UA" sz="1800" dirty="0" smtClean="0"/>
              <a:t>R – множина ролей; </a:t>
            </a:r>
          </a:p>
          <a:p>
            <a:pPr lvl="0"/>
            <a:r>
              <a:rPr lang="uk-UA" sz="1800" dirty="0" smtClean="0"/>
              <a:t>Р – множина повноважень на доступ до об’єктів; </a:t>
            </a:r>
          </a:p>
          <a:p>
            <a:pPr lvl="0"/>
            <a:r>
              <a:rPr lang="uk-UA" sz="1800" dirty="0" smtClean="0"/>
              <a:t>S – множина сеансів роботи користувачів з системою. </a:t>
            </a:r>
          </a:p>
          <a:p>
            <a:endParaRPr lang="uk-UA" sz="1800" dirty="0" smtClean="0"/>
          </a:p>
          <a:p>
            <a:endParaRPr lang="uk-UA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78" t="2829"/>
          <a:stretch>
            <a:fillRect/>
          </a:stretch>
        </p:blipFill>
        <p:spPr bwMode="auto">
          <a:xfrm>
            <a:off x="1729398" y="2996953"/>
            <a:ext cx="5787500" cy="305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Атрибутивна політика безпеки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r>
              <a:rPr lang="uk-UA" sz="1800" dirty="0" smtClean="0"/>
              <a:t>всі  суб’єкти  і  об’єкти  системи  повинні  бути  однозначно ідентифіковані; </a:t>
            </a:r>
          </a:p>
          <a:p>
            <a:r>
              <a:rPr lang="uk-UA" sz="1800" dirty="0" smtClean="0"/>
              <a:t>задано множини атрибутів та об’єктів-параметрів; </a:t>
            </a:r>
          </a:p>
          <a:p>
            <a:r>
              <a:rPr lang="uk-UA" sz="1800" dirty="0" smtClean="0"/>
              <a:t>кожному  суб’єкту  поставлена  у  відповідність  певна  множина атрибутів і певна множина параметрів; </a:t>
            </a:r>
          </a:p>
          <a:p>
            <a:r>
              <a:rPr lang="uk-UA" sz="1800" dirty="0" smtClean="0"/>
              <a:t>права  доступу  суб’єкта  до  об’єкта  системи  визначаються  на  основі перевірки  атрибутів  фактичних  об’єктів-параметрів  і  реалізуються  шляхом безпосереднього  звертання  суб’єктів  до  об’єктів  на  основі  аналізу  атрибутів доступу.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Абстрактні моделі захисту інформації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Adept-50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Хартсона</a:t>
            </a:r>
            <a:r>
              <a:rPr lang="uk-UA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Белла і </a:t>
            </a:r>
            <a:r>
              <a:rPr lang="uk-UA" sz="2400" dirty="0" err="1" smtClean="0"/>
              <a:t>ЛаПадулі</a:t>
            </a:r>
            <a:r>
              <a:rPr lang="uk-UA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smtClean="0"/>
              <a:t>Біба (</a:t>
            </a:r>
            <a:r>
              <a:rPr lang="uk-UA" sz="2400" dirty="0" err="1" smtClean="0"/>
              <a:t>Biba</a:t>
            </a:r>
            <a:r>
              <a:rPr lang="uk-UA" sz="2400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Багатокільцева</a:t>
            </a:r>
            <a:r>
              <a:rPr lang="uk-UA" sz="2400" dirty="0" smtClean="0"/>
              <a:t> модель Low-Water-Mark (LWM)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Гогена-Мезігера</a:t>
            </a:r>
            <a:r>
              <a:rPr lang="uk-UA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Лендвера</a:t>
            </a:r>
            <a:r>
              <a:rPr lang="uk-UA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Сазерлендська</a:t>
            </a:r>
            <a:r>
              <a:rPr lang="uk-UA" sz="2400" dirty="0" smtClean="0"/>
              <a:t> модель </a:t>
            </a:r>
          </a:p>
          <a:p>
            <a:pPr eaLnBrk="1" hangingPunct="1">
              <a:lnSpc>
                <a:spcPct val="90000"/>
              </a:lnSpc>
            </a:pPr>
            <a:r>
              <a:rPr lang="uk-UA" sz="2400" dirty="0" err="1" smtClean="0"/>
              <a:t>Кларка-Вільсона</a:t>
            </a:r>
            <a:r>
              <a:rPr lang="uk-UA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uk-U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іксел">
  <a:themeElements>
    <a:clrScheme name="Пі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і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і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9F50DEBF976594F894C1FFC0966266F" ma:contentTypeVersion="2" ma:contentTypeDescription="Створення нового документа." ma:contentTypeScope="" ma:versionID="a03d6d63c151bc1751e3240d965d01fe">
  <xsd:schema xmlns:xsd="http://www.w3.org/2001/XMLSchema" xmlns:xs="http://www.w3.org/2001/XMLSchema" xmlns:p="http://schemas.microsoft.com/office/2006/metadata/properties" xmlns:ns2="feb19b94-ba20-472a-8860-0a156b50a6b1" targetNamespace="http://schemas.microsoft.com/office/2006/metadata/properties" ma:root="true" ma:fieldsID="92e6856d72b18116ed01658d0ecdc112" ns2:_="">
    <xsd:import namespace="feb19b94-ba20-472a-8860-0a156b50a6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19b94-ba20-472a-8860-0a156b50a6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3822C-81B8-4ABF-9796-4F8B8B70945D}"/>
</file>

<file path=customXml/itemProps2.xml><?xml version="1.0" encoding="utf-8"?>
<ds:datastoreItem xmlns:ds="http://schemas.openxmlformats.org/officeDocument/2006/customXml" ds:itemID="{585AB6BB-CB31-4E4E-847D-F9DF856383E2}"/>
</file>

<file path=customXml/itemProps3.xml><?xml version="1.0" encoding="utf-8"?>
<ds:datastoreItem xmlns:ds="http://schemas.openxmlformats.org/officeDocument/2006/customXml" ds:itemID="{EED7FF6E-A2ED-478E-AF9D-0BF18FF7E29F}"/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11162</TotalTime>
  <Words>3794</Words>
  <Application>Microsoft Office PowerPoint</Application>
  <PresentationFormat>Екран (4:3)</PresentationFormat>
  <Paragraphs>434</Paragraphs>
  <Slides>45</Slides>
  <Notes>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45</vt:i4>
      </vt:variant>
    </vt:vector>
  </HeadingPairs>
  <TitlesOfParts>
    <vt:vector size="46" baseType="lpstr">
      <vt:lpstr>Піксел</vt:lpstr>
      <vt:lpstr>Лекція 2. Методи та моделі захисту інформації </vt:lpstr>
      <vt:lpstr>Типи політик безпеки</vt:lpstr>
      <vt:lpstr>Дискреційна політика безпеки</vt:lpstr>
      <vt:lpstr>Дискреційна політика безпеки</vt:lpstr>
      <vt:lpstr>Мандатна політика безпеки</vt:lpstr>
      <vt:lpstr>Рольова політика безпеки</vt:lpstr>
      <vt:lpstr>Рольова політика безпеки</vt:lpstr>
      <vt:lpstr>Атрибутивна політика безпеки</vt:lpstr>
      <vt:lpstr>Абстрактні моделі захисту інформації </vt:lpstr>
      <vt:lpstr>Модель Adept-50</vt:lpstr>
      <vt:lpstr>Модель Хартсона (1976) </vt:lpstr>
      <vt:lpstr>Модель Белла і ЛаПадулі (1976)</vt:lpstr>
      <vt:lpstr>Багатокільцева модель Low-Water-Mark</vt:lpstr>
      <vt:lpstr>Модель Гогена-Мезігера (1982) </vt:lpstr>
      <vt:lpstr>Модель Лендвера (1984)</vt:lpstr>
      <vt:lpstr>Сазерлендська модель (1986)</vt:lpstr>
      <vt:lpstr>Модель Біба (Biba) (1977)</vt:lpstr>
      <vt:lpstr>Модель Кларка-Вільсона (1987)</vt:lpstr>
      <vt:lpstr>Порівняння політик безпеки</vt:lpstr>
      <vt:lpstr>Методи захисту інформації</vt:lpstr>
      <vt:lpstr>Правові методи захисту інформації</vt:lpstr>
      <vt:lpstr>Система забезпечення інформаційної безпеки України</vt:lpstr>
      <vt:lpstr>Структура правових актів</vt:lpstr>
      <vt:lpstr>Нормативно-правові документи</vt:lpstr>
      <vt:lpstr>Форми правового захисту інформації</vt:lpstr>
      <vt:lpstr>Українське законодавство в галузі інформаційної безпеки</vt:lpstr>
      <vt:lpstr>Загальнодержавні нормативні акти з питань ЗІ</vt:lpstr>
      <vt:lpstr>Нормативні документи </vt:lpstr>
      <vt:lpstr>Закордонне законодавство в галузі ІБ</vt:lpstr>
      <vt:lpstr>Стандарти і специфікації в галузі безпеки ІС. “Помаранчева книга”.</vt:lpstr>
      <vt:lpstr>Технічна специфікація X.800</vt:lpstr>
      <vt:lpstr>Стандарт ISO/IES 15408 (Common Criteria)</vt:lpstr>
      <vt:lpstr>Рівні оцінки довіри ISO/IES 15408</vt:lpstr>
      <vt:lpstr>Адміністративні</vt:lpstr>
      <vt:lpstr>Організаційні</vt:lpstr>
      <vt:lpstr>Управління персоналом</vt:lpstr>
      <vt:lpstr>Інженерно-технічні</vt:lpstr>
      <vt:lpstr>Фізичні засоби захисту</vt:lpstr>
      <vt:lpstr>Апаратні засоби захисту</vt:lpstr>
      <vt:lpstr>Програмні засоби захисту</vt:lpstr>
      <vt:lpstr>Класифікація програмних засобів захисту</vt:lpstr>
      <vt:lpstr>Програмні засоби захисту</vt:lpstr>
      <vt:lpstr>Криптографічні засоби захисту</vt:lpstr>
      <vt:lpstr>Криптографічні засоби захисту</vt:lpstr>
      <vt:lpstr>Література</vt:lpstr>
    </vt:vector>
  </TitlesOfParts>
  <Company>Lviv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Основні види та джерела атак на інформацію</dc:title>
  <dc:creator>ira</dc:creator>
  <cp:lastModifiedBy>Iryna</cp:lastModifiedBy>
  <cp:revision>243</cp:revision>
  <dcterms:created xsi:type="dcterms:W3CDTF">2016-08-09T07:02:48Z</dcterms:created>
  <dcterms:modified xsi:type="dcterms:W3CDTF">2022-09-16T09:04:01Z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0x010100E9F50DEBF976594F894C1FFC0966266F</vt:lpwstr>
  </property>
</Properties>
</file>