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82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0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71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327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94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3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103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15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35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149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11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D994-C33F-46BB-ACED-F6A070D4B454}" type="datetimeFigureOut">
              <a:rPr lang="uk-UA" smtClean="0"/>
              <a:t>13.09.23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BEFF-67DF-48EB-A5E7-3142C8398D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89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Пролог. Лекція 3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Об'єкти даних</a:t>
            </a:r>
            <a:endParaRPr lang="en-US" dirty="0"/>
          </a:p>
          <a:p>
            <a:r>
              <a:rPr lang="uk-UA" dirty="0"/>
              <a:t>Задачі: «про мавпу і банан»</a:t>
            </a:r>
            <a:br>
              <a:rPr lang="uk-UA" dirty="0"/>
            </a:br>
            <a:r>
              <a:rPr lang="uk-UA" dirty="0"/>
              <a:t>«ханойські вежі»</a:t>
            </a:r>
          </a:p>
        </p:txBody>
      </p:sp>
    </p:spTree>
    <p:extLst>
      <p:ext uri="{BB962C8B-B14F-4D97-AF65-F5344CB8AC3E}">
        <p14:creationId xmlns:p14="http://schemas.microsoft.com/office/powerpoint/2010/main" val="266585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отримати послідовність ходів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start(</a:t>
            </a:r>
            <a:r>
              <a:rPr lang="uk-UA" dirty="0"/>
              <a:t> </a:t>
            </a:r>
            <a:r>
              <a:rPr lang="en-AU" dirty="0"/>
              <a:t>state(</a:t>
            </a:r>
            <a:r>
              <a:rPr lang="uk-UA" dirty="0"/>
              <a:t> </a:t>
            </a:r>
            <a:r>
              <a:rPr lang="en-AU" dirty="0" err="1"/>
              <a:t>atDoor</a:t>
            </a:r>
            <a:r>
              <a:rPr lang="en-AU" dirty="0"/>
              <a:t>, </a:t>
            </a:r>
            <a:r>
              <a:rPr lang="en-AU" dirty="0" err="1"/>
              <a:t>onFloor</a:t>
            </a:r>
            <a:r>
              <a:rPr lang="en-AU" dirty="0"/>
              <a:t>, </a:t>
            </a:r>
            <a:r>
              <a:rPr lang="en-AU" dirty="0" err="1"/>
              <a:t>atWindow</a:t>
            </a:r>
            <a:r>
              <a:rPr lang="en-AU" dirty="0"/>
              <a:t>, </a:t>
            </a:r>
            <a:r>
              <a:rPr lang="en-AU" dirty="0" err="1"/>
              <a:t>hasNot</a:t>
            </a:r>
            <a:r>
              <a:rPr lang="en-AU" dirty="0"/>
              <a:t>)).</a:t>
            </a:r>
          </a:p>
          <a:p>
            <a:r>
              <a:rPr lang="en-AU" dirty="0"/>
              <a:t>goal(</a:t>
            </a:r>
            <a:r>
              <a:rPr lang="uk-UA" dirty="0"/>
              <a:t> </a:t>
            </a:r>
            <a:r>
              <a:rPr lang="en-AU" dirty="0"/>
              <a:t>state(</a:t>
            </a:r>
            <a:r>
              <a:rPr lang="uk-UA" dirty="0"/>
              <a:t> </a:t>
            </a:r>
            <a:r>
              <a:rPr lang="en-AU" dirty="0"/>
              <a:t>_,</a:t>
            </a:r>
            <a:r>
              <a:rPr lang="uk-UA" dirty="0"/>
              <a:t> </a:t>
            </a:r>
            <a:r>
              <a:rPr lang="en-AU" dirty="0"/>
              <a:t>_,</a:t>
            </a:r>
            <a:r>
              <a:rPr lang="uk-UA" dirty="0"/>
              <a:t> </a:t>
            </a:r>
            <a:r>
              <a:rPr lang="en-AU" dirty="0"/>
              <a:t>_,</a:t>
            </a:r>
            <a:r>
              <a:rPr lang="uk-UA" dirty="0"/>
              <a:t> </a:t>
            </a:r>
            <a:r>
              <a:rPr lang="en-AU" dirty="0"/>
              <a:t>has),</a:t>
            </a:r>
            <a:r>
              <a:rPr lang="uk-UA" dirty="0"/>
              <a:t> </a:t>
            </a:r>
            <a:r>
              <a:rPr lang="en-AU" dirty="0"/>
              <a:t>[]).</a:t>
            </a:r>
          </a:p>
          <a:p>
            <a:r>
              <a:rPr lang="en-US" dirty="0"/>
              <a:t>goal(</a:t>
            </a:r>
            <a:r>
              <a:rPr lang="uk-UA" dirty="0"/>
              <a:t> </a:t>
            </a:r>
            <a:r>
              <a:rPr lang="en-US" dirty="0"/>
              <a:t>S1,</a:t>
            </a:r>
            <a:r>
              <a:rPr lang="uk-UA" dirty="0"/>
              <a:t> </a:t>
            </a:r>
            <a:r>
              <a:rPr lang="en-US" dirty="0"/>
              <a:t>R)</a:t>
            </a:r>
            <a:r>
              <a:rPr lang="uk-UA" dirty="0"/>
              <a:t> </a:t>
            </a:r>
            <a:r>
              <a:rPr lang="en-US" dirty="0"/>
              <a:t>:-</a:t>
            </a:r>
            <a:r>
              <a:rPr lang="uk-UA" dirty="0"/>
              <a:t> </a:t>
            </a:r>
            <a:r>
              <a:rPr lang="en-US" dirty="0"/>
              <a:t>move(</a:t>
            </a:r>
            <a:r>
              <a:rPr lang="uk-UA" dirty="0"/>
              <a:t> </a:t>
            </a:r>
            <a:r>
              <a:rPr lang="en-US" dirty="0"/>
              <a:t>S1,</a:t>
            </a:r>
            <a:r>
              <a:rPr lang="uk-UA" dirty="0"/>
              <a:t> </a:t>
            </a:r>
            <a:r>
              <a:rPr lang="en-US" dirty="0"/>
              <a:t>Act,</a:t>
            </a:r>
            <a:r>
              <a:rPr lang="uk-UA" dirty="0"/>
              <a:t> </a:t>
            </a:r>
            <a:r>
              <a:rPr lang="en-US" dirty="0"/>
              <a:t>S2),</a:t>
            </a:r>
            <a:r>
              <a:rPr lang="uk-UA" dirty="0"/>
              <a:t> </a:t>
            </a:r>
            <a:r>
              <a:rPr lang="en-US" dirty="0"/>
              <a:t>goal(</a:t>
            </a:r>
            <a:r>
              <a:rPr lang="uk-UA" dirty="0"/>
              <a:t> </a:t>
            </a:r>
            <a:r>
              <a:rPr lang="en-US" dirty="0"/>
              <a:t>S2,</a:t>
            </a:r>
            <a:r>
              <a:rPr lang="uk-UA" dirty="0"/>
              <a:t> </a:t>
            </a:r>
            <a:r>
              <a:rPr lang="en-US" dirty="0"/>
              <a:t>L),</a:t>
            </a:r>
            <a:r>
              <a:rPr lang="uk-UA" dirty="0"/>
              <a:t> </a:t>
            </a:r>
            <a:r>
              <a:rPr lang="en-US" dirty="0"/>
              <a:t>R</a:t>
            </a:r>
            <a:r>
              <a:rPr lang="uk-UA" dirty="0"/>
              <a:t> </a:t>
            </a:r>
            <a:r>
              <a:rPr lang="en-US" dirty="0"/>
              <a:t>=</a:t>
            </a:r>
            <a:r>
              <a:rPr lang="uk-UA" dirty="0"/>
              <a:t> </a:t>
            </a:r>
            <a:r>
              <a:rPr lang="en-US" dirty="0"/>
              <a:t>[Act | L].</a:t>
            </a:r>
          </a:p>
          <a:p>
            <a:endParaRPr lang="uk-UA" dirty="0"/>
          </a:p>
          <a:p>
            <a:r>
              <a:rPr lang="en-AU" dirty="0"/>
              <a:t>?-</a:t>
            </a:r>
            <a:r>
              <a:rPr lang="uk-UA" dirty="0"/>
              <a:t> </a:t>
            </a:r>
            <a:r>
              <a:rPr lang="en-AU" dirty="0"/>
              <a:t>start(</a:t>
            </a:r>
            <a:r>
              <a:rPr lang="uk-UA" dirty="0"/>
              <a:t> </a:t>
            </a:r>
            <a:r>
              <a:rPr lang="en-AU" dirty="0"/>
              <a:t>S),</a:t>
            </a:r>
            <a:r>
              <a:rPr lang="uk-UA" dirty="0"/>
              <a:t> </a:t>
            </a:r>
            <a:r>
              <a:rPr lang="en-AU" dirty="0"/>
              <a:t>goal(</a:t>
            </a:r>
            <a:r>
              <a:rPr lang="uk-UA" dirty="0"/>
              <a:t> </a:t>
            </a:r>
            <a:r>
              <a:rPr lang="en-AU" dirty="0"/>
              <a:t>S,</a:t>
            </a:r>
            <a:r>
              <a:rPr lang="uk-UA" dirty="0"/>
              <a:t> </a:t>
            </a:r>
            <a:r>
              <a:rPr lang="en-AU" dirty="0"/>
              <a:t>R),</a:t>
            </a:r>
            <a:r>
              <a:rPr lang="uk-UA" dirty="0"/>
              <a:t> </a:t>
            </a:r>
            <a:r>
              <a:rPr lang="en-AU" dirty="0"/>
              <a:t>write(</a:t>
            </a:r>
            <a:r>
              <a:rPr lang="uk-UA" dirty="0"/>
              <a:t> </a:t>
            </a:r>
            <a:r>
              <a:rPr lang="en-AU" dirty="0"/>
              <a:t>R).</a:t>
            </a:r>
          </a:p>
          <a:p>
            <a:r>
              <a:rPr lang="en-US" dirty="0"/>
              <a:t>[walk(</a:t>
            </a:r>
            <a:r>
              <a:rPr lang="en-US" dirty="0" err="1"/>
              <a:t>atDoor</a:t>
            </a:r>
            <a:r>
              <a:rPr lang="en-US" dirty="0"/>
              <a:t>, </a:t>
            </a:r>
            <a:r>
              <a:rPr lang="en-US" dirty="0" err="1"/>
              <a:t>atWindow</a:t>
            </a:r>
            <a:r>
              <a:rPr lang="en-US" dirty="0"/>
              <a:t>), push(</a:t>
            </a:r>
            <a:r>
              <a:rPr lang="en-US" dirty="0" err="1"/>
              <a:t>atWindow</a:t>
            </a:r>
            <a:r>
              <a:rPr lang="en-US" dirty="0"/>
              <a:t>, middle), climb, </a:t>
            </a:r>
            <a:r>
              <a:rPr lang="en-US"/>
              <a:t>grasp] Yes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 про ханойські вежі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4640239" y="1825626"/>
            <a:ext cx="6713561" cy="2705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На горизонтальній дошці закріплено три вертикальні стержні. На лівий стержень нанизано </a:t>
            </a:r>
            <a:r>
              <a:rPr lang="en-US" sz="2000" dirty="0"/>
              <a:t>n</a:t>
            </a:r>
            <a:r>
              <a:rPr lang="uk-UA" sz="2000" dirty="0"/>
              <a:t> дисків різного розміру, на більшому диску лежить менший (як зображено на рис.). Необхідно перемістити всі диски з лівого стержня на правий, не порушуючи їхнього впорядкування. Диски не можна класти збоку від стержнів, не можна класти диск більшого розміру на менший. Переносити з одного стержня на інший можна тільки по одному диску, середній стержень можна використовувати для тимчасового зберігання дисків.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690687"/>
            <a:ext cx="155798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90343"/>
              </p:ext>
            </p:extLst>
          </p:nvPr>
        </p:nvGraphicFramePr>
        <p:xfrm>
          <a:off x="838200" y="1825626"/>
          <a:ext cx="3692858" cy="221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212592" imgH="1932432" progId="Word.Picture.8">
                  <p:embed/>
                </p:oleObj>
              </mc:Choice>
              <mc:Fallback>
                <p:oleObj name="Picture" r:id="rId2" imgW="3212592" imgH="193243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6"/>
                        <a:ext cx="3692858" cy="2212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0239" y="4531057"/>
            <a:ext cx="11577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179073"/>
              </p:ext>
            </p:extLst>
          </p:nvPr>
        </p:nvGraphicFramePr>
        <p:xfrm>
          <a:off x="4683125" y="4810125"/>
          <a:ext cx="67421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482400" progId="Equation.DSMT4">
                  <p:embed/>
                </p:oleObj>
              </mc:Choice>
              <mc:Fallback>
                <p:oleObj name="Equation" r:id="rId4" imgW="39747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4810125"/>
                        <a:ext cx="6742113" cy="804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199" y="4038624"/>
            <a:ext cx="16286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16753"/>
              </p:ext>
            </p:extLst>
          </p:nvPr>
        </p:nvGraphicFramePr>
        <p:xfrm>
          <a:off x="838199" y="4038625"/>
          <a:ext cx="3692856" cy="221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6" imgW="3212592" imgH="1932432" progId="Word.Picture.8">
                  <p:embed/>
                </p:oleObj>
              </mc:Choice>
              <mc:Fallback>
                <p:oleObj name="Picture" r:id="rId6" imgW="3212592" imgH="1932432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4038625"/>
                        <a:ext cx="3692856" cy="2212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2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2770496"/>
            <a:ext cx="10515600" cy="3406467"/>
          </a:xfrm>
        </p:spPr>
        <p:txBody>
          <a:bodyPr>
            <a:normAutofit/>
          </a:bodyPr>
          <a:lstStyle/>
          <a:p>
            <a:r>
              <a:rPr lang="uk-UA" dirty="0"/>
              <a:t>% переміщення одного диска</a:t>
            </a:r>
          </a:p>
          <a:p>
            <a:pPr lvl="1"/>
            <a:r>
              <a:rPr lang="en-US" dirty="0"/>
              <a:t>move(L,R) :- write(L),write('--&gt;'),write(R),</a:t>
            </a:r>
            <a:r>
              <a:rPr lang="en-US" dirty="0" err="1"/>
              <a:t>nl</a:t>
            </a:r>
            <a:r>
              <a:rPr lang="en-US" dirty="0"/>
              <a:t>.</a:t>
            </a:r>
          </a:p>
          <a:p>
            <a:r>
              <a:rPr lang="uk-UA" dirty="0"/>
              <a:t>% переміщення вежі</a:t>
            </a:r>
          </a:p>
          <a:p>
            <a:pPr lvl="1"/>
            <a:r>
              <a:rPr lang="uk-UA" dirty="0"/>
              <a:t>% найменшої</a:t>
            </a:r>
            <a:br>
              <a:rPr lang="uk-UA" dirty="0"/>
            </a:br>
            <a:r>
              <a:rPr lang="en-AU" dirty="0" err="1"/>
              <a:t>moveTower</a:t>
            </a:r>
            <a:r>
              <a:rPr lang="en-AU" dirty="0"/>
              <a:t>(L,R,W,1) :- move(L,R).</a:t>
            </a:r>
            <a:endParaRPr lang="uk-UA" dirty="0"/>
          </a:p>
          <a:p>
            <a:pPr lvl="1"/>
            <a:r>
              <a:rPr lang="uk-UA" dirty="0"/>
              <a:t>% високу переміщаємо по одному диску</a:t>
            </a:r>
            <a:br>
              <a:rPr lang="uk-UA" dirty="0"/>
            </a:br>
            <a:r>
              <a:rPr lang="en-AU" dirty="0" err="1"/>
              <a:t>moveTower</a:t>
            </a:r>
            <a:r>
              <a:rPr lang="en-AU" dirty="0"/>
              <a:t>(L,R,W,N) :- N1 is N - 1,</a:t>
            </a:r>
            <a:r>
              <a:rPr lang="uk-UA" dirty="0"/>
              <a:t> </a:t>
            </a:r>
            <a:r>
              <a:rPr lang="en-AU" dirty="0" err="1"/>
              <a:t>moveTower</a:t>
            </a:r>
            <a:r>
              <a:rPr lang="en-AU" dirty="0"/>
              <a:t>(L,W,R,N1),</a:t>
            </a:r>
            <a:br>
              <a:rPr lang="uk-UA" dirty="0"/>
            </a:br>
            <a:r>
              <a:rPr lang="uk-UA" dirty="0"/>
              <a:t>                                          </a:t>
            </a:r>
            <a:r>
              <a:rPr lang="en-AU" dirty="0"/>
              <a:t>move(L,</a:t>
            </a:r>
            <a:r>
              <a:rPr lang="uk-UA" dirty="0"/>
              <a:t> </a:t>
            </a:r>
            <a:r>
              <a:rPr lang="en-AU" dirty="0"/>
              <a:t>R),</a:t>
            </a:r>
            <a:r>
              <a:rPr lang="uk-UA" dirty="0"/>
              <a:t> </a:t>
            </a:r>
            <a:r>
              <a:rPr lang="en-AU" dirty="0" err="1"/>
              <a:t>moveTower</a:t>
            </a:r>
            <a:r>
              <a:rPr lang="en-AU" dirty="0"/>
              <a:t>(W,R,L,N1).</a:t>
            </a:r>
            <a:endParaRPr lang="uk-UA" dirty="0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61060"/>
              </p:ext>
            </p:extLst>
          </p:nvPr>
        </p:nvGraphicFramePr>
        <p:xfrm>
          <a:off x="881063" y="1690688"/>
          <a:ext cx="67421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4760" imgH="482400" progId="Equation.DSMT4">
                  <p:embed/>
                </p:oleObj>
              </mc:Choice>
              <mc:Fallback>
                <p:oleObj name="Equation" r:id="rId2" imgW="397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690688"/>
                        <a:ext cx="6742112" cy="804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даних Пролог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9385" y="2176530"/>
            <a:ext cx="19944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об'єкти даних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692" y="3243330"/>
            <a:ext cx="20136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прості об'єкти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6495" y="3243330"/>
            <a:ext cx="14616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структури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9320" y="4310130"/>
            <a:ext cx="1496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константи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385" y="4308156"/>
            <a:ext cx="994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змінні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5909" y="5376930"/>
            <a:ext cx="98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атоми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5692" y="5376930"/>
            <a:ext cx="9300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2400" dirty="0"/>
              <a:t>числа</a:t>
            </a:r>
          </a:p>
        </p:txBody>
      </p:sp>
      <p:cxnSp>
        <p:nvCxnSpPr>
          <p:cNvPr id="12" name="Пряма зі стрілкою 11"/>
          <p:cNvCxnSpPr>
            <a:stCxn id="5" idx="0"/>
            <a:endCxn id="4" idx="2"/>
          </p:cNvCxnSpPr>
          <p:nvPr/>
        </p:nvCxnSpPr>
        <p:spPr>
          <a:xfrm flipV="1">
            <a:off x="5302539" y="2638195"/>
            <a:ext cx="2004075" cy="60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/>
          <p:cNvCxnSpPr>
            <a:stCxn id="6" idx="0"/>
            <a:endCxn id="4" idx="2"/>
          </p:cNvCxnSpPr>
          <p:nvPr/>
        </p:nvCxnSpPr>
        <p:spPr>
          <a:xfrm flipH="1" flipV="1">
            <a:off x="7306614" y="2638195"/>
            <a:ext cx="1830691" cy="60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7" idx="0"/>
            <a:endCxn id="5" idx="2"/>
          </p:cNvCxnSpPr>
          <p:nvPr/>
        </p:nvCxnSpPr>
        <p:spPr>
          <a:xfrm flipV="1">
            <a:off x="3547506" y="3704995"/>
            <a:ext cx="1755033" cy="60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8" idx="0"/>
            <a:endCxn id="5" idx="2"/>
          </p:cNvCxnSpPr>
          <p:nvPr/>
        </p:nvCxnSpPr>
        <p:spPr>
          <a:xfrm flipH="1" flipV="1">
            <a:off x="5302539" y="3704995"/>
            <a:ext cx="1503938" cy="60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зі стрілкою 19"/>
          <p:cNvCxnSpPr>
            <a:stCxn id="9" idx="0"/>
            <a:endCxn id="7" idx="2"/>
          </p:cNvCxnSpPr>
          <p:nvPr/>
        </p:nvCxnSpPr>
        <p:spPr>
          <a:xfrm flipV="1">
            <a:off x="2307615" y="4771795"/>
            <a:ext cx="1239891" cy="60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зі стрілкою 21"/>
          <p:cNvCxnSpPr>
            <a:stCxn id="10" idx="0"/>
            <a:endCxn id="7" idx="2"/>
          </p:cNvCxnSpPr>
          <p:nvPr/>
        </p:nvCxnSpPr>
        <p:spPr>
          <a:xfrm flipH="1" flipV="1">
            <a:off x="3547506" y="4771795"/>
            <a:ext cx="1213218" cy="60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1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uk-UA" dirty="0"/>
              <a:t>Об'єкти даних – терми 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5215943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Структури</a:t>
            </a:r>
          </a:p>
          <a:p>
            <a:pPr lvl="1"/>
            <a:r>
              <a:rPr lang="uk-UA" dirty="0"/>
              <a:t>функтор, </a:t>
            </a:r>
            <a:r>
              <a:rPr lang="uk-UA" dirty="0" err="1"/>
              <a:t>арність</a:t>
            </a:r>
            <a:r>
              <a:rPr lang="uk-UA" dirty="0"/>
              <a:t> (кількість аргументів)</a:t>
            </a:r>
          </a:p>
          <a:p>
            <a:pPr lvl="1"/>
            <a:r>
              <a:rPr lang="uk-UA" dirty="0"/>
              <a:t>факти програми зображають структурами</a:t>
            </a:r>
          </a:p>
          <a:p>
            <a:pPr lvl="1"/>
            <a:r>
              <a:rPr lang="uk-UA" dirty="0"/>
              <a:t>структури можуть бути вкладені: аргументом «великої» структури може бути інша, «мала» структура, тоді функтор «великої» - головний функтор</a:t>
            </a:r>
          </a:p>
          <a:p>
            <a:r>
              <a:rPr lang="uk-UA" dirty="0"/>
              <a:t>Змінні</a:t>
            </a:r>
          </a:p>
          <a:p>
            <a:pPr lvl="1"/>
            <a:r>
              <a:rPr lang="uk-UA" dirty="0"/>
              <a:t>іменовані пишуть з великої літери: </a:t>
            </a:r>
            <a:r>
              <a:rPr lang="en-US" i="1" dirty="0"/>
              <a:t>Sum, Head, Tail, X</a:t>
            </a:r>
            <a:r>
              <a:rPr lang="en-US" dirty="0"/>
              <a:t> </a:t>
            </a:r>
            <a:r>
              <a:rPr lang="uk-UA" dirty="0"/>
              <a:t>тощо</a:t>
            </a:r>
          </a:p>
          <a:p>
            <a:pPr lvl="1"/>
            <a:r>
              <a:rPr lang="uk-UA" dirty="0"/>
              <a:t>область дії змінної – одне речення програми (до крапки)</a:t>
            </a:r>
          </a:p>
          <a:p>
            <a:pPr lvl="1"/>
            <a:r>
              <a:rPr lang="uk-UA" dirty="0"/>
              <a:t>анонімні змінні позначають підкресленням «_», означають «щось», можуть позначати кількість даних</a:t>
            </a:r>
          </a:p>
          <a:p>
            <a:r>
              <a:rPr lang="uk-UA" dirty="0"/>
              <a:t>Атоми</a:t>
            </a:r>
          </a:p>
          <a:p>
            <a:pPr lvl="1"/>
            <a:r>
              <a:rPr lang="uk-UA" dirty="0"/>
              <a:t>ланцюжки літер, що починаються з малої: </a:t>
            </a:r>
            <a:r>
              <a:rPr lang="en-US" i="1" dirty="0"/>
              <a:t>tom, pat, children</a:t>
            </a:r>
            <a:r>
              <a:rPr lang="en-US" dirty="0"/>
              <a:t> </a:t>
            </a:r>
            <a:r>
              <a:rPr lang="uk-UA" dirty="0"/>
              <a:t>тощо</a:t>
            </a:r>
          </a:p>
          <a:p>
            <a:pPr lvl="1"/>
            <a:r>
              <a:rPr lang="uk-UA" dirty="0"/>
              <a:t>ланцюжки літер в апострофах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i="1" dirty="0"/>
              <a:t>'Diana', 'big black cat'</a:t>
            </a:r>
            <a:endParaRPr lang="uk-UA" i="1" dirty="0"/>
          </a:p>
          <a:p>
            <a:r>
              <a:rPr lang="uk-UA" dirty="0"/>
              <a:t>Числа: цілі, дійсні</a:t>
            </a:r>
          </a:p>
        </p:txBody>
      </p:sp>
    </p:spTree>
    <p:extLst>
      <p:ext uri="{BB962C8B-B14F-4D97-AF65-F5344CB8AC3E}">
        <p14:creationId xmlns:p14="http://schemas.microsoft.com/office/powerpoint/2010/main" val="6399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структур</a:t>
            </a:r>
          </a:p>
        </p:txBody>
      </p:sp>
      <p:pic>
        <p:nvPicPr>
          <p:cNvPr id="13" name="Місце для вмісту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244242" cy="2868433"/>
          </a:xfrm>
        </p:spPr>
      </p:pic>
      <p:sp>
        <p:nvSpPr>
          <p:cNvPr id="11" name="Місце для вмісту 10"/>
          <p:cNvSpPr>
            <a:spLocks noGrp="1"/>
          </p:cNvSpPr>
          <p:nvPr>
            <p:ph sz="half" idx="2"/>
          </p:nvPr>
        </p:nvSpPr>
        <p:spPr>
          <a:xfrm>
            <a:off x="5074276" y="1825625"/>
            <a:ext cx="6279524" cy="2823648"/>
          </a:xfrm>
        </p:spPr>
        <p:txBody>
          <a:bodyPr/>
          <a:lstStyle/>
          <a:p>
            <a:r>
              <a:rPr lang="en-US" dirty="0"/>
              <a:t>P1 = point(1, 1)</a:t>
            </a:r>
            <a:br>
              <a:rPr lang="en-US" dirty="0"/>
            </a:br>
            <a:r>
              <a:rPr lang="en-US" dirty="0"/>
              <a:t>P2 = point(2, 3)</a:t>
            </a:r>
          </a:p>
          <a:p>
            <a:r>
              <a:rPr lang="en-US" dirty="0"/>
              <a:t>S = section(P1, P2) =</a:t>
            </a:r>
            <a:br>
              <a:rPr lang="en-US" dirty="0"/>
            </a:br>
            <a:r>
              <a:rPr lang="en-US" dirty="0"/>
              <a:t>   section(point(1, 1), point(2, 3))</a:t>
            </a:r>
          </a:p>
          <a:p>
            <a:r>
              <a:rPr lang="en-US" dirty="0"/>
              <a:t>T = triangle(point(4, 2),</a:t>
            </a:r>
            <a:br>
              <a:rPr lang="en-US" dirty="0"/>
            </a:br>
            <a:r>
              <a:rPr lang="en-US" dirty="0"/>
              <a:t>   point(6, 4), point(7, 1)).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953036" y="4945487"/>
            <a:ext cx="6217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Будова структур є ієрархічною</a:t>
            </a:r>
          </a:p>
          <a:p>
            <a:r>
              <a:rPr lang="uk-UA" sz="2800" dirty="0"/>
              <a:t>Як могла б виглядати структура </a:t>
            </a:r>
            <a:r>
              <a:rPr lang="en-US" sz="2800" i="1" dirty="0"/>
              <a:t>person</a:t>
            </a:r>
            <a:r>
              <a:rPr lang="en-US" sz="2800" dirty="0"/>
              <a:t>?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06503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вирази є структурами</a:t>
            </a:r>
            <a:br>
              <a:rPr lang="en-US" dirty="0"/>
            </a:br>
            <a:r>
              <a:rPr lang="uk-UA" dirty="0"/>
              <a:t>Списки є структурами</a:t>
            </a:r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7"/>
            <a:ext cx="4738352" cy="2538981"/>
          </a:xfrm>
        </p:spPr>
      </p:pic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/>
              <a:t>(</a:t>
            </a:r>
            <a:r>
              <a:rPr lang="en-US" dirty="0"/>
              <a:t>a + b) * (c – 5)</a:t>
            </a:r>
          </a:p>
          <a:p>
            <a:r>
              <a:rPr lang="en-US" dirty="0"/>
              <a:t>*(+(a, b), –(c, 5))</a:t>
            </a:r>
            <a:endParaRPr lang="uk-UA" dirty="0"/>
          </a:p>
          <a:p>
            <a:r>
              <a:rPr lang="uk-UA" dirty="0"/>
              <a:t>= зберігає структуру, </a:t>
            </a:r>
            <a:r>
              <a:rPr lang="en-US" dirty="0"/>
              <a:t>is </a:t>
            </a:r>
            <a:r>
              <a:rPr lang="uk-UA" dirty="0"/>
              <a:t>виконує обчислення</a:t>
            </a:r>
          </a:p>
          <a:p>
            <a:r>
              <a:rPr lang="uk-UA" dirty="0"/>
              <a:t>оператори порівняння виконують обчислення</a:t>
            </a:r>
            <a:endParaRPr lang="en-US" dirty="0"/>
          </a:p>
          <a:p>
            <a:endParaRPr lang="uk-UA" dirty="0"/>
          </a:p>
          <a:p>
            <a:r>
              <a:rPr lang="en-US" dirty="0"/>
              <a:t>[a, b, c]</a:t>
            </a:r>
          </a:p>
          <a:p>
            <a:r>
              <a:rPr lang="en-US" dirty="0"/>
              <a:t>.(a, .(b, .(c, [])))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77" y="4229668"/>
            <a:ext cx="3208651" cy="2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«Задача про мавпочку і банан»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8786" cy="4351338"/>
          </a:xfrm>
        </p:spPr>
        <p:txBody>
          <a:bodyPr>
            <a:normAutofit fontScale="92500"/>
          </a:bodyPr>
          <a:lstStyle/>
          <a:p>
            <a:r>
              <a:rPr lang="uk-UA" dirty="0"/>
              <a:t>Мавпочка стоїть біля дверей кімнати</a:t>
            </a:r>
          </a:p>
          <a:p>
            <a:r>
              <a:rPr lang="uk-UA" dirty="0"/>
              <a:t>Посередині кімнати під стелею висить банан</a:t>
            </a:r>
          </a:p>
          <a:p>
            <a:r>
              <a:rPr lang="uk-UA" dirty="0"/>
              <a:t>З підлоги банан дістати неможливо</a:t>
            </a:r>
          </a:p>
          <a:p>
            <a:r>
              <a:rPr lang="uk-UA" dirty="0"/>
              <a:t>Біля вікна стоїть ящик</a:t>
            </a:r>
          </a:p>
          <a:p>
            <a:r>
              <a:rPr lang="uk-UA" dirty="0"/>
              <a:t>Мавпочка може ходити кімнатою, пересувати ящик, залазити на нього, хапати банан</a:t>
            </a:r>
          </a:p>
          <a:p>
            <a:r>
              <a:rPr lang="uk-UA" dirty="0"/>
              <a:t>Чи зможе мавпочка дістати банан?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838200" y="1825625"/>
            <a:ext cx="5111839" cy="4351338"/>
          </a:xfrm>
          <a:prstGeom prst="rect">
            <a:avLst/>
          </a:prstGeom>
          <a:solidFill>
            <a:srgbClr val="CCFFCC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576"/>
            <a:ext cx="628650" cy="18573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784855"/>
            <a:ext cx="895350" cy="1143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4669" y="4706960"/>
            <a:ext cx="1358900" cy="1905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1" y="4679793"/>
            <a:ext cx="1466850" cy="13620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76" y="1654734"/>
            <a:ext cx="533400" cy="962025"/>
          </a:xfrm>
          <a:prstGeom prst="rect">
            <a:avLst/>
          </a:prstGeom>
        </p:spPr>
      </p:pic>
      <p:cxnSp>
        <p:nvCxnSpPr>
          <p:cNvPr id="15" name="Пряма сполучна лінія 14"/>
          <p:cNvCxnSpPr/>
          <p:nvPr/>
        </p:nvCxnSpPr>
        <p:spPr>
          <a:xfrm>
            <a:off x="4338668" y="1419699"/>
            <a:ext cx="0" cy="2868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 сполучна лінія 17"/>
          <p:cNvCxnSpPr/>
          <p:nvPr/>
        </p:nvCxnSpPr>
        <p:spPr>
          <a:xfrm flipV="1">
            <a:off x="4277802" y="1707759"/>
            <a:ext cx="68817" cy="47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/>
          <p:cNvCxnSpPr/>
          <p:nvPr/>
        </p:nvCxnSpPr>
        <p:spPr>
          <a:xfrm>
            <a:off x="3951798" y="1419699"/>
            <a:ext cx="81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7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uk-UA" dirty="0"/>
              <a:t>Моделювання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r>
              <a:rPr lang="uk-UA" dirty="0"/>
              <a:t>%</a:t>
            </a:r>
            <a:r>
              <a:rPr lang="en-US" dirty="0"/>
              <a:t> state(</a:t>
            </a:r>
            <a:r>
              <a:rPr lang="en-US" dirty="0" err="1"/>
              <a:t>monkeyPlace</a:t>
            </a:r>
            <a:r>
              <a:rPr lang="en-US" dirty="0"/>
              <a:t>, </a:t>
            </a:r>
            <a:r>
              <a:rPr lang="en-US" dirty="0" err="1"/>
              <a:t>monkeyVertPlace</a:t>
            </a:r>
            <a:r>
              <a:rPr lang="en-US" dirty="0"/>
              <a:t>, </a:t>
            </a:r>
            <a:r>
              <a:rPr lang="en-US" dirty="0" err="1"/>
              <a:t>boxPlace</a:t>
            </a:r>
            <a:r>
              <a:rPr lang="en-US" dirty="0"/>
              <a:t>, </a:t>
            </a:r>
            <a:r>
              <a:rPr lang="en-US" dirty="0" err="1"/>
              <a:t>hasBananaOrNot</a:t>
            </a:r>
            <a:r>
              <a:rPr lang="en-US" dirty="0"/>
              <a:t>)</a:t>
            </a:r>
          </a:p>
          <a:p>
            <a:r>
              <a:rPr lang="en-US" dirty="0"/>
              <a:t>% The goal is state(_, _, _, has).</a:t>
            </a:r>
          </a:p>
          <a:p>
            <a:r>
              <a:rPr lang="en-US" dirty="0"/>
              <a:t>% Actions allowed</a:t>
            </a:r>
          </a:p>
          <a:p>
            <a:pPr lvl="1"/>
            <a:r>
              <a:rPr lang="en-US" dirty="0"/>
              <a:t>grasp: </a:t>
            </a:r>
            <a:r>
              <a:rPr lang="en-US" dirty="0" err="1"/>
              <a:t>hasNot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has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climb: </a:t>
            </a:r>
            <a:r>
              <a:rPr lang="en-US" dirty="0" err="1">
                <a:sym typeface="Wingdings" panose="05000000000000000000" pitchFamily="2" charset="2"/>
              </a:rPr>
              <a:t>onFloor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onBox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push(</a:t>
            </a:r>
            <a:r>
              <a:rPr lang="en-US" dirty="0" err="1">
                <a:sym typeface="Wingdings" panose="05000000000000000000" pitchFamily="2" charset="2"/>
              </a:rPr>
              <a:t>BoxPlace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NewBoxPlace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walk(</a:t>
            </a:r>
            <a:r>
              <a:rPr lang="en-US" dirty="0" err="1">
                <a:sym typeface="Wingdings" panose="05000000000000000000" pitchFamily="2" charset="2"/>
              </a:rPr>
              <a:t>MonkeyPlace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NewMonkeyPlace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/>
              <a:t>% Move of the game</a:t>
            </a:r>
          </a:p>
          <a:p>
            <a:pPr lvl="1"/>
            <a:r>
              <a:rPr lang="en-US" dirty="0"/>
              <a:t>move(State, Action, </a:t>
            </a:r>
            <a:r>
              <a:rPr lang="en-US" dirty="0" err="1"/>
              <a:t>NewState</a:t>
            </a:r>
            <a:r>
              <a:rPr lang="en-US" dirty="0"/>
              <a:t>)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71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Опишемо ходи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/>
          </a:bodyPr>
          <a:lstStyle/>
          <a:p>
            <a:r>
              <a:rPr lang="uk-UA" dirty="0"/>
              <a:t>% схопити банан</a:t>
            </a:r>
          </a:p>
          <a:p>
            <a:pPr lvl="1"/>
            <a:r>
              <a:rPr lang="en-US" dirty="0"/>
              <a:t>move( state( middle, </a:t>
            </a:r>
            <a:r>
              <a:rPr lang="en-US" dirty="0" err="1"/>
              <a:t>onBox</a:t>
            </a:r>
            <a:r>
              <a:rPr lang="en-US" dirty="0"/>
              <a:t>, middle, </a:t>
            </a:r>
            <a:r>
              <a:rPr lang="en-US" dirty="0" err="1"/>
              <a:t>hasNot</a:t>
            </a:r>
            <a:r>
              <a:rPr lang="en-US" dirty="0"/>
              <a:t>), grasp,</a:t>
            </a:r>
            <a:br>
              <a:rPr lang="en-US" dirty="0"/>
            </a:br>
            <a:r>
              <a:rPr lang="en-US" dirty="0"/>
              <a:t>             state(middle, </a:t>
            </a:r>
            <a:r>
              <a:rPr lang="en-US" dirty="0" err="1"/>
              <a:t>onBox</a:t>
            </a:r>
            <a:r>
              <a:rPr lang="en-US" dirty="0"/>
              <a:t>, middle, has))</a:t>
            </a:r>
          </a:p>
          <a:p>
            <a:r>
              <a:rPr lang="en-US" dirty="0"/>
              <a:t>% </a:t>
            </a:r>
            <a:r>
              <a:rPr lang="uk-UA" dirty="0"/>
              <a:t>залізти на ящик</a:t>
            </a:r>
            <a:endParaRPr lang="en-US" dirty="0"/>
          </a:p>
          <a:p>
            <a:pPr lvl="1"/>
            <a:r>
              <a:rPr lang="en-US" dirty="0"/>
              <a:t>move( state( P, </a:t>
            </a:r>
            <a:r>
              <a:rPr lang="en-US" dirty="0" err="1"/>
              <a:t>onFloor</a:t>
            </a:r>
            <a:r>
              <a:rPr lang="en-US" dirty="0"/>
              <a:t>, P, H), climb, state( P, </a:t>
            </a:r>
            <a:r>
              <a:rPr lang="en-US" dirty="0" err="1"/>
              <a:t>onBox</a:t>
            </a:r>
            <a:r>
              <a:rPr lang="en-US" dirty="0"/>
              <a:t>, P, H))</a:t>
            </a:r>
          </a:p>
          <a:p>
            <a:r>
              <a:rPr lang="en-US" dirty="0"/>
              <a:t>% </a:t>
            </a:r>
            <a:r>
              <a:rPr lang="uk-UA" dirty="0"/>
              <a:t>пересунути ящик</a:t>
            </a:r>
          </a:p>
          <a:p>
            <a:pPr lvl="1"/>
            <a:r>
              <a:rPr lang="en-US" dirty="0"/>
              <a:t>move( state( Place, </a:t>
            </a:r>
            <a:r>
              <a:rPr lang="en-US" dirty="0" err="1"/>
              <a:t>onFloor</a:t>
            </a:r>
            <a:r>
              <a:rPr lang="en-US" dirty="0"/>
              <a:t>, Place, H), push( Place, </a:t>
            </a:r>
            <a:r>
              <a:rPr lang="en-US" dirty="0" err="1"/>
              <a:t>NewPlace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state( </a:t>
            </a:r>
            <a:r>
              <a:rPr lang="en-US" dirty="0" err="1"/>
              <a:t>NewPlace</a:t>
            </a:r>
            <a:r>
              <a:rPr lang="en-US" dirty="0"/>
              <a:t>, </a:t>
            </a:r>
            <a:r>
              <a:rPr lang="en-US" dirty="0" err="1"/>
              <a:t>onFloor</a:t>
            </a:r>
            <a:r>
              <a:rPr lang="en-US" dirty="0"/>
              <a:t>, </a:t>
            </a:r>
            <a:r>
              <a:rPr lang="en-US" dirty="0" err="1"/>
              <a:t>NewPlace</a:t>
            </a:r>
            <a:r>
              <a:rPr lang="en-US" dirty="0"/>
              <a:t>, H))</a:t>
            </a:r>
          </a:p>
          <a:p>
            <a:r>
              <a:rPr lang="en-US" dirty="0"/>
              <a:t>% </a:t>
            </a:r>
            <a:r>
              <a:rPr lang="uk-UA" dirty="0"/>
              <a:t>перейти в інше місце кімнати</a:t>
            </a:r>
          </a:p>
          <a:p>
            <a:pPr lvl="1"/>
            <a:r>
              <a:rPr lang="en-US" dirty="0"/>
              <a:t>move( state( Place, </a:t>
            </a:r>
            <a:r>
              <a:rPr lang="en-US" dirty="0" err="1"/>
              <a:t>onFloor</a:t>
            </a:r>
            <a:r>
              <a:rPr lang="en-US" dirty="0"/>
              <a:t>, </a:t>
            </a:r>
            <a:r>
              <a:rPr lang="en-US" dirty="0" err="1"/>
              <a:t>BoxPlace</a:t>
            </a:r>
            <a:r>
              <a:rPr lang="en-US" dirty="0"/>
              <a:t>, H), walk( Place, </a:t>
            </a:r>
            <a:r>
              <a:rPr lang="en-US" dirty="0" err="1"/>
              <a:t>NewPlace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state( </a:t>
            </a:r>
            <a:r>
              <a:rPr lang="en-US" dirty="0" err="1"/>
              <a:t>NewPlace</a:t>
            </a:r>
            <a:r>
              <a:rPr lang="en-US" dirty="0"/>
              <a:t>, </a:t>
            </a:r>
            <a:r>
              <a:rPr lang="en-US" dirty="0" err="1"/>
              <a:t>onFloor</a:t>
            </a:r>
            <a:r>
              <a:rPr lang="en-US" dirty="0"/>
              <a:t>, </a:t>
            </a:r>
            <a:r>
              <a:rPr lang="en-US" dirty="0" err="1"/>
              <a:t>BoxPlace</a:t>
            </a:r>
            <a:r>
              <a:rPr lang="en-US" dirty="0"/>
              <a:t>, H))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44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гри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647"/>
          </a:xfrm>
        </p:spPr>
        <p:txBody>
          <a:bodyPr/>
          <a:lstStyle/>
          <a:p>
            <a:r>
              <a:rPr lang="uk-UA" dirty="0"/>
              <a:t>% </a:t>
            </a:r>
            <a:r>
              <a:rPr lang="en-AU" dirty="0" err="1"/>
              <a:t>canget</a:t>
            </a:r>
            <a:r>
              <a:rPr lang="en-AU" dirty="0"/>
              <a:t>( State)</a:t>
            </a:r>
            <a:endParaRPr lang="uk-UA" dirty="0"/>
          </a:p>
          <a:p>
            <a:pPr lvl="1"/>
            <a:r>
              <a:rPr lang="en-AU" dirty="0" err="1"/>
              <a:t>canget</a:t>
            </a:r>
            <a:r>
              <a:rPr lang="en-AU" dirty="0"/>
              <a:t>( state( _, _, _, has) ).</a:t>
            </a:r>
            <a:endParaRPr lang="uk-UA" dirty="0"/>
          </a:p>
          <a:p>
            <a:pPr lvl="1"/>
            <a:r>
              <a:rPr lang="en-AU" dirty="0" err="1"/>
              <a:t>canget</a:t>
            </a:r>
            <a:r>
              <a:rPr lang="en-AU" dirty="0"/>
              <a:t>( State) :-</a:t>
            </a:r>
            <a:r>
              <a:rPr lang="uk-UA" dirty="0"/>
              <a:t> </a:t>
            </a:r>
            <a:r>
              <a:rPr lang="en-AU" dirty="0"/>
              <a:t>move( State, Move, </a:t>
            </a:r>
            <a:r>
              <a:rPr lang="en-US" dirty="0"/>
              <a:t>New</a:t>
            </a:r>
            <a:r>
              <a:rPr lang="en-AU" dirty="0"/>
              <a:t>State), </a:t>
            </a:r>
            <a:r>
              <a:rPr lang="en-AU" dirty="0" err="1"/>
              <a:t>canget</a:t>
            </a:r>
            <a:r>
              <a:rPr lang="en-AU" dirty="0"/>
              <a:t>( </a:t>
            </a:r>
            <a:r>
              <a:rPr lang="en-AU" dirty="0" err="1"/>
              <a:t>NewState</a:t>
            </a:r>
            <a:r>
              <a:rPr lang="en-AU" dirty="0"/>
              <a:t>)</a:t>
            </a:r>
          </a:p>
          <a:p>
            <a:r>
              <a:rPr lang="en-AU" dirty="0"/>
              <a:t>?- </a:t>
            </a:r>
            <a:r>
              <a:rPr lang="en-AU" dirty="0" err="1"/>
              <a:t>canget</a:t>
            </a:r>
            <a:r>
              <a:rPr lang="en-AU" dirty="0"/>
              <a:t>( state(</a:t>
            </a:r>
            <a:r>
              <a:rPr lang="en-AU" dirty="0" err="1"/>
              <a:t>atDoor</a:t>
            </a:r>
            <a:r>
              <a:rPr lang="en-AU" dirty="0"/>
              <a:t>, </a:t>
            </a:r>
            <a:r>
              <a:rPr lang="en-AU" dirty="0" err="1"/>
              <a:t>onFloor</a:t>
            </a:r>
            <a:r>
              <a:rPr lang="en-AU" dirty="0"/>
              <a:t>, </a:t>
            </a:r>
            <a:r>
              <a:rPr lang="en-AU" dirty="0" err="1"/>
              <a:t>atWindow</a:t>
            </a:r>
            <a:r>
              <a:rPr lang="en-AU" dirty="0"/>
              <a:t>, </a:t>
            </a:r>
            <a:r>
              <a:rPr lang="en-AU" dirty="0" err="1"/>
              <a:t>hasNot</a:t>
            </a:r>
            <a:r>
              <a:rPr lang="en-AU" dirty="0"/>
              <a:t>))</a:t>
            </a:r>
          </a:p>
          <a:p>
            <a:r>
              <a:rPr lang="en-AU" dirty="0"/>
              <a:t>Yes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57" y="4135272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332E6629EB84BB02B69059045BBC8" ma:contentTypeVersion="3" ma:contentTypeDescription="Create a new document." ma:contentTypeScope="" ma:versionID="9697242c7c95c43055cc98caafb3b19e">
  <xsd:schema xmlns:xsd="http://www.w3.org/2001/XMLSchema" xmlns:xs="http://www.w3.org/2001/XMLSchema" xmlns:p="http://schemas.microsoft.com/office/2006/metadata/properties" xmlns:ns2="15db158c-034b-4a47-9cc6-f24d028f1048" targetNamespace="http://schemas.microsoft.com/office/2006/metadata/properties" ma:root="true" ma:fieldsID="5e66e53afb455a50570d9dbfb7546741" ns2:_="">
    <xsd:import namespace="15db158c-034b-4a47-9cc6-f24d028f10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158c-034b-4a47-9cc6-f24d028f1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718443-4659-488B-9530-D1A00ADFA4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E5E6FC-147F-41EF-9CF0-C19C10BDC7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FE30C1-7200-4A56-966D-D7CE22E54195}"/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836</Words>
  <Application>Microsoft Macintosh PowerPoint</Application>
  <PresentationFormat>Widescreen</PresentationFormat>
  <Paragraphs>85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Picture</vt:lpstr>
      <vt:lpstr>Equation</vt:lpstr>
      <vt:lpstr>Пролог. Лекція 3</vt:lpstr>
      <vt:lpstr>Класифікація даних Пролог</vt:lpstr>
      <vt:lpstr>Об'єкти даних – терми </vt:lpstr>
      <vt:lpstr>Приклади структур</vt:lpstr>
      <vt:lpstr>Арифметичні вирази є структурами Списки є структурами</vt:lpstr>
      <vt:lpstr>«Задача про мавпочку і банан»</vt:lpstr>
      <vt:lpstr>Моделювання</vt:lpstr>
      <vt:lpstr>Опишемо ходи</vt:lpstr>
      <vt:lpstr>Мета гри</vt:lpstr>
      <vt:lpstr>Як отримати послідовність ходів</vt:lpstr>
      <vt:lpstr>Задача про ханойські вежі</vt:lpstr>
      <vt:lpstr>Реалізація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Пролог. Лекція 3</dc:title>
  <dc:creator>Serg</dc:creator>
  <cp:lastModifiedBy>Kushchak, Petro (Contractor)</cp:lastModifiedBy>
  <cp:revision>24</cp:revision>
  <dcterms:created xsi:type="dcterms:W3CDTF">2020-09-16T08:59:58Z</dcterms:created>
  <dcterms:modified xsi:type="dcterms:W3CDTF">2023-09-13T11:00:43Z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0x0101007A1332E6629EB84BB02B69059045BBC8</vt:lpwstr>
  </property>
</Properties>
</file>