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F0DE8-18DA-4A45-A888-0724E345B81E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2D6E9-574B-423C-B760-2EE49D094BC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68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314F-512F-4CBF-937D-BB6CAABC0D87}" type="datetime1">
              <a:rPr lang="uk-UA" smtClean="0"/>
              <a:t>25.09.2024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40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05DA-5A91-401A-ADC4-C86BB3512F3D}" type="datetime1">
              <a:rPr lang="uk-UA" smtClean="0"/>
              <a:t>25.09.2024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616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BECD-B376-43A2-BFF9-C04CA6EB2661}" type="datetime1">
              <a:rPr lang="uk-UA" smtClean="0"/>
              <a:t>25.09.2024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501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462D-833E-46D1-B2CB-26534B9969AD}" type="datetime1">
              <a:rPr lang="uk-UA" smtClean="0"/>
              <a:t>25.09.2024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916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042F-30A2-46DE-8EB1-0700CB59CC6D}" type="datetime1">
              <a:rPr lang="uk-UA" smtClean="0"/>
              <a:t>25.09.2024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3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F03F-71F4-49E7-9166-2B77A5F15468}" type="datetime1">
              <a:rPr lang="uk-UA" smtClean="0"/>
              <a:t>25.09.2024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566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F08-7A09-47FD-A7B8-F3AF7AF553F3}" type="datetime1">
              <a:rPr lang="uk-UA" smtClean="0"/>
              <a:t>25.09.2024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883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8644-E333-4CE5-8DFD-8EC5BB642FF4}" type="datetime1">
              <a:rPr lang="uk-UA" smtClean="0"/>
              <a:t>25.09.2024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779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1931-33AF-46CD-9F71-42141E7EF221}" type="datetime1">
              <a:rPr lang="uk-UA" smtClean="0"/>
              <a:t>25.09.2024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368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C39913-FEB0-4344-A0F1-28A3BA1FE8FB}" type="datetime1">
              <a:rPr lang="uk-UA" smtClean="0"/>
              <a:t>25.09.2024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9DACFD-8A9C-4F20-9B0C-B20B0A3F239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019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A9D3-F831-48B2-A6BF-E8BC30DB514F}" type="datetime1">
              <a:rPr lang="uk-UA" smtClean="0"/>
              <a:t>25.09.2024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120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9A1C3D-1277-4619-87F4-9212C9278036}" type="datetime1">
              <a:rPr lang="uk-UA" smtClean="0"/>
              <a:t>25.09.2024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9DACFD-8A9C-4F20-9B0C-B20B0A3F2390}" type="slidenum">
              <a:rPr lang="uk-UA" smtClean="0"/>
              <a:t>‹№›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14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BC331-05A1-4FA4-9448-FCED858BD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sz="6600">
                <a:latin typeface="Georgia" panose="02040502050405020303" pitchFamily="18" charset="0"/>
              </a:rPr>
              <a:t>Педагогічна техніка та технологія у професійній діяльності вчителя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BE3BE0A-3C5A-4642-85F2-86933B054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5076" y="4441766"/>
            <a:ext cx="3790604" cy="1143000"/>
          </a:xfrm>
        </p:spPr>
        <p:txBody>
          <a:bodyPr>
            <a:normAutofit fontScale="70000" lnSpcReduction="20000"/>
          </a:bodyPr>
          <a:lstStyle/>
          <a:p>
            <a:r>
              <a:rPr lang="uk-UA">
                <a:latin typeface="Georgia" panose="02040502050405020303" pitchFamily="18" charset="0"/>
              </a:rPr>
              <a:t>Підготував</a:t>
            </a:r>
          </a:p>
          <a:p>
            <a:r>
              <a:rPr lang="uk-UA">
                <a:latin typeface="Georgia" panose="02040502050405020303" pitchFamily="18" charset="0"/>
              </a:rPr>
              <a:t>Студент групи ПМОм-11</a:t>
            </a:r>
          </a:p>
          <a:p>
            <a:r>
              <a:rPr lang="uk-UA">
                <a:latin typeface="Georgia" panose="02040502050405020303" pitchFamily="18" charset="0"/>
              </a:rPr>
              <a:t>Павелко Володимир</a:t>
            </a:r>
          </a:p>
        </p:txBody>
      </p:sp>
    </p:spTree>
    <p:extLst>
      <p:ext uri="{BB962C8B-B14F-4D97-AF65-F5344CB8AC3E}">
        <p14:creationId xmlns:p14="http://schemas.microsoft.com/office/powerpoint/2010/main" val="223867486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7333-488F-4403-A3A7-673BF3DC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>
                <a:latin typeface="Georgia" panose="02040502050405020303" pitchFamily="18" charset="0"/>
              </a:rPr>
              <a:t>Професійно-педагогічна спостережливість учителя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318919-FC48-466F-9292-EC1714E3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605" y="2804438"/>
            <a:ext cx="6844144" cy="2137571"/>
          </a:xfrm>
        </p:spPr>
        <p:txBody>
          <a:bodyPr>
            <a:normAutofit/>
          </a:bodyPr>
          <a:lstStyle/>
          <a:p>
            <a:r>
              <a:rPr lang="uk-UA" b="1">
                <a:latin typeface="Georgia" panose="02040502050405020303" pitchFamily="18" charset="0"/>
              </a:rPr>
              <a:t>Спостережливість</a:t>
            </a:r>
            <a:r>
              <a:rPr lang="uk-UA">
                <a:latin typeface="Georgia" panose="02040502050405020303" pitchFamily="18" charset="0"/>
              </a:rPr>
              <a:t> є психічною властивістю, що базується на відчутті та сприйманні. Завдяки спостережливості людина розрізняє ознаки та об'єкти, які мають незначні відмінності, помічає різницю в подібному, бачить її при швидкому русі, при змінному ракурсі, має можливість скоротити до мінімуму час сприйняття ознаки, об'єкта, процесу.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31FB38-5AF3-4D92-B094-C4E0377C3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" y="1175051"/>
            <a:ext cx="5396346" cy="53963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0435361-1A7E-4049-A101-3E7BA1CE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015032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318919-FC48-466F-9292-EC1714E3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1845734"/>
            <a:ext cx="10668000" cy="1354666"/>
          </a:xfrm>
        </p:spPr>
        <p:txBody>
          <a:bodyPr>
            <a:noAutofit/>
          </a:bodyPr>
          <a:lstStyle/>
          <a:p>
            <a:r>
              <a:rPr lang="uk-UA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Елементами зовнішньої техніки вчителя є </a:t>
            </a:r>
            <a:r>
              <a:rPr lang="uk-UA" b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невербальні</a:t>
            </a:r>
            <a:r>
              <a:rPr lang="uk-UA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(міміка, пантоміміка) та </a:t>
            </a:r>
            <a:r>
              <a:rPr lang="uk-UA" b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вербальні</a:t>
            </a:r>
            <a:r>
              <a:rPr lang="uk-UA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(мовні) засоби.</a:t>
            </a:r>
          </a:p>
          <a:p>
            <a:r>
              <a:rPr lang="uk-UA" b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Невербальна комунікація </a:t>
            </a:r>
            <a:r>
              <a:rPr lang="uk-UA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це складний процес взаємодії людей, в якому беруть участь інтонація, жести, рухи всього тіла. </a:t>
            </a:r>
            <a:endParaRPr lang="uk-UA">
              <a:latin typeface="Georgia" panose="02040502050405020303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46291C-0201-4A62-8F6B-6B70F8A4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uk-UA">
                <a:latin typeface="Georgia" panose="02040502050405020303" pitchFamily="18" charset="0"/>
              </a:rPr>
              <a:t>Вербальна та невербальна комунікація</a:t>
            </a:r>
          </a:p>
        </p:txBody>
      </p:sp>
      <p:pic>
        <p:nvPicPr>
          <p:cNvPr id="8196" name="Picture 4" descr="Non Verbal Communication - Laura Cramb Speech Therapy">
            <a:extLst>
              <a:ext uri="{FF2B5EF4-FFF2-40B4-BE49-F238E27FC236}">
                <a16:creationId xmlns:a16="http://schemas.microsoft.com/office/drawing/2014/main" id="{86F909DC-1FD9-46C7-92F1-B497FDCBD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0" b="25828"/>
          <a:stretch/>
        </p:blipFill>
        <p:spPr bwMode="auto">
          <a:xfrm>
            <a:off x="1249680" y="3200400"/>
            <a:ext cx="9753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B13FC2A4-2F5D-40FC-9A3B-93F5D1DE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072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318919-FC48-466F-9292-EC1714E3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382" y="2663381"/>
            <a:ext cx="5195455" cy="2532149"/>
          </a:xfrm>
        </p:spPr>
        <p:txBody>
          <a:bodyPr/>
          <a:lstStyle/>
          <a:p>
            <a:r>
              <a:rPr lang="uk-UA" b="1">
                <a:latin typeface="Georgia" panose="02040502050405020303" pitchFamily="18" charset="0"/>
              </a:rPr>
              <a:t>Пантоміміка</a:t>
            </a:r>
            <a:r>
              <a:rPr lang="uk-UA">
                <a:latin typeface="Georgia" panose="02040502050405020303" pitchFamily="18" charset="0"/>
              </a:rPr>
              <a:t> – це виражальні рухи всього тіла або окремої його частини. Вона створює загальний образ людини. </a:t>
            </a:r>
            <a:endParaRPr lang="en-US">
              <a:latin typeface="Georgia" panose="02040502050405020303" pitchFamily="18" charset="0"/>
            </a:endParaRPr>
          </a:p>
          <a:p>
            <a:r>
              <a:rPr lang="uk-UA" b="1">
                <a:latin typeface="Georgia" panose="02040502050405020303" pitchFamily="18" charset="0"/>
              </a:rPr>
              <a:t>Міміка</a:t>
            </a:r>
            <a:r>
              <a:rPr lang="uk-UA">
                <a:latin typeface="Georgia" panose="02040502050405020303" pitchFamily="18" charset="0"/>
              </a:rPr>
              <a:t> – це виражальні рухи м’язів обличчя. Міміка разом з жестами підвищують емоційну значущість інформації, сприяють кращому її засвоєнню.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8545DE-42BB-4FEC-8906-B7812E10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uk-UA">
                <a:latin typeface="Georgia" panose="02040502050405020303" pitchFamily="18" charset="0"/>
              </a:rPr>
              <a:t>Вербальна та невербальна комунікація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59E2C6-E9B3-46AD-A880-1DB00684F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03" y="1989820"/>
            <a:ext cx="3989849" cy="3879273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A4085CF1-E140-4796-B9BA-A9C7DC16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635150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318919-FC48-466F-9292-EC1714E3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98" y="1942715"/>
            <a:ext cx="4638502" cy="4023360"/>
          </a:xfrm>
        </p:spPr>
        <p:txBody>
          <a:bodyPr>
            <a:normAutofit/>
          </a:bodyPr>
          <a:lstStyle/>
          <a:p>
            <a:r>
              <a:rPr lang="uk-UA">
                <a:latin typeface="Georgia" panose="02040502050405020303" pitchFamily="18" charset="0"/>
              </a:rPr>
              <a:t>Основні елементи техніки мовлення:</a:t>
            </a:r>
          </a:p>
          <a:p>
            <a:pPr marL="90488" indent="269875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Висота голосу</a:t>
            </a:r>
          </a:p>
          <a:p>
            <a:pPr marL="90488" indent="269875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Тембр</a:t>
            </a:r>
          </a:p>
          <a:p>
            <a:pPr marL="90488" indent="269875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Гучність</a:t>
            </a:r>
          </a:p>
          <a:p>
            <a:pPr marL="90488" indent="269875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Політність</a:t>
            </a:r>
          </a:p>
          <a:p>
            <a:pPr marL="90488" indent="269875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Темп мовлення</a:t>
            </a:r>
          </a:p>
          <a:p>
            <a:pPr marL="90488" indent="269875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Інтонаційність</a:t>
            </a:r>
          </a:p>
          <a:p>
            <a:pPr marL="90488" indent="269875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Паузи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62D1973-F017-4EDD-B1CB-40930A3F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uk-UA">
                <a:latin typeface="Georgia" panose="02040502050405020303" pitchFamily="18" charset="0"/>
              </a:rPr>
              <a:t>Техніка мовлення, уміння володіти голосом</a:t>
            </a:r>
            <a:r>
              <a:rPr lang="en-US">
                <a:latin typeface="Georgia" panose="02040502050405020303" pitchFamily="18" charset="0"/>
              </a:rPr>
              <a:t>, </a:t>
            </a:r>
            <a:r>
              <a:rPr lang="uk-UA">
                <a:latin typeface="Georgia" panose="02040502050405020303" pitchFamily="18" charset="0"/>
              </a:rPr>
              <a:t>дикція, дихання.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77851A-7E3D-41CD-B8A7-F0B6701BA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6" y="2474843"/>
            <a:ext cx="6677891" cy="3234604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EDAA5EB9-B1AF-4992-B23F-329CB751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015880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318919-FC48-466F-9292-EC1714E3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0921"/>
            <a:ext cx="5289665" cy="3403022"/>
          </a:xfrm>
        </p:spPr>
        <p:txBody>
          <a:bodyPr/>
          <a:lstStyle/>
          <a:p>
            <a:r>
              <a:rPr lang="uk-UA" b="1">
                <a:latin typeface="Georgia" panose="02040502050405020303" pitchFamily="18" charset="0"/>
              </a:rPr>
              <a:t>Дикція</a:t>
            </a:r>
            <a:r>
              <a:rPr lang="uk-UA">
                <a:latin typeface="Georgia" panose="02040502050405020303" pitchFamily="18" charset="0"/>
              </a:rPr>
              <a:t> — це чіткість вимови звуків і слів. Від неї залежить зрозумілість мовлення. Добра дикція важлива для вчителя, щоб учні чітко чули та розуміли кожне слово.</a:t>
            </a:r>
          </a:p>
          <a:p>
            <a:r>
              <a:rPr lang="ru-RU">
                <a:latin typeface="Georgia" panose="02040502050405020303" pitchFamily="18" charset="0"/>
              </a:rPr>
              <a:t>Правильне </a:t>
            </a:r>
            <a:r>
              <a:rPr lang="ru-RU" b="1">
                <a:latin typeface="Georgia" panose="02040502050405020303" pitchFamily="18" charset="0"/>
              </a:rPr>
              <a:t>дихання </a:t>
            </a:r>
            <a:r>
              <a:rPr lang="ru-RU">
                <a:latin typeface="Georgia" panose="02040502050405020303" pitchFamily="18" charset="0"/>
              </a:rPr>
              <a:t>є основою для хорошого голосу. Вчитель повинен володіти технікою діафрагмального (глибокого) дихання, яке дозволяє контролювати гучність, тривалість і силу голосу.</a:t>
            </a:r>
            <a:r>
              <a:rPr lang="uk-UA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D7B51DD-C919-405E-96E8-E1E6F02B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uk-UA">
                <a:latin typeface="Georgia" panose="02040502050405020303" pitchFamily="18" charset="0"/>
              </a:rPr>
              <a:t>Техніка мовлення, уміння володіти голосом</a:t>
            </a:r>
            <a:r>
              <a:rPr lang="en-US">
                <a:latin typeface="Georgia" panose="02040502050405020303" pitchFamily="18" charset="0"/>
              </a:rPr>
              <a:t>, </a:t>
            </a:r>
            <a:r>
              <a:rPr lang="uk-UA">
                <a:latin typeface="Georgia" panose="02040502050405020303" pitchFamily="18" charset="0"/>
              </a:rPr>
              <a:t>дикція, дихання. </a:t>
            </a:r>
          </a:p>
        </p:txBody>
      </p:sp>
      <p:pic>
        <p:nvPicPr>
          <p:cNvPr id="10242" name="Picture 2" descr="Diaphragm Breathing Royalty-Free Images, Stock Photos &amp; Pictures |  Shutterstock">
            <a:extLst>
              <a:ext uri="{FF2B5EF4-FFF2-40B4-BE49-F238E27FC236}">
                <a16:creationId xmlns:a16="http://schemas.microsoft.com/office/drawing/2014/main" id="{5815DF78-B00A-41EC-B68D-18CE59C14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99" y="1917123"/>
            <a:ext cx="3821084" cy="405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9A5AD4CD-662D-4560-B0A4-98A8B40F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542604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7333-488F-4403-A3A7-673BF3DC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>
                <a:latin typeface="Georgia" panose="02040502050405020303" pitchFamily="18" charset="0"/>
              </a:rPr>
              <a:t>Культура зовнішнього вигляду вчителя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318919-FC48-466F-9292-EC1714E3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224" y="3151666"/>
            <a:ext cx="5922731" cy="1228476"/>
          </a:xfrm>
        </p:spPr>
        <p:txBody>
          <a:bodyPr/>
          <a:lstStyle/>
          <a:p>
            <a:r>
              <a:rPr lang="ru-RU" b="1">
                <a:latin typeface="Georgia" panose="02040502050405020303" pitchFamily="18" charset="0"/>
              </a:rPr>
              <a:t>Культура зовнішнього вигляду вчителя </a:t>
            </a:r>
            <a:r>
              <a:rPr lang="ru-RU">
                <a:latin typeface="Georgia" panose="02040502050405020303" pitchFamily="18" charset="0"/>
              </a:rPr>
              <a:t>— це обов'язкова професійна вимога, яка ставиться перед учителем внаслідок специфіки його діяльності. </a:t>
            </a:r>
            <a:endParaRPr lang="uk-UA">
              <a:latin typeface="Georgia" panose="02040502050405020303" pitchFamily="18" charset="0"/>
            </a:endParaRPr>
          </a:p>
        </p:txBody>
      </p:sp>
      <p:pic>
        <p:nvPicPr>
          <p:cNvPr id="12290" name="Picture 2" descr="Set of Female and male school teacher in various elements, postures, gestures, clothes isolated on white background. Cartoon flat illustration with isolated items school stuff.">
            <a:extLst>
              <a:ext uri="{FF2B5EF4-FFF2-40B4-BE49-F238E27FC236}">
                <a16:creationId xmlns:a16="http://schemas.microsoft.com/office/drawing/2014/main" id="{7EFD219C-B33D-451B-9534-8B6AA1B9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35" y="1882869"/>
            <a:ext cx="3876502" cy="426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E1F196D7-5DA3-45B4-9237-D4CBE8A5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162855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318919-FC48-466F-9292-EC1714E3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328" y="2070764"/>
            <a:ext cx="5123411" cy="3812461"/>
          </a:xfrm>
        </p:spPr>
        <p:txBody>
          <a:bodyPr/>
          <a:lstStyle/>
          <a:p>
            <a:r>
              <a:rPr lang="ru-RU">
                <a:latin typeface="Georgia" panose="02040502050405020303" pitchFamily="18" charset="0"/>
              </a:rPr>
              <a:t>Основні принципи культури </a:t>
            </a:r>
            <a:br>
              <a:rPr lang="ru-RU">
                <a:latin typeface="Georgia" panose="02040502050405020303" pitchFamily="18" charset="0"/>
              </a:rPr>
            </a:br>
            <a:r>
              <a:rPr lang="ru-RU">
                <a:latin typeface="Georgia" panose="02040502050405020303" pitchFamily="18" charset="0"/>
              </a:rPr>
              <a:t>зовнішнього вигляду вчителя:</a:t>
            </a:r>
          </a:p>
          <a:p>
            <a:pPr marL="90488" indent="352425">
              <a:buFont typeface="Wingdings" panose="05000000000000000000" pitchFamily="2" charset="2"/>
              <a:buChar char="Ø"/>
            </a:pPr>
            <a:r>
              <a:rPr lang="ru-RU">
                <a:latin typeface="Georgia" panose="02040502050405020303" pitchFamily="18" charset="0"/>
              </a:rPr>
              <a:t>Акуратність і чистота</a:t>
            </a:r>
          </a:p>
          <a:p>
            <a:pPr marL="90488" indent="352425">
              <a:buFont typeface="Wingdings" panose="05000000000000000000" pitchFamily="2" charset="2"/>
              <a:buChar char="Ø"/>
            </a:pPr>
            <a:r>
              <a:rPr lang="ru-RU">
                <a:latin typeface="Georgia" panose="02040502050405020303" pitchFamily="18" charset="0"/>
              </a:rPr>
              <a:t>Відповідність ситуації</a:t>
            </a:r>
          </a:p>
          <a:p>
            <a:pPr marL="90488" indent="352425">
              <a:buFont typeface="Wingdings" panose="05000000000000000000" pitchFamily="2" charset="2"/>
              <a:buChar char="Ø"/>
            </a:pPr>
            <a:r>
              <a:rPr lang="ru-RU">
                <a:latin typeface="Georgia" panose="02040502050405020303" pitchFamily="18" charset="0"/>
              </a:rPr>
              <a:t>Стриманість і елегантність</a:t>
            </a:r>
          </a:p>
          <a:p>
            <a:pPr marL="90488" indent="352425">
              <a:buFont typeface="Wingdings" panose="05000000000000000000" pitchFamily="2" charset="2"/>
              <a:buChar char="Ø"/>
            </a:pPr>
            <a:r>
              <a:rPr lang="ru-RU">
                <a:latin typeface="Georgia" panose="02040502050405020303" pitchFamily="18" charset="0"/>
              </a:rPr>
              <a:t>Зручність</a:t>
            </a:r>
          </a:p>
          <a:p>
            <a:pPr marL="90488" indent="352425">
              <a:buFont typeface="Wingdings" panose="05000000000000000000" pitchFamily="2" charset="2"/>
              <a:buChar char="Ø"/>
            </a:pPr>
            <a:r>
              <a:rPr lang="ru-RU">
                <a:latin typeface="Georgia" panose="02040502050405020303" pitchFamily="18" charset="0"/>
              </a:rPr>
              <a:t>Охайність аксесуарів</a:t>
            </a:r>
          </a:p>
          <a:p>
            <a:endParaRPr lang="en-US">
              <a:latin typeface="Georgia" panose="02040502050405020303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37FB5FF-1352-4938-BBDF-6E5E52BD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uk-UA">
                <a:latin typeface="Georgia" panose="02040502050405020303" pitchFamily="18" charset="0"/>
              </a:rPr>
              <a:t>Культура зовнішнього вигляду вчителя</a:t>
            </a:r>
          </a:p>
        </p:txBody>
      </p:sp>
      <p:pic>
        <p:nvPicPr>
          <p:cNvPr id="13314" name="Picture 2" descr="male teacher with chalkboard">
            <a:extLst>
              <a:ext uri="{FF2B5EF4-FFF2-40B4-BE49-F238E27FC236}">
                <a16:creationId xmlns:a16="http://schemas.microsoft.com/office/drawing/2014/main" id="{0E0663DB-BB92-4B66-BBA0-15C4B3F7A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613" y="1816466"/>
            <a:ext cx="4321059" cy="432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19EA9696-E7A9-4213-9271-B373B85B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68944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he Final Slide - The End Is Near!">
            <a:extLst>
              <a:ext uri="{FF2B5EF4-FFF2-40B4-BE49-F238E27FC236}">
                <a16:creationId xmlns:a16="http://schemas.microsoft.com/office/drawing/2014/main" id="{182CDA7D-EAA9-405A-839D-3D92268C0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940" y="0"/>
            <a:ext cx="127558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EAC51D96-D91F-4350-8713-DFCFC522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01300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4CCC7-FD65-4357-85F1-57FC1367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>
                <a:latin typeface="Georgia" panose="02040502050405020303" pitchFamily="18" charset="0"/>
              </a:rPr>
              <a:t>План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148C098-97CE-4D1C-84D9-AB09119E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>
                <a:latin typeface="Georgia" panose="02040502050405020303" pitchFamily="18" charset="0"/>
              </a:rPr>
              <a:t>1. Педагогічна техніка та технологія </a:t>
            </a:r>
          </a:p>
          <a:p>
            <a:r>
              <a:rPr lang="uk-UA" sz="2400">
                <a:latin typeface="Georgia" panose="02040502050405020303" pitchFamily="18" charset="0"/>
              </a:rPr>
              <a:t>2. Сутність уваги та уяви як форми психічної діяльності вчителя</a:t>
            </a:r>
          </a:p>
          <a:p>
            <a:r>
              <a:rPr lang="uk-UA" sz="2400">
                <a:latin typeface="Georgia" panose="02040502050405020303" pitchFamily="18" charset="0"/>
              </a:rPr>
              <a:t>3. Професійно-педагогічна спостережливість учителя</a:t>
            </a:r>
          </a:p>
          <a:p>
            <a:r>
              <a:rPr lang="uk-UA" sz="2400">
                <a:latin typeface="Georgia" panose="02040502050405020303" pitchFamily="18" charset="0"/>
              </a:rPr>
              <a:t>4. Вербальна та невербальна комунікація</a:t>
            </a:r>
          </a:p>
          <a:p>
            <a:r>
              <a:rPr lang="uk-UA" sz="2400">
                <a:latin typeface="Georgia" panose="02040502050405020303" pitchFamily="18" charset="0"/>
              </a:rPr>
              <a:t>5. Техніка мовлення, уміння володіти голосом, дикція, дихання</a:t>
            </a:r>
          </a:p>
          <a:p>
            <a:r>
              <a:rPr lang="uk-UA" sz="2400">
                <a:latin typeface="Georgia" panose="02040502050405020303" pitchFamily="18" charset="0"/>
              </a:rPr>
              <a:t> </a:t>
            </a:r>
            <a:r>
              <a:rPr lang="ru-RU" sz="2400">
                <a:latin typeface="Georgia" panose="02040502050405020303" pitchFamily="18" charset="0"/>
              </a:rPr>
              <a:t>6. </a:t>
            </a:r>
            <a:r>
              <a:rPr lang="uk-UA" sz="2400">
                <a:latin typeface="Georgia" panose="02040502050405020303" pitchFamily="18" charset="0"/>
              </a:rPr>
              <a:t>Культура зовнішнього вигляду вчителя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9B309A4A-0CE0-46D7-9EAE-0EFDD73B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212319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5260A-CF4F-44F7-AD7C-277C183B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>
                <a:latin typeface="Georgia" panose="02040502050405020303" pitchFamily="18" charset="0"/>
              </a:rPr>
              <a:t>Педагогічна техніка та технологія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5C95A66-5858-4E5F-9116-D94E2BC6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898073"/>
            <a:ext cx="5994819" cy="422809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uk-UA" b="1">
                <a:latin typeface="Georgia" panose="02040502050405020303" pitchFamily="18" charset="0"/>
              </a:rPr>
              <a:t>Педагогічна майстерність </a:t>
            </a:r>
            <a:r>
              <a:rPr lang="uk-UA">
                <a:latin typeface="Georgia" panose="02040502050405020303" pitchFamily="18" charset="0"/>
              </a:rPr>
              <a:t>– синтез наукових знань, умінь, навичок методичного мистецтва і особистих якостей учителя, що забезпечує самоорганізацію високого рівня професійної діяльності на рефлексивній основі. </a:t>
            </a:r>
          </a:p>
          <a:p>
            <a:pPr>
              <a:lnSpc>
                <a:spcPct val="110000"/>
              </a:lnSpc>
            </a:pPr>
            <a:r>
              <a:rPr lang="uk-UA" b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Педагогічна техніка </a:t>
            </a:r>
            <a:r>
              <a:rPr lang="uk-UA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трактується як сукупність умінь та прийомів, що використовуються вчителем для найбільш повного досягнення цілей своєї діяльності та допомагають глибше, яскравіше, талановитіше виразити себе, домогтися оптимальних результатів у навчально-виховній роботі. </a:t>
            </a:r>
          </a:p>
          <a:p>
            <a:pPr>
              <a:lnSpc>
                <a:spcPct val="110000"/>
              </a:lnSpc>
            </a:pPr>
            <a:endParaRPr lang="uk-UA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uk-UA">
              <a:latin typeface="Georgia" panose="02040502050405020303" pitchFamily="18" charset="0"/>
            </a:endParaRPr>
          </a:p>
        </p:txBody>
      </p:sp>
      <p:pic>
        <p:nvPicPr>
          <p:cNvPr id="1026" name="Picture 2" descr="Teacher PNG Free - Free Download">
            <a:extLst>
              <a:ext uri="{FF2B5EF4-FFF2-40B4-BE49-F238E27FC236}">
                <a16:creationId xmlns:a16="http://schemas.microsoft.com/office/drawing/2014/main" id="{0C588F56-C621-4201-B9D9-25A84F986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792" y="2141914"/>
            <a:ext cx="5151371" cy="33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D0A6FD6-EE5A-4FE4-93CE-761DC69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93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318919-FC48-466F-9292-EC1714E3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356" y="2524607"/>
            <a:ext cx="4998720" cy="28509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uk-UA">
                <a:latin typeface="Georgia" panose="02040502050405020303" pitchFamily="18" charset="0"/>
              </a:rPr>
              <a:t>Складові педагогічної техніки: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Техніка мовлення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Техніка зовнішнього вигляду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Техніка педагогічного спілкування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Психотехніка</a:t>
            </a:r>
          </a:p>
          <a:p>
            <a:endParaRPr lang="uk-UA">
              <a:latin typeface="Georgia" panose="02040502050405020303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E543A9E-12C8-4A15-BE0E-AD1AA68F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uk-UA">
                <a:latin typeface="Georgia" panose="02040502050405020303" pitchFamily="18" charset="0"/>
              </a:rPr>
              <a:t>Педагогічна техніка та технологія </a:t>
            </a:r>
          </a:p>
        </p:txBody>
      </p:sp>
      <p:pic>
        <p:nvPicPr>
          <p:cNvPr id="2050" name="Picture 2" descr="Cute Male Teacher Cartoon Character PNG Images | AI Free Download - Pikbest">
            <a:extLst>
              <a:ext uri="{FF2B5EF4-FFF2-40B4-BE49-F238E27FC236}">
                <a16:creationId xmlns:a16="http://schemas.microsoft.com/office/drawing/2014/main" id="{1ACA3C85-6335-4B50-9085-434AB1C83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076" y="1821563"/>
            <a:ext cx="4491644" cy="44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8D6AE8F8-D900-4C2F-9688-BB3C3BC8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075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318919-FC48-466F-9292-EC1714E3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94175" cy="4023360"/>
          </a:xfrm>
        </p:spPr>
        <p:txBody>
          <a:bodyPr>
            <a:normAutofit lnSpcReduction="10000"/>
          </a:bodyPr>
          <a:lstStyle/>
          <a:p>
            <a:r>
              <a:rPr lang="ru-RU" b="1">
                <a:latin typeface="Georgia" panose="02040502050405020303" pitchFamily="18" charset="0"/>
              </a:rPr>
              <a:t>Педагогічна технологія </a:t>
            </a:r>
            <a:r>
              <a:rPr lang="ru-RU">
                <a:latin typeface="Georgia" panose="02040502050405020303" pitchFamily="18" charset="0"/>
              </a:rPr>
              <a:t>— це системний підхід до організації навчання, що включає використання методик, моделей і засобів навчання для досягнення запланованих результатів.</a:t>
            </a:r>
          </a:p>
          <a:p>
            <a:endParaRPr lang="ru-RU">
              <a:latin typeface="Georgia" panose="02040502050405020303" pitchFamily="18" charset="0"/>
            </a:endParaRPr>
          </a:p>
          <a:p>
            <a:pPr marL="3408363" indent="-90488"/>
            <a:r>
              <a:rPr lang="uk-UA">
                <a:latin typeface="Georgia" panose="02040502050405020303" pitchFamily="18" charset="0"/>
              </a:rPr>
              <a:t>Основні елементи педагогічної технології:</a:t>
            </a:r>
          </a:p>
          <a:p>
            <a:pPr marL="3587750" indent="360363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Цілепокладання</a:t>
            </a:r>
          </a:p>
          <a:p>
            <a:pPr marL="3587750" indent="360363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Методика навчання</a:t>
            </a:r>
          </a:p>
          <a:p>
            <a:pPr marL="3587750" indent="360363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Засоби навчання</a:t>
            </a:r>
          </a:p>
          <a:p>
            <a:pPr marL="3587750" indent="360363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Контроль та оцінка</a:t>
            </a:r>
          </a:p>
          <a:p>
            <a:pPr marL="3587750" indent="360363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Інтерактивність</a:t>
            </a:r>
          </a:p>
          <a:p>
            <a:endParaRPr lang="uk-UA">
              <a:latin typeface="Georgia" panose="02040502050405020303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7D3C557-5C39-4239-AE5D-B35E29AE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uk-UA">
                <a:latin typeface="Georgia" panose="02040502050405020303" pitchFamily="18" charset="0"/>
              </a:rPr>
              <a:t>Педагогічна техніка та технологія </a:t>
            </a:r>
          </a:p>
        </p:txBody>
      </p:sp>
      <p:pic>
        <p:nvPicPr>
          <p:cNvPr id="3076" name="Picture 4" descr="cartoon teacher man 9415665 PNG">
            <a:extLst>
              <a:ext uri="{FF2B5EF4-FFF2-40B4-BE49-F238E27FC236}">
                <a16:creationId xmlns:a16="http://schemas.microsoft.com/office/drawing/2014/main" id="{3FA57D7A-1975-4522-87E3-1ED3F1C6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59527" y="2715491"/>
            <a:ext cx="1918714" cy="339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F7DC9C00-0B0E-4C5D-92F2-1B2DC6B1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441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7333-488F-4403-A3A7-673BF3DC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latin typeface="Georgia" panose="02040502050405020303" pitchFamily="18" charset="0"/>
              </a:rPr>
              <a:t>Сутність уваги та уяви як форми психічної діяльності вчителя </a:t>
            </a:r>
            <a:endParaRPr lang="uk-UA">
              <a:latin typeface="Georgia" panose="02040502050405020303" pitchFamily="18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318919-FC48-466F-9292-EC1714E3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490" y="2556162"/>
            <a:ext cx="5075382" cy="2867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uk-UA" b="1">
                <a:latin typeface="Georgia" panose="02040502050405020303" pitchFamily="18" charset="0"/>
              </a:rPr>
              <a:t>Увага</a:t>
            </a:r>
            <a:r>
              <a:rPr lang="uk-UA">
                <a:latin typeface="Georgia" panose="02040502050405020303" pitchFamily="18" charset="0"/>
              </a:rPr>
              <a:t> – це психічний стан, який характеризує інтенсивність психічної активності, насамперед, пізнавальної і виражається в її зосередженості на порівняно вузькій ділянці (дії, предметі, явищі, процесі, внутрішньому стані), який концентрує у собі психологічні та фізичні зусилля людини протягом певного періоду.</a:t>
            </a:r>
          </a:p>
        </p:txBody>
      </p:sp>
      <p:pic>
        <p:nvPicPr>
          <p:cNvPr id="4098" name="Picture 2" descr="Attention Free PNG Image">
            <a:extLst>
              <a:ext uri="{FF2B5EF4-FFF2-40B4-BE49-F238E27FC236}">
                <a16:creationId xmlns:a16="http://schemas.microsoft.com/office/drawing/2014/main" id="{E4427861-57EA-4C79-BD8B-8FCC695B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8" y="2133600"/>
            <a:ext cx="6188362" cy="371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2084668-4551-49FC-9FFC-B277E092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750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318919-FC48-466F-9292-EC1714E3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735" y="2872688"/>
            <a:ext cx="3197629" cy="1908848"/>
          </a:xfrm>
        </p:spPr>
        <p:txBody>
          <a:bodyPr/>
          <a:lstStyle/>
          <a:p>
            <a:r>
              <a:rPr lang="uk-UA">
                <a:latin typeface="Georgia" panose="02040502050405020303" pitchFamily="18" charset="0"/>
              </a:rPr>
              <a:t>Фунції уваги вчителя:</a:t>
            </a:r>
          </a:p>
          <a:p>
            <a:pPr marL="90488" indent="269875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Організаційна</a:t>
            </a:r>
          </a:p>
          <a:p>
            <a:pPr marL="90488" indent="269875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Орієнтаційна</a:t>
            </a:r>
          </a:p>
          <a:p>
            <a:pPr marL="90488" indent="269875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Селективна</a:t>
            </a:r>
          </a:p>
          <a:p>
            <a:endParaRPr lang="uk-UA">
              <a:latin typeface="Georgia" panose="02040502050405020303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BA0C28-6CAB-4646-A4AC-9371095E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ru-RU">
                <a:latin typeface="Georgia" panose="02040502050405020303" pitchFamily="18" charset="0"/>
              </a:rPr>
              <a:t>Сутність уваги та уяви як форми психічної діяльності вчителя </a:t>
            </a:r>
            <a:endParaRPr lang="uk-UA">
              <a:latin typeface="Georgia" panose="02040502050405020303" pitchFamily="18" charset="0"/>
            </a:endParaRPr>
          </a:p>
        </p:txBody>
      </p:sp>
      <p:pic>
        <p:nvPicPr>
          <p:cNvPr id="5122" name="Picture 2" descr="Teacher Vector Png">
            <a:extLst>
              <a:ext uri="{FF2B5EF4-FFF2-40B4-BE49-F238E27FC236}">
                <a16:creationId xmlns:a16="http://schemas.microsoft.com/office/drawing/2014/main" id="{1B743E6D-D30C-4E34-BFCC-535D134D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44" y="1810601"/>
            <a:ext cx="4538084" cy="403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6D54CDF9-6100-4A71-8081-D5FFA08E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144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318919-FC48-466F-9292-EC1714E3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237" y="3125560"/>
            <a:ext cx="6023264" cy="2129174"/>
          </a:xfrm>
        </p:spPr>
        <p:txBody>
          <a:bodyPr/>
          <a:lstStyle/>
          <a:p>
            <a:r>
              <a:rPr lang="uk-UA" b="1">
                <a:latin typeface="Georgia" panose="02040502050405020303" pitchFamily="18" charset="0"/>
              </a:rPr>
              <a:t>Уява </a:t>
            </a:r>
            <a:r>
              <a:rPr lang="uk-UA">
                <a:latin typeface="Georgia" panose="02040502050405020303" pitchFamily="18" charset="0"/>
              </a:rPr>
              <a:t>– це відображення предметів та явищ свідомості людини, що не були раніше у сприйнятті, але виникли на основі елементів минулого досвіду. На відміну від відчуттів і сприймань наш ауява функціонує за відсутності об’єкта.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B91634-950D-4B70-B5AC-2FCE1470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ru-RU">
                <a:latin typeface="Georgia" panose="02040502050405020303" pitchFamily="18" charset="0"/>
              </a:rPr>
              <a:t>Сутність уваги та уяви як форми психічної діяльності вчителя </a:t>
            </a:r>
            <a:endParaRPr lang="uk-UA">
              <a:latin typeface="Georgia" panose="02040502050405020303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5977A0-7134-49E4-B7CD-CCE5B7FD3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808897"/>
            <a:ext cx="4762500" cy="4762500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88EA2554-6CB7-4F36-AF8F-339DBA82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360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318919-FC48-466F-9292-EC1714E3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735" y="2980443"/>
            <a:ext cx="3197629" cy="1908848"/>
          </a:xfrm>
        </p:spPr>
        <p:txBody>
          <a:bodyPr/>
          <a:lstStyle/>
          <a:p>
            <a:r>
              <a:rPr lang="uk-UA">
                <a:latin typeface="Georgia" panose="02040502050405020303" pitchFamily="18" charset="0"/>
              </a:rPr>
              <a:t>Фунції уяви вчителя:</a:t>
            </a:r>
          </a:p>
          <a:p>
            <a:pPr marL="90488" indent="269875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Творча</a:t>
            </a:r>
          </a:p>
          <a:p>
            <a:pPr marL="90488" indent="269875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Емпатична</a:t>
            </a:r>
          </a:p>
          <a:p>
            <a:pPr marL="90488" indent="269875">
              <a:buFont typeface="Wingdings" panose="05000000000000000000" pitchFamily="2" charset="2"/>
              <a:buChar char="Ø"/>
            </a:pPr>
            <a:r>
              <a:rPr lang="uk-UA">
                <a:latin typeface="Georgia" panose="02040502050405020303" pitchFamily="18" charset="0"/>
              </a:rPr>
              <a:t>Моделююча</a:t>
            </a:r>
          </a:p>
          <a:p>
            <a:endParaRPr lang="uk-UA">
              <a:latin typeface="Georgia" panose="02040502050405020303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BA0C28-6CAB-4646-A4AC-9371095E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ru-RU">
                <a:latin typeface="Georgia" panose="02040502050405020303" pitchFamily="18" charset="0"/>
              </a:rPr>
              <a:t>Сутність уваги та уяви як форми психічної діяльності вчителя </a:t>
            </a:r>
            <a:endParaRPr lang="uk-UA">
              <a:latin typeface="Georgia" panose="02040502050405020303" pitchFamily="18" charset="0"/>
            </a:endParaRPr>
          </a:p>
        </p:txBody>
      </p:sp>
      <p:pic>
        <p:nvPicPr>
          <p:cNvPr id="6146" name="Picture 2" descr="Imagination - Free education icons">
            <a:extLst>
              <a:ext uri="{FF2B5EF4-FFF2-40B4-BE49-F238E27FC236}">
                <a16:creationId xmlns:a16="http://schemas.microsoft.com/office/drawing/2014/main" id="{70C9BDBE-2681-4C43-9B16-C739448F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510" y="1913490"/>
            <a:ext cx="4042755" cy="404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FD50EB6C-7B2C-484B-9105-77944114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CFD-8A9C-4F20-9B0C-B20B0A3F2390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512203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спектив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тив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7E2342719C0BB4FB180C6AE5BDDD5A6" ma:contentTypeVersion="0" ma:contentTypeDescription="Створення нового документа." ma:contentTypeScope="" ma:versionID="643e5b0717bc5e59c59f165c136f02e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6d3d7246398fca3f831d78b0645c3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68F55C-CDAB-4DA3-8B80-9B36506AE303}"/>
</file>

<file path=customXml/itemProps2.xml><?xml version="1.0" encoding="utf-8"?>
<ds:datastoreItem xmlns:ds="http://schemas.openxmlformats.org/officeDocument/2006/customXml" ds:itemID="{A473C7C4-AB7A-4CF9-82C9-BB298E2FAE44}"/>
</file>

<file path=customXml/itemProps3.xml><?xml version="1.0" encoding="utf-8"?>
<ds:datastoreItem xmlns:ds="http://schemas.openxmlformats.org/officeDocument/2006/customXml" ds:itemID="{71ADC196-2A75-4260-BAA1-B4A7244E3510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626</Words>
  <Application>Microsoft Office PowerPoint</Application>
  <PresentationFormat>Широкий екран</PresentationFormat>
  <Paragraphs>88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Georgia</vt:lpstr>
      <vt:lpstr>Wingdings</vt:lpstr>
      <vt:lpstr>Ретроспектива</vt:lpstr>
      <vt:lpstr>Педагогічна техніка та технологія у професійній діяльності вчителя</vt:lpstr>
      <vt:lpstr>План</vt:lpstr>
      <vt:lpstr>Педагогічна техніка та технологія </vt:lpstr>
      <vt:lpstr>Педагогічна техніка та технологія </vt:lpstr>
      <vt:lpstr>Педагогічна техніка та технологія </vt:lpstr>
      <vt:lpstr>Сутність уваги та уяви як форми психічної діяльності вчителя </vt:lpstr>
      <vt:lpstr>Сутність уваги та уяви як форми психічної діяльності вчителя </vt:lpstr>
      <vt:lpstr>Сутність уваги та уяви як форми психічної діяльності вчителя </vt:lpstr>
      <vt:lpstr>Сутність уваги та уяви як форми психічної діяльності вчителя </vt:lpstr>
      <vt:lpstr>Професійно-педагогічна спостережливість учителя</vt:lpstr>
      <vt:lpstr>Вербальна та невербальна комунікація</vt:lpstr>
      <vt:lpstr>Вербальна та невербальна комунікація</vt:lpstr>
      <vt:lpstr>Техніка мовлення, уміння володіти голосом, дикція, дихання. </vt:lpstr>
      <vt:lpstr>Техніка мовлення, уміння володіти голосом, дикція, дихання. </vt:lpstr>
      <vt:lpstr>Культура зовнішнього вигляду вчителя</vt:lpstr>
      <vt:lpstr>Культура зовнішнього вигляду вчителя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Педагогічна техніка та технологія у професійній діяльності вчителя</dc:title>
  <dc:creator>Володимир Павелко</dc:creator>
  <cp:lastModifiedBy>Володимир Павелко</cp:lastModifiedBy>
  <cp:revision>26</cp:revision>
  <dcterms:created xsi:type="dcterms:W3CDTF">2024-09-25T07:12:38Z</dcterms:created>
  <dcterms:modified xsi:type="dcterms:W3CDTF">2024-09-25T15:38:56Z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0x01010067E2342719C0BB4FB180C6AE5BDDD5A6</vt:lpwstr>
  </property>
</Properties>
</file>