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63" r:id="rId6"/>
    <p:sldId id="270" r:id="rId7"/>
    <p:sldId id="264" r:id="rId8"/>
    <p:sldId id="265" r:id="rId9"/>
    <p:sldId id="271" r:id="rId10"/>
    <p:sldId id="266" r:id="rId11"/>
    <p:sldId id="272" r:id="rId12"/>
    <p:sldId id="273" r:id="rId13"/>
    <p:sldId id="274" r:id="rId14"/>
    <p:sldId id="275" r:id="rId15"/>
    <p:sldId id="267" r:id="rId16"/>
    <p:sldId id="268" r:id="rId17"/>
    <p:sldId id="269" r:id="rId18"/>
    <p:sldId id="277" r:id="rId19"/>
    <p:sldId id="278" r:id="rId20"/>
    <p:sldId id="279" r:id="rId21"/>
    <p:sldId id="280" r:id="rId22"/>
    <p:sldId id="281" r:id="rId23"/>
    <p:sldId id="282" r:id="rId24"/>
    <p:sldId id="283" r:id="rId25"/>
    <p:sldId id="284" r:id="rId26"/>
    <p:sldId id="285" r:id="rId27"/>
    <p:sldId id="286" r:id="rId28"/>
    <p:sldId id="28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74"/>
  </p:normalViewPr>
  <p:slideViewPr>
    <p:cSldViewPr snapToGrid="0" snapToObjects="1">
      <p:cViewPr varScale="1">
        <p:scale>
          <a:sx n="117" d="100"/>
          <a:sy n="117" d="100"/>
        </p:scale>
        <p:origin x="12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12/22/2020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12/22/2020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effectLst/>
              </a:rPr>
              <a:t>Resilience/failover</a:t>
            </a:r>
            <a:br>
              <a:rPr lang="en-US" b="1" dirty="0">
                <a:effectLst/>
              </a:rPr>
            </a:br>
            <a:r>
              <a:rPr lang="en-US" b="1" dirty="0">
                <a:effectLst/>
              </a:rPr>
              <a:t>&amp;scalability</a:t>
            </a:r>
            <a:br>
              <a:rPr lang="uk-UA" b="1" dirty="0">
                <a:effectLst/>
              </a:rPr>
            </a:br>
            <a:endParaRPr lang="en-US" dirty="0"/>
          </a:p>
        </p:txBody>
      </p:sp>
      <p:sp>
        <p:nvSpPr>
          <p:cNvPr id="3" name="Subtitle 2"/>
          <p:cNvSpPr>
            <a:spLocks noGrp="1"/>
          </p:cNvSpPr>
          <p:nvPr>
            <p:ph type="subTitle" idx="1"/>
          </p:nvPr>
        </p:nvSpPr>
        <p:spPr/>
        <p:txBody>
          <a:bodyPr>
            <a:normAutofit/>
          </a:bodyPr>
          <a:lstStyle/>
          <a:p>
            <a:endParaRPr lang="en-US" sz="2800" dirty="0"/>
          </a:p>
        </p:txBody>
      </p:sp>
    </p:spTree>
    <p:extLst>
      <p:ext uri="{BB962C8B-B14F-4D97-AF65-F5344CB8AC3E}">
        <p14:creationId xmlns:p14="http://schemas.microsoft.com/office/powerpoint/2010/main" val="865542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5356315" y="1409700"/>
            <a:ext cx="6286500" cy="4038600"/>
          </a:xfrm>
          <a:prstGeom prst="rect">
            <a:avLst/>
          </a:prstGeom>
        </p:spPr>
      </p:pic>
      <p:sp>
        <p:nvSpPr>
          <p:cNvPr id="3" name="Прямокутник 2"/>
          <p:cNvSpPr/>
          <p:nvPr/>
        </p:nvSpPr>
        <p:spPr>
          <a:xfrm>
            <a:off x="226422" y="2593705"/>
            <a:ext cx="4397829" cy="2031325"/>
          </a:xfrm>
          <a:prstGeom prst="rect">
            <a:avLst/>
          </a:prstGeom>
        </p:spPr>
        <p:txBody>
          <a:bodyPr wrap="square">
            <a:spAutoFit/>
          </a:bodyPr>
          <a:lstStyle/>
          <a:p>
            <a:pPr marL="285750" indent="-285750" algn="just">
              <a:buFont typeface="Arial" panose="020B0604020202020204" pitchFamily="34" charset="0"/>
              <a:buChar char="•"/>
            </a:pPr>
            <a:r>
              <a:rPr lang="en-US" dirty="0"/>
              <a:t>Yield sign. </a:t>
            </a:r>
            <a:endParaRPr lang="uk-UA" dirty="0"/>
          </a:p>
          <a:p>
            <a:pPr algn="just"/>
            <a:r>
              <a:rPr lang="en-US" dirty="0"/>
              <a:t>The yield sign denotes that this resource employs throttling, which indicates a caller may encounter failures on interactions with this resource when there is an intentional slowing of the service.</a:t>
            </a:r>
            <a:endParaRPr lang="uk-UA" dirty="0"/>
          </a:p>
        </p:txBody>
      </p:sp>
    </p:spTree>
    <p:extLst>
      <p:ext uri="{BB962C8B-B14F-4D97-AF65-F5344CB8AC3E}">
        <p14:creationId xmlns:p14="http://schemas.microsoft.com/office/powerpoint/2010/main" val="3142557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369433" y="623887"/>
            <a:ext cx="4791075" cy="5610225"/>
          </a:xfrm>
          <a:prstGeom prst="rect">
            <a:avLst/>
          </a:prstGeom>
        </p:spPr>
      </p:pic>
      <p:sp>
        <p:nvSpPr>
          <p:cNvPr id="3" name="Прямокутник 2"/>
          <p:cNvSpPr/>
          <p:nvPr/>
        </p:nvSpPr>
        <p:spPr>
          <a:xfrm>
            <a:off x="5543005" y="2410043"/>
            <a:ext cx="6096000" cy="2308324"/>
          </a:xfrm>
          <a:prstGeom prst="rect">
            <a:avLst/>
          </a:prstGeom>
        </p:spPr>
        <p:txBody>
          <a:bodyPr>
            <a:spAutoFit/>
          </a:bodyPr>
          <a:lstStyle/>
          <a:p>
            <a:pPr marL="285750" indent="-285750" algn="just">
              <a:buFont typeface="Arial" panose="020B0604020202020204" pitchFamily="34" charset="0"/>
              <a:buChar char="•"/>
            </a:pPr>
            <a:r>
              <a:rPr lang="en-US" dirty="0"/>
              <a:t>Cache. </a:t>
            </a:r>
            <a:endParaRPr lang="uk-UA" dirty="0"/>
          </a:p>
          <a:p>
            <a:pPr algn="just"/>
            <a:r>
              <a:rPr lang="en-US" dirty="0"/>
              <a:t>Notice the local cache shape in green, which is included inside the receiver instances. Caching is a common mitigation against failures, and in this case, if the Receiver Service cannot succeed (via interaction #7) to store results in the database, it will cache the data locally until the connection to the database is restored.</a:t>
            </a:r>
            <a:endParaRPr lang="uk-UA" dirty="0"/>
          </a:p>
        </p:txBody>
      </p:sp>
    </p:spTree>
    <p:extLst>
      <p:ext uri="{BB962C8B-B14F-4D97-AF65-F5344CB8AC3E}">
        <p14:creationId xmlns:p14="http://schemas.microsoft.com/office/powerpoint/2010/main" val="3921454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3" y="174170"/>
            <a:ext cx="9905998" cy="1905000"/>
          </a:xfrm>
        </p:spPr>
        <p:txBody>
          <a:bodyPr/>
          <a:lstStyle/>
          <a:p>
            <a:r>
              <a:rPr lang="en-US" dirty="0"/>
              <a:t>Task 2: Transfer the interactions from the diagram to the RMA workbook</a:t>
            </a:r>
            <a:endParaRPr lang="uk-UA" dirty="0"/>
          </a:p>
        </p:txBody>
      </p:sp>
      <p:pic>
        <p:nvPicPr>
          <p:cNvPr id="4" name="Рисунок 3"/>
          <p:cNvPicPr>
            <a:picLocks noChangeAspect="1"/>
          </p:cNvPicPr>
          <p:nvPr/>
        </p:nvPicPr>
        <p:blipFill>
          <a:blip r:embed="rId2"/>
          <a:stretch>
            <a:fillRect/>
          </a:stretch>
        </p:blipFill>
        <p:spPr>
          <a:xfrm>
            <a:off x="13063" y="2070462"/>
            <a:ext cx="12153900" cy="4572000"/>
          </a:xfrm>
          <a:prstGeom prst="rect">
            <a:avLst/>
          </a:prstGeom>
        </p:spPr>
      </p:pic>
    </p:spTree>
    <p:extLst>
      <p:ext uri="{BB962C8B-B14F-4D97-AF65-F5344CB8AC3E}">
        <p14:creationId xmlns:p14="http://schemas.microsoft.com/office/powerpoint/2010/main" val="1909945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84215" y="640079"/>
            <a:ext cx="9905998" cy="1286692"/>
          </a:xfrm>
        </p:spPr>
        <p:txBody>
          <a:bodyPr anchor="t"/>
          <a:lstStyle/>
          <a:p>
            <a:r>
              <a:rPr lang="en-US" dirty="0"/>
              <a:t>discover</a:t>
            </a:r>
            <a:endParaRPr lang="uk-UA" dirty="0"/>
          </a:p>
        </p:txBody>
      </p:sp>
      <p:sp>
        <p:nvSpPr>
          <p:cNvPr id="3" name="Місце для вмісту 2"/>
          <p:cNvSpPr>
            <a:spLocks noGrp="1"/>
          </p:cNvSpPr>
          <p:nvPr>
            <p:ph idx="1"/>
          </p:nvPr>
        </p:nvSpPr>
        <p:spPr>
          <a:xfrm>
            <a:off x="627017" y="1737360"/>
            <a:ext cx="11116492" cy="4611189"/>
          </a:xfrm>
        </p:spPr>
        <p:txBody>
          <a:bodyPr>
            <a:normAutofit lnSpcReduction="10000"/>
          </a:bodyPr>
          <a:lstStyle/>
          <a:p>
            <a:pPr marL="0" indent="0" algn="just">
              <a:buNone/>
            </a:pPr>
            <a:r>
              <a:rPr lang="en-US" sz="2400" dirty="0"/>
              <a:t>	The purpose of the Discover phase is to enumerate and record potential failures for every component interaction. </a:t>
            </a:r>
          </a:p>
          <a:p>
            <a:pPr marL="0" indent="0" algn="just">
              <a:buNone/>
            </a:pPr>
            <a:endParaRPr lang="en-US" sz="2400" dirty="0"/>
          </a:p>
          <a:p>
            <a:pPr marL="0" indent="0" algn="just">
              <a:buNone/>
            </a:pPr>
            <a:r>
              <a:rPr lang="en-US" sz="2400" dirty="0"/>
              <a:t>	Information that should be recorded in the RMA workbook during this exercise includes: </a:t>
            </a:r>
          </a:p>
          <a:p>
            <a:pPr algn="just"/>
            <a:r>
              <a:rPr lang="en-US" sz="2400" dirty="0"/>
              <a:t>Interaction ID. </a:t>
            </a:r>
          </a:p>
          <a:p>
            <a:pPr algn="just"/>
            <a:r>
              <a:rPr lang="en-US" sz="2400" dirty="0"/>
              <a:t>Interaction name. </a:t>
            </a:r>
          </a:p>
          <a:p>
            <a:pPr algn="just"/>
            <a:r>
              <a:rPr lang="en-US" sz="2400" dirty="0"/>
              <a:t>Failure short name. </a:t>
            </a:r>
          </a:p>
          <a:p>
            <a:pPr algn="just"/>
            <a:r>
              <a:rPr lang="en-US" sz="2400" dirty="0"/>
              <a:t>Failure description. </a:t>
            </a:r>
          </a:p>
          <a:p>
            <a:pPr algn="just"/>
            <a:r>
              <a:rPr lang="en-US" sz="2400" dirty="0"/>
              <a:t>Response. </a:t>
            </a:r>
            <a:endParaRPr lang="uk-UA" sz="2400" dirty="0"/>
          </a:p>
        </p:txBody>
      </p:sp>
    </p:spTree>
    <p:extLst>
      <p:ext uri="{BB962C8B-B14F-4D97-AF65-F5344CB8AC3E}">
        <p14:creationId xmlns:p14="http://schemas.microsoft.com/office/powerpoint/2010/main" val="1673790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3" y="283029"/>
            <a:ext cx="9905998" cy="1905000"/>
          </a:xfrm>
        </p:spPr>
        <p:txBody>
          <a:bodyPr/>
          <a:lstStyle/>
          <a:p>
            <a:r>
              <a:rPr lang="en-US" dirty="0"/>
              <a:t>Example</a:t>
            </a:r>
            <a:endParaRPr lang="uk-UA" dirty="0"/>
          </a:p>
        </p:txBody>
      </p:sp>
      <p:pic>
        <p:nvPicPr>
          <p:cNvPr id="4" name="Рисунок 3"/>
          <p:cNvPicPr>
            <a:picLocks noChangeAspect="1"/>
          </p:cNvPicPr>
          <p:nvPr/>
        </p:nvPicPr>
        <p:blipFill>
          <a:blip r:embed="rId2"/>
          <a:stretch>
            <a:fillRect/>
          </a:stretch>
        </p:blipFill>
        <p:spPr>
          <a:xfrm>
            <a:off x="304800" y="2005147"/>
            <a:ext cx="11582400" cy="4572000"/>
          </a:xfrm>
          <a:prstGeom prst="rect">
            <a:avLst/>
          </a:prstGeom>
        </p:spPr>
      </p:pic>
    </p:spTree>
    <p:extLst>
      <p:ext uri="{BB962C8B-B14F-4D97-AF65-F5344CB8AC3E}">
        <p14:creationId xmlns:p14="http://schemas.microsoft.com/office/powerpoint/2010/main" val="3809814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38498" y="152400"/>
            <a:ext cx="9905998" cy="1905000"/>
          </a:xfrm>
        </p:spPr>
        <p:txBody>
          <a:bodyPr/>
          <a:lstStyle/>
          <a:p>
            <a:r>
              <a:rPr lang="en-US" dirty="0"/>
              <a:t>Failure categories</a:t>
            </a:r>
            <a:endParaRPr lang="uk-UA" dirty="0"/>
          </a:p>
        </p:txBody>
      </p:sp>
      <p:pic>
        <p:nvPicPr>
          <p:cNvPr id="4" name="Рисунок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Lst>
          </a:blip>
          <a:stretch>
            <a:fillRect/>
          </a:stretch>
        </p:blipFill>
        <p:spPr>
          <a:xfrm>
            <a:off x="795745" y="1812926"/>
            <a:ext cx="10391503" cy="4791164"/>
          </a:xfrm>
          <a:prstGeom prst="rect">
            <a:avLst/>
          </a:prstGeom>
        </p:spPr>
      </p:pic>
    </p:spTree>
    <p:extLst>
      <p:ext uri="{BB962C8B-B14F-4D97-AF65-F5344CB8AC3E}">
        <p14:creationId xmlns:p14="http://schemas.microsoft.com/office/powerpoint/2010/main" val="3385790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Rate</a:t>
            </a:r>
            <a:endParaRPr lang="uk-UA" dirty="0"/>
          </a:p>
        </p:txBody>
      </p:sp>
      <p:sp>
        <p:nvSpPr>
          <p:cNvPr id="3" name="Місце для вмісту 2"/>
          <p:cNvSpPr>
            <a:spLocks noGrp="1"/>
          </p:cNvSpPr>
          <p:nvPr>
            <p:ph idx="1"/>
          </p:nvPr>
        </p:nvSpPr>
        <p:spPr>
          <a:xfrm>
            <a:off x="1141413" y="2514600"/>
            <a:ext cx="9905998" cy="3124201"/>
          </a:xfrm>
        </p:spPr>
        <p:txBody>
          <a:bodyPr>
            <a:normAutofit/>
          </a:bodyPr>
          <a:lstStyle/>
          <a:p>
            <a:pPr marL="0" indent="0">
              <a:buNone/>
            </a:pPr>
            <a:r>
              <a:rPr lang="en-US" sz="2800" dirty="0"/>
              <a:t>	The purpose of the Rate phase is to analyze and record the effects that could result from each of the enumerated failures in the Discover phase. </a:t>
            </a:r>
            <a:endParaRPr lang="uk-UA" sz="2800" dirty="0"/>
          </a:p>
        </p:txBody>
      </p:sp>
    </p:spTree>
    <p:extLst>
      <p:ext uri="{BB962C8B-B14F-4D97-AF65-F5344CB8AC3E}">
        <p14:creationId xmlns:p14="http://schemas.microsoft.com/office/powerpoint/2010/main" val="2740694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93756" y="139337"/>
            <a:ext cx="11601314" cy="1117074"/>
          </a:xfrm>
        </p:spPr>
        <p:txBody>
          <a:bodyPr>
            <a:normAutofit/>
          </a:bodyPr>
          <a:lstStyle/>
          <a:p>
            <a:pPr algn="ctr"/>
            <a:r>
              <a:rPr lang="en-US" sz="2400" dirty="0"/>
              <a:t>Columns of the RMA workbook used during the failure effects analysis exercise</a:t>
            </a:r>
            <a:endParaRPr lang="uk-UA" sz="2400" dirty="0"/>
          </a:p>
        </p:txBody>
      </p:sp>
      <p:pic>
        <p:nvPicPr>
          <p:cNvPr id="3" name="Рисунок 2"/>
          <p:cNvPicPr>
            <a:picLocks noChangeAspect="1"/>
          </p:cNvPicPr>
          <p:nvPr/>
        </p:nvPicPr>
        <p:blipFill>
          <a:blip r:embed="rId2"/>
          <a:stretch>
            <a:fillRect/>
          </a:stretch>
        </p:blipFill>
        <p:spPr>
          <a:xfrm>
            <a:off x="293755" y="1256411"/>
            <a:ext cx="11601314" cy="5467286"/>
          </a:xfrm>
          <a:prstGeom prst="rect">
            <a:avLst/>
          </a:prstGeom>
        </p:spPr>
      </p:pic>
    </p:spTree>
    <p:extLst>
      <p:ext uri="{BB962C8B-B14F-4D97-AF65-F5344CB8AC3E}">
        <p14:creationId xmlns:p14="http://schemas.microsoft.com/office/powerpoint/2010/main" val="2130871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ACT</a:t>
            </a:r>
            <a:endParaRPr lang="uk-UA" dirty="0"/>
          </a:p>
        </p:txBody>
      </p:sp>
      <p:sp>
        <p:nvSpPr>
          <p:cNvPr id="3" name="Місце для вмісту 2"/>
          <p:cNvSpPr>
            <a:spLocks noGrp="1"/>
          </p:cNvSpPr>
          <p:nvPr>
            <p:ph idx="1"/>
          </p:nvPr>
        </p:nvSpPr>
        <p:spPr>
          <a:xfrm>
            <a:off x="1141413" y="2301239"/>
            <a:ext cx="9905998" cy="3124201"/>
          </a:xfrm>
        </p:spPr>
        <p:txBody>
          <a:bodyPr>
            <a:normAutofit/>
          </a:bodyPr>
          <a:lstStyle/>
          <a:p>
            <a:pPr marL="0" indent="0">
              <a:buNone/>
            </a:pPr>
            <a:r>
              <a:rPr lang="en-US" sz="2400" dirty="0"/>
              <a:t>The purpose of this final phase is to take action on the items discovered during the resilience modeling portion of the RMA process and make tangible investments to improve the reliability of the cloud service.</a:t>
            </a:r>
            <a:endParaRPr lang="uk-UA" sz="2400" dirty="0"/>
          </a:p>
        </p:txBody>
      </p:sp>
    </p:spTree>
    <p:extLst>
      <p:ext uri="{BB962C8B-B14F-4D97-AF65-F5344CB8AC3E}">
        <p14:creationId xmlns:p14="http://schemas.microsoft.com/office/powerpoint/2010/main" val="2981904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Implementation considerations </a:t>
            </a:r>
            <a:endParaRPr lang="uk-UA" dirty="0"/>
          </a:p>
        </p:txBody>
      </p:sp>
      <p:sp>
        <p:nvSpPr>
          <p:cNvPr id="3" name="Місце для вмісту 2"/>
          <p:cNvSpPr>
            <a:spLocks noGrp="1"/>
          </p:cNvSpPr>
          <p:nvPr>
            <p:ph idx="1"/>
          </p:nvPr>
        </p:nvSpPr>
        <p:spPr/>
        <p:txBody>
          <a:bodyPr>
            <a:normAutofit fontScale="92500" lnSpcReduction="10000"/>
          </a:bodyPr>
          <a:lstStyle/>
          <a:p>
            <a:r>
              <a:rPr lang="en-US" dirty="0"/>
              <a:t>Timing</a:t>
            </a:r>
            <a:endParaRPr lang="uk-UA" dirty="0"/>
          </a:p>
          <a:p>
            <a:endParaRPr lang="uk-UA" dirty="0"/>
          </a:p>
          <a:p>
            <a:r>
              <a:rPr lang="en-US" dirty="0"/>
              <a:t>Approach</a:t>
            </a:r>
            <a:endParaRPr lang="uk-UA" dirty="0"/>
          </a:p>
          <a:p>
            <a:pPr marL="0" indent="0">
              <a:buNone/>
            </a:pPr>
            <a:r>
              <a:rPr lang="uk-UA" dirty="0"/>
              <a:t>	- </a:t>
            </a:r>
            <a:r>
              <a:rPr lang="en-US" dirty="0"/>
              <a:t>End-to-end scenario</a:t>
            </a:r>
            <a:endParaRPr lang="uk-UA" dirty="0"/>
          </a:p>
          <a:p>
            <a:pPr marL="0" indent="0">
              <a:buNone/>
            </a:pPr>
            <a:r>
              <a:rPr lang="uk-UA" dirty="0"/>
              <a:t>	- </a:t>
            </a:r>
            <a:r>
              <a:rPr lang="en-US" dirty="0"/>
              <a:t>Cloud service boundaries</a:t>
            </a:r>
            <a:endParaRPr lang="uk-UA" dirty="0"/>
          </a:p>
          <a:p>
            <a:pPr marL="0" indent="0">
              <a:buNone/>
            </a:pPr>
            <a:r>
              <a:rPr lang="uk-UA" dirty="0"/>
              <a:t>	-</a:t>
            </a:r>
            <a:r>
              <a:rPr lang="en-US" dirty="0"/>
              <a:t> </a:t>
            </a:r>
            <a:r>
              <a:rPr lang="uk-UA" dirty="0" err="1">
                <a:effectLst/>
              </a:rPr>
              <a:t>Component</a:t>
            </a:r>
            <a:r>
              <a:rPr lang="uk-UA" dirty="0">
                <a:effectLst/>
              </a:rPr>
              <a:t> </a:t>
            </a:r>
            <a:r>
              <a:rPr lang="uk-UA" dirty="0" err="1">
                <a:effectLst/>
              </a:rPr>
              <a:t>by</a:t>
            </a:r>
            <a:r>
              <a:rPr lang="uk-UA" dirty="0">
                <a:effectLst/>
              </a:rPr>
              <a:t> </a:t>
            </a:r>
            <a:r>
              <a:rPr lang="uk-UA" dirty="0" err="1">
                <a:effectLst/>
              </a:rPr>
              <a:t>component</a:t>
            </a:r>
            <a:endParaRPr lang="uk-UA" dirty="0"/>
          </a:p>
          <a:p>
            <a:endParaRPr lang="uk-UA" dirty="0"/>
          </a:p>
          <a:p>
            <a:r>
              <a:rPr lang="en-US" dirty="0"/>
              <a:t>Roles and responsibilities</a:t>
            </a:r>
            <a:endParaRPr lang="uk-UA" dirty="0"/>
          </a:p>
        </p:txBody>
      </p:sp>
    </p:spTree>
    <p:extLst>
      <p:ext uri="{BB962C8B-B14F-4D97-AF65-F5344CB8AC3E}">
        <p14:creationId xmlns:p14="http://schemas.microsoft.com/office/powerpoint/2010/main" val="4061016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Resilience. Overview</a:t>
            </a:r>
            <a:endParaRPr lang="uk-UA" dirty="0"/>
          </a:p>
        </p:txBody>
      </p:sp>
      <p:pic>
        <p:nvPicPr>
          <p:cNvPr id="1026" name="Picture 2" descr="7 resilience best practices to improve your daily life or routine -  SAFETY4S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7178" y="2401388"/>
            <a:ext cx="7994468" cy="3997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474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94259" y="719255"/>
            <a:ext cx="8686800" cy="1468800"/>
          </a:xfrm>
        </p:spPr>
        <p:txBody>
          <a:bodyPr/>
          <a:lstStyle/>
          <a:p>
            <a:r>
              <a:rPr lang="en-US" dirty="0">
                <a:effectLst/>
              </a:rPr>
              <a:t>Failover Servers On The Cloud</a:t>
            </a:r>
            <a:br>
              <a:rPr lang="en-US" dirty="0">
                <a:effectLst/>
              </a:rPr>
            </a:br>
            <a:endParaRPr lang="uk-UA" dirty="0"/>
          </a:p>
        </p:txBody>
      </p:sp>
      <p:pic>
        <p:nvPicPr>
          <p:cNvPr id="2050" name="Picture 2" descr="Failover: Failing to Fail Over Can Cost Millions | Ecessa"/>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3675" b="94488" l="3182" r="100000">
                        <a14:foregroundMark x1="71061" y1="12073" x2="71061" y2="9711"/>
                        <a14:foregroundMark x1="76818" y1="12336" x2="76818" y2="12336"/>
                        <a14:foregroundMark x1="78939" y1="11549" x2="78939" y2="11549"/>
                        <a14:foregroundMark x1="78939" y1="7349" x2="78939" y2="7349"/>
                        <a14:foregroundMark x1="84242" y1="13648" x2="84242" y2="13648"/>
                        <a14:foregroundMark x1="87727" y1="11811" x2="87727" y2="11811"/>
                        <a14:foregroundMark x1="90455" y1="11811" x2="90455" y2="11811"/>
                        <a14:foregroundMark x1="94394" y1="12073" x2="94394" y2="12073"/>
                        <a14:foregroundMark x1="71818" y1="76378" x2="71818" y2="76378"/>
                        <a14:foregroundMark x1="77576" y1="79528" x2="77576" y2="79528"/>
                        <a14:foregroundMark x1="81364" y1="79790" x2="81364" y2="79790"/>
                        <a14:foregroundMark x1="72727" y1="10236" x2="72727" y2="10236"/>
                        <a14:foregroundMark x1="88636" y1="9711" x2="88636" y2="9711"/>
                        <a14:foregroundMark x1="86818" y1="9186" x2="86818" y2="9186"/>
                        <a14:foregroundMark x1="81061" y1="10761" x2="81061" y2="10761"/>
                        <a14:foregroundMark x1="90758" y1="13648" x2="90758" y2="13648"/>
                        <a14:foregroundMark x1="91970" y1="10499" x2="91970" y2="10499"/>
                        <a14:foregroundMark x1="91970" y1="12861" x2="91970" y2="12861"/>
                        <a14:foregroundMark x1="76667" y1="11024" x2="76667" y2="11024"/>
                        <a14:foregroundMark x1="76667" y1="9711" x2="76667" y2="9711"/>
                        <a14:foregroundMark x1="74848" y1="12598" x2="74848" y2="12598"/>
                        <a14:foregroundMark x1="75455" y1="9449" x2="75455" y2="9449"/>
                        <a14:foregroundMark x1="75455" y1="11024" x2="75455" y2="11024"/>
                        <a14:foregroundMark x1="79394" y1="79265" x2="79394" y2="79265"/>
                        <a14:foregroundMark x1="79242" y1="75066" x2="79242" y2="75066"/>
                        <a14:backgroundMark x1="75909" y1="12073" x2="75909" y2="12073"/>
                        <a14:backgroundMark x1="75758" y1="10499" x2="75758" y2="10499"/>
                        <a14:backgroundMark x1="84091" y1="11549" x2="84091" y2="11549"/>
                        <a14:backgroundMark x1="91212" y1="12073" x2="91212" y2="12073"/>
                        <a14:backgroundMark x1="92121" y1="12073" x2="92121" y2="12073"/>
                        <a14:backgroundMark x1="91212" y1="10236" x2="91212" y2="10236"/>
                        <a14:backgroundMark x1="76364" y1="79790" x2="76364" y2="79790"/>
                      </a14:backgroundRemoval>
                    </a14:imgEffect>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299131" y="2051504"/>
            <a:ext cx="7837645" cy="4524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270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effectLst/>
              </a:rPr>
              <a:t> failover server options</a:t>
            </a:r>
            <a:endParaRPr lang="uk-UA" dirty="0"/>
          </a:p>
        </p:txBody>
      </p:sp>
      <p:sp>
        <p:nvSpPr>
          <p:cNvPr id="3" name="Місце для вмісту 2"/>
          <p:cNvSpPr>
            <a:spLocks noGrp="1"/>
          </p:cNvSpPr>
          <p:nvPr>
            <p:ph idx="1"/>
          </p:nvPr>
        </p:nvSpPr>
        <p:spPr/>
        <p:txBody>
          <a:bodyPr>
            <a:normAutofit/>
          </a:bodyPr>
          <a:lstStyle/>
          <a:p>
            <a:r>
              <a:rPr lang="en-US" sz="2400" b="1" dirty="0">
                <a:effectLst/>
              </a:rPr>
              <a:t>DNS failover technique</a:t>
            </a:r>
            <a:endParaRPr lang="uk-UA" sz="2400" b="1" dirty="0">
              <a:effectLst/>
            </a:endParaRPr>
          </a:p>
          <a:p>
            <a:endParaRPr lang="uk-UA" sz="2400" b="1" dirty="0">
              <a:effectLst/>
            </a:endParaRPr>
          </a:p>
          <a:p>
            <a:r>
              <a:rPr lang="en-US" sz="2400" b="1" dirty="0">
                <a:effectLst/>
              </a:rPr>
              <a:t>Cloud failover technique</a:t>
            </a:r>
            <a:endParaRPr lang="en-US" sz="2400" dirty="0">
              <a:effectLst/>
            </a:endParaRPr>
          </a:p>
        </p:txBody>
      </p:sp>
    </p:spTree>
    <p:extLst>
      <p:ext uri="{BB962C8B-B14F-4D97-AF65-F5344CB8AC3E}">
        <p14:creationId xmlns:p14="http://schemas.microsoft.com/office/powerpoint/2010/main" val="2152646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effectLst/>
              </a:rPr>
              <a:t>Advantages of Cloud Failover</a:t>
            </a:r>
            <a:endParaRPr lang="uk-UA" dirty="0"/>
          </a:p>
        </p:txBody>
      </p:sp>
      <p:sp>
        <p:nvSpPr>
          <p:cNvPr id="3" name="Місце для вмісту 2"/>
          <p:cNvSpPr>
            <a:spLocks noGrp="1"/>
          </p:cNvSpPr>
          <p:nvPr>
            <p:ph idx="1"/>
          </p:nvPr>
        </p:nvSpPr>
        <p:spPr>
          <a:xfrm>
            <a:off x="775653" y="2405742"/>
            <a:ext cx="9905998" cy="4060372"/>
          </a:xfrm>
        </p:spPr>
        <p:txBody>
          <a:bodyPr>
            <a:normAutofit/>
          </a:bodyPr>
          <a:lstStyle/>
          <a:p>
            <a:r>
              <a:rPr lang="en-US" b="1" dirty="0">
                <a:effectLst/>
              </a:rPr>
              <a:t>Removes colocation problems</a:t>
            </a:r>
            <a:endParaRPr lang="en-US" dirty="0">
              <a:effectLst/>
            </a:endParaRPr>
          </a:p>
          <a:p>
            <a:endParaRPr lang="uk-UA" dirty="0"/>
          </a:p>
          <a:p>
            <a:r>
              <a:rPr lang="en-US" b="1" dirty="0">
                <a:effectLst/>
              </a:rPr>
              <a:t>Can be deployed remotely</a:t>
            </a:r>
            <a:endParaRPr lang="en-US" dirty="0">
              <a:effectLst/>
            </a:endParaRPr>
          </a:p>
          <a:p>
            <a:endParaRPr lang="uk-UA" dirty="0"/>
          </a:p>
          <a:p>
            <a:r>
              <a:rPr lang="en-US" b="1" dirty="0">
                <a:effectLst/>
              </a:rPr>
              <a:t>Seamless traffic flow</a:t>
            </a:r>
            <a:endParaRPr lang="en-US" dirty="0">
              <a:effectLst/>
            </a:endParaRPr>
          </a:p>
          <a:p>
            <a:endParaRPr lang="uk-UA" dirty="0"/>
          </a:p>
          <a:p>
            <a:r>
              <a:rPr lang="en-US" b="1" dirty="0">
                <a:effectLst/>
              </a:rPr>
              <a:t>Dynamic and more advanced</a:t>
            </a:r>
            <a:endParaRPr lang="en-US" dirty="0">
              <a:effectLst/>
            </a:endParaRPr>
          </a:p>
          <a:p>
            <a:endParaRPr lang="uk-UA" dirty="0"/>
          </a:p>
          <a:p>
            <a:r>
              <a:rPr lang="en-US" b="1" dirty="0">
                <a:effectLst/>
              </a:rPr>
              <a:t>Low maintenance costs</a:t>
            </a:r>
            <a:endParaRPr lang="en-US" dirty="0">
              <a:effectLst/>
            </a:endParaRPr>
          </a:p>
        </p:txBody>
      </p:sp>
    </p:spTree>
    <p:extLst>
      <p:ext uri="{BB962C8B-B14F-4D97-AF65-F5344CB8AC3E}">
        <p14:creationId xmlns:p14="http://schemas.microsoft.com/office/powerpoint/2010/main" val="1076551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69072" y="513130"/>
            <a:ext cx="8686800" cy="1468800"/>
          </a:xfrm>
        </p:spPr>
        <p:txBody>
          <a:bodyPr/>
          <a:lstStyle/>
          <a:p>
            <a:pPr algn="ctr"/>
            <a:r>
              <a:rPr lang="en-US" b="1" dirty="0">
                <a:effectLst/>
              </a:rPr>
              <a:t>Scalability in the Cloud</a:t>
            </a:r>
            <a:endParaRPr lang="uk-UA" dirty="0"/>
          </a:p>
        </p:txBody>
      </p:sp>
      <p:pic>
        <p:nvPicPr>
          <p:cNvPr id="3074" name="Picture 2" descr="SCALABILITY – CRT 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335" y="2768236"/>
            <a:ext cx="6010275"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974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effectLst/>
              </a:rPr>
              <a:t>Vertical Scaling vs. </a:t>
            </a:r>
            <a:br>
              <a:rPr lang="uk-UA" b="1" dirty="0">
                <a:effectLst/>
              </a:rPr>
            </a:br>
            <a:r>
              <a:rPr lang="en-US" b="1" dirty="0">
                <a:effectLst/>
              </a:rPr>
              <a:t>Horizontal Scaling vs. </a:t>
            </a:r>
            <a:br>
              <a:rPr lang="uk-UA" b="1" dirty="0">
                <a:effectLst/>
              </a:rPr>
            </a:br>
            <a:r>
              <a:rPr lang="en-US" b="1" dirty="0">
                <a:effectLst/>
              </a:rPr>
              <a:t>Diagonal Scaling</a:t>
            </a:r>
            <a:endParaRPr lang="uk-UA" dirty="0"/>
          </a:p>
        </p:txBody>
      </p:sp>
      <p:sp>
        <p:nvSpPr>
          <p:cNvPr id="3" name="Місце для вмісту 2"/>
          <p:cNvSpPr>
            <a:spLocks noGrp="1"/>
          </p:cNvSpPr>
          <p:nvPr>
            <p:ph idx="1"/>
          </p:nvPr>
        </p:nvSpPr>
        <p:spPr>
          <a:xfrm>
            <a:off x="1141413" y="2823753"/>
            <a:ext cx="9905998" cy="3124201"/>
          </a:xfrm>
        </p:spPr>
        <p:txBody>
          <a:bodyPr>
            <a:normAutofit/>
          </a:bodyPr>
          <a:lstStyle/>
          <a:p>
            <a:pPr fontAlgn="base"/>
            <a:r>
              <a:rPr lang="en-US" sz="2400" dirty="0">
                <a:effectLst/>
              </a:rPr>
              <a:t>"Scale up" - the ability to grow by using stronger hardware</a:t>
            </a:r>
            <a:endParaRPr lang="uk-UA" sz="2400" dirty="0">
              <a:effectLst/>
            </a:endParaRPr>
          </a:p>
          <a:p>
            <a:pPr fontAlgn="base"/>
            <a:endParaRPr lang="en-US" sz="2400" dirty="0">
              <a:effectLst/>
            </a:endParaRPr>
          </a:p>
          <a:p>
            <a:pPr fontAlgn="base"/>
            <a:r>
              <a:rPr lang="en-US" sz="2400" dirty="0">
                <a:effectLst/>
              </a:rPr>
              <a:t>"Scale out"- the ability to grow by adding more hardware</a:t>
            </a:r>
            <a:endParaRPr lang="uk-UA" sz="2400" dirty="0">
              <a:effectLst/>
            </a:endParaRPr>
          </a:p>
          <a:p>
            <a:pPr fontAlgn="base"/>
            <a:endParaRPr lang="uk-UA" sz="2400" dirty="0">
              <a:effectLst/>
            </a:endParaRPr>
          </a:p>
          <a:p>
            <a:pPr fontAlgn="base"/>
            <a:r>
              <a:rPr lang="en-US" sz="2400" dirty="0">
                <a:effectLst/>
              </a:rPr>
              <a:t>“mix” – the combination of vertical and horizontal scaling</a:t>
            </a:r>
          </a:p>
        </p:txBody>
      </p:sp>
    </p:spTree>
    <p:extLst>
      <p:ext uri="{BB962C8B-B14F-4D97-AF65-F5344CB8AC3E}">
        <p14:creationId xmlns:p14="http://schemas.microsoft.com/office/powerpoint/2010/main" val="3210333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effectLst/>
              </a:rPr>
              <a:t>Best Practices for Maximizing Cloud Scalability</a:t>
            </a:r>
            <a:endParaRPr lang="uk-UA" dirty="0"/>
          </a:p>
        </p:txBody>
      </p:sp>
      <p:sp>
        <p:nvSpPr>
          <p:cNvPr id="3" name="Місце для вмісту 2"/>
          <p:cNvSpPr>
            <a:spLocks noGrp="1"/>
          </p:cNvSpPr>
          <p:nvPr>
            <p:ph idx="1"/>
          </p:nvPr>
        </p:nvSpPr>
        <p:spPr>
          <a:xfrm>
            <a:off x="1141413" y="2849879"/>
            <a:ext cx="9905998" cy="3124201"/>
          </a:xfrm>
        </p:spPr>
        <p:txBody>
          <a:bodyPr/>
          <a:lstStyle/>
          <a:p>
            <a:r>
              <a:rPr lang="en-US" b="1" dirty="0">
                <a:effectLst/>
              </a:rPr>
              <a:t>Employ auto scaling</a:t>
            </a:r>
          </a:p>
          <a:p>
            <a:endParaRPr lang="en-US" b="1" dirty="0">
              <a:effectLst/>
            </a:endParaRPr>
          </a:p>
          <a:p>
            <a:r>
              <a:rPr lang="en-US" b="1" dirty="0">
                <a:effectLst/>
              </a:rPr>
              <a:t>Use load balancing</a:t>
            </a:r>
          </a:p>
          <a:p>
            <a:endParaRPr lang="en-US" b="1" dirty="0">
              <a:effectLst/>
            </a:endParaRPr>
          </a:p>
          <a:p>
            <a:r>
              <a:rPr lang="en-US" b="1" dirty="0">
                <a:effectLst/>
              </a:rPr>
              <a:t>Employ containers with container orchestration</a:t>
            </a:r>
          </a:p>
          <a:p>
            <a:endParaRPr lang="en-US" b="1" dirty="0">
              <a:effectLst/>
            </a:endParaRPr>
          </a:p>
          <a:p>
            <a:r>
              <a:rPr lang="en-US" b="1" dirty="0">
                <a:effectLst/>
              </a:rPr>
              <a:t>Test, test, test again</a:t>
            </a:r>
            <a:endParaRPr lang="uk-UA" dirty="0"/>
          </a:p>
        </p:txBody>
      </p:sp>
    </p:spTree>
    <p:extLst>
      <p:ext uri="{BB962C8B-B14F-4D97-AF65-F5344CB8AC3E}">
        <p14:creationId xmlns:p14="http://schemas.microsoft.com/office/powerpoint/2010/main" val="3603942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Benefits of RMA</a:t>
            </a:r>
            <a:endParaRPr lang="uk-UA" dirty="0"/>
          </a:p>
        </p:txBody>
      </p:sp>
      <p:sp>
        <p:nvSpPr>
          <p:cNvPr id="3" name="Місце для вмісту 2"/>
          <p:cNvSpPr>
            <a:spLocks noGrp="1"/>
          </p:cNvSpPr>
          <p:nvPr>
            <p:ph idx="1"/>
          </p:nvPr>
        </p:nvSpPr>
        <p:spPr/>
        <p:txBody>
          <a:bodyPr>
            <a:normAutofit/>
          </a:bodyPr>
          <a:lstStyle/>
          <a:p>
            <a:r>
              <a:rPr lang="en-US" sz="2800" dirty="0"/>
              <a:t>Address reliability issues early in design</a:t>
            </a:r>
          </a:p>
          <a:p>
            <a:endParaRPr lang="en-US" sz="2800" dirty="0"/>
          </a:p>
          <a:p>
            <a:r>
              <a:rPr lang="en-US" sz="2800" dirty="0"/>
              <a:t>Prioritize reliability-related work efforts</a:t>
            </a:r>
          </a:p>
          <a:p>
            <a:endParaRPr lang="en-US" sz="2800" dirty="0"/>
          </a:p>
          <a:p>
            <a:r>
              <a:rPr lang="en-US" sz="2800" dirty="0"/>
              <a:t>Provide tangible outputs for other reliability efforts </a:t>
            </a:r>
            <a:endParaRPr lang="uk-UA" sz="2800" dirty="0"/>
          </a:p>
        </p:txBody>
      </p:sp>
    </p:spTree>
    <p:extLst>
      <p:ext uri="{BB962C8B-B14F-4D97-AF65-F5344CB8AC3E}">
        <p14:creationId xmlns:p14="http://schemas.microsoft.com/office/powerpoint/2010/main" val="3750678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How it works</a:t>
            </a:r>
            <a:endParaRPr lang="uk-UA" dirty="0"/>
          </a:p>
        </p:txBody>
      </p:sp>
      <p:sp>
        <p:nvSpPr>
          <p:cNvPr id="3" name="Місце для вмісту 2"/>
          <p:cNvSpPr>
            <a:spLocks noGrp="1"/>
          </p:cNvSpPr>
          <p:nvPr>
            <p:ph idx="1"/>
          </p:nvPr>
        </p:nvSpPr>
        <p:spPr>
          <a:xfrm>
            <a:off x="1141413" y="3489959"/>
            <a:ext cx="9905998" cy="3124201"/>
          </a:xfrm>
        </p:spPr>
        <p:txBody>
          <a:bodyPr>
            <a:normAutofit/>
          </a:bodyPr>
          <a:lstStyle/>
          <a:p>
            <a:pPr algn="just"/>
            <a:r>
              <a:rPr lang="en-US" sz="2400" b="1" dirty="0"/>
              <a:t>Pre-work</a:t>
            </a:r>
            <a:r>
              <a:rPr lang="en-US" sz="2400" dirty="0"/>
              <a:t>. Creates a diagram to capture resources, dependencies, and component interactions. </a:t>
            </a:r>
          </a:p>
          <a:p>
            <a:pPr algn="just"/>
            <a:r>
              <a:rPr lang="en-US" sz="2400" b="1" dirty="0"/>
              <a:t>Discover</a:t>
            </a:r>
            <a:r>
              <a:rPr lang="en-US" sz="2400" dirty="0"/>
              <a:t>. Identifies failures and resilience gaps. </a:t>
            </a:r>
          </a:p>
          <a:p>
            <a:pPr algn="just"/>
            <a:r>
              <a:rPr lang="en-US" sz="2400" b="1" dirty="0"/>
              <a:t>Rate</a:t>
            </a:r>
            <a:r>
              <a:rPr lang="en-US" sz="2400" dirty="0"/>
              <a:t>. Performs impact analysis. </a:t>
            </a:r>
          </a:p>
          <a:p>
            <a:pPr algn="just"/>
            <a:r>
              <a:rPr lang="en-US" sz="2400" b="1" dirty="0"/>
              <a:t>Act</a:t>
            </a:r>
            <a:r>
              <a:rPr lang="en-US" sz="2400" dirty="0"/>
              <a:t>. Produces work items to improve resilience. </a:t>
            </a:r>
            <a:endParaRPr lang="uk-UA" sz="2400" dirty="0"/>
          </a:p>
        </p:txBody>
      </p:sp>
      <p:pic>
        <p:nvPicPr>
          <p:cNvPr id="4" name="Рисунок 3"/>
          <p:cNvPicPr>
            <a:picLocks noChangeAspect="1"/>
          </p:cNvPicPr>
          <p:nvPr/>
        </p:nvPicPr>
        <p:blipFill>
          <a:blip r:embed="rId2">
            <a:extLst>
              <a:ext uri="{BEBA8EAE-BF5A-486C-A8C5-ECC9F3942E4B}">
                <a14:imgProps xmlns:a14="http://schemas.microsoft.com/office/drawing/2010/main">
                  <a14:imgLayer r:embed="rId3">
                    <a14:imgEffect>
                      <a14:backgroundRemoval t="4348" b="95652" l="150" r="99100"/>
                    </a14:imgEffect>
                  </a14:imgLayer>
                </a14:imgProps>
              </a:ext>
            </a:extLst>
          </a:blip>
          <a:stretch>
            <a:fillRect/>
          </a:stretch>
        </p:blipFill>
        <p:spPr>
          <a:xfrm>
            <a:off x="2245810" y="2162855"/>
            <a:ext cx="7697203" cy="1327104"/>
          </a:xfrm>
          <a:prstGeom prst="rect">
            <a:avLst/>
          </a:prstGeom>
        </p:spPr>
      </p:pic>
    </p:spTree>
    <p:extLst>
      <p:ext uri="{BB962C8B-B14F-4D97-AF65-F5344CB8AC3E}">
        <p14:creationId xmlns:p14="http://schemas.microsoft.com/office/powerpoint/2010/main" val="730833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Pre-work</a:t>
            </a:r>
            <a:endParaRPr lang="uk-UA" dirty="0"/>
          </a:p>
        </p:txBody>
      </p:sp>
      <p:sp>
        <p:nvSpPr>
          <p:cNvPr id="3" name="Місце для вмісту 2"/>
          <p:cNvSpPr>
            <a:spLocks noGrp="1"/>
          </p:cNvSpPr>
          <p:nvPr>
            <p:ph idx="1"/>
          </p:nvPr>
        </p:nvSpPr>
        <p:spPr>
          <a:xfrm>
            <a:off x="1141413" y="2266405"/>
            <a:ext cx="9905998" cy="3563984"/>
          </a:xfrm>
        </p:spPr>
        <p:txBody>
          <a:bodyPr>
            <a:normAutofit/>
          </a:bodyPr>
          <a:lstStyle/>
          <a:p>
            <a:pPr marL="0" indent="0" algn="just">
              <a:buNone/>
            </a:pPr>
            <a:r>
              <a:rPr lang="en-US" sz="2400" dirty="0"/>
              <a:t>The primary purpose of this phase is to capture all resources and the interactions between those resources.</a:t>
            </a:r>
          </a:p>
          <a:p>
            <a:pPr marL="0" indent="0" algn="just">
              <a:buNone/>
            </a:pPr>
            <a:endParaRPr lang="en-US" sz="2400" b="1" dirty="0"/>
          </a:p>
          <a:p>
            <a:pPr marL="0" indent="0" algn="just">
              <a:buNone/>
            </a:pPr>
            <a:r>
              <a:rPr lang="en-US" sz="2400" b="1" dirty="0"/>
              <a:t>This phase includes 2 tasks:</a:t>
            </a:r>
          </a:p>
          <a:p>
            <a:pPr algn="just"/>
            <a:r>
              <a:rPr lang="en-US" sz="2400" dirty="0"/>
              <a:t>create a component interaction diagram (CID);</a:t>
            </a:r>
          </a:p>
          <a:p>
            <a:pPr algn="just"/>
            <a:r>
              <a:rPr lang="en-US" sz="2400" dirty="0"/>
              <a:t>transfer all of the interactions from the diagram into the RMA workbook template</a:t>
            </a:r>
            <a:endParaRPr lang="uk-UA" sz="2400" dirty="0"/>
          </a:p>
        </p:txBody>
      </p:sp>
    </p:spTree>
    <p:extLst>
      <p:ext uri="{BB962C8B-B14F-4D97-AF65-F5344CB8AC3E}">
        <p14:creationId xmlns:p14="http://schemas.microsoft.com/office/powerpoint/2010/main" val="115201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some general guidance applies</a:t>
            </a:r>
            <a:r>
              <a:rPr lang="uk-UA" dirty="0"/>
              <a:t> </a:t>
            </a:r>
            <a:r>
              <a:rPr lang="en-US" dirty="0"/>
              <a:t>for create CID:</a:t>
            </a:r>
            <a:endParaRPr lang="uk-UA" dirty="0"/>
          </a:p>
        </p:txBody>
      </p:sp>
      <p:sp>
        <p:nvSpPr>
          <p:cNvPr id="3" name="Місце для вмісту 2"/>
          <p:cNvSpPr>
            <a:spLocks noGrp="1"/>
          </p:cNvSpPr>
          <p:nvPr>
            <p:ph idx="1"/>
          </p:nvPr>
        </p:nvSpPr>
        <p:spPr>
          <a:xfrm>
            <a:off x="997722" y="2823753"/>
            <a:ext cx="9905998" cy="3124201"/>
          </a:xfrm>
        </p:spPr>
        <p:txBody>
          <a:bodyPr/>
          <a:lstStyle/>
          <a:p>
            <a:r>
              <a:rPr lang="en-US" sz="2400" dirty="0"/>
              <a:t>Do not include physical hardware. </a:t>
            </a:r>
            <a:endParaRPr lang="uk-UA" sz="2400" dirty="0"/>
          </a:p>
          <a:p>
            <a:endParaRPr lang="en-US" sz="2400" dirty="0"/>
          </a:p>
          <a:p>
            <a:r>
              <a:rPr lang="en-US" sz="2400" dirty="0"/>
              <a:t>Enumerating instances</a:t>
            </a:r>
            <a:endParaRPr lang="uk-UA" sz="2400" dirty="0"/>
          </a:p>
          <a:p>
            <a:endParaRPr lang="uk-UA" sz="2400" dirty="0"/>
          </a:p>
          <a:p>
            <a:r>
              <a:rPr lang="en-US" sz="2400" dirty="0"/>
              <a:t>Include all dependencies</a:t>
            </a:r>
            <a:endParaRPr lang="uk-UA" sz="2400" dirty="0"/>
          </a:p>
          <a:p>
            <a:endParaRPr lang="uk-UA" dirty="0"/>
          </a:p>
        </p:txBody>
      </p:sp>
    </p:spTree>
    <p:extLst>
      <p:ext uri="{BB962C8B-B14F-4D97-AF65-F5344CB8AC3E}">
        <p14:creationId xmlns:p14="http://schemas.microsoft.com/office/powerpoint/2010/main" val="2646124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5573" y="705395"/>
            <a:ext cx="2124301" cy="1905000"/>
          </a:xfrm>
        </p:spPr>
        <p:txBody>
          <a:bodyPr>
            <a:normAutofit/>
          </a:bodyPr>
          <a:lstStyle/>
          <a:p>
            <a:pPr algn="ctr"/>
            <a:r>
              <a:rPr lang="en-US" dirty="0"/>
              <a:t>Task 1: </a:t>
            </a:r>
            <a:br>
              <a:rPr lang="en-US" dirty="0"/>
            </a:br>
            <a:r>
              <a:rPr lang="en-US" dirty="0"/>
              <a:t>Create </a:t>
            </a:r>
            <a:br>
              <a:rPr lang="en-US" dirty="0"/>
            </a:br>
            <a:r>
              <a:rPr lang="en-US" dirty="0"/>
              <a:t>the CID</a:t>
            </a:r>
            <a:endParaRPr lang="uk-UA" dirty="0"/>
          </a:p>
        </p:txBody>
      </p:sp>
      <p:pic>
        <p:nvPicPr>
          <p:cNvPr id="4" name="Рисунок 3"/>
          <p:cNvPicPr>
            <a:picLocks noChangeAspect="1"/>
          </p:cNvPicPr>
          <p:nvPr/>
        </p:nvPicPr>
        <p:blipFill>
          <a:blip r:embed="rId2"/>
          <a:stretch>
            <a:fillRect/>
          </a:stretch>
        </p:blipFill>
        <p:spPr>
          <a:xfrm>
            <a:off x="2429691" y="29859"/>
            <a:ext cx="9282249" cy="6802015"/>
          </a:xfrm>
          <a:prstGeom prst="rect">
            <a:avLst/>
          </a:prstGeom>
        </p:spPr>
      </p:pic>
    </p:spTree>
    <p:extLst>
      <p:ext uri="{BB962C8B-B14F-4D97-AF65-F5344CB8AC3E}">
        <p14:creationId xmlns:p14="http://schemas.microsoft.com/office/powerpoint/2010/main" val="1708729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970124" y="3468324"/>
            <a:ext cx="10345439" cy="2671219"/>
          </a:xfrm>
          <a:prstGeom prst="rect">
            <a:avLst/>
          </a:prstGeom>
        </p:spPr>
      </p:pic>
      <p:sp>
        <p:nvSpPr>
          <p:cNvPr id="3" name="Прямокутник 2"/>
          <p:cNvSpPr/>
          <p:nvPr/>
        </p:nvSpPr>
        <p:spPr>
          <a:xfrm>
            <a:off x="970123" y="1397675"/>
            <a:ext cx="10345439" cy="1200329"/>
          </a:xfrm>
          <a:prstGeom prst="rect">
            <a:avLst/>
          </a:prstGeom>
        </p:spPr>
        <p:txBody>
          <a:bodyPr wrap="square">
            <a:spAutoFit/>
          </a:bodyPr>
          <a:lstStyle/>
          <a:p>
            <a:pPr marL="285750" indent="-285750" algn="just">
              <a:buFont typeface="Arial" panose="020B0604020202020204" pitchFamily="34" charset="0"/>
              <a:buChar char="•"/>
            </a:pPr>
            <a:r>
              <a:rPr lang="en-US" dirty="0"/>
              <a:t>Interaction arrows and numbers. The most important pieces of information are the component interactions, which are analyzed in the Discover phase to explore all of the different failures that might be encountered. The interactions are all labeled with a number that will be transferred into the RMA workbook.</a:t>
            </a:r>
            <a:endParaRPr lang="uk-UA" dirty="0"/>
          </a:p>
        </p:txBody>
      </p:sp>
    </p:spTree>
    <p:extLst>
      <p:ext uri="{BB962C8B-B14F-4D97-AF65-F5344CB8AC3E}">
        <p14:creationId xmlns:p14="http://schemas.microsoft.com/office/powerpoint/2010/main" val="759153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75582" y="1437073"/>
            <a:ext cx="5668464" cy="3944825"/>
          </a:xfrm>
          <a:prstGeom prst="rect">
            <a:avLst/>
          </a:prstGeom>
        </p:spPr>
      </p:pic>
      <p:sp>
        <p:nvSpPr>
          <p:cNvPr id="3" name="Прямокутник 2"/>
          <p:cNvSpPr/>
          <p:nvPr/>
        </p:nvSpPr>
        <p:spPr>
          <a:xfrm>
            <a:off x="6597131" y="2393822"/>
            <a:ext cx="5002686" cy="2031325"/>
          </a:xfrm>
          <a:prstGeom prst="rect">
            <a:avLst/>
          </a:prstGeom>
        </p:spPr>
        <p:txBody>
          <a:bodyPr wrap="square">
            <a:spAutoFit/>
          </a:bodyPr>
          <a:lstStyle/>
          <a:p>
            <a:pPr marL="285750" indent="-285750" algn="just">
              <a:buFont typeface="Arial" panose="020B0604020202020204" pitchFamily="34" charset="0"/>
              <a:buChar char="•"/>
            </a:pPr>
            <a:r>
              <a:rPr lang="en-US" dirty="0"/>
              <a:t>Certificates.</a:t>
            </a:r>
            <a:r>
              <a:rPr lang="uk-UA" dirty="0"/>
              <a:t> </a:t>
            </a:r>
          </a:p>
          <a:p>
            <a:pPr algn="just"/>
            <a:r>
              <a:rPr lang="en-US" dirty="0"/>
              <a:t>The certificate shape is used to highlight instances where certificates are required. Certificate related failures are frequent sources of failure. Notice how the certificates in the diagram are color-coded to match the corresponding interaction</a:t>
            </a:r>
            <a:endParaRPr lang="uk-UA" dirty="0"/>
          </a:p>
        </p:txBody>
      </p:sp>
    </p:spTree>
    <p:extLst>
      <p:ext uri="{BB962C8B-B14F-4D97-AF65-F5344CB8AC3E}">
        <p14:creationId xmlns:p14="http://schemas.microsoft.com/office/powerpoint/2010/main" val="1893210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AF000CF81EB34593C094A2F0ADD9CB" ma:contentTypeVersion="8" ma:contentTypeDescription="Create a new document." ma:contentTypeScope="" ma:versionID="ab2e5a7c87bad5fae8679a739a0318e5">
  <xsd:schema xmlns:xsd="http://www.w3.org/2001/XMLSchema" xmlns:xs="http://www.w3.org/2001/XMLSchema" xmlns:p="http://schemas.microsoft.com/office/2006/metadata/properties" xmlns:ns2="8f01885a-8a83-49e9-bc1d-561663562ae8" targetNamespace="http://schemas.microsoft.com/office/2006/metadata/properties" ma:root="true" ma:fieldsID="f3e086080f5be3bc8a4b125b48043869" ns2:_="">
    <xsd:import namespace="8f01885a-8a83-49e9-bc1d-561663562ae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01885a-8a83-49e9-bc1d-561663562a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B1EDC8-A1C7-4702-AAC5-04F048DFFACE}"/>
</file>

<file path=customXml/itemProps2.xml><?xml version="1.0" encoding="utf-8"?>
<ds:datastoreItem xmlns:ds="http://schemas.openxmlformats.org/officeDocument/2006/customXml" ds:itemID="{5BB5D21C-C5BB-43B1-BCDA-436BE3B63C8B}">
  <ds:schemaRefs>
    <ds:schemaRef ds:uri="http://purl.org/dc/dcmitype/"/>
    <ds:schemaRef ds:uri="http://purl.org/dc/terms/"/>
    <ds:schemaRef ds:uri="http://schemas.microsoft.com/office/infopath/2007/PartnerControls"/>
    <ds:schemaRef ds:uri="http://purl.org/dc/elements/1.1/"/>
    <ds:schemaRef ds:uri="http://www.w3.org/XML/1998/namespace"/>
    <ds:schemaRef ds:uri="http://schemas.microsoft.com/office/2006/documentManagement/types"/>
    <ds:schemaRef ds:uri="http://schemas.openxmlformats.org/package/2006/metadata/core-properties"/>
    <ds:schemaRef ds:uri="45f32500-52e3-436d-84a3-53b85817fa8d"/>
    <ds:schemaRef ds:uri="http://schemas.microsoft.com/office/2006/metadata/properties"/>
  </ds:schemaRefs>
</ds:datastoreItem>
</file>

<file path=customXml/itemProps3.xml><?xml version="1.0" encoding="utf-8"?>
<ds:datastoreItem xmlns:ds="http://schemas.openxmlformats.org/officeDocument/2006/customXml" ds:itemID="{8C89E184-0D0E-4272-962B-7C2A54E53A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Mesh</Template>
  <TotalTime>2063</TotalTime>
  <Words>611</Words>
  <Application>Microsoft Office PowerPoint</Application>
  <PresentationFormat>Widescreen</PresentationFormat>
  <Paragraphs>89</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Century Gothic</vt:lpstr>
      <vt:lpstr>Mesh</vt:lpstr>
      <vt:lpstr>Resilience/failover &amp;scalability </vt:lpstr>
      <vt:lpstr>Resilience. Overview</vt:lpstr>
      <vt:lpstr>Benefits of RMA</vt:lpstr>
      <vt:lpstr>How it works</vt:lpstr>
      <vt:lpstr>Pre-work</vt:lpstr>
      <vt:lpstr>some general guidance applies for create CID:</vt:lpstr>
      <vt:lpstr>Task 1:  Create  the CID</vt:lpstr>
      <vt:lpstr>PowerPoint Presentation</vt:lpstr>
      <vt:lpstr>PowerPoint Presentation</vt:lpstr>
      <vt:lpstr>PowerPoint Presentation</vt:lpstr>
      <vt:lpstr>PowerPoint Presentation</vt:lpstr>
      <vt:lpstr>Task 2: Transfer the interactions from the diagram to the RMA workbook</vt:lpstr>
      <vt:lpstr>discover</vt:lpstr>
      <vt:lpstr>Example</vt:lpstr>
      <vt:lpstr>Failure categories</vt:lpstr>
      <vt:lpstr>Rate</vt:lpstr>
      <vt:lpstr>Columns of the RMA workbook used during the failure effects analysis exercise</vt:lpstr>
      <vt:lpstr>ACT</vt:lpstr>
      <vt:lpstr>Implementation considerations </vt:lpstr>
      <vt:lpstr>Failover Servers On The Cloud </vt:lpstr>
      <vt:lpstr> failover server options</vt:lpstr>
      <vt:lpstr>Advantages of Cloud Failover</vt:lpstr>
      <vt:lpstr>Scalability in the Cloud</vt:lpstr>
      <vt:lpstr>Vertical Scaling vs.  Horizontal Scaling vs.  Diagonal Scaling</vt:lpstr>
      <vt:lpstr>Best Practices for Maximizing Cloud Scalability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Логічне та функціональне програмування</dc:title>
  <dc:creator>Petro Kushchak</dc:creator>
  <cp:lastModifiedBy>Petro Kushchak</cp:lastModifiedBy>
  <cp:revision>71</cp:revision>
  <dcterms:created xsi:type="dcterms:W3CDTF">2017-09-05T16:28:45Z</dcterms:created>
  <dcterms:modified xsi:type="dcterms:W3CDTF">2020-12-22T09:30:38Z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0x010100D5AF000CF81EB34593C094A2F0ADD9CB</vt:lpwstr>
  </property>
</Properties>
</file>