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35e32a1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35e32a1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35e32a13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d35e32a13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35e32a1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d35e32a1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d35e32a13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d35e32a13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d35e32a13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d35e32a13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d35e32a1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d35e32a1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d35e32a1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d35e32a1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35e32a13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35e32a13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d35e32a1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d35e32a1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d35e32a13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d35e32a13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35e32a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35e32a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d35e32a1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d35e32a1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d35e32a1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d35e32a1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d35e32a13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d35e32a13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d35e32a13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d35e32a13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d35e32a13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d35e32a13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d35e32a13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d35e32a13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35e32a1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35e32a1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35e32a1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35e32a1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35e32a1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35e32a1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d35e32a1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d35e32a1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35e32a1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d35e32a1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35e32a1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d35e32a1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35e32a1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35e32a1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и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07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 фотографія з підписом">
  <p:cSld name="Панорамна фотографія з підписом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56060" y="3549649"/>
            <a:ext cx="7429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484709" y="699084"/>
            <a:ext cx="6169500" cy="237360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56060" y="3974702"/>
            <a:ext cx="74295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та підпис">
  <p:cSld name="Назва та підпис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56059" y="457201"/>
            <a:ext cx="74295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з підписом">
  <p:cSld name="Цитата з підписом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lang="uk" sz="6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lang="uk" sz="6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Font typeface="Century Gothic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ка назви">
  <p:cSld name="Картка назви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56057" y="3583036"/>
            <a:ext cx="7429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ка назви цитати">
  <p:cSld name="Картка назви цитат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lang="uk" sz="6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8" name="Google Shape;98;p15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lang="uk" sz="6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56059" y="2914650"/>
            <a:ext cx="7429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Істина/хибність">
  <p:cSld name="Істина/хибність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56059" y="457201"/>
            <a:ext cx="7429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56059" y="2628900"/>
            <a:ext cx="7429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 rot="5400000">
            <a:off x="3399158" y="-542851"/>
            <a:ext cx="23433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ий заголовок і текст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5513559" y="1571399"/>
            <a:ext cx="38862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1741809" y="-428700"/>
            <a:ext cx="3886200" cy="5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8575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rtl="0">
              <a:spcBef>
                <a:spcPts val="500"/>
              </a:spcBef>
              <a:spcAft>
                <a:spcPts val="50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та вміс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розділу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13258" y="3583036"/>
            <a:ext cx="6515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’єкти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56059" y="2000249"/>
            <a:ext cx="36576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marL="2286000" lvl="4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marL="2743200" lvl="5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marL="3200400" lvl="6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marL="3657600" lvl="7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marL="4114800" lvl="8" indent="-28575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7959" y="2000250"/>
            <a:ext cx="36576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marL="2286000" lvl="4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marL="2743200" lvl="5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marL="3200400" lvl="6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marL="3657600" lvl="7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marL="4114800" lvl="8" indent="-28575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071960" y="1993900"/>
            <a:ext cx="3441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56059" y="2432446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marL="2286000" lvl="4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marL="2743200" lvl="5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marL="3200400" lvl="6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marL="3657600" lvl="7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marL="4114800" lvl="8" indent="-28575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832350" y="2000250"/>
            <a:ext cx="3453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7959" y="2432446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marL="2286000" lvl="4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marL="2743200" lvl="5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marL="3200400" lvl="6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marL="3657600" lvl="7" indent="-28575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marL="4114800" lvl="8" indent="-28575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и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міст і підпис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56058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27859" y="457201"/>
            <a:ext cx="44577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56058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і підпис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56058" y="1200150"/>
            <a:ext cx="4000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575300" y="-13716"/>
            <a:ext cx="2457300" cy="517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56058" y="2228850"/>
            <a:ext cx="4000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99409" y="441245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3828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056959" y="4412456"/>
            <a:ext cx="24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84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84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uk-ua/azure/azure-monitor/app/app-insights-overview" TargetMode="External"/><Relationship Id="rId7" Type="http://schemas.openxmlformats.org/officeDocument/2006/relationships/hyperlink" Target="https://stackify.com/application-performance-metric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olutionsreview.com/network-monitoring/active-monitoring-and-passive-monitoring-whats-the-difference/" TargetMode="External"/><Relationship Id="rId5" Type="http://schemas.openxmlformats.org/officeDocument/2006/relationships/hyperlink" Target="https://sweetcode.io/azure-monitor-aws-cloudwatch/" TargetMode="External"/><Relationship Id="rId4" Type="http://schemas.openxmlformats.org/officeDocument/2006/relationships/hyperlink" Target="https://aws.amazon.com/cloudwatch/?nc1=h_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25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Times New Roman"/>
                <a:ea typeface="Times New Roman"/>
                <a:cs typeface="Times New Roman"/>
                <a:sym typeface="Times New Roman"/>
              </a:rPr>
              <a:t>Monitoring</a:t>
            </a:r>
            <a:endParaRPr sz="7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6991800" y="3396675"/>
            <a:ext cx="1840500" cy="113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ПІДСУМОК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1175250"/>
            <a:ext cx="8520600" cy="693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Monitoring </a:t>
            </a:r>
            <a:r>
              <a:rPr lang="uk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AmazonCloudWatch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11700" y="1868250"/>
            <a:ext cx="42603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■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Прозорість;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■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Виявлення проблем у стеці;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72000" y="1868250"/>
            <a:ext cx="42603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"/>
              <a:buChar char="■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Автоматизація;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"/>
              <a:buChar char="■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Розуміння тенденцій і стану ваших особистих ресурсів;</a:t>
            </a:r>
            <a:endParaRPr sz="24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201500" y="3485850"/>
            <a:ext cx="67410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■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сторонніх інтеграцій</a:t>
            </a:r>
            <a:r>
              <a:rPr lang="uk" sz="2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311700" y="-119250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ТИПИ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11700" y="1185300"/>
            <a:ext cx="4260300" cy="181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це кількісно вимірювана міра, яка використовується для відстеження та оцінки стану конкретного бізнес-процесу.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644850" y="1185300"/>
            <a:ext cx="4187400" cy="18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це вимірювання продуктивності окремого процесу і системи в цілому.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387" y="3147450"/>
            <a:ext cx="6769224" cy="19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>
            <a:endCxn id="203" idx="0"/>
          </p:cNvCxnSpPr>
          <p:nvPr/>
        </p:nvCxnSpPr>
        <p:spPr>
          <a:xfrm flipH="1">
            <a:off x="2441850" y="674700"/>
            <a:ext cx="1999500" cy="51060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30"/>
          <p:cNvCxnSpPr>
            <a:endCxn id="204" idx="0"/>
          </p:cNvCxnSpPr>
          <p:nvPr/>
        </p:nvCxnSpPr>
        <p:spPr>
          <a:xfrm>
            <a:off x="4701250" y="683100"/>
            <a:ext cx="2037300" cy="50220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15300" y="-459050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3429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Satisfaction / Apdex Scores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5293" y="1573000"/>
            <a:ext cx="9113400" cy="117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pic>
        <p:nvPicPr>
          <p:cNvPr id="215" name="Google Shape;215;p31" descr="Web Application Performance Metrics for Satisfac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400" y="2954985"/>
            <a:ext cx="8520601" cy="218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0" y="-258200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Response Time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Ці два графіки мають однакове середнє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2" descr="Application Performance Metrics Averages"/>
          <p:cNvPicPr preferRelativeResize="0"/>
          <p:nvPr/>
        </p:nvPicPr>
        <p:blipFill rotWithShape="1">
          <a:blip r:embed="rId3">
            <a:alphaModFix/>
          </a:blip>
          <a:srcRect t="22934"/>
          <a:stretch/>
        </p:blipFill>
        <p:spPr>
          <a:xfrm>
            <a:off x="1255575" y="2174900"/>
            <a:ext cx="6632851" cy="2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0" y="-45907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3429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Rates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33" descr="data quality metric: data transformation error rate evolution over time"/>
          <p:cNvPicPr preferRelativeResize="0"/>
          <p:nvPr/>
        </p:nvPicPr>
        <p:blipFill rotWithShape="1">
          <a:blip r:embed="rId3">
            <a:alphaModFix/>
          </a:blip>
          <a:srcRect l="3025" t="6377" r="4175" b="6377"/>
          <a:stretch/>
        </p:blipFill>
        <p:spPr>
          <a:xfrm>
            <a:off x="1884496" y="1574223"/>
            <a:ext cx="5374999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0" y="-479200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Application Instances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4" descr="Пов’язане зображенн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245" y="1606203"/>
            <a:ext cx="8274915" cy="35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-12" y="-469150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Rate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5" descr="Request latency metrics (in ms) per request rate 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012" y="1552600"/>
            <a:ext cx="5807375" cy="3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6"/>
          <p:cNvSpPr txBox="1">
            <a:spLocks noGrp="1"/>
          </p:cNvSpPr>
          <p:nvPr>
            <p:ph type="body" idx="1"/>
          </p:nvPr>
        </p:nvSpPr>
        <p:spPr>
          <a:xfrm>
            <a:off x="0" y="-43897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&amp; Server CPU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6" descr="Результат пошуку зображень за запитом &quot;Application &amp; Server CPU metrics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113" y="1655450"/>
            <a:ext cx="6517774" cy="3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0" y="-532450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Availability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7" descr="Результат пошуку зображень за запитом &quot;application availability monitor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375" y="1529350"/>
            <a:ext cx="5613250" cy="36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0" y="-48217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 Collection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38" descr="Результат пошуку зображень за запитом &quot;Garbage Collection metric monitor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318" y="1606200"/>
            <a:ext cx="7503358" cy="35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ЗМІСТ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716350"/>
            <a:ext cx="8520600" cy="425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Що? Як? Навіщо?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Системи моніторингу ІТ-інфраструктури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Monitor vs AWS CloudWatch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Підсумок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Типи метрик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Приклади метрик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Підсумок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Активний та пасивний моніторинг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Підсумок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Недоліки моніторингу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  <a:endParaRPr sz="1400" b="1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uk" sz="14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джерел</a:t>
            </a:r>
            <a:endParaRPr sz="1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ПІДСУМОК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-15300" y="98752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Вимірювання продуктивності додатків необхідне для всіх типів програм. 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Зібрані показники можуть бути використані для вимірювання та контролю продуктивності вашої програми.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163500" y="213150"/>
            <a:ext cx="88170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АКТИВНИЙ ТА ПАСИВНИЙ МОНІТОРИНГ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163500" y="1098875"/>
            <a:ext cx="4408500" cy="3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Активний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8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Моніторинг конфігураційних одиниць чи послуг, який використовує автомат. регулярні перевірки для відслідковування поточного статусу об’єкта. </a:t>
            </a:r>
            <a:endParaRPr sz="18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8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Інструменти з’ясовують стан і доступність конфігураційних одиниць. Будь-яке відхилення викличе попередження, що перенаправиться необхідній команді чи інструменту для прийняття необхідних дій.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4571850" y="1098875"/>
            <a:ext cx="4408500" cy="3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Пасивний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8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Моніторинг конфігураційних одиниць, послуг чи процесу, який базується на попередженнях чи повідомленнях про поточний стан об’єкта.</a:t>
            </a:r>
            <a:endParaRPr sz="18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8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Інструменти виявляють і збирають події без прийняття яких-небудь дій у відповідь.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ПІДСУМОК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-15300" y="98752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Інструменти аналізу логів є основою обох підходів до моніторингу сервера.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Важко зробити перехід від пасивного до активного моніторингу.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НЕДОЛІКИ МОНІТОРИНГУ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-15300" y="98752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Гроші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Додаткове навантаження на сервер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Безпека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-15300" y="98752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Моніторинг полегшує життя розробникам;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Великий вибір систем моніторингу дозволяє вибрати найкращий для Вашої аплікації;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∙"/>
            </a:pPr>
            <a:r>
              <a:rPr lang="uk" sz="2400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Будь-яка форма моніторингу сервера краще, ніж жодна.</a:t>
            </a:r>
            <a:endParaRPr sz="2400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СПИСОК ДЖЕРЕЛ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-15300" y="987525"/>
            <a:ext cx="9144000" cy="353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uk" sz="2400" b="1" u="sng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https://docs.microsoft.com/uk-ua/azure/azure-monitor/app/app-insights-overview</a:t>
            </a:r>
            <a:endParaRPr sz="2400" b="1" u="sng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uk" sz="2400" b="1" u="sng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https://aws.amazon.com/cloudwatch/?nc1=h_ls</a:t>
            </a:r>
            <a:endParaRPr sz="2400" b="1" u="sng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uk" sz="2400" b="1" u="sng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https://sweetcode.io/azure-monitor-aws-cloudwatch/</a:t>
            </a:r>
            <a:endParaRPr sz="2400" b="1" u="sng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uk" sz="2400" b="1" u="sng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https://solutionsreview.com/network-monitoring/active-monitoring-and-passive-monitoring-whats-the-difference/</a:t>
            </a:r>
            <a:endParaRPr sz="2400" b="1" u="sng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AutoNum type="arabicPeriod"/>
            </a:pPr>
            <a:r>
              <a:rPr lang="uk" sz="2400" b="1" u="sng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https://stackify.com/application-performance-metrics/</a:t>
            </a:r>
            <a:endParaRPr sz="2400" b="1" u="sng" cap="small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2240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ЩО? ЯК? НАВІЩО?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849" y="1152477"/>
            <a:ext cx="8832298" cy="375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СИСТЕМА КОНТРОЛЮ І МОНІТОРИНГУ ІТ ІНФРАСТРУКТУРИ ЗАБЕЗПЕЧУЄ: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3661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3111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∙"/>
            </a:pPr>
            <a:r>
              <a:rPr lang="uk" sz="19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моніторинг всіх важливих параметрів роботи ІТ інфраструктури в режимі 24×7;</a:t>
            </a:r>
            <a:endParaRPr sz="1900">
              <a:solidFill>
                <a:srgbClr val="FFFFFF"/>
              </a:solidFill>
            </a:endParaRPr>
          </a:p>
          <a:p>
            <a:pPr marL="342900" lvl="0" indent="-3111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∙"/>
            </a:pPr>
            <a:r>
              <a:rPr lang="uk" sz="19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централізований контроль всіх параметрів ІТ-інфраструктури з єдиного АРМ оператора;</a:t>
            </a:r>
            <a:endParaRPr sz="1900">
              <a:solidFill>
                <a:srgbClr val="FFFFFF"/>
              </a:solidFill>
            </a:endParaRPr>
          </a:p>
          <a:p>
            <a:pPr marL="342900" lvl="0" indent="-3111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∙"/>
            </a:pPr>
            <a:r>
              <a:rPr lang="uk" sz="19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нотифікація ІТ персоналу і клієнтів у разі ризиків або виникнення аварійних ситуацій;</a:t>
            </a:r>
            <a:endParaRPr sz="1900">
              <a:solidFill>
                <a:srgbClr val="FFFFFF"/>
              </a:solidFill>
            </a:endParaRPr>
          </a:p>
          <a:p>
            <a:pPr marL="342900" lvl="0" indent="-3111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oto Sans Symbols"/>
              <a:buChar char="∙"/>
            </a:pPr>
            <a:r>
              <a:rPr lang="uk" sz="1900" b="1" cap="small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скорочення експлуатаційних витрат.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СИСТЕМИ МОНІТОРИНГУ ІТ-ІНФРАСТРУКТУРИ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9542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Times New Roman"/>
              <a:buChar char="■"/>
            </a:pPr>
            <a:r>
              <a:rPr lang="uk" sz="2400" b="1" cap="small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Application Insight</a:t>
            </a: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Times New Roman"/>
              <a:buChar char="■"/>
            </a:pPr>
            <a:r>
              <a:rPr lang="uk" sz="2400" b="1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Relic APM</a:t>
            </a: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Libre Franklin"/>
              <a:buChar char="■"/>
            </a:pPr>
            <a:r>
              <a:rPr lang="uk" sz="2400" b="1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SharePath</a:t>
            </a: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Libre Franklin"/>
              <a:buChar char="■"/>
            </a:pPr>
            <a:r>
              <a:rPr lang="uk" sz="2400" b="1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Raygun</a:t>
            </a: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Clr>
                <a:srgbClr val="EBEBEB"/>
              </a:buClr>
              <a:buSzPts val="2400"/>
              <a:buFont typeface="Libre Franklin"/>
              <a:buChar char="■"/>
            </a:pPr>
            <a:r>
              <a:rPr lang="uk" sz="2400" b="1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Scout</a:t>
            </a: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4" descr="Sharepath is an APM tool to cons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900" y="2935175"/>
            <a:ext cx="6110149" cy="21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AZURE MONITOR VS AWS CLOUDWATCH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3661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5" descr="Результат пошуку зображень за запитом &quot;azure ico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75" y="879350"/>
            <a:ext cx="2775825" cy="27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Результат пошуку зображень за запитом &quot;amazon web services icon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6475" y="2367675"/>
            <a:ext cx="4934775" cy="27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AZURE APPLICATION INSIGHTS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3661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875" y="1203900"/>
            <a:ext cx="7014249" cy="36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AMAZON WEB SERVICES CLOUDWATCH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11700" y="13661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250" y="1341375"/>
            <a:ext cx="8721499" cy="34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203925"/>
            <a:ext cx="8520600" cy="1162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latin typeface="Times New Roman"/>
                <a:ea typeface="Times New Roman"/>
                <a:cs typeface="Times New Roman"/>
                <a:sym typeface="Times New Roman"/>
              </a:rPr>
              <a:t>AMAZON WEB SERVICES CLOUDWATCH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3661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1">
              <a:solidFill>
                <a:srgbClr val="EBEB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66125"/>
            <a:ext cx="9144000" cy="299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ітчаста">
  <a:themeElements>
    <a:clrScheme name="Сітчаста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F000CF81EB34593C094A2F0ADD9CB" ma:contentTypeVersion="8" ma:contentTypeDescription="Create a new document." ma:contentTypeScope="" ma:versionID="ab2e5a7c87bad5fae8679a739a0318e5">
  <xsd:schema xmlns:xsd="http://www.w3.org/2001/XMLSchema" xmlns:xs="http://www.w3.org/2001/XMLSchema" xmlns:p="http://schemas.microsoft.com/office/2006/metadata/properties" xmlns:ns2="8f01885a-8a83-49e9-bc1d-561663562ae8" targetNamespace="http://schemas.microsoft.com/office/2006/metadata/properties" ma:root="true" ma:fieldsID="f3e086080f5be3bc8a4b125b48043869" ns2:_="">
    <xsd:import namespace="8f01885a-8a83-49e9-bc1d-561663562a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1885a-8a83-49e9-bc1d-561663562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2E630A-8C67-4A69-B4E9-9C5530EBE1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971CD0-DF7C-4F5E-83F4-264F00DEC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5C05C6-4626-4A7C-8B32-509741F80F1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87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Libre Franklin</vt:lpstr>
      <vt:lpstr>Noto Sans Symbols</vt:lpstr>
      <vt:lpstr>Arial</vt:lpstr>
      <vt:lpstr>Times New Roman</vt:lpstr>
      <vt:lpstr>Century Gothic</vt:lpstr>
      <vt:lpstr>Сітчаста</vt:lpstr>
      <vt:lpstr>Monitoring</vt:lpstr>
      <vt:lpstr>ЗМІСТ</vt:lpstr>
      <vt:lpstr>ЩО? ЯК? НАВІЩО?</vt:lpstr>
      <vt:lpstr>СИСТЕМА КОНТРОЛЮ І МОНІТОРИНГУ ІТ ІНФРАСТРУКТУРИ ЗАБЕЗПЕЧУЄ:</vt:lpstr>
      <vt:lpstr>СИСТЕМИ МОНІТОРИНГУ ІТ-ІНФРАСТРУКТУРИ</vt:lpstr>
      <vt:lpstr>AZURE MONITOR VS AWS CLOUDWATCH</vt:lpstr>
      <vt:lpstr>AZURE APPLICATION INSIGHTS</vt:lpstr>
      <vt:lpstr>AMAZON WEB SERVICES CLOUDWATCH</vt:lpstr>
      <vt:lpstr>AMAZON WEB SERVICES CLOUDWATCH</vt:lpstr>
      <vt:lpstr>ПІДСУМОК</vt:lpstr>
      <vt:lpstr>ТИПИ МЕТРИК</vt:lpstr>
      <vt:lpstr>ПРИКЛАДИ МЕТРИК</vt:lpstr>
      <vt:lpstr>ПРИКЛАДИ МЕТРИК</vt:lpstr>
      <vt:lpstr>ПРИКЛАДИ МЕТРИК</vt:lpstr>
      <vt:lpstr>ПРИКЛАДИ МЕТРИК</vt:lpstr>
      <vt:lpstr>ПРИКЛАДИ МЕТРИК</vt:lpstr>
      <vt:lpstr>ПРИКЛАДИ МЕТРИК</vt:lpstr>
      <vt:lpstr>ПРИКЛАДИ МЕТРИК</vt:lpstr>
      <vt:lpstr>ПРИКЛАДИ МЕТРИК</vt:lpstr>
      <vt:lpstr>ПІДСУМОК</vt:lpstr>
      <vt:lpstr>АКТИВНИЙ ТА ПАСИВНИЙ МОНІТОРИНГ</vt:lpstr>
      <vt:lpstr>ПІДСУМОК</vt:lpstr>
      <vt:lpstr>НЕДОЛІКИ МОНІТОРИНГУ</vt:lpstr>
      <vt:lpstr>ВИСНОВКИ</vt:lpstr>
      <vt:lpstr>СПИСОК ДЖЕРЕЛ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</dc:title>
  <cp:lastModifiedBy>Petro Kushchak</cp:lastModifiedBy>
  <cp:revision>1</cp:revision>
  <dcterms:modified xsi:type="dcterms:W3CDTF">2020-12-22T09:18:54Z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0x010100D5AF000CF81EB34593C094A2F0ADD9CB</vt:lpwstr>
  </property>
</Properties>
</file>