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28"/>
  </p:notesMasterIdLst>
  <p:sldIdLst>
    <p:sldId id="256" r:id="rId4"/>
    <p:sldId id="286" r:id="rId5"/>
    <p:sldId id="287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4" r:id="rId15"/>
    <p:sldId id="30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3" r:id="rId24"/>
    <p:sldId id="315" r:id="rId25"/>
    <p:sldId id="316" r:id="rId26"/>
    <p:sldId id="317" r:id="rId27"/>
    <p:sldId id="319" r:id="rId29"/>
    <p:sldId id="32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customXml" Target="../customXml/item3.xml"/><Relationship Id="rId36" Type="http://schemas.openxmlformats.org/officeDocument/2006/relationships/customXml" Target="../customXml/item2.xml"/><Relationship Id="rId35" Type="http://schemas.openxmlformats.org/officeDocument/2006/relationships/customXml" Target="../customXml/item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ebp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geeksforgeeks.org/solid-principle-in-programming-understand-with-real-life-examples/" TargetMode="External"/><Relationship Id="rId6" Type="http://schemas.openxmlformats.org/officeDocument/2006/relationships/hyperlink" Target="https://www.freecodecamp.org/news/solid-principles-explained-in-plain-english/" TargetMode="External"/><Relationship Id="rId5" Type="http://schemas.openxmlformats.org/officeDocument/2006/relationships/hyperlink" Target="https://www.digitalocean.com/community/conceptual-articles/s-o-l-i-d-the-first-five-principles-of-object-oriented-design" TargetMode="External"/><Relationship Id="rId4" Type="http://schemas.openxmlformats.org/officeDocument/2006/relationships/hyperlink" Target="https://www.ba.in.ua/2024/06/14/pytannya-na-intervyu-shho-take-arhitekturni-prynczypy-solid/" TargetMode="External"/><Relationship Id="rId3" Type="http://schemas.openxmlformats.org/officeDocument/2006/relationships/hyperlink" Target="https://dou.ua/lenta/articles/solid-principles/" TargetMode="External"/><Relationship Id="rId2" Type="http://schemas.openxmlformats.org/officeDocument/2006/relationships/hyperlink" Target="https://campus.epam.ua/ua/blog/602" TargetMode="External"/><Relationship Id="rId1" Type="http://schemas.openxmlformats.org/officeDocument/2006/relationships/hyperlink" Target="https://journal.gen.tech/post/principi-solid-sho-ce-ta-yak-yih-zastosovuvati-kejsi-ta-porad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9600" b="1">
                <a:solidFill>
                  <a:srgbClr val="FFFFFF"/>
                </a:solidFill>
                <a:ea typeface="+mj-lt"/>
                <a:cs typeface="+mj-lt"/>
              </a:rPr>
              <a:t>OO Architectur</a:t>
            </a:r>
            <a:endParaRPr lang="uk-UA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40" y="5009515"/>
            <a:ext cx="9144000" cy="465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altLang="en-US" b="1" dirty="0">
                <a:ea typeface="Calibri" panose="020F0502020204030204"/>
                <a:cs typeface="Calibri" panose="020F0502020204030204"/>
              </a:rPr>
              <a:t>Підготувала Кравець Ольга ПМОм-11</a:t>
            </a:r>
            <a:endParaRPr lang="uk-UA" altLang="en-US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rcRect t="9660" b="62710"/>
          <a:stretch>
            <a:fillRect/>
          </a:stretch>
        </p:blipFill>
        <p:spPr>
          <a:xfrm>
            <a:off x="1336040" y="2288540"/>
            <a:ext cx="9541510" cy="185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єдиної відповідальності (SRP)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6890" y="1588135"/>
            <a:ext cx="8618220" cy="526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Single Responsibility Principle</a:t>
            </a:r>
            <a:r>
              <a:rPr sz="3200">
                <a:ea typeface="var(--ricos-custom-p-font-family"/>
                <a:cs typeface="+mn-lt"/>
              </a:rPr>
              <a:t>:</a:t>
            </a:r>
            <a:endParaRPr sz="3200">
              <a:ea typeface="var(--ricos-custom-p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4075" y="1340485"/>
            <a:ext cx="4587875" cy="526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Single Responsibility Principle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:</a:t>
            </a:r>
            <a:endParaRPr lang="uk-UA" sz="3200">
              <a:ea typeface="var(--ricos-custom-p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8520" y="1240790"/>
            <a:ext cx="4136390" cy="549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відкритості/закритості (OCP)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8945" y="1551940"/>
            <a:ext cx="9062720" cy="530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Open/Closed Principle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:</a:t>
            </a:r>
            <a:endParaRPr lang="uk-UA" altLang="en-US" sz="3200" b="1"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005" y="1570990"/>
            <a:ext cx="8290560" cy="423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426466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Open/Closed Principle</a:t>
            </a:r>
            <a:r>
              <a:rPr sz="3200">
                <a:ea typeface="var(--ricos-custom-p-font-family"/>
                <a:cs typeface="+mn-lt"/>
                <a:sym typeface="+mn-ea"/>
              </a:rPr>
              <a:t>:</a:t>
            </a: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7885" y="1373505"/>
            <a:ext cx="5997575" cy="530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заміщення Лісков (LSP)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9385" y="1442085"/>
            <a:ext cx="6019165" cy="539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Liskov Substitution Principle</a:t>
            </a:r>
            <a:r>
              <a:rPr lang="en-US" altLang="en-US" sz="3200" b="1">
                <a:ea typeface="var(--ricos-custom-h2-font-family"/>
                <a:cs typeface="+mn-lt"/>
              </a:rPr>
              <a:t>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548130"/>
            <a:ext cx="5419725" cy="32321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365" y="4503420"/>
            <a:ext cx="5991225" cy="219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Liskov Substitution Principle</a:t>
            </a:r>
            <a:r>
              <a:rPr lang="en-US" altLang="en-US" sz="3200" b="1">
                <a:ea typeface="var(--ricos-custom-h2-font-family"/>
                <a:cs typeface="+mn-lt"/>
              </a:rPr>
              <a:t>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3330" y="1638935"/>
            <a:ext cx="6918325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Принцип розділення інтерфейсу (ISP)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1580515"/>
            <a:ext cx="10177780" cy="514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61340"/>
            <a:ext cx="10515600" cy="1325563"/>
          </a:xfrm>
        </p:spPr>
        <p:txBody>
          <a:bodyPr>
            <a:normAutofit fontScale="90000"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Хто такий 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Роберт Мартін</a:t>
            </a: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?</a:t>
            </a:r>
            <a:b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</a:b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(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Дядько Боб</a:t>
            </a: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)</a:t>
            </a:r>
            <a:endParaRPr lang="uk-UA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97710"/>
            <a:ext cx="3415030" cy="45313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2980" y="445770"/>
            <a:ext cx="4529455" cy="623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117335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Interface Segregation Principle</a:t>
            </a:r>
            <a:r>
              <a:rPr lang="en-US" altLang="en-US" sz="3200" b="1">
                <a:ea typeface="var(--ricos-custom-h2-font-family"/>
                <a:cs typeface="+mn-lt"/>
              </a:rPr>
              <a:t>:</a:t>
            </a:r>
            <a:r>
              <a:rPr lang="uk-UA" altLang="en-US" sz="3200" b="1">
                <a:ea typeface="var(--ricos-custom-h2-font-family"/>
                <a:cs typeface="+mn-lt"/>
              </a:rPr>
              <a:t> </a:t>
            </a:r>
            <a:r>
              <a:rPr lang="en-US" altLang="en-US" sz="3200" b="1">
                <a:ea typeface="var(--ricos-custom-h2-font-family"/>
                <a:cs typeface="+mn-lt"/>
              </a:rPr>
              <a:t> створення одного великого інтерфейсу з багатьма методами, щоби передбачити всі можливі потреби.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t="4793"/>
          <a:stretch>
            <a:fillRect/>
          </a:stretch>
        </p:blipFill>
        <p:spPr>
          <a:xfrm>
            <a:off x="0" y="1964055"/>
            <a:ext cx="12192000" cy="4893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1090993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Interface Segregation Principle</a:t>
            </a:r>
            <a:r>
              <a:rPr lang="en-US" altLang="en-US" sz="3200" b="1">
                <a:ea typeface="var(--ricos-custom-h2-font-family"/>
                <a:cs typeface="+mn-lt"/>
              </a:rPr>
              <a:t>: замість одного загального інтерфейсу варто створювати декілька простих та мінімалістичних, які відображатимуть потреби клієнтів та не міститимуть зайвого функціоналу. 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006408"/>
            <a:ext cx="12192000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інверсії залежності (DIP)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8365" y="1389380"/>
            <a:ext cx="10465435" cy="528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Dependency Inversion Principle: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2845" y="1539875"/>
            <a:ext cx="7453630" cy="463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</a:rPr>
              <a:t>Dependency Inversion Principle: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3540" y="1377315"/>
            <a:ext cx="5315585" cy="48361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6160" y="2020570"/>
            <a:ext cx="5598160" cy="48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Як засвоїти принципи SOLID?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t="15574" b="9861"/>
          <a:stretch>
            <a:fillRect/>
          </a:stretch>
        </p:blipFill>
        <p:spPr>
          <a:xfrm>
            <a:off x="1245870" y="1555115"/>
            <a:ext cx="9700260" cy="5113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b="1" dirty="0" smtClean="0">
                <a:latin typeface="+mn-lt"/>
                <a:cs typeface="+mn-lt"/>
                <a:sym typeface="+mn-ea"/>
              </a:rPr>
              <a:t>Список джерел:</a:t>
            </a:r>
            <a:endParaRPr lang="en-US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hlinkClick r:id="rId1" action="ppaction://hlinkfile"/>
              </a:rPr>
              <a:t>Принципи SOLID — що це? Кейси та поради, як їх застосовувати</a:t>
            </a:r>
            <a:endParaRPr lang="en-US" altLang="en-US"/>
          </a:p>
          <a:p>
            <a:r>
              <a:rPr lang="en-US" altLang="en-US">
                <a:hlinkClick r:id="rId2" action="ppaction://hlinkfile"/>
              </a:rPr>
              <a:t>Принципи SOLID. Навіщо вони потрібні програмістам та як з ними працювати</a:t>
            </a:r>
            <a:endParaRPr lang="en-US" altLang="en-US"/>
          </a:p>
          <a:p>
            <a:r>
              <a:rPr lang="en-US" altLang="en-US">
                <a:hlinkClick r:id="rId3" action="ppaction://hlinkfile"/>
              </a:rPr>
              <a:t>Чому SOLID — важлива складова мислення програміста. Розбираємося на прикладах з кодом</a:t>
            </a:r>
            <a:endParaRPr lang="en-US" altLang="en-US">
              <a:hlinkClick r:id="rId3" action="ppaction://hlinkfile"/>
            </a:endParaRPr>
          </a:p>
          <a:p>
            <a:r>
              <a:rPr lang="en-US" altLang="en-US">
                <a:hlinkClick r:id="rId4" action="ppaction://hlinkfile"/>
              </a:rPr>
              <a:t>Питання на інтерв’ю. Що таке архітектурні принципи SOLID?</a:t>
            </a:r>
            <a:endParaRPr lang="en-US" altLang="en-US"/>
          </a:p>
          <a:p>
            <a:r>
              <a:rPr lang="en-US" altLang="en-US">
                <a:hlinkClick r:id="rId5" action="ppaction://hlinkfile"/>
              </a:rPr>
              <a:t>SOLID: The First 5 Principles of Object Oriented Design</a:t>
            </a:r>
            <a:endParaRPr lang="en-US" altLang="en-US"/>
          </a:p>
          <a:p>
            <a:r>
              <a:rPr lang="en-US" altLang="en-US">
                <a:hlinkClick r:id="rId6" action="ppaction://hlinkfile"/>
              </a:rPr>
              <a:t>The SOLID Principles of Object-Oriented Programming Explained in Plain English</a:t>
            </a:r>
            <a:endParaRPr lang="en-US" altLang="en-US"/>
          </a:p>
          <a:p>
            <a:r>
              <a:rPr lang="en-US" altLang="en-US">
                <a:hlinkClick r:id="rId7" action="ppaction://hlinkfile"/>
              </a:rPr>
              <a:t>SOLID Principles in Programming: Understand With Real Life Examples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 </a:t>
            </a: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80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altLang="en-US" sz="8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79271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latin typeface="+mn-lt"/>
                <a:ea typeface="var(--ricos-custom-h2-font-family"/>
                <a:cs typeface="+mn-lt"/>
                <a:sym typeface="+mn-ea"/>
              </a:rPr>
              <a:t>Що таке SOLID</a:t>
            </a:r>
            <a:r>
              <a:rPr lang="uk-UA" b="1">
                <a:latin typeface="+mn-lt"/>
                <a:ea typeface="var(--ricos-custom-h2-font-family"/>
                <a:cs typeface="+mn-lt"/>
                <a:sym typeface="+mn-ea"/>
              </a:rPr>
              <a:t>?</a:t>
            </a:r>
            <a:endParaRPr lang="uk-UA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b="11936"/>
          <a:stretch>
            <a:fillRect/>
          </a:stretch>
        </p:blipFill>
        <p:spPr>
          <a:xfrm>
            <a:off x="2165350" y="843280"/>
            <a:ext cx="7861935" cy="555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S — принцип єдиної відповідальності (Single Responsibility Principle, SRP)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O — принцип відкритості/закритості (Open/Closed Principle, OCP)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L — принцип заміщення Лісков (Liskov Substitution Principle, LSP)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39589" r="39474"/>
          <a:stretch>
            <a:fillRect/>
          </a:stretch>
        </p:blipFill>
        <p:spPr>
          <a:xfrm>
            <a:off x="4826635" y="1516380"/>
            <a:ext cx="2552700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I — принцип розділення інтерфейсу (Interface Segregation Principle, ISP)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39589" r="39474"/>
          <a:stretch>
            <a:fillRect/>
          </a:stretch>
        </p:blipFill>
        <p:spPr>
          <a:xfrm>
            <a:off x="4826635" y="1516380"/>
            <a:ext cx="2552700" cy="5120640"/>
          </a:xfrm>
          <a:prstGeom prst="rect">
            <a:avLst/>
          </a:prstGeom>
        </p:spPr>
      </p:pic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rcRect l="60526" r="18036"/>
          <a:stretch>
            <a:fillRect/>
          </a:stretch>
        </p:blipFill>
        <p:spPr>
          <a:xfrm>
            <a:off x="7379335" y="1517015"/>
            <a:ext cx="2613660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D — принцип інверсії залежності (Dependency Inversion Principle, DIP)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39589" r="39474"/>
          <a:stretch>
            <a:fillRect/>
          </a:stretch>
        </p:blipFill>
        <p:spPr>
          <a:xfrm>
            <a:off x="4826635" y="1516380"/>
            <a:ext cx="2552700" cy="5120640"/>
          </a:xfrm>
          <a:prstGeom prst="rect">
            <a:avLst/>
          </a:prstGeom>
        </p:spPr>
      </p:pic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rcRect l="60526" r="18036"/>
          <a:stretch>
            <a:fillRect/>
          </a:stretch>
        </p:blipFill>
        <p:spPr>
          <a:xfrm>
            <a:off x="7379335" y="1517015"/>
            <a:ext cx="2613660" cy="5120640"/>
          </a:xfrm>
          <a:prstGeom prst="rect">
            <a:avLst/>
          </a:prstGeom>
        </p:spPr>
      </p:pic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/>
          <a:srcRect l="81917"/>
          <a:stretch>
            <a:fillRect/>
          </a:stretch>
        </p:blipFill>
        <p:spPr>
          <a:xfrm>
            <a:off x="9992995" y="1516380"/>
            <a:ext cx="2204720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Навіщо потрібні принципи SOLID</a:t>
            </a: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?</a:t>
            </a:r>
            <a:endParaRPr lang="uk-UA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l="15348" t="7616" r="16390" b="8665"/>
          <a:stretch>
            <a:fillRect/>
          </a:stretch>
        </p:blipFill>
        <p:spPr>
          <a:xfrm>
            <a:off x="1125220" y="1691005"/>
            <a:ext cx="7647305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54ced-b74a-45e7-8564-a38042263669">
      <Terms xmlns="http://schemas.microsoft.com/office/infopath/2007/PartnerControls"/>
    </lcf76f155ced4ddcb4097134ff3c332f>
    <TaxCatchAll xmlns="71fbb8aa-47b2-416e-b634-128ca20c897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7E2342719C0BB4FB180C6AE5BDDD5A6" ma:contentTypeVersion="12" ma:contentTypeDescription="Створення нового документа." ma:contentTypeScope="" ma:versionID="d9a0106d9b33f12c402e439b84a2dfe3">
  <xsd:schema xmlns:xsd="http://www.w3.org/2001/XMLSchema" xmlns:xs="http://www.w3.org/2001/XMLSchema" xmlns:p="http://schemas.microsoft.com/office/2006/metadata/properties" xmlns:ns2="43e54ced-b74a-45e7-8564-a38042263669" xmlns:ns3="71fbb8aa-47b2-416e-b634-128ca20c8972" targetNamespace="http://schemas.microsoft.com/office/2006/metadata/properties" ma:root="true" ma:fieldsID="fe2b55ef6d210f8e4d05baa8a0349680" ns2:_="" ns3:_="">
    <xsd:import namespace="43e54ced-b74a-45e7-8564-a38042263669"/>
    <xsd:import namespace="71fbb8aa-47b2-416e-b634-128ca20c8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54ced-b74a-45e7-8564-a38042263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85d8998b-9c0f-4980-9459-627a482aa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fbb8aa-47b2-416e-b634-128ca20c897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57ad80b-5e4f-4bda-b612-04d615f6a839}" ma:internalName="TaxCatchAll" ma:showField="CatchAllData" ma:web="71fbb8aa-47b2-416e-b634-128ca20c89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586FCB-59E5-4BDB-8EB9-AFEB25977CE7}">
  <ds:schemaRefs/>
</ds:datastoreItem>
</file>

<file path=customXml/itemProps2.xml><?xml version="1.0" encoding="utf-8"?>
<ds:datastoreItem xmlns:ds="http://schemas.openxmlformats.org/officeDocument/2006/customXml" ds:itemID="{561B1956-649B-4A90-BBEC-9727A7E0BF86}">
  <ds:schemaRefs/>
</ds:datastoreItem>
</file>

<file path=customXml/itemProps3.xml><?xml version="1.0" encoding="utf-8"?>
<ds:datastoreItem xmlns:ds="http://schemas.openxmlformats.org/officeDocument/2006/customXml" ds:itemID="{EFC1788C-380A-4E34-A698-8FC18FDBFB0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Presentation</Application>
  <PresentationFormat>Широкий екран</PresentationFormat>
  <Paragraphs>75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var(--ricos-custom-h2-font-family</vt:lpstr>
      <vt:lpstr>Segoe Print</vt:lpstr>
      <vt:lpstr>Microsoft YaHei</vt:lpstr>
      <vt:lpstr>Arial Unicode MS</vt:lpstr>
      <vt:lpstr>var(--ricos-custom-p-font-family</vt:lpstr>
      <vt:lpstr>Calibri</vt:lpstr>
      <vt:lpstr>Calibri Light</vt:lpstr>
      <vt:lpstr>Office Theme</vt:lpstr>
      <vt:lpstr>1_Office Theme</vt:lpstr>
      <vt:lpstr>OO Architectur</vt:lpstr>
      <vt:lpstr>Хто такий Роберт Мартін? (Дядько Боб)</vt:lpstr>
      <vt:lpstr>Що таке SOLID?</vt:lpstr>
      <vt:lpstr>S — принцип єдиної відповідальності (Single Responsibility Principle, SRP)</vt:lpstr>
      <vt:lpstr>O — принцип відкритості/закритості (Open/Closed Principle, OCP)</vt:lpstr>
      <vt:lpstr>L — принцип заміщення Лісков (Liskov Substitution Principle, LSP)</vt:lpstr>
      <vt:lpstr>I — принцип розділення інтерфейсу (Interface Segregation Principle, ISP)</vt:lpstr>
      <vt:lpstr>D — принцип інверсії залежності (Dependency Inversion Principle, DIP)</vt:lpstr>
      <vt:lpstr>Навіщо потрібні принципи SOLID?</vt:lpstr>
      <vt:lpstr>Принцип єдиної відповідальності (SRP)</vt:lpstr>
      <vt:lpstr>PowerPoint 演示文稿</vt:lpstr>
      <vt:lpstr>PowerPoint 演示文稿</vt:lpstr>
      <vt:lpstr>Принцип відкритості/закритості (OCP)</vt:lpstr>
      <vt:lpstr>PowerPoint 演示文稿</vt:lpstr>
      <vt:lpstr>PowerPoint 演示文稿</vt:lpstr>
      <vt:lpstr>Принцип заміщення Лісков (LSP)</vt:lpstr>
      <vt:lpstr>PowerPoint 演示文稿</vt:lpstr>
      <vt:lpstr>PowerPoint 演示文稿</vt:lpstr>
      <vt:lpstr>Принцип розділення інтерфейсу (ISP)</vt:lpstr>
      <vt:lpstr>PowerPoint 演示文稿</vt:lpstr>
      <vt:lpstr>PowerPoint 演示文稿</vt:lpstr>
      <vt:lpstr>Принцип інверсії залежності (DIP)</vt:lpstr>
      <vt:lpstr>PowerPoint 演示文稿</vt:lpstr>
      <vt:lpstr>PowerPoint 演示文稿</vt:lpstr>
      <vt:lpstr>Як засвоїти принципи SOLID?</vt:lpstr>
      <vt:lpstr>Список джерел:</vt:lpstr>
      <vt:lpstr>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Логічне та функціональне програмування</dc:title>
  <dc:creator>Petro Kushchak</dc:creator>
  <cp:lastModifiedBy>Olia Kravets</cp:lastModifiedBy>
  <cp:revision>167</cp:revision>
  <dcterms:created xsi:type="dcterms:W3CDTF">2017-09-05T16:28:00Z</dcterms:created>
  <dcterms:modified xsi:type="dcterms:W3CDTF">2025-02-17T17:00:26Z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0x01010067E2342719C0BB4FB180C6AE5BDDD5A6</vt:lpwstr>
  </property>
  <property fmtid="{D5CDD505-2E9C-101B-9397-08002B2CF9AE}" pid="3" name="MediaServiceImageTags">
    <vt:lpwstr/>
  </property>
  <property fmtid="{D5CDD505-2E9C-101B-9397-08002B2CF9AE}" pid="4" name="ICV">
    <vt:lpwstr>6FF97E5F4EE946F08AEBAC33ED7A0BB2_12</vt:lpwstr>
  </property>
  <property fmtid="{D5CDD505-2E9C-101B-9397-08002B2CF9AE}" pid="5" name="KSOProductBuildVer">
    <vt:lpwstr>1033-12.2.0.19805</vt:lpwstr>
  </property>
</Properties>
</file>