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8" r:id="rId5"/>
    <p:sldId id="257" r:id="rId6"/>
    <p:sldId id="260" r:id="rId7"/>
    <p:sldId id="261" r:id="rId8"/>
    <p:sldId id="263" r:id="rId9"/>
    <p:sldId id="262" r:id="rId10"/>
    <p:sldId id="264" r:id="rId11"/>
    <p:sldId id="265" r:id="rId12"/>
    <p:sldId id="269" r:id="rId13"/>
    <p:sldId id="272" r:id="rId14"/>
    <p:sldId id="271" r:id="rId15"/>
    <p:sldId id="273" r:id="rId16"/>
    <p:sldId id="266" r:id="rId17"/>
    <p:sldId id="274" r:id="rId18"/>
    <p:sldId id="275" r:id="rId19"/>
    <p:sldId id="276" r:id="rId20"/>
    <p:sldId id="277" r:id="rId21"/>
    <p:sldId id="278" r:id="rId22"/>
    <p:sldId id="267" r:id="rId23"/>
    <p:sldId id="268" r:id="rId24"/>
    <p:sldId id="280" r:id="rId25"/>
    <p:sldId id="281" r:id="rId26"/>
    <p:sldId id="288" r:id="rId27"/>
    <p:sldId id="289" r:id="rId28"/>
    <p:sldId id="285" r:id="rId29"/>
    <p:sldId id="286" r:id="rId30"/>
    <p:sldId id="287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0.png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1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1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1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.png"/><Relationship Id="rId2" Type="http://schemas.openxmlformats.org/officeDocument/2006/relationships/hyperlink" Target="https://github.com/f1atteee/KravetsTeam-OOA-project" TargetMode="Externa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hyperlink" Target="https://teams.microsoft.com/l/channel/19%3A73b6bb4aaa504d3b9c99b621ba30b4af%40thread.tacv2/team_Kravets?groupId=fefd75a6-9a02-4ab9-b6fc-4762bb369727&amp;tenantId=70a28522-969b-451f-bdb2-abfea3aaa5bf" TargetMode="Externa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44183"/>
            <a:ext cx="9144000" cy="2387600"/>
          </a:xfrm>
        </p:spPr>
        <p:txBody>
          <a:bodyPr/>
          <a:lstStyle/>
          <a:p>
            <a:r>
              <a:rPr lang="en-US" altLang="en-US" sz="88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Team</a:t>
            </a:r>
            <a:r>
              <a:rPr lang="uk-UA" altLang="en-US" sz="88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88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Kravets</a:t>
            </a:r>
            <a:endParaRPr lang="en-US" altLang="en-US" sz="8800" b="1" dirty="0">
              <a:solidFill>
                <a:schemeClr val="accent6">
                  <a:lumMod val="5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1750" y="2832100"/>
            <a:ext cx="9588500" cy="602615"/>
          </a:xfrm>
        </p:spPr>
        <p:txBody>
          <a:bodyPr/>
          <a:lstStyle/>
          <a:p>
            <a:r>
              <a:rPr lang="en-US" altLang="en-US" sz="3200">
                <a:solidFill>
                  <a:schemeClr val="accent6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Навчальний застосунок </a:t>
            </a:r>
            <a:r>
              <a:rPr lang="en-US" altLang="en-US" sz="3200" b="1">
                <a:solidFill>
                  <a:schemeClr val="accent6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“Математика: повторення”</a:t>
            </a:r>
            <a:r>
              <a:rPr lang="en-US" altLang="en-US" sz="3200">
                <a:solidFill>
                  <a:schemeClr val="accent6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endParaRPr lang="en-US" altLang="en-US" sz="3200">
              <a:solidFill>
                <a:schemeClr val="accent6">
                  <a:lumMod val="7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2154555" y="3434715"/>
            <a:ext cx="7793355" cy="1198880"/>
          </a:xfrm>
          <a:prstGeom prst="rect">
            <a:avLst/>
          </a:prstGeom>
        </p:spPr>
        <p:txBody>
          <a:bodyPr wrap="square">
            <a:spAutoFit/>
          </a:bodyPr>
          <a:p>
            <a:pPr algn="ctr" defTabSz="266700">
              <a:lnSpc>
                <a:spcPct val="150000"/>
              </a:lnSpc>
            </a:pPr>
            <a:r>
              <a:rPr sz="2400" i="1">
                <a:solidFill>
                  <a:schemeClr val="accent6">
                    <a:lumMod val="50000"/>
                  </a:schemeClr>
                </a:solidFill>
                <a:latin typeface="Times New Roman" panose="02020603050405020304" charset="0"/>
                <a:ea typeface="Calibri" panose="020F0502020204030204"/>
                <a:cs typeface="Times New Roman" panose="02020603050405020304" charset="0"/>
              </a:rPr>
              <a:t>призначений для теоретичного опрацювання шкільного курсу алгебри з 5 по 11 класи</a:t>
            </a:r>
            <a:endParaRPr sz="2400" i="1">
              <a:solidFill>
                <a:schemeClr val="accent6">
                  <a:lumMod val="50000"/>
                </a:schemeClr>
              </a:solidFill>
              <a:latin typeface="Times New Roman" panose="02020603050405020304" charset="0"/>
              <a:ea typeface="Calibri" panose="020F0502020204030204"/>
              <a:cs typeface="Times New Roman" panose="02020603050405020304" charset="0"/>
            </a:endParaRPr>
          </a:p>
        </p:txBody>
      </p:sp>
      <p:pic>
        <p:nvPicPr>
          <p:cNvPr id="6" name="Content Placeholder 4"/>
          <p:cNvPicPr>
            <a:picLocks noChangeAspect="1"/>
          </p:cNvPicPr>
          <p:nvPr/>
        </p:nvPicPr>
        <p:blipFill>
          <a:blip r:embed="rId1"/>
          <a:srcRect t="23832" b="28563"/>
          <a:stretch>
            <a:fillRect/>
          </a:stretch>
        </p:blipFill>
        <p:spPr>
          <a:xfrm>
            <a:off x="104775" y="0"/>
            <a:ext cx="2908300" cy="138430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-635" y="5236210"/>
            <a:ext cx="1219263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uk-UA" altLang="en-US" sz="2400">
                <a:solidFill>
                  <a:schemeClr val="accent6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Кравець Ольга</a:t>
            </a:r>
            <a:endParaRPr lang="uk-UA" altLang="en-US" sz="2400">
              <a:solidFill>
                <a:schemeClr val="accent6">
                  <a:lumMod val="75000"/>
                </a:schemeClr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algn="ctr"/>
            <a:r>
              <a:rPr lang="uk-UA" altLang="en-US" sz="2400">
                <a:solidFill>
                  <a:schemeClr val="accent6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Кравець Назар</a:t>
            </a:r>
            <a:endParaRPr lang="uk-UA" altLang="en-US" sz="2400">
              <a:solidFill>
                <a:schemeClr val="accent6">
                  <a:lumMod val="75000"/>
                </a:schemeClr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algn="ctr"/>
            <a:r>
              <a:rPr lang="uk-UA" altLang="en-US" sz="2400">
                <a:solidFill>
                  <a:schemeClr val="accent6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група ПМОм-11</a:t>
            </a:r>
            <a:endParaRPr lang="uk-UA" altLang="en-US" sz="2400">
              <a:solidFill>
                <a:schemeClr val="accent6">
                  <a:lumMod val="75000"/>
                </a:schemeClr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pPr algn="ctr"/>
            <a:r>
              <a:rPr lang="en-US" altLang="en-US" b="1">
                <a:solidFill>
                  <a:schemeClr val="accent6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Архітектура</a:t>
            </a:r>
            <a:endParaRPr lang="en-US" altLang="en-US" b="1">
              <a:solidFill>
                <a:schemeClr val="accent6">
                  <a:lumMod val="5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8" name="Content Placeholder 4"/>
          <p:cNvPicPr>
            <a:picLocks noChangeAspect="1"/>
          </p:cNvPicPr>
          <p:nvPr/>
        </p:nvPicPr>
        <p:blipFill>
          <a:blip r:embed="rId1"/>
          <a:srcRect t="23832" b="28563"/>
          <a:stretch>
            <a:fillRect/>
          </a:stretch>
        </p:blipFill>
        <p:spPr>
          <a:xfrm>
            <a:off x="104775" y="0"/>
            <a:ext cx="2908300" cy="13843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5565" y="1577340"/>
            <a:ext cx="6097270" cy="50152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6995" y="365125"/>
            <a:ext cx="9996805" cy="1325880"/>
          </a:xfrm>
        </p:spPr>
        <p:txBody>
          <a:bodyPr>
            <a:normAutofit/>
          </a:bodyPr>
          <a:p>
            <a:pPr algn="ctr"/>
            <a:r>
              <a:rPr lang="en-US" altLang="en-US" b="1">
                <a:solidFill>
                  <a:schemeClr val="accent6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Діаграми послідовностей</a:t>
            </a:r>
            <a:endParaRPr lang="en-US" altLang="en-US" b="1">
              <a:solidFill>
                <a:schemeClr val="accent6">
                  <a:lumMod val="5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8" name="Content Placeholder 4"/>
          <p:cNvPicPr>
            <a:picLocks noChangeAspect="1"/>
          </p:cNvPicPr>
          <p:nvPr/>
        </p:nvPicPr>
        <p:blipFill>
          <a:blip r:embed="rId1"/>
          <a:srcRect t="23832" b="28563"/>
          <a:stretch>
            <a:fillRect/>
          </a:stretch>
        </p:blipFill>
        <p:spPr>
          <a:xfrm>
            <a:off x="104775" y="0"/>
            <a:ext cx="2908300" cy="1384300"/>
          </a:xfrm>
          <a:prstGeom prst="rect">
            <a:avLst/>
          </a:prstGeom>
        </p:spPr>
      </p:pic>
      <p:pic>
        <p:nvPicPr>
          <p:cNvPr id="4" name="Picture 1"/>
          <p:cNvPicPr>
            <a:picLocks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466340"/>
            <a:ext cx="5181600" cy="306895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2"/>
          <p:cNvPicPr>
            <a:picLocks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266950"/>
            <a:ext cx="5181600" cy="34683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6995" y="365125"/>
            <a:ext cx="9996805" cy="1325880"/>
          </a:xfrm>
        </p:spPr>
        <p:txBody>
          <a:bodyPr>
            <a:normAutofit/>
          </a:bodyPr>
          <a:p>
            <a:pPr algn="ctr"/>
            <a:r>
              <a:rPr lang="en-US" altLang="en-US" b="1">
                <a:solidFill>
                  <a:schemeClr val="accent6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Діаграми послідовностей</a:t>
            </a:r>
            <a:endParaRPr lang="en-US" altLang="en-US" b="1">
              <a:solidFill>
                <a:schemeClr val="accent6">
                  <a:lumMod val="5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8" name="Content Placeholder 4"/>
          <p:cNvPicPr>
            <a:picLocks noChangeAspect="1"/>
          </p:cNvPicPr>
          <p:nvPr/>
        </p:nvPicPr>
        <p:blipFill>
          <a:blip r:embed="rId1"/>
          <a:srcRect t="23832" b="28563"/>
          <a:stretch>
            <a:fillRect/>
          </a:stretch>
        </p:blipFill>
        <p:spPr>
          <a:xfrm>
            <a:off x="104775" y="0"/>
            <a:ext cx="2908300" cy="1384300"/>
          </a:xfrm>
          <a:prstGeom prst="rect">
            <a:avLst/>
          </a:prstGeom>
        </p:spPr>
      </p:pic>
      <p:pic>
        <p:nvPicPr>
          <p:cNvPr id="7" name="Content Placeholder 6"/>
          <p:cNvPicPr>
            <a:picLocks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42365" y="1919605"/>
            <a:ext cx="4572000" cy="416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Content Placeholder 8"/>
          <p:cNvPicPr>
            <a:picLocks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443480"/>
            <a:ext cx="5181600" cy="311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6995" y="365125"/>
            <a:ext cx="9996805" cy="1325880"/>
          </a:xfrm>
        </p:spPr>
        <p:txBody>
          <a:bodyPr>
            <a:normAutofit/>
          </a:bodyPr>
          <a:p>
            <a:pPr algn="ctr"/>
            <a:r>
              <a:rPr lang="en-US" altLang="en-US" b="1">
                <a:solidFill>
                  <a:schemeClr val="accent6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Діаграми послідовностей</a:t>
            </a:r>
            <a:endParaRPr lang="en-US" altLang="en-US" b="1">
              <a:solidFill>
                <a:schemeClr val="accent6">
                  <a:lumMod val="5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8" name="Content Placeholder 4"/>
          <p:cNvPicPr>
            <a:picLocks noChangeAspect="1"/>
          </p:cNvPicPr>
          <p:nvPr/>
        </p:nvPicPr>
        <p:blipFill>
          <a:blip r:embed="rId1"/>
          <a:srcRect t="23832" b="28563"/>
          <a:stretch>
            <a:fillRect/>
          </a:stretch>
        </p:blipFill>
        <p:spPr>
          <a:xfrm>
            <a:off x="104775" y="0"/>
            <a:ext cx="2908300" cy="1384300"/>
          </a:xfrm>
          <a:prstGeom prst="rect">
            <a:avLst/>
          </a:prstGeom>
        </p:spPr>
      </p:pic>
      <p:pic>
        <p:nvPicPr>
          <p:cNvPr id="4" name="Content Placeholder 3"/>
          <p:cNvPicPr>
            <a:picLocks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242185" y="2259330"/>
            <a:ext cx="7707630" cy="354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2935" y="365125"/>
            <a:ext cx="9460865" cy="1325880"/>
          </a:xfrm>
        </p:spPr>
        <p:txBody>
          <a:bodyPr>
            <a:normAutofit/>
          </a:bodyPr>
          <a:p>
            <a:pPr algn="ctr"/>
            <a:r>
              <a:rPr lang="en-US" altLang="en-US" b="1">
                <a:solidFill>
                  <a:schemeClr val="accent6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Concurrency Patterns usage</a:t>
            </a:r>
            <a:endParaRPr lang="en-US" altLang="en-US" b="1">
              <a:solidFill>
                <a:schemeClr val="accent6">
                  <a:lumMod val="5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8" name="Content Placeholder 4"/>
          <p:cNvPicPr>
            <a:picLocks noChangeAspect="1"/>
          </p:cNvPicPr>
          <p:nvPr/>
        </p:nvPicPr>
        <p:blipFill>
          <a:blip r:embed="rId1"/>
          <a:srcRect t="23832" b="28563"/>
          <a:stretch>
            <a:fillRect/>
          </a:stretch>
        </p:blipFill>
        <p:spPr>
          <a:xfrm>
            <a:off x="104775" y="0"/>
            <a:ext cx="2908300" cy="1384300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292100" y="1548765"/>
            <a:ext cx="11492865" cy="1173480"/>
          </a:xfrm>
          <a:prstGeom prst="rect">
            <a:avLst/>
          </a:prstGeom>
        </p:spPr>
        <p:txBody>
          <a:bodyPr wrap="square">
            <a:noAutofit/>
          </a:bodyPr>
          <a:p>
            <a:pPr algn="just"/>
            <a:r>
              <a:rPr lang="en-US" altLang="en-US" sz="3600">
                <a:solidFill>
                  <a:schemeClr val="accent6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Використовуються шаблони паралельності для обробки одночасних запитів</a:t>
            </a:r>
            <a:r>
              <a:rPr lang="uk-UA" altLang="en-US" sz="3600">
                <a:solidFill>
                  <a:schemeClr val="accent6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.</a:t>
            </a:r>
            <a:endParaRPr lang="en-US" altLang="en-US" sz="3600">
              <a:solidFill>
                <a:schemeClr val="accent6">
                  <a:lumMod val="5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endParaRPr lang="en-US" altLang="en-US" sz="3600">
              <a:solidFill>
                <a:schemeClr val="accent6">
                  <a:lumMod val="5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endParaRPr lang="en-US" altLang="en-US" sz="3600">
              <a:solidFill>
                <a:schemeClr val="accent6">
                  <a:lumMod val="5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3" name="Picture 8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19015" y="2371725"/>
            <a:ext cx="6708775" cy="432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2935" y="365125"/>
            <a:ext cx="9460865" cy="1325880"/>
          </a:xfrm>
        </p:spPr>
        <p:txBody>
          <a:bodyPr>
            <a:normAutofit/>
          </a:bodyPr>
          <a:p>
            <a:pPr algn="ctr"/>
            <a:r>
              <a:rPr lang="en-US" altLang="en-US" b="1">
                <a:solidFill>
                  <a:schemeClr val="accent6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Concurrency Patterns usage</a:t>
            </a:r>
            <a:endParaRPr lang="en-US" altLang="en-US" b="1">
              <a:solidFill>
                <a:schemeClr val="accent6">
                  <a:lumMod val="5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8" name="Content Placeholder 4"/>
          <p:cNvPicPr>
            <a:picLocks noChangeAspect="1"/>
          </p:cNvPicPr>
          <p:nvPr/>
        </p:nvPicPr>
        <p:blipFill>
          <a:blip r:embed="rId1"/>
          <a:srcRect t="23832" b="28563"/>
          <a:stretch>
            <a:fillRect/>
          </a:stretch>
        </p:blipFill>
        <p:spPr>
          <a:xfrm>
            <a:off x="104775" y="0"/>
            <a:ext cx="2908300" cy="13843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57170" y="2210435"/>
            <a:ext cx="6677025" cy="358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2935" y="365125"/>
            <a:ext cx="9460865" cy="1325880"/>
          </a:xfrm>
        </p:spPr>
        <p:txBody>
          <a:bodyPr>
            <a:normAutofit/>
          </a:bodyPr>
          <a:p>
            <a:pPr algn="ctr"/>
            <a:r>
              <a:rPr lang="en-US" altLang="en-US" b="1">
                <a:solidFill>
                  <a:schemeClr val="accent6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Concurrency Patterns usage</a:t>
            </a:r>
            <a:endParaRPr lang="en-US" altLang="en-US" b="1">
              <a:solidFill>
                <a:schemeClr val="accent6">
                  <a:lumMod val="5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8" name="Content Placeholder 4"/>
          <p:cNvPicPr>
            <a:picLocks noChangeAspect="1"/>
          </p:cNvPicPr>
          <p:nvPr/>
        </p:nvPicPr>
        <p:blipFill>
          <a:blip r:embed="rId1"/>
          <a:srcRect t="23832" b="28563"/>
          <a:stretch>
            <a:fillRect/>
          </a:stretch>
        </p:blipFill>
        <p:spPr>
          <a:xfrm>
            <a:off x="104775" y="0"/>
            <a:ext cx="2908300" cy="1384300"/>
          </a:xfrm>
          <a:prstGeom prst="rect">
            <a:avLst/>
          </a:prstGeom>
        </p:spPr>
      </p:pic>
      <p:pic>
        <p:nvPicPr>
          <p:cNvPr id="7" name="Picture 10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6145" y="1972310"/>
            <a:ext cx="7839075" cy="405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2935" y="365125"/>
            <a:ext cx="9460865" cy="1325880"/>
          </a:xfrm>
        </p:spPr>
        <p:txBody>
          <a:bodyPr>
            <a:normAutofit/>
          </a:bodyPr>
          <a:p>
            <a:pPr algn="ctr"/>
            <a:r>
              <a:rPr lang="en-US" altLang="en-US" b="1">
                <a:solidFill>
                  <a:schemeClr val="accent6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Concurrency Patterns usage</a:t>
            </a:r>
            <a:endParaRPr lang="en-US" altLang="en-US" b="1">
              <a:solidFill>
                <a:schemeClr val="accent6">
                  <a:lumMod val="5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8" name="Content Placeholder 4"/>
          <p:cNvPicPr>
            <a:picLocks noChangeAspect="1"/>
          </p:cNvPicPr>
          <p:nvPr/>
        </p:nvPicPr>
        <p:blipFill>
          <a:blip r:embed="rId1"/>
          <a:srcRect t="23832" b="28563"/>
          <a:stretch>
            <a:fillRect/>
          </a:stretch>
        </p:blipFill>
        <p:spPr>
          <a:xfrm>
            <a:off x="104775" y="0"/>
            <a:ext cx="2908300" cy="13843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5720" y="1967230"/>
            <a:ext cx="7019925" cy="406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2935" y="365125"/>
            <a:ext cx="9460865" cy="1325880"/>
          </a:xfrm>
        </p:spPr>
        <p:txBody>
          <a:bodyPr>
            <a:normAutofit/>
          </a:bodyPr>
          <a:p>
            <a:pPr algn="ctr"/>
            <a:r>
              <a:rPr lang="en-US" altLang="en-US" b="1">
                <a:solidFill>
                  <a:schemeClr val="accent6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Concurrency Patterns usage</a:t>
            </a:r>
            <a:endParaRPr lang="en-US" altLang="en-US" b="1">
              <a:solidFill>
                <a:schemeClr val="accent6">
                  <a:lumMod val="5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8" name="Content Placeholder 4"/>
          <p:cNvPicPr>
            <a:picLocks noChangeAspect="1"/>
          </p:cNvPicPr>
          <p:nvPr/>
        </p:nvPicPr>
        <p:blipFill>
          <a:blip r:embed="rId1"/>
          <a:srcRect t="23832" b="28563"/>
          <a:stretch>
            <a:fillRect/>
          </a:stretch>
        </p:blipFill>
        <p:spPr>
          <a:xfrm>
            <a:off x="104775" y="0"/>
            <a:ext cx="2908300" cy="13843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6715" y="2291080"/>
            <a:ext cx="8877300" cy="341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2935" y="365125"/>
            <a:ext cx="9460865" cy="1325880"/>
          </a:xfrm>
        </p:spPr>
        <p:txBody>
          <a:bodyPr>
            <a:normAutofit/>
          </a:bodyPr>
          <a:p>
            <a:pPr algn="ctr"/>
            <a:r>
              <a:rPr lang="en-US" altLang="en-US" b="1">
                <a:solidFill>
                  <a:schemeClr val="accent6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Concurrency Patterns usage</a:t>
            </a:r>
            <a:endParaRPr lang="en-US" altLang="en-US" b="1">
              <a:solidFill>
                <a:schemeClr val="accent6">
                  <a:lumMod val="5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8" name="Content Placeholder 4"/>
          <p:cNvPicPr>
            <a:picLocks noChangeAspect="1"/>
          </p:cNvPicPr>
          <p:nvPr/>
        </p:nvPicPr>
        <p:blipFill>
          <a:blip r:embed="rId1"/>
          <a:srcRect t="23832" b="28563"/>
          <a:stretch>
            <a:fillRect/>
          </a:stretch>
        </p:blipFill>
        <p:spPr>
          <a:xfrm>
            <a:off x="104775" y="0"/>
            <a:ext cx="2908300" cy="1384300"/>
          </a:xfrm>
          <a:prstGeom prst="rect">
            <a:avLst/>
          </a:prstGeom>
        </p:spPr>
      </p:pic>
      <p:pic>
        <p:nvPicPr>
          <p:cNvPr id="13" name="Picture 1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5290" y="2372360"/>
            <a:ext cx="8820150" cy="325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85875" y="3003550"/>
            <a:ext cx="10515600" cy="1325563"/>
          </a:xfrm>
        </p:spPr>
        <p:txBody>
          <a:bodyPr>
            <a:normAutofit fontScale="90000"/>
          </a:bodyPr>
          <a:p>
            <a:pPr algn="just"/>
            <a:r>
              <a:rPr lang="en-US" altLang="en-US" b="1">
                <a:solidFill>
                  <a:schemeClr val="accent6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“Математика: повторення”</a:t>
            </a:r>
            <a:r>
              <a:rPr lang="en-US" altLang="en-US">
                <a:solidFill>
                  <a:schemeClr val="accent6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br>
              <a:rPr lang="en-US" altLang="en-US">
                <a:solidFill>
                  <a:schemeClr val="accent6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</a:br>
            <a:r>
              <a:rPr lang="en-US" altLang="en-US">
                <a:solidFill>
                  <a:schemeClr val="accent6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— це інтерактивний вебсервіс, створений для допомоги учням 5–11 класів у повторенні та поглибленні знань з математики. Продукт поєднує доступ до теоретичних матеріалів, тестів, персональної статистики та додаткового інструментарію, що робить процес навчання зручним і ефективним.</a:t>
            </a:r>
            <a:endParaRPr lang="en-US" altLang="en-US">
              <a:solidFill>
                <a:schemeClr val="accent6">
                  <a:lumMod val="5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rcRect t="23832" b="28563"/>
          <a:stretch>
            <a:fillRect/>
          </a:stretch>
        </p:blipFill>
        <p:spPr>
          <a:xfrm>
            <a:off x="104775" y="0"/>
            <a:ext cx="2908300" cy="13843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pPr algn="ctr"/>
            <a:r>
              <a:rPr lang="en-US" altLang="en-US" b="1">
                <a:solidFill>
                  <a:schemeClr val="accent6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Data Model</a:t>
            </a:r>
            <a:endParaRPr lang="en-US" altLang="en-US" b="1">
              <a:solidFill>
                <a:schemeClr val="accent6">
                  <a:lumMod val="5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8" name="Content Placeholder 4"/>
          <p:cNvPicPr>
            <a:picLocks noChangeAspect="1"/>
          </p:cNvPicPr>
          <p:nvPr/>
        </p:nvPicPr>
        <p:blipFill>
          <a:blip r:embed="rId1"/>
          <a:srcRect t="23832" b="28563"/>
          <a:stretch>
            <a:fillRect/>
          </a:stretch>
        </p:blipFill>
        <p:spPr>
          <a:xfrm>
            <a:off x="104775" y="0"/>
            <a:ext cx="2908300" cy="1384300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292100" y="1332865"/>
            <a:ext cx="11492865" cy="1173480"/>
          </a:xfrm>
          <a:prstGeom prst="rect">
            <a:avLst/>
          </a:prstGeom>
        </p:spPr>
        <p:txBody>
          <a:bodyPr wrap="square">
            <a:noAutofit/>
          </a:bodyPr>
          <a:p>
            <a:pPr algn="just"/>
            <a:r>
              <a:rPr lang="en-US" altLang="en-US" sz="3600">
                <a:solidFill>
                  <a:schemeClr val="accent6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Модель даних побудована на PostgreSQL. Включає таблиці користувачів, тестів, сесій, логів та звітів</a:t>
            </a:r>
            <a:r>
              <a:rPr lang="uk-UA" altLang="en-US" sz="3600">
                <a:solidFill>
                  <a:schemeClr val="accent6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.</a:t>
            </a:r>
            <a:endParaRPr lang="en-US" altLang="en-US" sz="3600">
              <a:solidFill>
                <a:schemeClr val="accent6">
                  <a:lumMod val="5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endParaRPr lang="en-US" altLang="en-US" sz="3600">
              <a:solidFill>
                <a:schemeClr val="accent6">
                  <a:lumMod val="5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endParaRPr lang="en-US" altLang="en-US" sz="3600">
              <a:solidFill>
                <a:schemeClr val="accent6">
                  <a:lumMod val="5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endParaRPr lang="en-US" altLang="en-US" sz="3600">
              <a:solidFill>
                <a:schemeClr val="accent6">
                  <a:lumMod val="5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6" name="Picture 16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33645" y="2479675"/>
            <a:ext cx="7158355" cy="437832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 Box 2"/>
          <p:cNvSpPr txBox="1"/>
          <p:nvPr/>
        </p:nvSpPr>
        <p:spPr>
          <a:xfrm>
            <a:off x="0" y="4346258"/>
            <a:ext cx="5080000" cy="645160"/>
          </a:xfrm>
          <a:prstGeom prst="rect">
            <a:avLst/>
          </a:prstGeom>
        </p:spPr>
        <p:txBody>
          <a:bodyPr>
            <a:spAutoFit/>
          </a:bodyPr>
          <a:p>
            <a:pPr algn="ctr" defTabSz="266700">
              <a:spcAft>
                <a:spcPct val="0"/>
              </a:spcAft>
            </a:pPr>
            <a:r>
              <a:rPr sz="3600" b="1">
                <a:solidFill>
                  <a:schemeClr val="accent6">
                    <a:lumMod val="50000"/>
                  </a:schemeClr>
                </a:solidFill>
                <a:latin typeface="Times New Roman" panose="02020603050405020304"/>
                <a:ea typeface="SimSun" panose="02010600030101010101" pitchFamily="2" charset="-122"/>
              </a:rPr>
              <a:t>ER-діаграма</a:t>
            </a:r>
            <a:r>
              <a:rPr lang="uk-UA" sz="3600" b="1">
                <a:solidFill>
                  <a:schemeClr val="accent6">
                    <a:lumMod val="50000"/>
                  </a:schemeClr>
                </a:solidFill>
                <a:latin typeface="Times New Roman" panose="02020603050405020304"/>
                <a:ea typeface="SimSun" panose="02010600030101010101" pitchFamily="2" charset="-122"/>
              </a:rPr>
              <a:t>:</a:t>
            </a:r>
            <a:endParaRPr lang="uk-UA" sz="3600" b="1">
              <a:solidFill>
                <a:schemeClr val="accent6">
                  <a:lumMod val="50000"/>
                </a:schemeClr>
              </a:solidFill>
              <a:latin typeface="Times New Roman" panose="02020603050405020304"/>
              <a:ea typeface="SimSun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pPr algn="ctr"/>
            <a:r>
              <a:rPr lang="en-US" altLang="en-US" b="1">
                <a:solidFill>
                  <a:schemeClr val="accent6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Resiliency Model</a:t>
            </a:r>
            <a:endParaRPr lang="en-US" altLang="en-US" b="1">
              <a:solidFill>
                <a:schemeClr val="accent6">
                  <a:lumMod val="5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8" name="Content Placeholder 4"/>
          <p:cNvPicPr>
            <a:picLocks noChangeAspect="1"/>
          </p:cNvPicPr>
          <p:nvPr/>
        </p:nvPicPr>
        <p:blipFill>
          <a:blip r:embed="rId1"/>
          <a:srcRect t="23832" b="28563"/>
          <a:stretch>
            <a:fillRect/>
          </a:stretch>
        </p:blipFill>
        <p:spPr>
          <a:xfrm>
            <a:off x="104775" y="0"/>
            <a:ext cx="2908300" cy="1384300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349885" y="2385060"/>
            <a:ext cx="11492865" cy="1173480"/>
          </a:xfrm>
          <a:prstGeom prst="rect">
            <a:avLst/>
          </a:prstGeom>
        </p:spPr>
        <p:txBody>
          <a:bodyPr wrap="square">
            <a:noAutofit/>
          </a:bodyPr>
          <a:p>
            <a:pPr algn="just"/>
            <a:r>
              <a:rPr lang="en-US" altLang="en-US" sz="3600">
                <a:solidFill>
                  <a:schemeClr val="accent6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Передбачено механізми обробки відмов у 5 основних взаємодіях. Описано 15 потенційних збоїв і стратегії їхнього вирішення — від тайм-аутів до резервного збереження.</a:t>
            </a:r>
            <a:endParaRPr lang="en-US" altLang="en-US" sz="3600">
              <a:solidFill>
                <a:schemeClr val="accent6">
                  <a:lumMod val="5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endParaRPr lang="en-US" altLang="en-US" sz="3600">
              <a:solidFill>
                <a:schemeClr val="accent6">
                  <a:lumMod val="5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endParaRPr lang="en-US" altLang="en-US" sz="3600">
              <a:solidFill>
                <a:schemeClr val="accent6">
                  <a:lumMod val="5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endParaRPr lang="en-US" altLang="en-US" sz="3600">
              <a:solidFill>
                <a:schemeClr val="accent6">
                  <a:lumMod val="5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9210" y="365125"/>
            <a:ext cx="8784590" cy="1325880"/>
          </a:xfrm>
        </p:spPr>
        <p:txBody>
          <a:bodyPr>
            <a:normAutofit/>
          </a:bodyPr>
          <a:p>
            <a:pPr algn="ctr"/>
            <a:r>
              <a:rPr lang="en-US" altLang="en-US" b="1">
                <a:solidFill>
                  <a:schemeClr val="accent6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Component Interaction Diagram</a:t>
            </a:r>
            <a:endParaRPr lang="en-US" altLang="en-US" b="1">
              <a:solidFill>
                <a:schemeClr val="accent6">
                  <a:lumMod val="5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8" name="Content Placeholder 4"/>
          <p:cNvPicPr>
            <a:picLocks noChangeAspect="1"/>
          </p:cNvPicPr>
          <p:nvPr/>
        </p:nvPicPr>
        <p:blipFill>
          <a:blip r:embed="rId1"/>
          <a:srcRect t="23832" b="28563"/>
          <a:stretch>
            <a:fillRect/>
          </a:stretch>
        </p:blipFill>
        <p:spPr>
          <a:xfrm>
            <a:off x="104775" y="0"/>
            <a:ext cx="2908300" cy="1384300"/>
          </a:xfrm>
          <a:prstGeom prst="rect">
            <a:avLst/>
          </a:prstGeom>
        </p:spPr>
      </p:pic>
      <p:pic>
        <p:nvPicPr>
          <p:cNvPr id="17" name="Picture 17" descr="IMG_256"/>
          <p:cNvPicPr>
            <a:picLocks noChangeAspect="1"/>
          </p:cNvPicPr>
          <p:nvPr>
            <p:ph idx="1"/>
          </p:nvPr>
        </p:nvPicPr>
        <p:blipFill>
          <a:blip r:embed="rId2"/>
          <a:srcRect t="4130"/>
          <a:stretch>
            <a:fillRect/>
          </a:stretch>
        </p:blipFill>
        <p:spPr>
          <a:xfrm>
            <a:off x="2491740" y="1537335"/>
            <a:ext cx="7208520" cy="485648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pPr algn="ctr"/>
            <a:r>
              <a:rPr lang="en-US" altLang="en-US" b="1">
                <a:solidFill>
                  <a:schemeClr val="accent6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Security model</a:t>
            </a:r>
            <a:endParaRPr lang="en-US" altLang="en-US" b="1">
              <a:solidFill>
                <a:schemeClr val="accent6">
                  <a:lumMod val="5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8" name="Content Placeholder 4"/>
          <p:cNvPicPr>
            <a:picLocks noChangeAspect="1"/>
          </p:cNvPicPr>
          <p:nvPr/>
        </p:nvPicPr>
        <p:blipFill>
          <a:blip r:embed="rId1"/>
          <a:srcRect t="23832" b="28563"/>
          <a:stretch>
            <a:fillRect/>
          </a:stretch>
        </p:blipFill>
        <p:spPr>
          <a:xfrm>
            <a:off x="104775" y="0"/>
            <a:ext cx="2908300" cy="1384300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349250" y="2557780"/>
            <a:ext cx="11492865" cy="1173480"/>
          </a:xfrm>
          <a:prstGeom prst="rect">
            <a:avLst/>
          </a:prstGeom>
        </p:spPr>
        <p:txBody>
          <a:bodyPr wrap="square">
            <a:noAutofit/>
          </a:bodyPr>
          <a:p>
            <a:pPr algn="just"/>
            <a:r>
              <a:rPr lang="en-US" altLang="en-US" sz="3200">
                <a:solidFill>
                  <a:schemeClr val="accent6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JWT використовується для аутентифікації, HTTPS для шифрування трафіку, рольова модель обмежує доступ до функцій (учень, адміністратор, бот). Є захист від основних атак (XSS, CSRF, brute force).</a:t>
            </a:r>
            <a:endParaRPr lang="en-US" altLang="en-US" sz="3200">
              <a:solidFill>
                <a:schemeClr val="accent6">
                  <a:lumMod val="5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endParaRPr lang="en-US" altLang="en-US" sz="3600">
              <a:solidFill>
                <a:schemeClr val="accent6">
                  <a:lumMod val="5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endParaRPr lang="en-US" altLang="en-US" sz="3600">
              <a:solidFill>
                <a:schemeClr val="accent6">
                  <a:lumMod val="5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endParaRPr lang="en-US" altLang="en-US" sz="3600">
              <a:solidFill>
                <a:schemeClr val="accent6">
                  <a:lumMod val="5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endParaRPr lang="en-US" altLang="en-US" sz="3600">
              <a:solidFill>
                <a:schemeClr val="accent6">
                  <a:lumMod val="5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3710" y="365125"/>
            <a:ext cx="8340090" cy="1325880"/>
          </a:xfrm>
        </p:spPr>
        <p:txBody>
          <a:bodyPr>
            <a:normAutofit/>
          </a:bodyPr>
          <a:p>
            <a:pPr algn="ctr"/>
            <a:r>
              <a:rPr lang="en-US" altLang="en-US" b="1">
                <a:solidFill>
                  <a:schemeClr val="accent6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Флов 1. Учень проходить тест</a:t>
            </a:r>
            <a:endParaRPr lang="en-US" altLang="en-US" b="1">
              <a:solidFill>
                <a:schemeClr val="accent6">
                  <a:lumMod val="5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8" name="Content Placeholder 4"/>
          <p:cNvPicPr>
            <a:picLocks noChangeAspect="1"/>
          </p:cNvPicPr>
          <p:nvPr/>
        </p:nvPicPr>
        <p:blipFill>
          <a:blip r:embed="rId1"/>
          <a:srcRect t="23832" b="28563"/>
          <a:stretch>
            <a:fillRect/>
          </a:stretch>
        </p:blipFill>
        <p:spPr>
          <a:xfrm>
            <a:off x="104775" y="0"/>
            <a:ext cx="2908300" cy="1384300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401320" y="1569720"/>
            <a:ext cx="11389360" cy="1173480"/>
          </a:xfrm>
          <a:prstGeom prst="rect">
            <a:avLst/>
          </a:prstGeom>
        </p:spPr>
        <p:txBody>
          <a:bodyPr wrap="square">
            <a:noAutofit/>
          </a:bodyPr>
          <a:p>
            <a:pPr algn="just"/>
            <a:r>
              <a:rPr lang="en-US" altLang="en-US" sz="3600">
                <a:solidFill>
                  <a:schemeClr val="accent6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Вхід → отримання JWT → запит питань → надсилання відповідей → отримання результатів.</a:t>
            </a:r>
            <a:endParaRPr lang="en-US" altLang="en-US" sz="3600">
              <a:solidFill>
                <a:schemeClr val="accent6">
                  <a:lumMod val="5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6" name="Picture 15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8195" y="2869565"/>
            <a:ext cx="8056245" cy="38334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3710" y="365125"/>
            <a:ext cx="8340090" cy="1325880"/>
          </a:xfrm>
        </p:spPr>
        <p:txBody>
          <a:bodyPr>
            <a:normAutofit fontScale="90000"/>
          </a:bodyPr>
          <a:p>
            <a:pPr algn="ctr"/>
            <a:r>
              <a:rPr lang="en-US" altLang="en-US" b="1">
                <a:solidFill>
                  <a:schemeClr val="accent6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Флов 2. Створення нового тесту адміністратором</a:t>
            </a:r>
            <a:endParaRPr lang="en-US" altLang="en-US" b="1">
              <a:solidFill>
                <a:schemeClr val="accent6">
                  <a:lumMod val="5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8" name="Content Placeholder 4"/>
          <p:cNvPicPr>
            <a:picLocks noChangeAspect="1"/>
          </p:cNvPicPr>
          <p:nvPr/>
        </p:nvPicPr>
        <p:blipFill>
          <a:blip r:embed="rId1"/>
          <a:srcRect t="23832" b="28563"/>
          <a:stretch>
            <a:fillRect/>
          </a:stretch>
        </p:blipFill>
        <p:spPr>
          <a:xfrm>
            <a:off x="104775" y="0"/>
            <a:ext cx="2908300" cy="1384300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401320" y="1569720"/>
            <a:ext cx="11389360" cy="1173480"/>
          </a:xfrm>
          <a:prstGeom prst="rect">
            <a:avLst/>
          </a:prstGeom>
        </p:spPr>
        <p:txBody>
          <a:bodyPr wrap="square">
            <a:noAutofit/>
          </a:bodyPr>
          <a:p>
            <a:pPr algn="just"/>
            <a:r>
              <a:rPr lang="en-US" altLang="en-US" sz="3600">
                <a:solidFill>
                  <a:schemeClr val="accent6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Вхід → авторизація з правами admin → надсилання структури тесту → збереження в БД.</a:t>
            </a:r>
            <a:endParaRPr lang="en-US" altLang="en-US" sz="3600">
              <a:solidFill>
                <a:schemeClr val="accent6">
                  <a:lumMod val="5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5" name="Content Placeholder 14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8795" y="2868295"/>
            <a:ext cx="8615045" cy="37312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pPr algn="ctr"/>
            <a:r>
              <a:rPr lang="en-US" altLang="en-US" b="1">
                <a:solidFill>
                  <a:schemeClr val="accent6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Deployment Model</a:t>
            </a:r>
            <a:endParaRPr lang="en-US" altLang="en-US" b="1">
              <a:solidFill>
                <a:schemeClr val="accent6">
                  <a:lumMod val="5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8" name="Content Placeholder 4"/>
          <p:cNvPicPr>
            <a:picLocks noChangeAspect="1"/>
          </p:cNvPicPr>
          <p:nvPr/>
        </p:nvPicPr>
        <p:blipFill>
          <a:blip r:embed="rId1"/>
          <a:srcRect t="23832" b="28563"/>
          <a:stretch>
            <a:fillRect/>
          </a:stretch>
        </p:blipFill>
        <p:spPr>
          <a:xfrm>
            <a:off x="104775" y="0"/>
            <a:ext cx="2908300" cy="1384300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349885" y="1505585"/>
            <a:ext cx="11492865" cy="1173480"/>
          </a:xfrm>
          <a:prstGeom prst="rect">
            <a:avLst/>
          </a:prstGeom>
        </p:spPr>
        <p:txBody>
          <a:bodyPr wrap="square">
            <a:noAutofit/>
          </a:bodyPr>
          <a:p>
            <a:pPr algn="just"/>
            <a:r>
              <a:rPr lang="uk-UA" altLang="en-US" sz="3600">
                <a:solidFill>
                  <a:schemeClr val="accent6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Н</a:t>
            </a:r>
            <a:r>
              <a:rPr lang="en-US" altLang="en-US" sz="3600">
                <a:solidFill>
                  <a:schemeClr val="accent6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аразі </a:t>
            </a:r>
            <a:r>
              <a:rPr lang="uk-UA" altLang="en-US" sz="3600">
                <a:solidFill>
                  <a:schemeClr val="accent6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сервіс </a:t>
            </a:r>
            <a:r>
              <a:rPr lang="en-US" altLang="en-US" sz="3600">
                <a:solidFill>
                  <a:schemeClr val="accent6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розгорнутий локально через IIS для тестування. </a:t>
            </a:r>
            <a:endParaRPr lang="en-US" altLang="en-US" sz="3600">
              <a:solidFill>
                <a:schemeClr val="accent6">
                  <a:lumMod val="5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endParaRPr lang="en-US" altLang="en-US" sz="3600">
              <a:solidFill>
                <a:schemeClr val="accent6">
                  <a:lumMod val="5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endParaRPr lang="en-US" altLang="en-US" sz="3600">
              <a:solidFill>
                <a:schemeClr val="accent6">
                  <a:lumMod val="5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5" name="Picture 18" descr="Deployment model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27830" y="2212975"/>
            <a:ext cx="6720205" cy="45580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pPr algn="ctr"/>
            <a:r>
              <a:rPr lang="en-US" altLang="en-US" b="1">
                <a:solidFill>
                  <a:schemeClr val="accent6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Analytics Model</a:t>
            </a:r>
            <a:endParaRPr lang="en-US" altLang="en-US" b="1">
              <a:solidFill>
                <a:schemeClr val="accent6">
                  <a:lumMod val="5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8" name="Content Placeholder 4"/>
          <p:cNvPicPr>
            <a:picLocks noChangeAspect="1"/>
          </p:cNvPicPr>
          <p:nvPr/>
        </p:nvPicPr>
        <p:blipFill>
          <a:blip r:embed="rId1"/>
          <a:srcRect t="23832" b="28563"/>
          <a:stretch>
            <a:fillRect/>
          </a:stretch>
        </p:blipFill>
        <p:spPr>
          <a:xfrm>
            <a:off x="104775" y="0"/>
            <a:ext cx="2908300" cy="1384300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234950" y="1691005"/>
            <a:ext cx="11492865" cy="1173480"/>
          </a:xfrm>
          <a:prstGeom prst="rect">
            <a:avLst/>
          </a:prstGeom>
        </p:spPr>
        <p:txBody>
          <a:bodyPr wrap="square">
            <a:noAutofit/>
          </a:bodyPr>
          <a:p>
            <a:pPr algn="just"/>
            <a:r>
              <a:rPr lang="uk-UA" altLang="en-US" sz="2800">
                <a:solidFill>
                  <a:schemeClr val="accent6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“Математика: повторення” </a:t>
            </a:r>
            <a:r>
              <a:rPr lang="en-US" altLang="en-US" sz="2800">
                <a:solidFill>
                  <a:schemeClr val="accent6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збирає дані про дії користувачів, проходження тестів, час на завдання, кількість помилок та обрані теми.</a:t>
            </a:r>
            <a:endParaRPr lang="en-US" altLang="en-US" sz="2800">
              <a:solidFill>
                <a:schemeClr val="accent6">
                  <a:lumMod val="5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endParaRPr lang="en-US" altLang="en-US" sz="2800">
              <a:solidFill>
                <a:schemeClr val="accent6">
                  <a:lumMod val="5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altLang="en-US" sz="2800">
                <a:solidFill>
                  <a:schemeClr val="accent6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Аналітична система дозволяє:</a:t>
            </a:r>
            <a:endParaRPr lang="en-US" altLang="en-US" sz="2800">
              <a:solidFill>
                <a:schemeClr val="accent6">
                  <a:lumMod val="5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 algn="just">
              <a:buFont typeface="Wingdings" panose="05000000000000000000" charset="0"/>
              <a:buChar char="ü"/>
            </a:pPr>
            <a:r>
              <a:rPr lang="en-US" altLang="en-US" sz="2800">
                <a:solidFill>
                  <a:schemeClr val="accent6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обчислювати індивідуальний прогрес учня;</a:t>
            </a:r>
            <a:endParaRPr lang="en-US" altLang="en-US" sz="2800">
              <a:solidFill>
                <a:schemeClr val="accent6">
                  <a:lumMod val="5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 algn="just">
              <a:buFont typeface="Wingdings" panose="05000000000000000000" charset="0"/>
              <a:buChar char="ü"/>
            </a:pPr>
            <a:r>
              <a:rPr lang="en-US" altLang="en-US" sz="2800">
                <a:solidFill>
                  <a:schemeClr val="accent6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визначати найбільш проблемні теми на основі колективних результатів;</a:t>
            </a:r>
            <a:endParaRPr lang="en-US" altLang="en-US" sz="2800">
              <a:solidFill>
                <a:schemeClr val="accent6">
                  <a:lumMod val="5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 algn="just">
              <a:buFont typeface="Wingdings" panose="05000000000000000000" charset="0"/>
              <a:buChar char="ü"/>
            </a:pPr>
            <a:r>
              <a:rPr lang="en-US" altLang="en-US" sz="2800">
                <a:solidFill>
                  <a:schemeClr val="accent6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генерувати рекомендації для учнів і адміністраторів;</a:t>
            </a:r>
            <a:endParaRPr lang="en-US" altLang="en-US" sz="2800">
              <a:solidFill>
                <a:schemeClr val="accent6">
                  <a:lumMod val="5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 algn="just">
              <a:buFont typeface="Wingdings" panose="05000000000000000000" charset="0"/>
              <a:buChar char="ü"/>
            </a:pPr>
            <a:r>
              <a:rPr lang="en-US" altLang="en-US" sz="2800">
                <a:solidFill>
                  <a:schemeClr val="accent6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відображати агреговану статистику (успішність по темах, динаміка результатів).</a:t>
            </a:r>
            <a:endParaRPr lang="en-US" altLang="en-US" sz="2800">
              <a:solidFill>
                <a:schemeClr val="accent6">
                  <a:lumMod val="5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1665" y="365125"/>
            <a:ext cx="9462135" cy="1325880"/>
          </a:xfrm>
        </p:spPr>
        <p:txBody>
          <a:bodyPr>
            <a:normAutofit/>
          </a:bodyPr>
          <a:p>
            <a:pPr algn="ctr"/>
            <a:r>
              <a:rPr lang="en-US" altLang="en-US" b="1">
                <a:solidFill>
                  <a:schemeClr val="accent6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Monitoring &amp; Alerting Model</a:t>
            </a:r>
            <a:endParaRPr lang="en-US" altLang="en-US" b="1">
              <a:solidFill>
                <a:schemeClr val="accent6">
                  <a:lumMod val="5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8" name="Content Placeholder 4"/>
          <p:cNvPicPr>
            <a:picLocks noChangeAspect="1"/>
          </p:cNvPicPr>
          <p:nvPr/>
        </p:nvPicPr>
        <p:blipFill>
          <a:blip r:embed="rId1"/>
          <a:srcRect t="23832" b="28563"/>
          <a:stretch>
            <a:fillRect/>
          </a:stretch>
        </p:blipFill>
        <p:spPr>
          <a:xfrm>
            <a:off x="104775" y="0"/>
            <a:ext cx="2908300" cy="1384300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349885" y="1691005"/>
            <a:ext cx="11492865" cy="1173480"/>
          </a:xfrm>
          <a:prstGeom prst="rect">
            <a:avLst/>
          </a:prstGeom>
        </p:spPr>
        <p:txBody>
          <a:bodyPr wrap="square">
            <a:noAutofit/>
          </a:bodyPr>
          <a:p>
            <a:pPr algn="just"/>
            <a:r>
              <a:rPr lang="en-US" altLang="en-US" sz="3000">
                <a:solidFill>
                  <a:schemeClr val="accent6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Для забезпечення стабільності планується впровадити систему моніторингу з використанням Prometheus (або аналогів), яка буде:</a:t>
            </a:r>
            <a:endParaRPr lang="en-US" altLang="en-US" sz="3000">
              <a:solidFill>
                <a:schemeClr val="accent6">
                  <a:lumMod val="5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 algn="just">
              <a:buFont typeface="Wingdings" panose="05000000000000000000" charset="0"/>
              <a:buChar char="ü"/>
            </a:pPr>
            <a:r>
              <a:rPr lang="en-US" altLang="en-US" sz="3000">
                <a:solidFill>
                  <a:schemeClr val="accent6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відстежувати стан кожного мікросервісу (доступність, час відповіді, помилки);</a:t>
            </a:r>
            <a:endParaRPr lang="en-US" altLang="en-US" sz="3000">
              <a:solidFill>
                <a:schemeClr val="accent6">
                  <a:lumMod val="5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 algn="just">
              <a:buFont typeface="Wingdings" panose="05000000000000000000" charset="0"/>
              <a:buChar char="ü"/>
            </a:pPr>
            <a:r>
              <a:rPr lang="en-US" altLang="en-US" sz="3000">
                <a:solidFill>
                  <a:schemeClr val="accent6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надсилати алерти (через email або Telegram) при критичних відхиленнях;</a:t>
            </a:r>
            <a:endParaRPr lang="en-US" altLang="en-US" sz="3000">
              <a:solidFill>
                <a:schemeClr val="accent6">
                  <a:lumMod val="5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 algn="just">
              <a:buFont typeface="Wingdings" panose="05000000000000000000" charset="0"/>
              <a:buChar char="ü"/>
            </a:pPr>
            <a:r>
              <a:rPr lang="en-US" altLang="en-US" sz="3000">
                <a:solidFill>
                  <a:schemeClr val="accent6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зберігати історію метрик для аналізу інцидентів.</a:t>
            </a:r>
            <a:endParaRPr lang="en-US" altLang="en-US" sz="3000">
              <a:solidFill>
                <a:schemeClr val="accent6">
                  <a:lumMod val="5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 algn="just">
              <a:buFont typeface="Wingdings" panose="05000000000000000000" charset="0"/>
              <a:buChar char="ü"/>
            </a:pPr>
            <a:endParaRPr lang="en-US" altLang="en-US" sz="3000">
              <a:solidFill>
                <a:schemeClr val="accent6">
                  <a:lumMod val="5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altLang="en-US" sz="3000">
                <a:solidFill>
                  <a:schemeClr val="accent6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Інтеграція з Grafana дозволить створити дашборди з реальним часом моніторингу продуктивності сервісів.</a:t>
            </a:r>
            <a:endParaRPr lang="en-US" altLang="en-US" sz="3000">
              <a:solidFill>
                <a:schemeClr val="accent6">
                  <a:lumMod val="5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pPr algn="ctr"/>
            <a:r>
              <a:rPr lang="en-US" altLang="en-US" b="1">
                <a:solidFill>
                  <a:schemeClr val="accent6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GitHub Repository</a:t>
            </a:r>
            <a:endParaRPr lang="en-US" altLang="en-US" b="1">
              <a:solidFill>
                <a:schemeClr val="accent6">
                  <a:lumMod val="5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8" name="Content Placeholder 4"/>
          <p:cNvPicPr>
            <a:picLocks noChangeAspect="1"/>
          </p:cNvPicPr>
          <p:nvPr/>
        </p:nvPicPr>
        <p:blipFill>
          <a:blip r:embed="rId1"/>
          <a:srcRect t="23832" b="28563"/>
          <a:stretch>
            <a:fillRect/>
          </a:stretch>
        </p:blipFill>
        <p:spPr>
          <a:xfrm>
            <a:off x="104775" y="0"/>
            <a:ext cx="2908300" cy="1384300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349885" y="1546860"/>
            <a:ext cx="11492865" cy="645160"/>
          </a:xfrm>
          <a:prstGeom prst="rect">
            <a:avLst/>
          </a:prstGeom>
        </p:spPr>
        <p:txBody>
          <a:bodyPr wrap="square">
            <a:spAutoFit/>
          </a:bodyPr>
          <a:p>
            <a:pPr algn="just"/>
            <a:r>
              <a:rPr lang="uk-UA" sz="3600">
                <a:solidFill>
                  <a:schemeClr val="accent6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Д</a:t>
            </a:r>
            <a:r>
              <a:rPr sz="3600">
                <a:solidFill>
                  <a:schemeClr val="accent6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окументація проєкту зберіга</a:t>
            </a:r>
            <a:r>
              <a:rPr lang="uk-UA" sz="3600">
                <a:solidFill>
                  <a:schemeClr val="accent6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є</a:t>
            </a:r>
            <a:r>
              <a:rPr sz="3600">
                <a:solidFill>
                  <a:schemeClr val="accent6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ться в репозиторії </a:t>
            </a:r>
            <a:r>
              <a:rPr sz="3600">
                <a:solidFill>
                  <a:schemeClr val="accent6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  <a:hlinkClick r:id="rId2" action="ppaction://hlinkfile"/>
              </a:rPr>
              <a:t>GitHub</a:t>
            </a:r>
            <a:r>
              <a:rPr lang="uk-UA" sz="3600">
                <a:solidFill>
                  <a:schemeClr val="accent6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endParaRPr lang="uk-UA" sz="3600">
              <a:solidFill>
                <a:schemeClr val="accent6">
                  <a:lumMod val="5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2" name="Content Placeholder 11"/>
          <p:cNvPicPr>
            <a:picLocks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15390" y="2354580"/>
            <a:ext cx="9759950" cy="43516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pPr algn="ctr"/>
            <a:r>
              <a:rPr lang="en-US" altLang="en-US" b="1">
                <a:solidFill>
                  <a:schemeClr val="accent6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Teams Channel</a:t>
            </a:r>
            <a:endParaRPr lang="en-US" altLang="en-US" b="1">
              <a:solidFill>
                <a:schemeClr val="accent6">
                  <a:lumMod val="5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8" name="Content Placeholder 4"/>
          <p:cNvPicPr>
            <a:picLocks noChangeAspect="1"/>
          </p:cNvPicPr>
          <p:nvPr/>
        </p:nvPicPr>
        <p:blipFill>
          <a:blip r:embed="rId1"/>
          <a:srcRect t="23832" b="28563"/>
          <a:stretch>
            <a:fillRect/>
          </a:stretch>
        </p:blipFill>
        <p:spPr>
          <a:xfrm>
            <a:off x="104775" y="0"/>
            <a:ext cx="2908300" cy="1384300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349885" y="1537335"/>
            <a:ext cx="11492865" cy="1173480"/>
          </a:xfrm>
          <a:prstGeom prst="rect">
            <a:avLst/>
          </a:prstGeom>
        </p:spPr>
        <p:txBody>
          <a:bodyPr wrap="square">
            <a:noAutofit/>
          </a:bodyPr>
          <a:p>
            <a:pPr algn="just"/>
            <a:r>
              <a:rPr lang="en-US" altLang="en-US" sz="3600">
                <a:solidFill>
                  <a:schemeClr val="accent6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Для командної комунікації використовується окремий канал у </a:t>
            </a:r>
            <a:r>
              <a:rPr lang="en-US" altLang="en-US" sz="3600">
                <a:solidFill>
                  <a:schemeClr val="accent6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  <a:hlinkClick r:id="rId2" action="ppaction://hlinkfile"/>
              </a:rPr>
              <a:t>Microsoft Teams</a:t>
            </a:r>
            <a:endParaRPr lang="en-US" altLang="en-US" sz="3600">
              <a:solidFill>
                <a:schemeClr val="accent6">
                  <a:lumMod val="5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endParaRPr lang="en-US" altLang="en-US" sz="3600">
              <a:solidFill>
                <a:schemeClr val="accent6">
                  <a:lumMod val="5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07210" y="2864485"/>
            <a:ext cx="8578215" cy="37306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pPr algn="ctr"/>
            <a:r>
              <a:rPr lang="en-US" altLang="en-US" b="1">
                <a:solidFill>
                  <a:schemeClr val="accent6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Опис продукту</a:t>
            </a:r>
            <a:endParaRPr lang="en-US" altLang="en-US" b="1">
              <a:solidFill>
                <a:schemeClr val="accent6">
                  <a:lumMod val="5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8" name="Content Placeholder 4"/>
          <p:cNvPicPr>
            <a:picLocks noChangeAspect="1"/>
          </p:cNvPicPr>
          <p:nvPr/>
        </p:nvPicPr>
        <p:blipFill>
          <a:blip r:embed="rId1"/>
          <a:srcRect t="23832" b="28563"/>
          <a:stretch>
            <a:fillRect/>
          </a:stretch>
        </p:blipFill>
        <p:spPr>
          <a:xfrm>
            <a:off x="104775" y="0"/>
            <a:ext cx="2908300" cy="1384300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292100" y="2255520"/>
            <a:ext cx="11492865" cy="1173480"/>
          </a:xfrm>
          <a:prstGeom prst="rect">
            <a:avLst/>
          </a:prstGeom>
        </p:spPr>
        <p:txBody>
          <a:bodyPr wrap="square">
            <a:noAutofit/>
          </a:bodyPr>
          <a:p>
            <a:pPr algn="just"/>
            <a:r>
              <a:rPr lang="uk-UA" altLang="en-US" sz="3600" b="1">
                <a:solidFill>
                  <a:schemeClr val="accent6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“Математика: повторення”</a:t>
            </a:r>
            <a:r>
              <a:rPr lang="en-US" altLang="en-US" sz="3600">
                <a:solidFill>
                  <a:schemeClr val="accent6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 — це вебплатформа для самостійного вивчення та повторення шкільної математики, орієнтована на учнів середньої та старшої школи. Основна функціональність включає: проходження тестів, перегляд результатів, облік часу роботи, автоматичне логування активностей, а також інтеграцію з Telegram-ботом для зручного доступу.</a:t>
            </a:r>
            <a:endParaRPr lang="en-US" altLang="en-US" sz="3600">
              <a:solidFill>
                <a:schemeClr val="accent6">
                  <a:lumMod val="5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endParaRPr lang="en-US" altLang="en-US" sz="3600">
              <a:solidFill>
                <a:schemeClr val="accent6">
                  <a:lumMod val="5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pPr algn="ctr"/>
            <a:r>
              <a:rPr lang="en-US" altLang="en-US" b="1">
                <a:solidFill>
                  <a:schemeClr val="accent6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Functional Specification</a:t>
            </a:r>
            <a:endParaRPr lang="en-US" altLang="en-US" b="1">
              <a:solidFill>
                <a:schemeClr val="accent6">
                  <a:lumMod val="5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8" name="Content Placeholder 4"/>
          <p:cNvPicPr>
            <a:picLocks noChangeAspect="1"/>
          </p:cNvPicPr>
          <p:nvPr/>
        </p:nvPicPr>
        <p:blipFill>
          <a:blip r:embed="rId1"/>
          <a:srcRect t="23832" b="28563"/>
          <a:stretch>
            <a:fillRect/>
          </a:stretch>
        </p:blipFill>
        <p:spPr>
          <a:xfrm>
            <a:off x="104775" y="0"/>
            <a:ext cx="2908300" cy="1384300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292100" y="2255520"/>
            <a:ext cx="11492865" cy="1173480"/>
          </a:xfrm>
          <a:prstGeom prst="rect">
            <a:avLst/>
          </a:prstGeom>
        </p:spPr>
        <p:txBody>
          <a:bodyPr wrap="square">
            <a:noAutofit/>
          </a:bodyPr>
          <a:p>
            <a:pPr algn="just"/>
            <a:r>
              <a:rPr lang="en-US" altLang="en-US" sz="3600">
                <a:solidFill>
                  <a:schemeClr val="accent6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Детально описано сценарії використання для кожного типу користувача (учень, адміністратор, Telegram-бот). Для учнів — створення тестових сесій, проходження тестів, перегляд результатів; </a:t>
            </a:r>
            <a:endParaRPr lang="en-US" altLang="en-US" sz="3600">
              <a:solidFill>
                <a:schemeClr val="accent6">
                  <a:lumMod val="5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altLang="en-US" sz="3600">
                <a:solidFill>
                  <a:schemeClr val="accent6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для адміністратора — керування базою запитань і статистикою; </a:t>
            </a:r>
            <a:endParaRPr lang="en-US" altLang="en-US" sz="3600">
              <a:solidFill>
                <a:schemeClr val="accent6">
                  <a:lumMod val="5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altLang="en-US" sz="3600">
                <a:solidFill>
                  <a:schemeClr val="accent6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для бота — автоматизоване надсилання посилань на тести.</a:t>
            </a:r>
            <a:endParaRPr lang="en-US" altLang="en-US" sz="3600">
              <a:solidFill>
                <a:schemeClr val="accent6">
                  <a:lumMod val="5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endParaRPr lang="en-US" altLang="en-US" sz="3600">
              <a:solidFill>
                <a:schemeClr val="accent6">
                  <a:lumMod val="5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endParaRPr lang="en-US" altLang="en-US" sz="3600">
              <a:solidFill>
                <a:schemeClr val="accent6">
                  <a:lumMod val="5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pPr algn="ctr"/>
            <a:r>
              <a:rPr lang="en-US" altLang="en-US" b="1">
                <a:solidFill>
                  <a:schemeClr val="accent6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Use-case diagram</a:t>
            </a:r>
            <a:endParaRPr lang="en-US" altLang="en-US" b="1">
              <a:solidFill>
                <a:schemeClr val="accent6">
                  <a:lumMod val="5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8" name="Content Placeholder 4"/>
          <p:cNvPicPr>
            <a:picLocks noChangeAspect="1"/>
          </p:cNvPicPr>
          <p:nvPr/>
        </p:nvPicPr>
        <p:blipFill>
          <a:blip r:embed="rId1"/>
          <a:srcRect t="23832" b="28563"/>
          <a:stretch>
            <a:fillRect/>
          </a:stretch>
        </p:blipFill>
        <p:spPr>
          <a:xfrm>
            <a:off x="104775" y="0"/>
            <a:ext cx="2908300" cy="1384300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349885" y="1537335"/>
            <a:ext cx="11492865" cy="1173480"/>
          </a:xfrm>
          <a:prstGeom prst="rect">
            <a:avLst/>
          </a:prstGeom>
        </p:spPr>
        <p:txBody>
          <a:bodyPr wrap="square">
            <a:noAutofit/>
          </a:bodyPr>
          <a:p>
            <a:pPr algn="just"/>
            <a:endParaRPr lang="en-US" altLang="en-US" sz="3600">
              <a:solidFill>
                <a:schemeClr val="accent6">
                  <a:lumMod val="5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5" name="Picture 1" descr="Діаграма UseCase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30040" y="1537335"/>
            <a:ext cx="3933190" cy="50139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pPr algn="ctr"/>
            <a:r>
              <a:rPr lang="en-US" altLang="en-US" b="1">
                <a:solidFill>
                  <a:schemeClr val="accent6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Identity Management</a:t>
            </a:r>
            <a:endParaRPr lang="en-US" altLang="en-US" b="1">
              <a:solidFill>
                <a:schemeClr val="accent6">
                  <a:lumMod val="5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8" name="Content Placeholder 4"/>
          <p:cNvPicPr>
            <a:picLocks noChangeAspect="1"/>
          </p:cNvPicPr>
          <p:nvPr/>
        </p:nvPicPr>
        <p:blipFill>
          <a:blip r:embed="rId1"/>
          <a:srcRect t="23832" b="28563"/>
          <a:stretch>
            <a:fillRect/>
          </a:stretch>
        </p:blipFill>
        <p:spPr>
          <a:xfrm>
            <a:off x="104775" y="0"/>
            <a:ext cx="2908300" cy="1384300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292100" y="2255520"/>
            <a:ext cx="11492865" cy="1173480"/>
          </a:xfrm>
          <a:prstGeom prst="rect">
            <a:avLst/>
          </a:prstGeom>
        </p:spPr>
        <p:txBody>
          <a:bodyPr wrap="square">
            <a:noAutofit/>
          </a:bodyPr>
          <a:p>
            <a:pPr algn="just"/>
            <a:r>
              <a:rPr lang="en-US" altLang="en-US" sz="3600">
                <a:solidFill>
                  <a:schemeClr val="accent6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Для автентифікації застосовується JWT (JSON Web Token), що дозволяє реалізувати безпечне розмежування доступу. Кожен токен містить роль користувача, що дозволяє реалізувати гнучку RBAC-модель (рольовий контроль доступу). Підтримується базова реєстрація, авторизація, а також обмеження доступу до ресурсів на основі ролі.</a:t>
            </a:r>
            <a:endParaRPr lang="en-US" altLang="en-US" sz="3600">
              <a:solidFill>
                <a:schemeClr val="accent6">
                  <a:lumMod val="5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endParaRPr lang="en-US" altLang="en-US" sz="3600">
              <a:solidFill>
                <a:schemeClr val="accent6">
                  <a:lumMod val="5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endParaRPr lang="en-US" altLang="en-US" sz="3600">
              <a:solidFill>
                <a:schemeClr val="accent6">
                  <a:lumMod val="5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pPr algn="ctr"/>
            <a:r>
              <a:rPr lang="en-US" altLang="en-US" b="1">
                <a:solidFill>
                  <a:schemeClr val="accent6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Архітектура</a:t>
            </a:r>
            <a:endParaRPr lang="en-US" altLang="en-US" b="1">
              <a:solidFill>
                <a:schemeClr val="accent6">
                  <a:lumMod val="5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8" name="Content Placeholder 4"/>
          <p:cNvPicPr>
            <a:picLocks noChangeAspect="1"/>
          </p:cNvPicPr>
          <p:nvPr/>
        </p:nvPicPr>
        <p:blipFill>
          <a:blip r:embed="rId1"/>
          <a:srcRect t="23832" b="28563"/>
          <a:stretch>
            <a:fillRect/>
          </a:stretch>
        </p:blipFill>
        <p:spPr>
          <a:xfrm>
            <a:off x="104775" y="0"/>
            <a:ext cx="2908300" cy="1384300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349885" y="1504950"/>
            <a:ext cx="11492865" cy="1173480"/>
          </a:xfrm>
          <a:prstGeom prst="rect">
            <a:avLst/>
          </a:prstGeom>
        </p:spPr>
        <p:txBody>
          <a:bodyPr wrap="square">
            <a:noAutofit/>
          </a:bodyPr>
          <a:p>
            <a:pPr algn="just"/>
            <a:r>
              <a:rPr lang="en-US" altLang="en-US" sz="3600">
                <a:solidFill>
                  <a:schemeClr val="accent6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Проєкт побудований як SPA (Single Page Application) з мікросервісною архітектурою. Кожен сервіс (тести, облік часу, логування, Telegram-інтеграція) працює незалежно, з перспективою хмарного розгортання (Render, Railway, AWS).</a:t>
            </a:r>
            <a:endParaRPr lang="en-US" altLang="en-US" sz="3600">
              <a:solidFill>
                <a:schemeClr val="accent6">
                  <a:lumMod val="5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endParaRPr lang="en-US" altLang="en-US" sz="3600">
              <a:solidFill>
                <a:schemeClr val="accent6">
                  <a:lumMod val="5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endParaRPr lang="en-US" altLang="en-US" sz="3600">
              <a:solidFill>
                <a:schemeClr val="accent6">
                  <a:lumMod val="5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endParaRPr lang="en-US" altLang="en-US" sz="3600">
              <a:solidFill>
                <a:schemeClr val="accent6">
                  <a:lumMod val="5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3930</Words>
  <Application>WPS Slides</Application>
  <PresentationFormat>Widescreen</PresentationFormat>
  <Paragraphs>132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40" baseType="lpstr">
      <vt:lpstr>Arial</vt:lpstr>
      <vt:lpstr>SimSun</vt:lpstr>
      <vt:lpstr>Wingdings</vt:lpstr>
      <vt:lpstr>Times New Roman</vt:lpstr>
      <vt:lpstr>Calibri</vt:lpstr>
      <vt:lpstr>Microsoft YaHei</vt:lpstr>
      <vt:lpstr>Arial Unicode MS</vt:lpstr>
      <vt:lpstr>Calibri Light</vt:lpstr>
      <vt:lpstr>Times New Roman</vt:lpstr>
      <vt:lpstr>Wingdings</vt:lpstr>
      <vt:lpstr>Calibri</vt:lpstr>
      <vt:lpstr>Office Theme</vt:lpstr>
      <vt:lpstr>Team Kravets</vt:lpstr>
      <vt:lpstr>“Математика: повторення”  — це інтерактивний вебсервіс, створений для допомоги учням 5–11 класів у повторенні та поглибленні знань з математики. Продукт поєднує доступ до теоретичних матеріалів, тестів, персональної статистики та додаткового інструментарію, що робить процес навчання зручним і ефективним.</vt:lpstr>
      <vt:lpstr>GitHub Repository</vt:lpstr>
      <vt:lpstr>Teams Channel</vt:lpstr>
      <vt:lpstr>Опис продукту</vt:lpstr>
      <vt:lpstr>Functional Specification</vt:lpstr>
      <vt:lpstr>Use-case diagram</vt:lpstr>
      <vt:lpstr>Identity Management</vt:lpstr>
      <vt:lpstr>Архітектура</vt:lpstr>
      <vt:lpstr>Архітектура</vt:lpstr>
      <vt:lpstr>Діаграми послідовностей</vt:lpstr>
      <vt:lpstr>Діаграми послідовностей</vt:lpstr>
      <vt:lpstr>Діаграми послідовностей</vt:lpstr>
      <vt:lpstr>Concurrency Patterns usage</vt:lpstr>
      <vt:lpstr>Concurrency Patterns usage</vt:lpstr>
      <vt:lpstr>Concurrency Patterns usage</vt:lpstr>
      <vt:lpstr>Concurrency Patterns usage</vt:lpstr>
      <vt:lpstr>Concurrency Patterns usage</vt:lpstr>
      <vt:lpstr>Concurrency Patterns usage</vt:lpstr>
      <vt:lpstr>Data Model</vt:lpstr>
      <vt:lpstr>Resiliency Model</vt:lpstr>
      <vt:lpstr>Component Interaction Diagram</vt:lpstr>
      <vt:lpstr>Security model</vt:lpstr>
      <vt:lpstr>Security model</vt:lpstr>
      <vt:lpstr>Флов 1. Учень проходить тест</vt:lpstr>
      <vt:lpstr>Deployment Model</vt:lpstr>
      <vt:lpstr>Analytics Model</vt:lpstr>
      <vt:lpstr>Monitoring &amp; Alerting Model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Kravets</dc:title>
  <dc:creator>Lenovo</dc:creator>
  <cp:lastModifiedBy>Olia Kravets</cp:lastModifiedBy>
  <cp:revision>8</cp:revision>
  <dcterms:created xsi:type="dcterms:W3CDTF">2025-05-05T20:10:00Z</dcterms:created>
  <dcterms:modified xsi:type="dcterms:W3CDTF">2025-05-12T14:44:10Z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0CDE071DE5DA4757AB1CE77DB4742558_12</vt:lpwstr>
  </property>
  <property fmtid="{D5CDD505-2E9C-101B-9397-08002B2CF9AE}" pid="3" name="KSOProductBuildVer">
    <vt:lpwstr>1033-12.2.0.20795</vt:lpwstr>
  </property>
</Properties>
</file>