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88" r:id="rId5"/>
    <p:sldId id="278" r:id="rId6"/>
    <p:sldId id="269" r:id="rId7"/>
    <p:sldId id="260" r:id="rId8"/>
    <p:sldId id="271" r:id="rId9"/>
    <p:sldId id="286" r:id="rId10"/>
    <p:sldId id="272" r:id="rId11"/>
    <p:sldId id="280" r:id="rId12"/>
    <p:sldId id="273" r:id="rId13"/>
    <p:sldId id="287" r:id="rId14"/>
    <p:sldId id="259" r:id="rId15"/>
    <p:sldId id="274" r:id="rId16"/>
    <p:sldId id="261" r:id="rId17"/>
    <p:sldId id="262" r:id="rId18"/>
    <p:sldId id="263" r:id="rId19"/>
    <p:sldId id="275" r:id="rId20"/>
    <p:sldId id="281" r:id="rId21"/>
    <p:sldId id="276" r:id="rId22"/>
    <p:sldId id="283" r:id="rId23"/>
    <p:sldId id="277" r:id="rId24"/>
    <p:sldId id="284" r:id="rId25"/>
    <p:sldId id="265" r:id="rId26"/>
    <p:sldId id="267" r:id="rId27"/>
    <p:sldId id="26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7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6B1A9-2574-4DD4-9ADA-DE98EBE01052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E570E-741B-4CF1-A708-1A0924057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548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AB7F8-2450-4055-9140-99358F2DB40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44D20-02FA-4241-8E43-3D43167472D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6E30C-BE19-496E-8DCE-2D274CFDE3DB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4DA-C2F2-4B00-AB46-FCBA413DAD42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1532-8965-42B3-A447-EDBDC1210AD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AD7D8-AD16-4FEE-9916-CD1F271AF451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8EEC-CA63-4D91-BA4D-B40F54775F21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DAAF-7C04-420D-ACDD-188170A59B0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7DA7E-DD5C-4E3F-AE1B-805051D53CB5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1B69-D4E5-493A-BA79-D04FED05355A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1026F-3170-4317-9797-7E4421F74BF7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22F23-3478-4A62-B937-3C00DC34C97B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41625"/>
          </a:xfrm>
        </p:spPr>
        <p:txBody>
          <a:bodyPr>
            <a:normAutofit/>
          </a:bodyPr>
          <a:lstStyle/>
          <a:p>
            <a:r>
              <a:rPr lang="en-GB" b="1" dirty="0"/>
              <a:t>SQL vs </a:t>
            </a:r>
            <a:r>
              <a:rPr lang="en-GB" b="1" dirty="0" smtClean="0"/>
              <a:t>NoSQL</a:t>
            </a:r>
            <a:br>
              <a:rPr lang="en-GB" b="1" dirty="0" smtClean="0"/>
            </a:br>
            <a:r>
              <a:rPr lang="ru-RU" b="1" dirty="0" smtClean="0"/>
              <a:t> </a:t>
            </a:r>
            <a:r>
              <a:rPr lang="en-GB" b="1" dirty="0" smtClean="0"/>
              <a:t>CAP-theorem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562600"/>
            <a:ext cx="6400800" cy="6858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by </a:t>
            </a:r>
            <a:r>
              <a:rPr lang="en-US" sz="2400" dirty="0" err="1" smtClean="0">
                <a:solidFill>
                  <a:schemeClr val="tx1"/>
                </a:solidFill>
              </a:rPr>
              <a:t>Stepan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Fedoriv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21957" y="457200"/>
            <a:ext cx="378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Колонкові бази</a:t>
            </a:r>
            <a:r>
              <a:rPr lang="en-US" b="1" dirty="0"/>
              <a:t> (Wide-Column Store)</a:t>
            </a:r>
            <a:endParaRPr lang="ru-RU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184934"/>
            <a:ext cx="2213043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54995"/>
            <a:ext cx="4574607" cy="57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905000" y="394106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📌 </a:t>
            </a:r>
            <a:r>
              <a:rPr lang="ru-RU" sz="1400" b="1" dirty="0"/>
              <a:t>Переваги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✔ Добре масштабується</a:t>
            </a:r>
            <a:br>
              <a:rPr lang="ru-RU" sz="1400" dirty="0"/>
            </a:br>
            <a:r>
              <a:rPr lang="ru-RU" sz="1400" dirty="0"/>
              <a:t>✔ Оптимізована для швидкого пошуку великих обсягів даних</a:t>
            </a:r>
            <a:br>
              <a:rPr lang="ru-RU" sz="1400" dirty="0"/>
            </a:br>
            <a:r>
              <a:rPr lang="ru-RU" sz="1400" dirty="0"/>
              <a:t>✔ Підтримує розподілені </a:t>
            </a:r>
            <a:r>
              <a:rPr lang="ru-RU" sz="1400" dirty="0" smtClean="0"/>
              <a:t>системи</a:t>
            </a:r>
            <a:endParaRPr lang="en-US" sz="1400" dirty="0" smtClean="0"/>
          </a:p>
          <a:p>
            <a:endParaRPr lang="ru-RU" sz="1400" dirty="0"/>
          </a:p>
          <a:p>
            <a:r>
              <a:rPr lang="ru-RU" sz="1400" dirty="0"/>
              <a:t>📌 </a:t>
            </a:r>
            <a:r>
              <a:rPr lang="ru-RU" sz="1400" b="1" dirty="0"/>
              <a:t>Недоліки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❌ Складно реалізувати складні транзакції</a:t>
            </a:r>
            <a:br>
              <a:rPr lang="ru-RU" sz="1400" dirty="0"/>
            </a:br>
            <a:r>
              <a:rPr lang="ru-RU" sz="1400" dirty="0"/>
              <a:t>❌ Високі вимоги до налаштувань кластера</a:t>
            </a:r>
          </a:p>
        </p:txBody>
      </p:sp>
      <p:sp>
        <p:nvSpPr>
          <p:cNvPr id="3" name="Rectangle 2"/>
          <p:cNvSpPr/>
          <p:nvPr/>
        </p:nvSpPr>
        <p:spPr>
          <a:xfrm>
            <a:off x="652272" y="1615702"/>
            <a:ext cx="30056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smtClean="0"/>
              <a:t>Прикладом колонкової БД є:</a:t>
            </a:r>
            <a:endParaRPr lang="en-US" b="1" dirty="0"/>
          </a:p>
          <a:p>
            <a:r>
              <a:rPr lang="ru-RU" b="1" dirty="0" smtClean="0"/>
              <a:t>Apache </a:t>
            </a:r>
            <a:r>
              <a:rPr lang="ru-RU" b="1" dirty="0"/>
              <a:t>Cassandra</a:t>
            </a:r>
            <a:r>
              <a:rPr lang="ru-RU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62200" y="533400"/>
            <a:ext cx="3429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Ключ</a:t>
            </a:r>
            <a:r>
              <a:rPr lang="en-US" b="1" dirty="0"/>
              <a:t>-</a:t>
            </a:r>
            <a:r>
              <a:rPr lang="ru-RU" b="1" dirty="0"/>
              <a:t>значення</a:t>
            </a:r>
            <a:r>
              <a:rPr lang="en-US" b="1" dirty="0"/>
              <a:t> (Key-Value Store)</a:t>
            </a:r>
            <a:endParaRPr lang="ru-RU" b="1" dirty="0"/>
          </a:p>
        </p:txBody>
      </p:sp>
      <p:sp>
        <p:nvSpPr>
          <p:cNvPr id="3" name="Rectangle 2"/>
          <p:cNvSpPr/>
          <p:nvPr/>
        </p:nvSpPr>
        <p:spPr>
          <a:xfrm>
            <a:off x="2298192" y="38862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📌 </a:t>
            </a:r>
            <a:r>
              <a:rPr lang="ru-RU" sz="1400" b="1" dirty="0"/>
              <a:t>Переваги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✔ Дуже швидка швидкість читання/запису</a:t>
            </a:r>
            <a:br>
              <a:rPr lang="ru-RU" sz="1400" dirty="0"/>
            </a:br>
            <a:r>
              <a:rPr lang="ru-RU" sz="1400" dirty="0"/>
              <a:t>✔ Простота в </a:t>
            </a:r>
            <a:r>
              <a:rPr lang="ru-RU" sz="1400" dirty="0" smtClean="0"/>
              <a:t>реалізації</a:t>
            </a:r>
            <a:endParaRPr lang="en-US" sz="1400" dirty="0" smtClean="0"/>
          </a:p>
          <a:p>
            <a:endParaRPr lang="ru-RU" sz="1400" dirty="0"/>
          </a:p>
          <a:p>
            <a:r>
              <a:rPr lang="ru-RU" sz="1400" dirty="0"/>
              <a:t>📌 </a:t>
            </a:r>
            <a:r>
              <a:rPr lang="ru-RU" sz="1400" b="1" dirty="0"/>
              <a:t>Недоліки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❌ Підходить лише для простих запитів</a:t>
            </a:r>
            <a:br>
              <a:rPr lang="ru-RU" sz="1400" dirty="0"/>
            </a:br>
            <a:r>
              <a:rPr lang="ru-RU" sz="1400" dirty="0"/>
              <a:t>❌ Немає складної логіки запитів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399032"/>
            <a:ext cx="4362450" cy="1838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05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44958"/>
            <a:ext cx="3752850" cy="801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702656" y="641866"/>
            <a:ext cx="3864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Графові бази даних (Graph Database)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200400"/>
            <a:ext cx="5053013" cy="64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00707" y="1295400"/>
            <a:ext cx="39154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dirty="0"/>
              <a:t>Neo4j</a:t>
            </a:r>
            <a:r>
              <a:rPr lang="ru-RU" dirty="0"/>
              <a:t> (найпопулярніша графова база)</a:t>
            </a:r>
          </a:p>
        </p:txBody>
      </p:sp>
      <p:sp>
        <p:nvSpPr>
          <p:cNvPr id="3" name="Rectangle 2"/>
          <p:cNvSpPr/>
          <p:nvPr/>
        </p:nvSpPr>
        <p:spPr>
          <a:xfrm>
            <a:off x="2136648" y="4114800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📌 </a:t>
            </a:r>
            <a:r>
              <a:rPr lang="ru-RU" sz="1400" b="1" dirty="0"/>
              <a:t>Переваги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✔ Швидкий пошук зв’язків між об’єктами</a:t>
            </a:r>
            <a:br>
              <a:rPr lang="ru-RU" sz="1400" dirty="0"/>
            </a:br>
            <a:r>
              <a:rPr lang="ru-RU" sz="1400" dirty="0"/>
              <a:t>✔ Оптимізована для </a:t>
            </a:r>
            <a:r>
              <a:rPr lang="ru-RU" sz="1400" dirty="0" smtClean="0"/>
              <a:t>соцмереж</a:t>
            </a:r>
          </a:p>
          <a:p>
            <a:endParaRPr lang="ru-RU" sz="1400" dirty="0"/>
          </a:p>
          <a:p>
            <a:r>
              <a:rPr lang="ru-RU" sz="1400" dirty="0"/>
              <a:t>📌 </a:t>
            </a:r>
            <a:r>
              <a:rPr lang="ru-RU" sz="1400" b="1" dirty="0"/>
              <a:t>Недоліки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❌ Високі вимоги до обчислювальних ресурсів</a:t>
            </a:r>
            <a:br>
              <a:rPr lang="ru-RU" sz="1400" dirty="0"/>
            </a:br>
            <a:r>
              <a:rPr lang="ru-RU" sz="1400" dirty="0"/>
              <a:t>❌ Складність у масштабуванні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3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381000"/>
            <a:ext cx="7391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Приклад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Знайти </a:t>
            </a:r>
            <a:r>
              <a:rPr lang="ru-RU" dirty="0"/>
              <a:t>всіх співробітників, чия зарплата перевищує середню зарплату у їхньому відділі.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67"/>
          <a:stretch/>
        </p:blipFill>
        <p:spPr bwMode="auto">
          <a:xfrm>
            <a:off x="228599" y="1737360"/>
            <a:ext cx="3857625" cy="1768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286000" y="3892295"/>
            <a:ext cx="6741067" cy="2213777"/>
            <a:chOff x="2286000" y="3892295"/>
            <a:chExt cx="6741067" cy="2213777"/>
          </a:xfrm>
        </p:grpSpPr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3892296"/>
              <a:ext cx="4912775" cy="2213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64" name="Picture 4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308" b="1952"/>
            <a:stretch/>
          </p:blipFill>
          <p:spPr bwMode="auto">
            <a:xfrm>
              <a:off x="7192679" y="3892295"/>
              <a:ext cx="1834388" cy="2213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7" name="TextBox 6"/>
          <p:cNvSpPr txBox="1"/>
          <p:nvPr/>
        </p:nvSpPr>
        <p:spPr>
          <a:xfrm>
            <a:off x="990600" y="1337024"/>
            <a:ext cx="175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SQl</a:t>
            </a:r>
            <a:r>
              <a:rPr lang="uk-UA" dirty="0" smtClean="0"/>
              <a:t> (</a:t>
            </a:r>
            <a:r>
              <a:rPr lang="en-US" dirty="0" smtClean="0"/>
              <a:t>PostgreSQL</a:t>
            </a:r>
            <a:r>
              <a:rPr lang="uk-UA" dirty="0" smtClean="0"/>
              <a:t>)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29200" y="346557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NoSQl</a:t>
            </a:r>
            <a:r>
              <a:rPr lang="en-US" dirty="0" smtClean="0"/>
              <a:t> (MongoDB)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5871281" y="1905000"/>
            <a:ext cx="3080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👥 </a:t>
            </a:r>
            <a:r>
              <a:rPr lang="ru-RU" sz="1400" b="1" dirty="0"/>
              <a:t>Колекція:</a:t>
            </a:r>
            <a:r>
              <a:rPr lang="ru-RU" sz="1400" dirty="0"/>
              <a:t> employees</a:t>
            </a:r>
            <a:br>
              <a:rPr lang="ru-RU" sz="1400" dirty="0"/>
            </a:br>
            <a:r>
              <a:rPr lang="ru-RU" sz="1400" dirty="0"/>
              <a:t>📊 </a:t>
            </a:r>
            <a:r>
              <a:rPr lang="ru-RU" sz="1400" b="1" dirty="0"/>
              <a:t>Поля:</a:t>
            </a:r>
            <a:endParaRPr lang="ru-RU" sz="1400" dirty="0"/>
          </a:p>
          <a:p>
            <a:pPr lvl="0"/>
            <a:r>
              <a:rPr lang="ru-RU" sz="1400" dirty="0"/>
              <a:t>name – ім'я співробітника</a:t>
            </a:r>
          </a:p>
          <a:p>
            <a:pPr lvl="0"/>
            <a:r>
              <a:rPr lang="ru-RU" sz="1400" dirty="0"/>
              <a:t>salary – зарплата</a:t>
            </a:r>
          </a:p>
          <a:p>
            <a:pPr lvl="0"/>
            <a:r>
              <a:rPr lang="ru-RU" sz="1400" dirty="0"/>
              <a:t>department_id – ID відділу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" y="3604522"/>
            <a:ext cx="308067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👥 </a:t>
            </a:r>
            <a:r>
              <a:rPr lang="ru-RU" sz="1400" b="1" dirty="0" smtClean="0"/>
              <a:t>таблиця:</a:t>
            </a:r>
            <a:r>
              <a:rPr lang="ru-RU" sz="1400" dirty="0" smtClean="0"/>
              <a:t> </a:t>
            </a:r>
            <a:r>
              <a:rPr lang="ru-RU" sz="1400" dirty="0"/>
              <a:t>employees</a:t>
            </a:r>
            <a:br>
              <a:rPr lang="ru-RU" sz="1400" dirty="0"/>
            </a:br>
            <a:r>
              <a:rPr lang="ru-RU" sz="1400" dirty="0"/>
              <a:t>📊 </a:t>
            </a:r>
            <a:r>
              <a:rPr lang="uk-UA" sz="1400" b="1" dirty="0" smtClean="0"/>
              <a:t>Стовпці</a:t>
            </a:r>
            <a:r>
              <a:rPr lang="ru-RU" sz="1400" b="1" dirty="0" smtClean="0"/>
              <a:t>:</a:t>
            </a:r>
            <a:endParaRPr lang="ru-RU" sz="1400" dirty="0"/>
          </a:p>
          <a:p>
            <a:pPr lvl="0"/>
            <a:r>
              <a:rPr lang="ru-RU" sz="1400" dirty="0"/>
              <a:t>name – ім'я співробітника</a:t>
            </a:r>
          </a:p>
          <a:p>
            <a:pPr lvl="0"/>
            <a:r>
              <a:rPr lang="ru-RU" sz="1400" dirty="0"/>
              <a:t>salary – зарплата</a:t>
            </a:r>
          </a:p>
          <a:p>
            <a:pPr lvl="0"/>
            <a:r>
              <a:rPr lang="ru-RU" sz="1400" dirty="0"/>
              <a:t>department_id – ID відділу</a:t>
            </a:r>
          </a:p>
        </p:txBody>
      </p:sp>
    </p:spTree>
    <p:extLst>
      <p:ext uri="{BB962C8B-B14F-4D97-AF65-F5344CB8AC3E}">
        <p14:creationId xmlns:p14="http://schemas.microsoft.com/office/powerpoint/2010/main" val="10544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609600"/>
            <a:ext cx="24523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CAP Theorem</a:t>
            </a:r>
          </a:p>
        </p:txBody>
      </p:sp>
      <p:pic>
        <p:nvPicPr>
          <p:cNvPr id="3074" name="Picture 2" descr="CAP theorem with databases that “choose” CA, CP and AP | Download 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752600"/>
            <a:ext cx="4556760" cy="3603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066800" y="762000"/>
            <a:ext cx="6299899" cy="4343400"/>
            <a:chOff x="609600" y="533400"/>
            <a:chExt cx="8128699" cy="5649489"/>
          </a:xfrm>
        </p:grpSpPr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533400"/>
              <a:ext cx="8128699" cy="56494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823086"/>
              <a:ext cx="838200" cy="2357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6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545592"/>
            <a:ext cx="68210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/>
              <a:t>Ключові відмінності між </a:t>
            </a:r>
            <a:r>
              <a:rPr lang="en-GB" sz="3200" dirty="0"/>
              <a:t>SQL </a:t>
            </a:r>
            <a:r>
              <a:rPr lang="uk-UA" sz="3200" dirty="0"/>
              <a:t>та</a:t>
            </a:r>
            <a:r>
              <a:rPr lang="en-GB" sz="3200" dirty="0"/>
              <a:t> NoSQL</a:t>
            </a:r>
            <a:endParaRPr lang="uk-UA" sz="3200" dirty="0"/>
          </a:p>
        </p:txBody>
      </p:sp>
      <p:sp>
        <p:nvSpPr>
          <p:cNvPr id="5" name="Rectangle 4"/>
          <p:cNvSpPr/>
          <p:nvPr/>
        </p:nvSpPr>
        <p:spPr>
          <a:xfrm>
            <a:off x="1219200" y="1813173"/>
            <a:ext cx="2931444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Схема даних</a:t>
            </a:r>
          </a:p>
          <a:p>
            <a:pPr fontAlgn="base"/>
            <a:r>
              <a:rPr lang="ru-RU" dirty="0"/>
              <a:t> 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dirty="0" smtClean="0"/>
              <a:t>Типи </a:t>
            </a:r>
            <a:r>
              <a:rPr lang="ru-RU" b="1" dirty="0"/>
              <a:t>даних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Запити</a:t>
            </a:r>
          </a:p>
          <a:p>
            <a:pPr fontAlgn="base"/>
            <a:endParaRPr lang="ru-RU" dirty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b="1" dirty="0"/>
              <a:t>Транзакції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Приклади </a:t>
            </a:r>
            <a:r>
              <a:rPr lang="ru-RU" b="1" dirty="0" smtClean="0"/>
              <a:t>використання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uk-UA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Масштабованість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Масштабованість хмари: горизонтальне та вертикальне масштабування  ІТ-інфраструктур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0"/>
          <a:stretch/>
        </p:blipFill>
        <p:spPr bwMode="auto">
          <a:xfrm>
            <a:off x="1981200" y="304800"/>
            <a:ext cx="5038344" cy="252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3401199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🔹 </a:t>
            </a:r>
            <a:r>
              <a:rPr lang="uk-UA" sz="1200" b="1" dirty="0"/>
              <a:t>Вертикальне масштабування (</a:t>
            </a:r>
            <a:r>
              <a:rPr lang="ru-RU" sz="1200" b="1" dirty="0"/>
              <a:t>Scaling Up</a:t>
            </a:r>
            <a:r>
              <a:rPr lang="uk-UA" sz="1200" b="1" dirty="0"/>
              <a:t>)</a:t>
            </a:r>
            <a:r>
              <a:rPr lang="uk-UA" sz="1200" dirty="0"/>
              <a:t> – основний спосіб масштабування традиційних реляційних баз даних (</a:t>
            </a:r>
            <a:r>
              <a:rPr lang="ru-RU" sz="1200" dirty="0"/>
              <a:t>MySQL</a:t>
            </a:r>
            <a:r>
              <a:rPr lang="uk-UA" sz="1200" dirty="0"/>
              <a:t>, </a:t>
            </a:r>
            <a:r>
              <a:rPr lang="ru-RU" sz="1200" dirty="0"/>
              <a:t>PostgreSQL</a:t>
            </a:r>
            <a:r>
              <a:rPr lang="uk-UA" sz="1200" dirty="0"/>
              <a:t>, </a:t>
            </a:r>
            <a:r>
              <a:rPr lang="ru-RU" sz="1200" dirty="0"/>
              <a:t>Oracle</a:t>
            </a:r>
            <a:r>
              <a:rPr lang="uk-UA" sz="1200" dirty="0"/>
              <a:t>, </a:t>
            </a:r>
            <a:r>
              <a:rPr lang="ru-RU" sz="1200" dirty="0"/>
              <a:t>SQL Server</a:t>
            </a:r>
            <a:r>
              <a:rPr lang="uk-UA" sz="1200" dirty="0"/>
              <a:t>).</a:t>
            </a:r>
            <a:br>
              <a:rPr lang="uk-UA" sz="1200" dirty="0"/>
            </a:br>
            <a:endParaRPr lang="ru-RU" sz="1200" dirty="0"/>
          </a:p>
          <a:p>
            <a:r>
              <a:rPr lang="ru-RU" sz="1200" dirty="0"/>
              <a:t>🔹 </a:t>
            </a:r>
            <a:r>
              <a:rPr lang="ru-RU" sz="1200" b="1" dirty="0"/>
              <a:t>Горизонтальне масштабування (Scaling Out)</a:t>
            </a:r>
            <a:r>
              <a:rPr lang="ru-RU" sz="1200" dirty="0"/>
              <a:t> – складне, але можливе.</a:t>
            </a:r>
            <a:br>
              <a:rPr lang="ru-RU" sz="1200" dirty="0"/>
            </a:br>
            <a:r>
              <a:rPr lang="en-US" sz="1200" dirty="0"/>
              <a:t>✔ </a:t>
            </a:r>
            <a:r>
              <a:rPr lang="ru-RU" sz="1200" dirty="0"/>
              <a:t>Використовується </a:t>
            </a:r>
            <a:r>
              <a:rPr lang="ru-RU" sz="1200" b="1" dirty="0"/>
              <a:t>шардінг (sharding)</a:t>
            </a:r>
            <a:r>
              <a:rPr lang="ru-RU" sz="1200" dirty="0"/>
              <a:t> – розбиття бази даних на кілька серверів.</a:t>
            </a:r>
            <a:br>
              <a:rPr lang="ru-RU" sz="1200" dirty="0"/>
            </a:br>
            <a:r>
              <a:rPr lang="en-US" sz="1200" dirty="0"/>
              <a:t>✔ </a:t>
            </a:r>
            <a:r>
              <a:rPr lang="ru-RU" sz="1200" dirty="0"/>
              <a:t>Підходить для складних застосунків, але потребує змін у логіці запитів.</a:t>
            </a:r>
            <a:br>
              <a:rPr lang="ru-RU" sz="1200" dirty="0"/>
            </a:br>
            <a:r>
              <a:rPr lang="en-US" sz="1200" dirty="0"/>
              <a:t>✔ </a:t>
            </a:r>
            <a:r>
              <a:rPr lang="ru-RU" sz="1200" dirty="0"/>
              <a:t>Приклад: Twitter використовує горизонтальне масштабування для своєї SQL-бази через шардінг.</a:t>
            </a:r>
          </a:p>
        </p:txBody>
      </p:sp>
      <p:sp>
        <p:nvSpPr>
          <p:cNvPr id="4" name="Rectangle 3"/>
          <p:cNvSpPr/>
          <p:nvPr/>
        </p:nvSpPr>
        <p:spPr>
          <a:xfrm>
            <a:off x="4904232" y="3407295"/>
            <a:ext cx="396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🔹 </a:t>
            </a:r>
            <a:r>
              <a:rPr lang="ru-RU" sz="1200" b="1" dirty="0"/>
              <a:t>Горизонтальне масштабування (Scaling Out)</a:t>
            </a:r>
            <a:r>
              <a:rPr lang="ru-RU" sz="1200" dirty="0"/>
              <a:t> – головний підхід для NoSQL баз (MongoDB, Cassandra, DynamoDB, Redis). Це процес додавання нових серверів у кластер баз даних, щоб розподілити навантаження між кількома машинами.</a:t>
            </a:r>
          </a:p>
          <a:p>
            <a:r>
              <a:rPr lang="ru-RU" sz="1200" dirty="0"/>
              <a:t/>
            </a:r>
            <a:br>
              <a:rPr lang="ru-RU" sz="1200" dirty="0"/>
            </a:br>
            <a:r>
              <a:rPr lang="ru-RU" sz="1200" dirty="0" smtClean="0"/>
              <a:t>🔹 </a:t>
            </a:r>
            <a:r>
              <a:rPr lang="ru-RU" sz="1200" b="1" dirty="0"/>
              <a:t>Вертикальне масштабування (Scaling Up)</a:t>
            </a:r>
            <a:r>
              <a:rPr lang="ru-RU" sz="1200" dirty="0"/>
              <a:t> теж можливе.</a:t>
            </a:r>
            <a:br>
              <a:rPr lang="ru-RU" sz="1200" dirty="0"/>
            </a:br>
            <a:r>
              <a:rPr lang="en-US" sz="1200" dirty="0"/>
              <a:t>✔</a:t>
            </a:r>
            <a:r>
              <a:rPr lang="ru-RU" sz="1200" dirty="0"/>
              <a:t> NoSQL може працювати на потужному сервері, але зазвичай це неефективно.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755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143000" y="1972056"/>
            <a:ext cx="6937679" cy="3457575"/>
            <a:chOff x="1676400" y="2249423"/>
            <a:chExt cx="6937679" cy="3457575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249423"/>
              <a:ext cx="6937679" cy="3457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2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0" y="2249423"/>
              <a:ext cx="1400175" cy="485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/>
          <p:nvPr/>
        </p:nvSpPr>
        <p:spPr>
          <a:xfrm>
            <a:off x="1348702" y="609599"/>
            <a:ext cx="652627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/>
              <a:t>SQL vs. NoSQL: </a:t>
            </a:r>
            <a:r>
              <a:rPr lang="uk-UA" sz="3200" dirty="0" smtClean="0"/>
              <a:t>Переваги </a:t>
            </a:r>
            <a:r>
              <a:rPr lang="uk-UA" sz="3200" dirty="0"/>
              <a:t>та недоліки</a:t>
            </a:r>
            <a:endParaRPr lang="en-GB" sz="3200" dirty="0"/>
          </a:p>
          <a:p>
            <a:endParaRPr lang="en-GB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54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COMN (Concept and Object </a:t>
            </a:r>
            <a:r>
              <a:rPr lang="en-GB" sz="3200" dirty="0" err="1"/>
              <a:t>Modeling</a:t>
            </a:r>
            <a:r>
              <a:rPr lang="en-GB" sz="3200" dirty="0"/>
              <a:t> Notation</a:t>
            </a:r>
            <a:r>
              <a:rPr lang="en-GB" sz="3200" dirty="0" smtClean="0"/>
              <a:t>)</a:t>
            </a:r>
            <a:endParaRPr lang="ru-RU" sz="3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676400"/>
            <a:ext cx="8458200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/>
              <a:t>COMN</a:t>
            </a:r>
            <a:r>
              <a:rPr lang="en-GB" dirty="0" smtClean="0"/>
              <a:t> </a:t>
            </a:r>
            <a:r>
              <a:rPr lang="en-GB" dirty="0"/>
              <a:t>— </a:t>
            </a:r>
            <a:r>
              <a:rPr lang="ru-RU" dirty="0"/>
              <a:t>це сучасний підхід до моделювання даних, який: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поєднує </a:t>
            </a:r>
            <a:r>
              <a:rPr lang="ru-RU" b="1" dirty="0"/>
              <a:t>концептуальне, логічне та фізичне</a:t>
            </a:r>
            <a:r>
              <a:rPr lang="ru-RU" dirty="0"/>
              <a:t> моделювання в одній моделі;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підтримує </a:t>
            </a:r>
            <a:r>
              <a:rPr lang="en-GB" b="1" dirty="0"/>
              <a:t>SQL </a:t>
            </a:r>
            <a:r>
              <a:rPr lang="ru-RU" b="1" dirty="0"/>
              <a:t>та </a:t>
            </a:r>
            <a:r>
              <a:rPr lang="en-GB" b="1" dirty="0"/>
              <a:t>NoSQL</a:t>
            </a:r>
            <a:r>
              <a:rPr lang="en-GB" dirty="0"/>
              <a:t> </a:t>
            </a:r>
            <a:r>
              <a:rPr lang="ru-RU" dirty="0"/>
              <a:t>бази даних одночасно;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дозволяє </a:t>
            </a:r>
            <a:r>
              <a:rPr lang="ru-RU" b="1" dirty="0"/>
              <a:t>простежувати вимоги від бізнес-рівня до реалізації</a:t>
            </a:r>
            <a:r>
              <a:rPr lang="ru-RU" dirty="0"/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забезпечує </a:t>
            </a:r>
            <a:r>
              <a:rPr lang="ru-RU" b="1" dirty="0"/>
              <a:t>виразність там, де </a:t>
            </a:r>
            <a:r>
              <a:rPr lang="en-GB" b="1" dirty="0"/>
              <a:t>ER-</a:t>
            </a:r>
            <a:r>
              <a:rPr lang="ru-RU" b="1" dirty="0"/>
              <a:t>діаграми не працюють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/>
              <a:t>Основні елементи </a:t>
            </a:r>
            <a:r>
              <a:rPr lang="en-GB" b="1" dirty="0"/>
              <a:t>COMN</a:t>
            </a:r>
          </a:p>
          <a:p>
            <a:r>
              <a:rPr lang="ru-RU" b="1" dirty="0"/>
              <a:t>Об'єкти та концепти</a:t>
            </a:r>
            <a:r>
              <a:rPr lang="ru-RU" dirty="0"/>
              <a:t> — моделюють реальні сутності без прив’язки до конкретного типу бази даних.</a:t>
            </a:r>
          </a:p>
          <a:p>
            <a:r>
              <a:rPr lang="ru-RU" b="1" dirty="0"/>
              <a:t>Типи та класи</a:t>
            </a:r>
            <a:r>
              <a:rPr lang="ru-RU" dirty="0"/>
              <a:t> — використовуються для логічного структурування.</a:t>
            </a:r>
          </a:p>
          <a:p>
            <a:r>
              <a:rPr lang="ru-RU" b="1" dirty="0"/>
              <a:t>Графічна нотація</a:t>
            </a:r>
            <a:r>
              <a:rPr lang="ru-RU" dirty="0"/>
              <a:t> — проста та зрозуміла, що включає три основні форми і чотири типи ліній.</a:t>
            </a:r>
          </a:p>
          <a:p>
            <a:r>
              <a:rPr lang="ru-RU" b="1" dirty="0"/>
              <a:t>Фізичний рівень</a:t>
            </a:r>
            <a:r>
              <a:rPr lang="ru-RU" dirty="0"/>
              <a:t> — точне визначення структури в будь-якій </a:t>
            </a:r>
            <a:r>
              <a:rPr lang="en-GB" dirty="0"/>
              <a:t>SQL </a:t>
            </a:r>
            <a:r>
              <a:rPr lang="ru-RU" dirty="0"/>
              <a:t>або </a:t>
            </a:r>
            <a:r>
              <a:rPr lang="en-GB" dirty="0"/>
              <a:t>NoSQL </a:t>
            </a:r>
            <a:r>
              <a:rPr lang="ru-RU" dirty="0"/>
              <a:t>базі.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38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Зміст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sz="2800" dirty="0" smtClean="0"/>
              <a:t>Що таке </a:t>
            </a:r>
            <a:r>
              <a:rPr lang="en-GB" sz="2800" dirty="0" smtClean="0"/>
              <a:t>SQL?</a:t>
            </a:r>
            <a:endParaRPr lang="uk-UA" sz="2800" dirty="0" smtClean="0"/>
          </a:p>
          <a:p>
            <a:r>
              <a:rPr lang="uk-UA" sz="2800" dirty="0" smtClean="0"/>
              <a:t>Що таке </a:t>
            </a:r>
            <a:r>
              <a:rPr lang="en-GB" sz="2800" dirty="0" smtClean="0"/>
              <a:t>NoSQL?</a:t>
            </a:r>
            <a:endParaRPr lang="uk-UA" sz="2800" dirty="0" smtClean="0"/>
          </a:p>
          <a:p>
            <a:r>
              <a:rPr lang="en-GB" sz="2800" dirty="0"/>
              <a:t>CAP </a:t>
            </a:r>
            <a:r>
              <a:rPr lang="uk-UA" sz="2800" dirty="0" smtClean="0"/>
              <a:t>теорема</a:t>
            </a:r>
          </a:p>
          <a:p>
            <a:r>
              <a:rPr lang="uk-UA" sz="2800" dirty="0" smtClean="0"/>
              <a:t>Ключові відмінності між </a:t>
            </a:r>
            <a:r>
              <a:rPr lang="en-GB" sz="2800" dirty="0"/>
              <a:t>SQL </a:t>
            </a:r>
            <a:r>
              <a:rPr lang="uk-UA" sz="2800" dirty="0" smtClean="0"/>
              <a:t>та</a:t>
            </a:r>
            <a:r>
              <a:rPr lang="en-GB" sz="2800" dirty="0" smtClean="0"/>
              <a:t> NoSQL</a:t>
            </a:r>
            <a:endParaRPr lang="uk-UA" sz="2800" dirty="0" smtClean="0"/>
          </a:p>
          <a:p>
            <a:r>
              <a:rPr lang="en-GB" sz="2800" dirty="0" smtClean="0"/>
              <a:t>SQL </a:t>
            </a:r>
            <a:r>
              <a:rPr lang="en-GB" sz="2800" dirty="0"/>
              <a:t>vs. NoSQL: </a:t>
            </a:r>
            <a:r>
              <a:rPr lang="uk-UA" sz="2800" dirty="0" smtClean="0"/>
              <a:t>Переваги та недоліки</a:t>
            </a:r>
          </a:p>
          <a:p>
            <a:r>
              <a:rPr lang="en-GB" sz="2800" dirty="0"/>
              <a:t>COMN (Concept and Object </a:t>
            </a:r>
            <a:r>
              <a:rPr lang="en-GB" sz="2800" dirty="0" err="1"/>
              <a:t>Modeling</a:t>
            </a:r>
            <a:r>
              <a:rPr lang="en-GB" sz="2800" dirty="0"/>
              <a:t> Notation)</a:t>
            </a:r>
            <a:endParaRPr lang="uk-UA" sz="2800" dirty="0"/>
          </a:p>
          <a:p>
            <a:r>
              <a:rPr lang="uk-UA" sz="2800" dirty="0" smtClean="0"/>
              <a:t>Як зробити вибір між </a:t>
            </a:r>
            <a:r>
              <a:rPr lang="en-GB" sz="2800" dirty="0"/>
              <a:t>SQL </a:t>
            </a:r>
            <a:r>
              <a:rPr lang="uk-UA" sz="2800" dirty="0" smtClean="0"/>
              <a:t>та</a:t>
            </a:r>
            <a:r>
              <a:rPr lang="en-GB" sz="2800" dirty="0" smtClean="0"/>
              <a:t> NoSQL</a:t>
            </a:r>
            <a:endParaRPr lang="uk-UA" sz="2800" dirty="0" smtClean="0"/>
          </a:p>
          <a:p>
            <a:endParaRPr lang="en-GB" sz="2800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Як створити та відкрити свій інтернет-магазин | Блог хостера HOSTiQ.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572" y="1143000"/>
            <a:ext cx="4343400" cy="2269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1000" y="3962400"/>
            <a:ext cx="82296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Уяви, що ти створюєш базу даних для інтернет-магазину. Тобі потрібно зберігати </a:t>
            </a:r>
            <a:r>
              <a:rPr lang="ru-RU" b="1" dirty="0"/>
              <a:t>користувачів</a:t>
            </a:r>
            <a:r>
              <a:rPr lang="ru-RU" dirty="0"/>
              <a:t>, </a:t>
            </a:r>
            <a:r>
              <a:rPr lang="ru-RU" b="1" dirty="0"/>
              <a:t>замовлення</a:t>
            </a:r>
            <a:r>
              <a:rPr lang="ru-RU" dirty="0"/>
              <a:t>, </a:t>
            </a:r>
            <a:r>
              <a:rPr lang="ru-RU" b="1" dirty="0"/>
              <a:t>товари</a:t>
            </a:r>
            <a:r>
              <a:rPr lang="ru-RU" dirty="0"/>
              <a:t>, </a:t>
            </a:r>
            <a:r>
              <a:rPr lang="ru-RU" b="1" dirty="0"/>
              <a:t>відгуки</a:t>
            </a:r>
            <a:r>
              <a:rPr lang="ru-RU" dirty="0"/>
              <a:t> тощо.</a:t>
            </a:r>
          </a:p>
          <a:p>
            <a:r>
              <a:rPr lang="ru-RU" dirty="0"/>
              <a:t>📌 </a:t>
            </a:r>
            <a:r>
              <a:rPr lang="ru-RU" b="1" dirty="0"/>
              <a:t>Традиційно існує два підходи:</a:t>
            </a:r>
            <a:endParaRPr lang="ru-RU" dirty="0"/>
          </a:p>
          <a:p>
            <a:r>
              <a:rPr lang="en-GB" b="1" dirty="0"/>
              <a:t>SQL (</a:t>
            </a:r>
            <a:r>
              <a:rPr lang="ru-RU" b="1" dirty="0"/>
              <a:t>реляційні бази даних)</a:t>
            </a:r>
            <a:r>
              <a:rPr lang="ru-RU" dirty="0"/>
              <a:t> – все організовано в </a:t>
            </a:r>
            <a:r>
              <a:rPr lang="ru-RU" b="1" dirty="0"/>
              <a:t>таблиці</a:t>
            </a:r>
            <a:r>
              <a:rPr lang="ru-RU" dirty="0"/>
              <a:t>, де є чітка структура (наприклад, "Користувачі", "Замовлення").</a:t>
            </a:r>
          </a:p>
          <a:p>
            <a:r>
              <a:rPr lang="en-GB" b="1" dirty="0"/>
              <a:t>NoSQL (</a:t>
            </a:r>
            <a:r>
              <a:rPr lang="ru-RU" b="1" dirty="0"/>
              <a:t>нереляційні бази даних)</a:t>
            </a:r>
            <a:r>
              <a:rPr lang="ru-RU" dirty="0"/>
              <a:t> – тут все зберігається у вигляді </a:t>
            </a:r>
            <a:r>
              <a:rPr lang="ru-RU" b="1" dirty="0"/>
              <a:t>документів</a:t>
            </a:r>
            <a:r>
              <a:rPr lang="ru-RU" dirty="0"/>
              <a:t> (наприклад, один об’єкт містить одразу всі замовлення користувача).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5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685800"/>
            <a:ext cx="8153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Використання </a:t>
            </a:r>
            <a:r>
              <a:rPr lang="en-GB" b="1" dirty="0"/>
              <a:t>COMN </a:t>
            </a:r>
            <a:r>
              <a:rPr lang="ru-RU" b="1" dirty="0"/>
              <a:t>у реальному застосунку (онлайн-магазин</a:t>
            </a:r>
            <a:r>
              <a:rPr lang="ru-RU" b="1" dirty="0" smtClean="0"/>
              <a:t>):</a:t>
            </a:r>
          </a:p>
          <a:p>
            <a:endParaRPr lang="ru-RU" b="1" dirty="0"/>
          </a:p>
          <a:p>
            <a:r>
              <a:rPr lang="en-GB" b="1" dirty="0"/>
              <a:t>SQL (</a:t>
            </a:r>
            <a:r>
              <a:rPr lang="en-GB" b="1" dirty="0" smtClean="0"/>
              <a:t>PostgreSQL)</a:t>
            </a:r>
            <a:r>
              <a:rPr lang="en-GB" dirty="0" smtClean="0"/>
              <a:t> </a:t>
            </a:r>
            <a:r>
              <a:rPr lang="ru-RU" dirty="0"/>
              <a:t>зберігає користувачів, замовлення, продукти.</a:t>
            </a:r>
          </a:p>
          <a:p>
            <a:r>
              <a:rPr lang="en-GB" b="1" dirty="0"/>
              <a:t>NoSQL (</a:t>
            </a:r>
            <a:r>
              <a:rPr lang="en-GB" b="1" dirty="0" smtClean="0"/>
              <a:t>MongoDB</a:t>
            </a:r>
            <a:r>
              <a:rPr lang="uk-UA" b="1" dirty="0" smtClean="0"/>
              <a:t>, </a:t>
            </a:r>
            <a:r>
              <a:rPr lang="en-GB" b="1" dirty="0" smtClean="0"/>
              <a:t>)</a:t>
            </a:r>
            <a:r>
              <a:rPr lang="en-GB" dirty="0" smtClean="0"/>
              <a:t> </a:t>
            </a:r>
            <a:r>
              <a:rPr lang="ru-RU" dirty="0"/>
              <a:t>використовується для логування переглядів товарів та кешування популярних запитів.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191202"/>
            <a:ext cx="5419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Г</a:t>
            </a:r>
            <a:r>
              <a:rPr lang="ru-RU" sz="2000" b="1" dirty="0" smtClean="0"/>
              <a:t>ібридний підхід </a:t>
            </a:r>
            <a:r>
              <a:rPr lang="ru-RU" sz="2000" b="1" dirty="0"/>
              <a:t>(</a:t>
            </a:r>
            <a:r>
              <a:rPr lang="en-GB" sz="2000" b="1" dirty="0"/>
              <a:t>Hybrid Database Architecture)</a:t>
            </a:r>
            <a:endParaRPr lang="ru-RU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743200"/>
            <a:ext cx="4467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4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2186034"/>
            <a:ext cx="2667000" cy="1295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920" y="2179938"/>
            <a:ext cx="4463093" cy="1301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120" y="4091034"/>
            <a:ext cx="5676900" cy="660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685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Використання </a:t>
            </a:r>
            <a:r>
              <a:rPr lang="en-GB" b="1" dirty="0"/>
              <a:t>COMN </a:t>
            </a:r>
            <a:r>
              <a:rPr lang="ru-RU" b="1" dirty="0"/>
              <a:t>у реальному застосунку (онлайн-магазин</a:t>
            </a:r>
            <a:r>
              <a:rPr lang="ru-RU" b="1" dirty="0" smtClean="0"/>
              <a:t>):</a:t>
            </a:r>
          </a:p>
          <a:p>
            <a:endParaRPr lang="ru-RU" b="1" dirty="0"/>
          </a:p>
        </p:txBody>
      </p:sp>
      <p:sp>
        <p:nvSpPr>
          <p:cNvPr id="5" name="Rectangle 4"/>
          <p:cNvSpPr/>
          <p:nvPr/>
        </p:nvSpPr>
        <p:spPr>
          <a:xfrm>
            <a:off x="1493520" y="1600200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/>
              <a:t>Ці таблиці зберігають інформацію про користувачів та їхні замовлення.</a:t>
            </a:r>
            <a:endParaRPr lang="ru-RU" sz="1400" dirty="0"/>
          </a:p>
        </p:txBody>
      </p:sp>
      <p:sp>
        <p:nvSpPr>
          <p:cNvPr id="7" name="Rectangle 6"/>
          <p:cNvSpPr/>
          <p:nvPr/>
        </p:nvSpPr>
        <p:spPr>
          <a:xfrm>
            <a:off x="1752600" y="191202"/>
            <a:ext cx="5419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Г</a:t>
            </a:r>
            <a:r>
              <a:rPr lang="ru-RU" sz="2000" b="1" dirty="0" smtClean="0"/>
              <a:t>ібридний підхід </a:t>
            </a:r>
            <a:r>
              <a:rPr lang="ru-RU" sz="2000" b="1" dirty="0"/>
              <a:t>(</a:t>
            </a:r>
            <a:r>
              <a:rPr lang="en-GB" sz="2000" b="1" dirty="0"/>
              <a:t>Hybrid Database Architecture)</a:t>
            </a:r>
            <a:endParaRPr lang="ru-RU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41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09800"/>
            <a:ext cx="54959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8200" y="1524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NoSQL (MongoDB): </a:t>
            </a:r>
            <a:r>
              <a:rPr lang="ru-RU" dirty="0"/>
              <a:t>Збереження історії переглядів товарів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685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 smtClean="0"/>
              <a:t>Використання </a:t>
            </a:r>
            <a:r>
              <a:rPr lang="en-GB" b="1" dirty="0"/>
              <a:t>COMN </a:t>
            </a:r>
            <a:r>
              <a:rPr lang="ru-RU" b="1" dirty="0"/>
              <a:t>у реальному застосунку (онлайн-магазин</a:t>
            </a:r>
            <a:r>
              <a:rPr lang="ru-RU" b="1" dirty="0" smtClean="0"/>
              <a:t>):</a:t>
            </a:r>
          </a:p>
          <a:p>
            <a:endParaRPr lang="ru-RU" b="1" dirty="0"/>
          </a:p>
        </p:txBody>
      </p:sp>
      <p:sp>
        <p:nvSpPr>
          <p:cNvPr id="6" name="Rectangle 5"/>
          <p:cNvSpPr/>
          <p:nvPr/>
        </p:nvSpPr>
        <p:spPr>
          <a:xfrm>
            <a:off x="1752600" y="191202"/>
            <a:ext cx="54193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Г</a:t>
            </a:r>
            <a:r>
              <a:rPr lang="ru-RU" sz="2000" b="1" dirty="0" smtClean="0"/>
              <a:t>ібридний підхід </a:t>
            </a:r>
            <a:r>
              <a:rPr lang="ru-RU" sz="2000" b="1" dirty="0"/>
              <a:t>(</a:t>
            </a:r>
            <a:r>
              <a:rPr lang="en-GB" sz="2000" b="1" dirty="0"/>
              <a:t>Hybrid Database Architecture)</a:t>
            </a:r>
            <a:endParaRPr lang="ru-RU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609600" y="4876800"/>
            <a:ext cx="7848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MongoDB</a:t>
            </a:r>
            <a:r>
              <a:rPr lang="en-GB" dirty="0"/>
              <a:t> </a:t>
            </a:r>
            <a:r>
              <a:rPr lang="ru-RU" dirty="0"/>
              <a:t>дозволяє зберігати такі вкладені структури без складних </a:t>
            </a:r>
            <a:r>
              <a:rPr lang="en-GB" dirty="0"/>
              <a:t>JOIN-</a:t>
            </a:r>
            <a:r>
              <a:rPr lang="ru-RU" dirty="0"/>
              <a:t>запитів, що робить його ефективним для історії переглядів.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9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90600" y="39497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/>
              <a:t>Приклад додавання </a:t>
            </a:r>
            <a:r>
              <a:rPr lang="ru-RU" dirty="0"/>
              <a:t>замовлення в SQL та логування в NoSQL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914400" y="1143000"/>
            <a:ext cx="7315200" cy="4876800"/>
            <a:chOff x="990600" y="1358211"/>
            <a:chExt cx="12482340" cy="7761977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0600" y="1358211"/>
              <a:ext cx="12482340" cy="77619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1600201"/>
              <a:ext cx="1143000" cy="96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076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1676400"/>
            <a:ext cx="681196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106" y="688032"/>
            <a:ext cx="8458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dirty="0"/>
              <a:t>SQL vs. NoSQL: </a:t>
            </a:r>
            <a:r>
              <a:rPr lang="uk-UA" sz="3200" dirty="0" smtClean="0"/>
              <a:t>Як обрати між двома</a:t>
            </a:r>
            <a:endParaRPr lang="uk-UA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1600200"/>
            <a:ext cx="28007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 smtClean="0"/>
              <a:t>Час для запитань</a:t>
            </a:r>
            <a:endParaRPr lang="ru-RU" sz="2800" dirty="0"/>
          </a:p>
        </p:txBody>
      </p:sp>
      <p:pic>
        <p:nvPicPr>
          <p:cNvPr id="2050" name="Picture 2" descr="Альтернативні питання в англійскій мові Next Lev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977" y="2514600"/>
            <a:ext cx="4157014" cy="2894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0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uk-UA" sz="3200" dirty="0" smtClean="0"/>
              <a:t>Дякую за увагу</a:t>
            </a:r>
            <a:r>
              <a:rPr lang="en-GB" sz="3200" dirty="0" smtClean="0"/>
              <a:t>!</a:t>
            </a:r>
            <a:endParaRPr lang="ru-RU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8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127197"/>
            <a:ext cx="2309348" cy="220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381000"/>
            <a:ext cx="25234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/>
              <a:t>Що таке</a:t>
            </a:r>
            <a:r>
              <a:rPr lang="en-GB" sz="3200" dirty="0" smtClean="0"/>
              <a:t> SQL?</a:t>
            </a:r>
            <a:endParaRPr lang="uk-UA" sz="3200" dirty="0"/>
          </a:p>
        </p:txBody>
      </p:sp>
      <p:pic>
        <p:nvPicPr>
          <p:cNvPr id="2" name="Picture 2" descr="Select Insert Update and Delete using Stored Procedure in ASP.NET MVC4 -  MindStick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19200"/>
            <a:ext cx="2667000" cy="140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2" descr="Retrieving data from PostgresQL database with millions of rows takes very  long - Database Administrators Stack Exchang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048000"/>
            <a:ext cx="4418457" cy="308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32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5" descr="ACID Properties in DBMS | GeeksforGee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656459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099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dirty="0" smtClean="0"/>
              <a:t>Приклад </a:t>
            </a:r>
            <a:r>
              <a:rPr lang="en-US" sz="3200" dirty="0" smtClean="0"/>
              <a:t>PostgreSQL</a:t>
            </a:r>
            <a:endParaRPr lang="ru-RU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47897"/>
            <a:ext cx="3733800" cy="313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738" y="2971800"/>
            <a:ext cx="448902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2524125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04" y="2514600"/>
            <a:ext cx="6450013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3400"/>
            <a:ext cx="3277988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5029200" cy="707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886201"/>
            <a:ext cx="5249863" cy="998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7143" y="533399"/>
            <a:ext cx="30043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3200" dirty="0" smtClean="0"/>
              <a:t>Що таке </a:t>
            </a:r>
            <a:r>
              <a:rPr lang="en-GB" sz="3200" dirty="0" smtClean="0"/>
              <a:t>NoSQL?</a:t>
            </a:r>
            <a:endParaRPr lang="en-GB" sz="3200" dirty="0"/>
          </a:p>
        </p:txBody>
      </p:sp>
      <p:pic>
        <p:nvPicPr>
          <p:cNvPr id="2052" name="Picture 4" descr="Types of NoSQL Databases |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676400"/>
            <a:ext cx="381435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4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238035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Документо-орієнтовані бази (</a:t>
            </a:r>
            <a:r>
              <a:rPr lang="en-GB" b="1" dirty="0"/>
              <a:t>Document Store)</a:t>
            </a:r>
          </a:p>
          <a:p>
            <a:endParaRPr lang="uk-UA" b="1" dirty="0" smtClean="0"/>
          </a:p>
          <a:p>
            <a:r>
              <a:rPr lang="en-GB" b="1" dirty="0" smtClean="0"/>
              <a:t>MongoDB</a:t>
            </a:r>
            <a:r>
              <a:rPr lang="en-GB" dirty="0" smtClean="0"/>
              <a:t> </a:t>
            </a:r>
            <a:r>
              <a:rPr lang="en-GB" dirty="0"/>
              <a:t>(</a:t>
            </a:r>
            <a:r>
              <a:rPr lang="ru-RU" dirty="0"/>
              <a:t>найпопулярніша документо-орієнтована </a:t>
            </a:r>
            <a:r>
              <a:rPr lang="en-GB" dirty="0"/>
              <a:t>NoSQL </a:t>
            </a:r>
            <a:r>
              <a:rPr lang="ru-RU" dirty="0"/>
              <a:t>БД</a:t>
            </a:r>
            <a:r>
              <a:rPr lang="ru-RU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00200"/>
            <a:ext cx="3966825" cy="175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93017" y="3810000"/>
            <a:ext cx="4572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400" dirty="0"/>
              <a:t>📌 </a:t>
            </a:r>
            <a:r>
              <a:rPr lang="ru-RU" sz="1400" b="1" dirty="0"/>
              <a:t>Переваги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✔ Гнучка структура, схожа на JSON</a:t>
            </a:r>
            <a:br>
              <a:rPr lang="ru-RU" sz="1400" dirty="0"/>
            </a:br>
            <a:r>
              <a:rPr lang="ru-RU" sz="1400" dirty="0"/>
              <a:t>✔ Відсутність складних зв’язків між таблицями (як у SQL)</a:t>
            </a:r>
            <a:br>
              <a:rPr lang="ru-RU" sz="1400" dirty="0"/>
            </a:br>
            <a:r>
              <a:rPr lang="ru-RU" sz="1400" dirty="0"/>
              <a:t>✔ Висока швидкість </a:t>
            </a:r>
            <a:r>
              <a:rPr lang="ru-RU" sz="1400" dirty="0" smtClean="0"/>
              <a:t>читання-запису</a:t>
            </a:r>
            <a:endParaRPr lang="en-US" sz="1400" dirty="0" smtClean="0"/>
          </a:p>
          <a:p>
            <a:endParaRPr lang="ru-RU" sz="1400" dirty="0"/>
          </a:p>
          <a:p>
            <a:r>
              <a:rPr lang="ru-RU" sz="1400" dirty="0"/>
              <a:t>📌 </a:t>
            </a:r>
            <a:r>
              <a:rPr lang="ru-RU" sz="1400" b="1" dirty="0"/>
              <a:t>Недоліки</a:t>
            </a:r>
            <a:r>
              <a:rPr lang="ru-RU" sz="1400" dirty="0"/>
              <a:t>:</a:t>
            </a:r>
            <a:br>
              <a:rPr lang="ru-RU" sz="1400" dirty="0"/>
            </a:br>
            <a:r>
              <a:rPr lang="ru-RU" sz="1400" dirty="0"/>
              <a:t>❌ Не підходить для складних реляційних запитів</a:t>
            </a:r>
            <a:br>
              <a:rPr lang="ru-RU" sz="1400" dirty="0"/>
            </a:br>
            <a:r>
              <a:rPr lang="ru-RU" sz="1400" dirty="0"/>
              <a:t>❌ Більший обсяг пам’яті через дублювання даних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7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334000" cy="533400"/>
          </a:xfrm>
        </p:spPr>
        <p:txBody>
          <a:bodyPr>
            <a:noAutofit/>
          </a:bodyPr>
          <a:lstStyle/>
          <a:p>
            <a:r>
              <a:rPr lang="ru-RU" sz="2800" dirty="0"/>
              <a:t>Простий пошук (</a:t>
            </a:r>
            <a:r>
              <a:rPr lang="en-GB" sz="2800" dirty="0"/>
              <a:t>find</a:t>
            </a:r>
            <a:r>
              <a:rPr lang="en-GB" sz="2800" dirty="0" smtClean="0"/>
              <a:t>)</a:t>
            </a:r>
            <a:r>
              <a:rPr lang="uk-UA" sz="2800" dirty="0" smtClean="0"/>
              <a:t> у </a:t>
            </a:r>
            <a:r>
              <a:rPr lang="en-US" sz="2800" dirty="0" err="1" smtClean="0"/>
              <a:t>MongoBD</a:t>
            </a: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4478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Знайти всіх користувачів із віком більше 25 </a:t>
            </a:r>
            <a:r>
              <a:rPr lang="ru-RU" dirty="0" smtClean="0"/>
              <a:t>років</a:t>
            </a:r>
            <a:endParaRPr lang="en-US" dirty="0" smtClean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133601"/>
            <a:ext cx="3543300" cy="447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50392" y="2819400"/>
            <a:ext cx="5562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Вибір </a:t>
            </a:r>
            <a:r>
              <a:rPr lang="ru-RU" dirty="0"/>
              <a:t>конкретних полів (</a:t>
            </a:r>
            <a:r>
              <a:rPr lang="en-GB" dirty="0"/>
              <a:t>projection)</a:t>
            </a:r>
            <a:endParaRPr lang="ru-RU" dirty="0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96" y="3494270"/>
            <a:ext cx="4943926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483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D5AF000CF81EB34593C094A2F0ADD9CB" ma:contentTypeVersion="8" ma:contentTypeDescription="Створення нового документа." ma:contentTypeScope="" ma:versionID="894eff0208c2ae104f80b705723d83a3">
  <xsd:schema xmlns:xsd="http://www.w3.org/2001/XMLSchema" xmlns:xs="http://www.w3.org/2001/XMLSchema" xmlns:p="http://schemas.microsoft.com/office/2006/metadata/properties" xmlns:ns2="8f01885a-8a83-49e9-bc1d-561663562ae8" targetNamespace="http://schemas.microsoft.com/office/2006/metadata/properties" ma:root="true" ma:fieldsID="8e48e6a236efeb8f09c0e3efda97bd8b" ns2:_="">
    <xsd:import namespace="8f01885a-8a83-49e9-bc1d-561663562a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01885a-8a83-49e9-bc1d-561663562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8665348-FB93-4795-8C21-6C52F3C473C6}"/>
</file>

<file path=customXml/itemProps2.xml><?xml version="1.0" encoding="utf-8"?>
<ds:datastoreItem xmlns:ds="http://schemas.openxmlformats.org/officeDocument/2006/customXml" ds:itemID="{42883FC4-D302-4FC1-86E6-A3B5A2745C15}"/>
</file>

<file path=customXml/itemProps3.xml><?xml version="1.0" encoding="utf-8"?>
<ds:datastoreItem xmlns:ds="http://schemas.openxmlformats.org/officeDocument/2006/customXml" ds:itemID="{B9CABE82-14A6-4B12-BB93-130B00D0B44E}"/>
</file>

<file path=docProps/app.xml><?xml version="1.0" encoding="utf-8"?>
<Properties xmlns="http://schemas.openxmlformats.org/officeDocument/2006/extended-properties" xmlns:vt="http://schemas.openxmlformats.org/officeDocument/2006/docPropsVTypes">
  <TotalTime>2050</TotalTime>
  <Words>583</Words>
  <Application>Microsoft Office PowerPoint</Application>
  <PresentationFormat>On-screen Show (4:3)</PresentationFormat>
  <Paragraphs>124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SQL vs NoSQL  CAP-theorem </vt:lpstr>
      <vt:lpstr>Зміст</vt:lpstr>
      <vt:lpstr>PowerPoint Presentation</vt:lpstr>
      <vt:lpstr>PowerPoint Presentation</vt:lpstr>
      <vt:lpstr>Приклад PostgreSQL</vt:lpstr>
      <vt:lpstr>PowerPoint Presentation</vt:lpstr>
      <vt:lpstr>PowerPoint Presentation</vt:lpstr>
      <vt:lpstr>PowerPoint Presentation</vt:lpstr>
      <vt:lpstr>Простий пошук (find) у MongoBD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COMN (Concept and Object Modeling Notation)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Дякую за увагу!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vs NoSQL    CAP-теорема</dc:title>
  <dc:creator>User</dc:creator>
  <cp:lastModifiedBy>User</cp:lastModifiedBy>
  <cp:revision>40</cp:revision>
  <dcterms:created xsi:type="dcterms:W3CDTF">2006-08-16T00:00:00Z</dcterms:created>
  <dcterms:modified xsi:type="dcterms:W3CDTF">2025-04-03T15:47:55Z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0x010100D5AF000CF81EB34593C094A2F0ADD9CB</vt:lpwstr>
  </property>
</Properties>
</file>