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84"/>
  </p:normalViewPr>
  <p:slideViewPr>
    <p:cSldViewPr snapToGrid="0">
      <p:cViewPr varScale="1">
        <p:scale>
          <a:sx n="106" d="100"/>
          <a:sy n="106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BED63-13A1-B74C-A1D8-B29718941A68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23ACD-D3E9-CB4B-9D84-E74866EA0D2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7532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3ACD-D3E9-CB4B-9D84-E74866EA0D24}" type="slidenum">
              <a:rPr lang="en-UA" smtClean="0"/>
              <a:t>5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80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3ACD-D3E9-CB4B-9D84-E74866EA0D24}" type="slidenum">
              <a:rPr lang="en-UA" smtClean="0"/>
              <a:t>10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897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23ACD-D3E9-CB4B-9D84-E74866EA0D24}" type="slidenum">
              <a:rPr lang="en-UA" smtClean="0"/>
              <a:t>14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2520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D4E-05B4-DF88-E669-EB7120E98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805D-61AD-13CF-3E0B-B3539694A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1102-8451-FE00-90EE-2599694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65B6-672C-0A0F-D19A-5856E6E9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2950-37A4-C2D4-902D-031753BA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710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A64-B52F-0716-16B5-655BA893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4CCC-8A9F-A227-A5E0-259183DCE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7EF3-D7EF-5FEF-2035-7917398C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B837-0FD1-F0C1-1543-3798E0C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B52F-61E9-8423-B3AE-FC7AD955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4822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999D5-0949-9909-AB7E-DB355E71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2A8D-F350-AEA7-756B-644F4C365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FA56-0E6E-7D7F-E8D4-4AA0A4C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EB01-27F2-2A6E-C362-453B0F7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5894-AC6B-4E4E-485E-990A7DD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4441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3F89-BD41-6EC2-CD3B-509B9FB7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6745-0105-B722-84A9-B173EBF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FEB7-3BBD-033C-C964-2CC515EA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938C-06D3-1160-B568-6104A89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8A31-38F8-EC66-8C48-98CD3FB1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30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BC3-5A8F-2F5A-C776-20264713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813D-6E7E-0E0D-311A-05548C2B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8B01-B81F-86FF-1A29-075E90E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7FD6-7CE5-BD39-FE8F-C007BB2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BA5C-10A7-25D2-F920-6D0C2544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31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FBF2-A4A6-D001-7564-4182B439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73DC-4CB7-FBDE-833E-79683A9F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30893-F3FD-FFA7-DCFF-480D0EC0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D5552-D2B5-4E48-70A5-CB66D66C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3F4A9-73BE-63FE-AAAB-8D599548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B9B2-EBF2-1B23-8E3F-F9911D35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635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5053-0652-88CD-72AD-868C9188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530E-B3F1-5764-5B0C-F64D005F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0546-311C-DD85-F771-614C27BC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13975-E860-2D08-A45A-E597F1C9B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4544E-8E17-45BF-50EA-3E0F60148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419BA-D4D3-6012-5853-44A18E44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4D2AC-ADE2-634F-E73F-F3E405C7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9771F-8DF4-1C80-8926-AD4DC4BA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933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9CDC-2DF9-6798-DD9B-D56814D3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A19F-1901-AF1A-0F75-8657AB90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392FA-EC18-3C3B-43CD-682EC71A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F48C-33B4-B62A-CDC3-77A4A056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7893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883C6-BF7B-0B17-12A5-2BEAB36D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3E4-A4B8-6248-84FF-F9F9BF61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F20B-3BAC-B7D4-51F3-9A652D98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203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3063-A2A1-21C0-7B61-61A927C6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CDBB-933F-4451-FD1C-187DE5F7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5BB34-FAF5-B864-19C7-B6C1D815B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804CD-A4A4-91DE-7B5D-5C3F01ED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B5D7-538F-78F1-0E73-837D8C28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17C4-E914-2902-A7BB-E001999E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1627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B2BC-7D0E-5BAC-6D34-0E696B5D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A332-5ED4-5C5C-F219-EA4A748D9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B7661-849D-ED22-DC72-C160BD68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F06E-44A4-A47A-42AF-F6294D03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8078-E816-5EE4-4483-3DFC86E3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E070-A169-CA0C-4160-C4F644B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5724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5E2CA-1E16-A7DA-95FF-F851B0B8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496C-8587-2FE2-06A1-167775A0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C45C-D72F-27DD-6371-27F14F2E8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5163-0A13-CF4B-9093-9A81AAC3965D}" type="datetimeFigureOut">
              <a:rPr lang="en-UA" smtClean="0"/>
              <a:t>10.04.2025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C900-221F-61B0-261F-986730443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D625-9879-70B9-0C78-6A21CBCA1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1114A-2F52-FA47-9865-0967DC76FCC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921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2980-5150-83BD-A246-BDED7E263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A" sz="9600" b="1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C8061-1AF9-D641-DBB9-5E4FE6B8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5202238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Salo</a:t>
            </a:r>
            <a:r>
              <a:rPr lang="en-US" dirty="0"/>
              <a:t> Andriana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60782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677-DDC6-3745-3D9D-3D73F899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9202-F901-4266-EE62-654638ED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3. Repudiation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Заперечення)</a:t>
            </a:r>
            <a:endParaRPr lang="uk-UA" b="1" dirty="0"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Заперечення — це ситуація, коли користувач чи система заперечує виконану дію, щоб уникнути відповідальності.</a:t>
            </a:r>
            <a:endParaRPr lang="uk-UA" dirty="0">
              <a:effectLst/>
              <a:latin typeface="+mj-lt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Впровадження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+mj-lt"/>
              </a:rPr>
              <a:t>журналювання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 та безпечного зберігання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+mj-lt"/>
              </a:rPr>
              <a:t>логів</a:t>
            </a: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 для забезпечення можливості аудиту та відновлення доказів у разі заперечення.</a:t>
            </a:r>
            <a:endParaRPr lang="uk-UA" dirty="0">
              <a:effectLst/>
              <a:latin typeface="+mj-lt"/>
            </a:endParaRPr>
          </a:p>
          <a:p>
            <a:endParaRPr lang="en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9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06E-DE61-B13F-CF46-845B7D6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8A64-853A-A547-32CB-E3F168C4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4. Information Disclosure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Розголошення інформації)</a:t>
            </a:r>
            <a:endParaRPr lang="uk-UA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Розголошення інформації — це несанкціонований доступ до конфіденційних даних.</a:t>
            </a:r>
            <a:endParaRPr lang="uk-UA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Впровадження шифрування даних при передачі та зберіганні для запобігання витоку інформації.</a:t>
            </a:r>
            <a:endParaRPr lang="uk-UA" dirty="0">
              <a:latin typeface="+mj-lt"/>
            </a:endParaRPr>
          </a:p>
          <a:p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A5E00-710E-2793-1B9B-EC3D1ABA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61" y="4584192"/>
            <a:ext cx="7054621" cy="2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2C2-A71D-53AB-ECA2-DFF650D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5959-40A3-1FF0-A0D8-116C4774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40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5. Denial of Service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Заперечення обслуговування)</a:t>
            </a:r>
            <a:endParaRPr lang="uk-UA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Заперечення обслуговування означає, що система стає недоступною для користувачів через надмірне навантаження чи атаку.</a:t>
            </a:r>
            <a:endParaRPr lang="uk-UA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Використання засобів захисту від атак типу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DoS, </a:t>
            </a: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таких як обмеження трафіку, балансування навантаження або фільтрація трафіку.</a:t>
            </a:r>
            <a:endParaRPr lang="uk-UA" dirty="0">
              <a:latin typeface="+mj-lt"/>
            </a:endParaRPr>
          </a:p>
          <a:p>
            <a:endParaRPr lang="en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949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319-72A4-C355-9D56-CD5DF7C1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21FB-0662-035D-D063-0CE1E7E5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63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6. Elevation of Privilege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Підвищення привілеїв)</a:t>
            </a:r>
            <a:endParaRPr lang="uk-UA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Підвищення привілеїв означає, що користувач чи зловмисник отримує доступ до системи з вищими правами, ніж дозволено.</a:t>
            </a:r>
            <a:endParaRPr lang="uk-UA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Перевірка обмежень доступу до чутливих частин системи та застосування політик мінімальних привілеїв для користувачів і процесів.</a:t>
            </a:r>
            <a:endParaRPr lang="uk-UA" dirty="0">
              <a:latin typeface="+mj-lt"/>
            </a:endParaRP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82272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EEB-BF93-F837-25AA-B1ABF3AD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</a:rPr>
              <a:t>Microsoft Threat Modeling</a:t>
            </a:r>
            <a:endParaRPr lang="en-UA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91F05-3F10-0268-5C63-403BAAEA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84" y="1814247"/>
            <a:ext cx="5232400" cy="410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4D04B-A3D6-B209-7FF6-C0CB8A487372}"/>
              </a:ext>
            </a:extLst>
          </p:cNvPr>
          <p:cNvSpPr txBox="1"/>
          <p:nvPr/>
        </p:nvSpPr>
        <p:spPr>
          <a:xfrm>
            <a:off x="280416" y="2206733"/>
            <a:ext cx="6839712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A" sz="2400" b="1" dirty="0">
                <a:effectLst/>
                <a:latin typeface="+mj-lt"/>
                <a:ea typeface="Times New Roman" panose="02020603050405020304" pitchFamily="18" charset="0"/>
              </a:rPr>
              <a:t>Як використовувати Microsoft Threat Modeling Tool</a:t>
            </a:r>
            <a:r>
              <a:rPr lang="en-UA" sz="2400" b="0" dirty="0">
                <a:effectLst/>
                <a:latin typeface="+mj-lt"/>
                <a:ea typeface="Times New Roman" panose="02020603050405020304" pitchFamily="18" charset="0"/>
              </a:rPr>
              <a:t>:</a:t>
            </a:r>
            <a:endParaRPr lang="en-UA" sz="24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A" sz="2400" dirty="0">
                <a:effectLst/>
                <a:latin typeface="+mj-lt"/>
                <a:ea typeface="Times New Roman" panose="02020603050405020304" pitchFamily="18" charset="0"/>
              </a:rPr>
              <a:t>Початок роботи</a:t>
            </a:r>
            <a:endParaRPr lang="uk-UA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A" sz="2400" dirty="0">
                <a:effectLst/>
                <a:latin typeface="+mj-lt"/>
                <a:ea typeface="Times New Roman" panose="02020603050405020304" pitchFamily="18" charset="0"/>
              </a:rPr>
              <a:t>Ідентифікація загроз</a:t>
            </a:r>
            <a:endParaRPr lang="uk-UA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A" sz="2400" dirty="0">
                <a:effectLst/>
                <a:latin typeface="+mj-lt"/>
                <a:ea typeface="Times New Roman" panose="02020603050405020304" pitchFamily="18" charset="0"/>
              </a:rPr>
              <a:t>Аналіз вразливостей</a:t>
            </a:r>
            <a:endParaRPr lang="uk-UA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A" sz="2400" dirty="0">
                <a:effectLst/>
                <a:latin typeface="+mj-lt"/>
                <a:ea typeface="Times New Roman" panose="02020603050405020304" pitchFamily="18" charset="0"/>
              </a:rPr>
              <a:t>Завершення моделювання</a:t>
            </a:r>
          </a:p>
        </p:txBody>
      </p:sp>
    </p:spTree>
    <p:extLst>
      <p:ext uri="{BB962C8B-B14F-4D97-AF65-F5344CB8AC3E}">
        <p14:creationId xmlns:p14="http://schemas.microsoft.com/office/powerpoint/2010/main" val="77529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4056-0565-6834-6A7F-E6583274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Інструменти для моделювання загроз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EA43-1316-92A4-7452-1955891D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77" y="2536763"/>
            <a:ext cx="618591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1. Microsoft Threat Modeling Tool</a:t>
            </a:r>
            <a:endParaRPr lang="en-US" b="1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Призначення: Це спеціалізований інструмент для побудови моделей загроз, який дозволяє виявляти потенційні вразливості та загрози під час розробки додатків.</a:t>
            </a:r>
            <a:endParaRPr lang="uk-UA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A271C-7A40-8534-32C7-0438E329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8784"/>
            <a:ext cx="2540000" cy="2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09E48-0473-30F9-1ED0-D6C924B4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735" y="3322098"/>
            <a:ext cx="3779437" cy="27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8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6CC-5E5E-5046-6727-77BDB195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Інструменти для моделювання загроз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42A9-27FA-59D9-E4DA-00E863BFE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6464808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2. Azure Threat Intelligence</a:t>
            </a:r>
            <a:endParaRPr lang="en-US" b="1" dirty="0">
              <a:effectLst/>
              <a:latin typeface="+mj-lt"/>
            </a:endParaRPr>
          </a:p>
          <a:p>
            <a:pPr algn="just" rtl="0"/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Призначення: Платформа для отримання інформації про загрози, яка використовується для виявлення потенційних ризиків у хмарних середовищах, що працюють на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Azure.</a:t>
            </a:r>
            <a:endParaRPr lang="en-US" dirty="0">
              <a:effectLst/>
              <a:latin typeface="+mj-lt"/>
            </a:endParaRPr>
          </a:p>
          <a:p>
            <a:endParaRPr lang="en-UA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A4F0-094B-BA92-5119-CD525673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20" y="3705009"/>
            <a:ext cx="3187700" cy="217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61253-D7C0-ACDD-D91D-D1BA2F0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136" y="1442148"/>
            <a:ext cx="2766534" cy="212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70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0C8B-F035-B7D9-6786-00BFAC87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Інструменти для моделювання загроз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EE9C-F337-6356-72BF-04A54B85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21318"/>
            <a:ext cx="5867400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3. PowerShell 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скрипти для аналізу вразливостей</a:t>
            </a:r>
            <a:endParaRPr lang="uk-UA" b="1" dirty="0">
              <a:effectLst/>
              <a:latin typeface="+mj-lt"/>
            </a:endParaRPr>
          </a:p>
          <a:p>
            <a:pPr algn="just" rtl="0"/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Призначення: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PowerShell </a:t>
            </a: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дозволяє автоматизувати процеси збору інформації про вразливості та тестування безпеки.</a:t>
            </a:r>
            <a:endParaRPr lang="uk-UA" dirty="0"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F2BCD-7A4E-DFB6-F269-67E8C8A8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640" y="2001868"/>
            <a:ext cx="4328160" cy="341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0CC9E5-EBB7-75EB-CF51-BF919A6D2AA0}"/>
              </a:ext>
            </a:extLst>
          </p:cNvPr>
          <p:cNvSpPr txBox="1"/>
          <p:nvPr/>
        </p:nvSpPr>
        <p:spPr>
          <a:xfrm>
            <a:off x="3049292" y="324820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13670-7403-FBFA-C4CF-7EBBCFBA8447}"/>
              </a:ext>
            </a:extLst>
          </p:cNvPr>
          <p:cNvSpPr txBox="1"/>
          <p:nvPr/>
        </p:nvSpPr>
        <p:spPr>
          <a:xfrm>
            <a:off x="3049292" y="324820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625B8-FAB9-A829-0C38-79A6CD8F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1" y="507846"/>
            <a:ext cx="11957138" cy="62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6861-1D1B-11E0-E0FA-204CC634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A" sz="5400" b="1" dirty="0"/>
              <a:t>З</a:t>
            </a:r>
            <a:r>
              <a:rPr lang="uk-UA" sz="5400" b="1" dirty="0"/>
              <a:t>міст</a:t>
            </a:r>
            <a:endParaRPr lang="en-U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7236-87EB-1457-03AA-DFC8A0BB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effectLst/>
                <a:latin typeface="+mj-lt"/>
              </a:rPr>
              <a:t>Що </a:t>
            </a:r>
            <a:r>
              <a:rPr lang="uk-UA" dirty="0">
                <a:latin typeface="+mj-lt"/>
              </a:rPr>
              <a:t>таке </a:t>
            </a:r>
            <a:r>
              <a:rPr lang="en-US" dirty="0">
                <a:latin typeface="+mj-lt"/>
              </a:rPr>
              <a:t>Security?</a:t>
            </a:r>
          </a:p>
          <a:p>
            <a:r>
              <a:rPr lang="uk-UA" dirty="0">
                <a:latin typeface="+mj-lt"/>
              </a:rPr>
              <a:t>Значення класифікації загроз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OWASP – </a:t>
            </a:r>
            <a:r>
              <a:rPr lang="en-US" dirty="0" err="1">
                <a:latin typeface="+mj-lt"/>
              </a:rPr>
              <a:t>К</a:t>
            </a:r>
            <a:r>
              <a:rPr lang="uk-UA" dirty="0" err="1">
                <a:latin typeface="+mj-lt"/>
              </a:rPr>
              <a:t>ласифікація</a:t>
            </a:r>
            <a:r>
              <a:rPr lang="uk-UA" dirty="0">
                <a:latin typeface="+mj-lt"/>
              </a:rPr>
              <a:t> загроз</a:t>
            </a:r>
            <a:endParaRPr lang="en-US" dirty="0">
              <a:latin typeface="+mj-lt"/>
            </a:endParaRPr>
          </a:p>
          <a:p>
            <a:r>
              <a:rPr lang="uk-UA" dirty="0" err="1">
                <a:latin typeface="+mj-lt"/>
              </a:rPr>
              <a:t>O</a:t>
            </a:r>
            <a:r>
              <a:rPr lang="en-US" dirty="0">
                <a:latin typeface="+mj-lt"/>
              </a:rPr>
              <a:t>WASP </a:t>
            </a:r>
            <a:r>
              <a:rPr lang="uk-UA" dirty="0">
                <a:latin typeface="+mj-lt"/>
              </a:rPr>
              <a:t>Топ 10 – Найпоширеніші загрози веб-додатків</a:t>
            </a:r>
            <a:endParaRPr lang="en-US" dirty="0">
              <a:latin typeface="+mj-lt"/>
            </a:endParaRPr>
          </a:p>
          <a:p>
            <a:r>
              <a:rPr lang="en-US" i="0" dirty="0">
                <a:effectLst/>
                <a:latin typeface="+mj-lt"/>
              </a:rPr>
              <a:t>TRIDE: </a:t>
            </a:r>
            <a:r>
              <a:rPr lang="uk-UA" i="0" dirty="0">
                <a:effectLst/>
                <a:latin typeface="+mj-lt"/>
              </a:rPr>
              <a:t>Модель загроз</a:t>
            </a:r>
            <a:endParaRPr lang="en-US" i="0" dirty="0">
              <a:effectLst/>
              <a:latin typeface="+mj-lt"/>
            </a:endParaRPr>
          </a:p>
          <a:p>
            <a:r>
              <a:rPr lang="uk-UA" i="0" dirty="0">
                <a:effectLst/>
                <a:latin typeface="+mj-lt"/>
              </a:rPr>
              <a:t>Як </a:t>
            </a:r>
            <a:r>
              <a:rPr lang="en-US" i="0" dirty="0">
                <a:effectLst/>
                <a:latin typeface="+mj-lt"/>
              </a:rPr>
              <a:t>STRIDE </a:t>
            </a:r>
            <a:r>
              <a:rPr lang="uk-UA" i="0" dirty="0">
                <a:effectLst/>
                <a:latin typeface="+mj-lt"/>
              </a:rPr>
              <a:t>допомагає у моделюванні загроз?</a:t>
            </a:r>
            <a:endParaRPr lang="en-US" i="0" dirty="0">
              <a:effectLst/>
              <a:latin typeface="+mj-lt"/>
            </a:endParaRPr>
          </a:p>
          <a:p>
            <a:r>
              <a:rPr lang="en-US" i="0" dirty="0">
                <a:effectLst/>
                <a:latin typeface="+mj-lt"/>
              </a:rPr>
              <a:t>Microsoft Threat Modeling</a:t>
            </a:r>
          </a:p>
          <a:p>
            <a:r>
              <a:rPr lang="uk-UA" i="0" dirty="0">
                <a:effectLst/>
                <a:latin typeface="+mj-lt"/>
              </a:rPr>
              <a:t>Інструменти для моделювання загроз</a:t>
            </a:r>
            <a:endParaRPr lang="en-U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20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DBDA-709C-30A7-D2A0-C0241F44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0000"/>
                </a:solidFill>
                <a:effectLst/>
              </a:rPr>
              <a:t>Що </a:t>
            </a:r>
            <a:r>
              <a:rPr lang="uk-UA" b="1" dirty="0">
                <a:solidFill>
                  <a:srgbClr val="000000"/>
                </a:solidFill>
              </a:rPr>
              <a:t>таке </a:t>
            </a:r>
            <a:r>
              <a:rPr lang="en-US" b="1" dirty="0">
                <a:solidFill>
                  <a:srgbClr val="000000"/>
                </a:solidFill>
              </a:rPr>
              <a:t>Security?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256506-5B97-3A4B-D3A3-FA102F957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917" y="1250941"/>
            <a:ext cx="7152039" cy="5607059"/>
          </a:xfrm>
        </p:spPr>
      </p:pic>
    </p:spTree>
    <p:extLst>
      <p:ext uri="{BB962C8B-B14F-4D97-AF65-F5344CB8AC3E}">
        <p14:creationId xmlns:p14="http://schemas.microsoft.com/office/powerpoint/2010/main" val="118353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788F-F195-A55E-2A4A-3517B33E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Значення класифікації загроз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2D08-2680-9A19-99F7-6D3C2D64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74" y="1949612"/>
            <a:ext cx="911171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3600" b="1" dirty="0">
                <a:effectLst/>
                <a:latin typeface="+mj-lt"/>
              </a:rPr>
              <a:t>Класифікація загроз дозволяє:</a:t>
            </a:r>
          </a:p>
          <a:p>
            <a:pPr algn="just"/>
            <a:r>
              <a:rPr lang="uk-UA" sz="3600" dirty="0">
                <a:effectLst/>
                <a:latin typeface="+mj-lt"/>
              </a:rPr>
              <a:t>Систематизувати потенційні небезпеки</a:t>
            </a:r>
          </a:p>
          <a:p>
            <a:pPr algn="just"/>
            <a:r>
              <a:rPr lang="uk-UA" sz="3600" dirty="0">
                <a:latin typeface="+mj-lt"/>
              </a:rPr>
              <a:t>Виявляти слабкі місця в системах безпеки</a:t>
            </a:r>
          </a:p>
          <a:p>
            <a:pPr algn="just"/>
            <a:r>
              <a:rPr lang="uk-UA" sz="3600" dirty="0">
                <a:effectLst/>
                <a:latin typeface="+mj-lt"/>
              </a:rPr>
              <a:t>Розробляти ефективні методи захисту</a:t>
            </a:r>
          </a:p>
          <a:p>
            <a:pPr algn="just"/>
            <a:r>
              <a:rPr lang="uk-UA" sz="3600" dirty="0" err="1">
                <a:latin typeface="+mj-lt"/>
              </a:rPr>
              <a:t>Пріоритезувати</a:t>
            </a:r>
            <a:r>
              <a:rPr lang="uk-UA" sz="3600" dirty="0">
                <a:latin typeface="+mj-lt"/>
              </a:rPr>
              <a:t> ризики та швидше реагувати на них</a:t>
            </a:r>
            <a:endParaRPr lang="uk-UA" sz="36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7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EB4CBF-BA74-5740-AE4F-72F294DC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78" y="3736924"/>
            <a:ext cx="5205043" cy="2964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E6BB85-0485-F33B-E48F-8A82B4BCC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123" y="0"/>
            <a:ext cx="1739900" cy="116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20494-B112-62A7-9F05-01A9B142D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5" y="1108448"/>
            <a:ext cx="5109461" cy="2563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CD9FA-FAD2-DFC0-1063-AC9948645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132" y="1108448"/>
            <a:ext cx="5109461" cy="2554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7E61D-B59D-CFDD-C067-54EF2B31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OWASP –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К</a:t>
            </a:r>
            <a:r>
              <a:rPr lang="uk-UA" dirty="0" err="1">
                <a:solidFill>
                  <a:srgbClr val="000000"/>
                </a:solidFill>
                <a:latin typeface="Helvetica" pitchFamily="2" charset="0"/>
              </a:rPr>
              <a:t>ласифікація</a:t>
            </a:r>
            <a:r>
              <a:rPr lang="uk-UA" dirty="0">
                <a:solidFill>
                  <a:srgbClr val="000000"/>
                </a:solidFill>
                <a:latin typeface="Helvetica" pitchFamily="2" charset="0"/>
              </a:rPr>
              <a:t> загроз</a:t>
            </a:r>
            <a:br>
              <a:rPr lang="uk-U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917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8E5CD-485C-C77A-EBFB-80602C2A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123" y="0"/>
            <a:ext cx="1739900" cy="116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4F68DB-3866-38A4-A089-FABF48D4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5847"/>
            <a:ext cx="10515600" cy="1325563"/>
          </a:xfrm>
        </p:spPr>
        <p:txBody>
          <a:bodyPr/>
          <a:lstStyle/>
          <a:p>
            <a:pPr algn="ctr"/>
            <a:r>
              <a:rPr lang="uk-UA" b="1" dirty="0" err="1"/>
              <a:t>O</a:t>
            </a:r>
            <a:r>
              <a:rPr lang="en-US" b="1" dirty="0"/>
              <a:t>WASP </a:t>
            </a:r>
            <a:r>
              <a:rPr lang="uk-UA" b="1" dirty="0"/>
              <a:t>Топ 10 – Найпоширеніші загрози веб-додатків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DA4F-78E3-8217-3335-7A062D06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57" y="2141537"/>
            <a:ext cx="6354459" cy="4351338"/>
          </a:xfrm>
        </p:spPr>
        <p:txBody>
          <a:bodyPr>
            <a:normAutofit fontScale="92500" lnSpcReduction="20000"/>
          </a:bodyPr>
          <a:lstStyle/>
          <a:p>
            <a:r>
              <a:rPr lang="en-UA" dirty="0">
                <a:latin typeface="+mj-lt"/>
              </a:rPr>
              <a:t>Injection (SQL, XSS, Command Injection)</a:t>
            </a:r>
          </a:p>
          <a:p>
            <a:r>
              <a:rPr lang="en-UA" dirty="0">
                <a:latin typeface="+mj-lt"/>
              </a:rPr>
              <a:t>Broken Authentication</a:t>
            </a:r>
          </a:p>
          <a:p>
            <a:r>
              <a:rPr lang="en-UA" dirty="0">
                <a:latin typeface="+mj-lt"/>
              </a:rPr>
              <a:t>Sensitive Data Exposure</a:t>
            </a:r>
          </a:p>
          <a:p>
            <a:r>
              <a:rPr lang="en-UA" dirty="0">
                <a:latin typeface="+mj-lt"/>
              </a:rPr>
              <a:t>Security Misconfiguration</a:t>
            </a:r>
          </a:p>
          <a:p>
            <a:r>
              <a:rPr lang="en-UA" dirty="0">
                <a:latin typeface="+mj-lt"/>
              </a:rPr>
              <a:t>Broken Access Control</a:t>
            </a:r>
          </a:p>
          <a:p>
            <a:r>
              <a:rPr lang="en-UA" dirty="0">
                <a:latin typeface="+mj-lt"/>
              </a:rPr>
              <a:t>Cross-Site Scripting (XSS)</a:t>
            </a:r>
          </a:p>
          <a:p>
            <a:r>
              <a:rPr lang="en-UA" dirty="0">
                <a:latin typeface="+mj-lt"/>
              </a:rPr>
              <a:t>Insecure Deserialization</a:t>
            </a:r>
          </a:p>
          <a:p>
            <a:r>
              <a:rPr lang="en-UA" dirty="0">
                <a:latin typeface="+mj-lt"/>
              </a:rPr>
              <a:t>Using Components with Known Vulnerabilities</a:t>
            </a:r>
          </a:p>
          <a:p>
            <a:r>
              <a:rPr lang="en-UA" dirty="0">
                <a:latin typeface="+mj-lt"/>
              </a:rPr>
              <a:t>Insufficient Logging </a:t>
            </a:r>
            <a:r>
              <a:rPr lang="en-UA" b="0" i="0" dirty="0">
                <a:effectLst/>
                <a:latin typeface="+mj-lt"/>
              </a:rPr>
              <a:t>&amp;</a:t>
            </a:r>
            <a:r>
              <a:rPr lang="uk-UA" b="0" i="0" dirty="0">
                <a:effectLst/>
                <a:latin typeface="+mj-lt"/>
              </a:rPr>
              <a:t> M</a:t>
            </a:r>
            <a:r>
              <a:rPr lang="en-US" b="0" i="0" dirty="0" err="1">
                <a:effectLst/>
                <a:latin typeface="+mj-lt"/>
              </a:rPr>
              <a:t>onitoring</a:t>
            </a:r>
            <a:endParaRPr lang="en-US" b="0" i="0" dirty="0">
              <a:effectLst/>
              <a:latin typeface="+mj-lt"/>
            </a:endParaRPr>
          </a:p>
          <a:p>
            <a:r>
              <a:rPr lang="en-US" dirty="0">
                <a:latin typeface="+mj-lt"/>
              </a:rPr>
              <a:t>Server-Side Request Forgery (SSRF)</a:t>
            </a:r>
            <a:endParaRPr lang="en-U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15943-2469-D21C-0C49-CF59EEE0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10" y="2450402"/>
            <a:ext cx="6259313" cy="404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40E9-6A7E-AA13-5F8C-04C586AE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6" y="31491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TRIDE: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Модель загроз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B99C-492F-BB36-E562-03AA6CEC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32" y="1752839"/>
            <a:ext cx="10515600" cy="4351338"/>
          </a:xfrm>
        </p:spPr>
        <p:txBody>
          <a:bodyPr/>
          <a:lstStyle/>
          <a:p>
            <a:pPr algn="l" rtl="0"/>
            <a:r>
              <a:rPr lang="uk-UA" b="1" i="0" dirty="0">
                <a:solidFill>
                  <a:srgbClr val="000000"/>
                </a:solidFill>
                <a:effectLst/>
              </a:rPr>
              <a:t>Категорії загроз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STRIDE:</a:t>
            </a:r>
            <a:endParaRPr lang="en-US" b="1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Spoofing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Підробка) </a:t>
            </a:r>
            <a:endParaRPr lang="uk-UA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Tampering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Пошкодження)</a:t>
            </a:r>
            <a:endParaRPr lang="uk-UA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Repudiation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Заперечення) </a:t>
            </a:r>
            <a:endParaRPr lang="uk-UA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Information Disclosure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Розголошення інформації)</a:t>
            </a:r>
            <a:endParaRPr lang="uk-UA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Denial of Service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Заперечення обслуговування) </a:t>
            </a:r>
            <a:endParaRPr lang="uk-UA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</a:rPr>
              <a:t>Elevation of Privilege (</a:t>
            </a:r>
            <a:r>
              <a:rPr lang="uk-UA" b="0" i="0" dirty="0">
                <a:solidFill>
                  <a:srgbClr val="000000"/>
                </a:solidFill>
                <a:effectLst/>
              </a:rPr>
              <a:t>Підвищення привілеїв) </a:t>
            </a:r>
            <a:endParaRPr lang="uk-UA" dirty="0">
              <a:effectLst/>
            </a:endParaRP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5061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ED24-F173-1B41-B19D-8FDC3AF2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i="0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BF41-CEEC-AB6E-84F8-16FEB121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32" y="1897697"/>
            <a:ext cx="635508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1. Spoofing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Підробка)</a:t>
            </a:r>
            <a:endParaRPr lang="uk-UA" b="1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Підробка стосується ситуацій, коли зловмисник намагається видавати себе за іншу особу або систему.</a:t>
            </a:r>
            <a:endParaRPr lang="uk-UA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Перевірка автентифікації користувачів і систем, наприклад, за допомогою багатофакторної автентифікації (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MFA) </a:t>
            </a: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для запобігання підробці особи.</a:t>
            </a:r>
            <a:endParaRPr lang="uk-UA" dirty="0">
              <a:latin typeface="+mj-lt"/>
            </a:endParaRPr>
          </a:p>
          <a:p>
            <a:endParaRPr lang="en-U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788F9-C20C-CC7C-0C4E-3217A123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56" y="2313178"/>
            <a:ext cx="5461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4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67D9-C784-B5BB-E102-D3CB2F3D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000000"/>
                </a:solidFill>
                <a:effectLst/>
              </a:rPr>
              <a:t>Як </a:t>
            </a:r>
            <a:r>
              <a:rPr lang="en-US" b="1" dirty="0">
                <a:solidFill>
                  <a:srgbClr val="000000"/>
                </a:solidFill>
                <a:effectLst/>
              </a:rPr>
              <a:t>STRIDE </a:t>
            </a:r>
            <a:r>
              <a:rPr lang="uk-UA" b="1" dirty="0">
                <a:solidFill>
                  <a:srgbClr val="000000"/>
                </a:solidFill>
                <a:effectLst/>
              </a:rPr>
              <a:t>допомагає у моделюванні загроз?</a:t>
            </a:r>
            <a:endParaRPr lang="en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303A-69F9-B162-A989-16E045A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92" y="2019617"/>
            <a:ext cx="5690616" cy="4351338"/>
          </a:xfrm>
        </p:spPr>
        <p:txBody>
          <a:bodyPr/>
          <a:lstStyle/>
          <a:p>
            <a:pPr marL="0" indent="0" algn="ctr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2. Tampering (</a:t>
            </a:r>
            <a:r>
              <a:rPr lang="uk-UA" b="1" i="0" dirty="0">
                <a:solidFill>
                  <a:srgbClr val="000000"/>
                </a:solidFill>
                <a:effectLst/>
                <a:latin typeface="+mj-lt"/>
              </a:rPr>
              <a:t>Пошкодження)</a:t>
            </a:r>
            <a:endParaRPr lang="uk-UA" b="1" dirty="0">
              <a:effectLst/>
              <a:latin typeface="+mj-lt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Що це? Пошкодження означає несанкціоновані зміни в даних чи коді.</a:t>
            </a:r>
            <a:endParaRPr lang="uk-UA" dirty="0">
              <a:effectLst/>
              <a:latin typeface="+mj-lt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000000"/>
                </a:solidFill>
                <a:effectLst/>
                <a:latin typeface="+mj-lt"/>
              </a:rPr>
              <a:t>Як застосовувати? Перевірка захисту даних, таких як використання криптографії для забезпечення цілісності інформації та захисту від змін.</a:t>
            </a:r>
            <a:endParaRPr lang="uk-UA" dirty="0">
              <a:effectLst/>
              <a:latin typeface="+mj-lt"/>
            </a:endParaRPr>
          </a:p>
          <a:p>
            <a:endParaRPr lang="en-UA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F113D-5B3D-2573-E674-ACFDDEAA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88" y="2215794"/>
            <a:ext cx="5577840" cy="291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F000CF81EB34593C094A2F0ADD9CB" ma:contentTypeVersion="8" ma:contentTypeDescription="Create a new document." ma:contentTypeScope="" ma:versionID="ab2e5a7c87bad5fae8679a739a0318e5">
  <xsd:schema xmlns:xsd="http://www.w3.org/2001/XMLSchema" xmlns:xs="http://www.w3.org/2001/XMLSchema" xmlns:p="http://schemas.microsoft.com/office/2006/metadata/properties" xmlns:ns2="8f01885a-8a83-49e9-bc1d-561663562ae8" targetNamespace="http://schemas.microsoft.com/office/2006/metadata/properties" ma:root="true" ma:fieldsID="f3e086080f5be3bc8a4b125b48043869" ns2:_="">
    <xsd:import namespace="8f01885a-8a83-49e9-bc1d-561663562a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1885a-8a83-49e9-bc1d-561663562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E637D-1EDC-4F05-845C-75ACA250A77B}"/>
</file>

<file path=customXml/itemProps2.xml><?xml version="1.0" encoding="utf-8"?>
<ds:datastoreItem xmlns:ds="http://schemas.openxmlformats.org/officeDocument/2006/customXml" ds:itemID="{3BB1F748-7684-46A6-85F1-9986EFAE0799}"/>
</file>

<file path=customXml/itemProps3.xml><?xml version="1.0" encoding="utf-8"?>
<ds:datastoreItem xmlns:ds="http://schemas.openxmlformats.org/officeDocument/2006/customXml" ds:itemID="{9A2559D3-80B1-4C87-BDA5-D3ED1906CAED}"/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593</Words>
  <Application>Microsoft Macintosh PowerPoint</Application>
  <PresentationFormat>Widescreen</PresentationFormat>
  <Paragraphs>80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Security</vt:lpstr>
      <vt:lpstr>Зміст</vt:lpstr>
      <vt:lpstr>Що таке Security? </vt:lpstr>
      <vt:lpstr>Значення класифікації загроз</vt:lpstr>
      <vt:lpstr>OWASP – Класифікація загроз </vt:lpstr>
      <vt:lpstr>OWASP Топ 10 – Найпоширеніші загрози веб-додатків</vt:lpstr>
      <vt:lpstr>STRIDE: Модель загроз</vt:lpstr>
      <vt:lpstr>Як STRIDE допомагає у моделюванні загроз?</vt:lpstr>
      <vt:lpstr>Як STRIDE допомагає у моделюванні загроз?</vt:lpstr>
      <vt:lpstr>Як STRIDE допомагає у моделюванні загроз?</vt:lpstr>
      <vt:lpstr>Як STRIDE допомагає у моделюванні загроз?</vt:lpstr>
      <vt:lpstr>Як STRIDE допомагає у моделюванні загроз?</vt:lpstr>
      <vt:lpstr>Як STRIDE допомагає у моделюванні загроз?</vt:lpstr>
      <vt:lpstr>Microsoft Threat Modeling</vt:lpstr>
      <vt:lpstr>Інструменти для моделювання загроз</vt:lpstr>
      <vt:lpstr>Інструменти для моделювання загроз</vt:lpstr>
      <vt:lpstr>Інструменти для моделювання загроз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Михайло Сало</dc:creator>
  <cp:lastModifiedBy>Михайло Сало</cp:lastModifiedBy>
  <cp:revision>5</cp:revision>
  <dcterms:created xsi:type="dcterms:W3CDTF">2025-04-08T10:28:43Z</dcterms:created>
  <dcterms:modified xsi:type="dcterms:W3CDTF">2025-04-10T15:16:33Z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0x010100D5AF000CF81EB34593C094A2F0ADD9CB</vt:lpwstr>
  </property>
</Properties>
</file>