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8" r:id="rId3"/>
    <p:sldId id="259" r:id="rId4"/>
    <p:sldId id="270" r:id="rId5"/>
    <p:sldId id="261" r:id="rId6"/>
    <p:sldId id="272" r:id="rId7"/>
    <p:sldId id="263" r:id="rId8"/>
    <p:sldId id="271" r:id="rId9"/>
    <p:sldId id="262" r:id="rId10"/>
    <p:sldId id="273" r:id="rId11"/>
    <p:sldId id="264" r:id="rId12"/>
    <p:sldId id="265" r:id="rId13"/>
    <p:sldId id="266" r:id="rId14"/>
    <p:sldId id="267" r:id="rId15"/>
    <p:sldId id="268" r:id="rId16"/>
    <p:sldId id="274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08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Средний стиль 3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Темный стиль 1 — акцент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43" autoAdjust="0"/>
    <p:restoredTop sz="68941" autoAdjust="0"/>
  </p:normalViewPr>
  <p:slideViewPr>
    <p:cSldViewPr snapToGrid="0">
      <p:cViewPr varScale="1">
        <p:scale>
          <a:sx n="49" d="100"/>
          <a:sy n="49" d="100"/>
        </p:scale>
        <p:origin x="1692" y="4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8C314-4E62-4A6E-8B9C-18CE1434B9C8}" type="datetimeFigureOut">
              <a:rPr lang="ru-RU" smtClean="0"/>
              <a:t>30.10.2019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2B4C9-352A-43D1-B7B5-EA44A3BF17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9172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2B4C9-352A-43D1-B7B5-EA44A3BF178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808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BDD методологія є розширенням TDD в тому сенсі, що перед тим як написати будь-як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ий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тест необхідно спочатку описати бажаний результат від доданої функціональності на предметно-орієнтованої мови. Після того як це буде зроблено, конструкції цієї мови переводяться фахівцями або спеціальним програмним забезпеченням в опис тесту.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BDD фокусується на наступних питаннях: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чого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починається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процес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Що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потрібно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тестувати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що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ні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Скільки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перевірок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повинно бути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зроблено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 один раз.</a:t>
            </a:r>
          </a:p>
          <a:p>
            <a:pPr lvl="0"/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Що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назвати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перевіркою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Як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зрозуміти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чому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тест не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пройшов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2B4C9-352A-43D1-B7B5-EA44A3BF178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588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Виходячи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цих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питань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BDD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вимагає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щоб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імена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тестів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були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цілими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реченнями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які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починаються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дієслова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умовному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способі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і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слідували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бізнес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цілям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Як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вже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було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зазначено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тести для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деякої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одиниці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програмного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забезпечення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повинні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бути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описані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 точки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зору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бажан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ої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поведінки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програмованого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пристрою..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Опис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бажано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ї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поведінки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дається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за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допомогою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специфікації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поведінки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яка має таку структуру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назва чи заголовок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Narrative</a:t>
            </a:r>
            <a:r>
              <a:rPr lang="uk-UA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короткий опис з наступною структурою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особа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роль, яка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отримає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користь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від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функції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lvl="0"/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</a:t>
            </a:r>
            <a:r>
              <a:rPr lang="ru-RU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функціональність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вигода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або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цінність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функції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Acceptance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criteria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Опис кожного конкретного сценарію з наступною структурою: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початкова умова(одна або декілька)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подія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яка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запускає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сценарій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lvl="0"/>
            <a:r>
              <a:rPr lang="ru-RU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очікуваний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результат, в одному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або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декількох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пунктах.</a:t>
            </a:r>
          </a:p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Наприклад: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[</a:t>
            </a:r>
            <a:r>
              <a:rPr lang="ru-RU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role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I </a:t>
            </a:r>
            <a:r>
              <a:rPr lang="ru-RU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want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</a:t>
            </a:r>
            <a:r>
              <a:rPr lang="ru-RU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</a:t>
            </a:r>
            <a:r>
              <a:rPr lang="ru-RU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</a:t>
            </a:r>
            <a:r>
              <a:rPr lang="ru-RU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benefit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----   Як [роль того, чиї бізнес інтереси задовольняються] я хочу, щоб [визначення так, як вона повинна працювати], для того щоб [визначення вигоди].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Given</a:t>
            </a:r>
            <a:r>
              <a:rPr lang="uk-UA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</a:t>
            </a:r>
            <a:r>
              <a:rPr lang="uk-UA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</a:t>
            </a:r>
            <a:r>
              <a:rPr lang="uk-UA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</a:t>
            </a:r>
            <a:r>
              <a:rPr lang="uk-UA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], </a:t>
            </a:r>
            <a:r>
              <a:rPr lang="uk-UA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uk-UA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</a:t>
            </a:r>
            <a:r>
              <a:rPr lang="uk-UA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</a:t>
            </a:r>
            <a:r>
              <a:rPr lang="uk-UA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occurs</a:t>
            </a:r>
            <a:r>
              <a:rPr lang="uk-UA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], </a:t>
            </a:r>
            <a:r>
              <a:rPr lang="uk-UA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uk-UA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</a:t>
            </a:r>
            <a:r>
              <a:rPr lang="uk-UA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ensure</a:t>
            </a:r>
            <a:r>
              <a:rPr lang="uk-UA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uk-UA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outcomes</a:t>
            </a:r>
            <a:r>
              <a:rPr lang="uk-UA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 Враховуючи [початковий контекст], коли [подія відбувається], то [забезпечити певні результати]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2B4C9-352A-43D1-B7B5-EA44A3BF178B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5021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2B4C9-352A-43D1-B7B5-EA44A3BF178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39671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2B4C9-352A-43D1-B7B5-EA44A3BF178B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8477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</a:t>
            </a:r>
            <a:r>
              <a:rPr lang="uk-UA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ru-RU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driven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development</a:t>
            </a:r>
            <a:r>
              <a:rPr lang="uk-UA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ru-RU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TDD</a:t>
            </a:r>
            <a:r>
              <a:rPr lang="uk-UA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(українською  </a:t>
            </a:r>
            <a:r>
              <a:rPr lang="uk-UA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Керована тестами розробка (КТР),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uk-UA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Розробка через тестування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Далі буде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ТіДіДі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це технологія розробки програмного забезпечення, яка використовує короткі ітерації розробки, що починаються з попереднього написання тестів, які визначають необхідні покращення або нові функції. Кожна ітерація має на меті розробити код, який пройде ці тести.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Підхід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TDD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перевертає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все з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ніг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голову, і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замість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того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щоб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спочатку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писати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код, а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потім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писати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модульні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тести для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перевірки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цього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коду,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спочатку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пишеться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модульний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тест, а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потім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код,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щоб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цей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тест став зеленим. Таким чином,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модульне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тестування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«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керує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розробкою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коду.</a:t>
            </a:r>
          </a:p>
          <a:p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Цей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процес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повторюється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знову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і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знову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Після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того, як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отримали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«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зелений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 результат,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приступаєте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до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рефакторингу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коду,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тобто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реорганізуете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або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очищаєте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його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щоб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зробити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більш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коротким.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Часто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цей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ланцюжок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процесів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називають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«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Червоний-Зелений-Рефакторинг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 тому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що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спочатку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модульний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тест не проходить (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червоний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потім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пишеться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код,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підлаштовуючись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під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тест,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домагаючись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щоб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він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успішно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завершився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зелений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і,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нарешті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код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оптимізується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рефакторинг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.</a:t>
            </a:r>
          </a:p>
          <a:p>
            <a:r>
              <a:rPr lang="uk-UA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Варто зауважити, що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TDD </a:t>
            </a:r>
            <a:r>
              <a:rPr lang="uk-UA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є методологією розробки програмного забезпечення, а не його тестування.</a:t>
            </a:r>
            <a:endParaRPr lang="ru-RU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2B4C9-352A-43D1-B7B5-EA44A3BF178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004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мета TDD - дати нам повне розуміння того, що нам потрібно реалізувати до того моменту, як ми почали реалізовувати.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Якщо ви починаєте розробку з TDD, і не можете зрозуміти, що саме тест повинен перевірити, значить, вам потрібно задати більше питань.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Інша важлива роль TDD полягає в збереженні і оптимізації коду. Підтримка коду - дороге задоволення.   </a:t>
            </a:r>
          </a:p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Використовуючи TDD, ви можете бути абсолютно впевнені, що не пишете ніякого непотрібного коду, оскільки ви будете писати код тільки для проходження тестів. 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2B4C9-352A-43D1-B7B5-EA44A3BF178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982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Розглянемо приклад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TDD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-сесії.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Уявимо, що нам потрібно написати функціонал який дозволить користувачу входити в додаток і змінювати свій пароль, якщо він його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забув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Спершу реалізуємо функцію входу в систему, створивши клас, який буде обробляти всю логіку для процесу входу в систему.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Тому спершу створюємо  модульний тест, який буде називатись «Порожній логін не дозволяє користувачеві увійти в систему».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Пишемо код модульного тесту, який спочатку створює екземпляр класу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Login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(який ми ще не створили). Потім ми пишемо код для виклику методу в класі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Login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який передає порожнє ім'я користувача і пароль.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Нарешті, ми пишете звірку з очікуваним результатом, перевірку, що користувач з порожнім логіном дійсно не ввійшов до системи.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Ми намагаєтеся запустити тест, але він навіть не компілюється, тому що у вас немає класу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Login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Далі ми виправляємо цю ситуацію, і створюємо клас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Login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разом з методом в цьому класі для входу в систему, а інший - для перевірки стану користувача, щоб дізнатися, чи увійшли вони в систему.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Поки що ми не реалізували функціональність цього класу і потрібний нам метод. Ми запускаєте тест на цьому етапі. Тепер він компілюється, але відразу ж видає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fail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Тепер ми повертаєтеся до коду, і реалізуємо функціональність, щоб пройти тест. У нашому випадку, це означає, що ми повинні отримати результат: «користувач не увійшов в систему». Ми знову запускаєте тест, і тепер він проходить.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Переходимо до наступного тесту.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Приступаємо до останнього кроку: ми дивимося на створений код, і шукаємо спосіб його реорганізації та спрощення.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2B4C9-352A-43D1-B7B5-EA44A3BF178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841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2B4C9-352A-43D1-B7B5-EA44A3BF178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949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2B4C9-352A-43D1-B7B5-EA44A3BF178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0032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2B4C9-352A-43D1-B7B5-EA44A3BF178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992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2B4C9-352A-43D1-B7B5-EA44A3BF178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4886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Behavior-driven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development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(BDD) – (</a:t>
            </a:r>
            <a:r>
              <a:rPr lang="uk-UA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укр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Керована поведінкою розробка) - процес розробки програмного забезпечення, що виникла з керованої тестами розробки (TDD). BDD поєднує основні засади та техніки TDD з ідеями предметно-орієнтованого проектування 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DDD</a:t>
            </a:r>
            <a:r>
              <a:rPr lang="uk-UA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та об'єктно-орієнтованого дизайну з метою надати командам розробників та менеджменту спільні інструменти для співпраці під час розробки програмного забезпечення.</a:t>
            </a:r>
            <a:endParaRPr lang="ru-RU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2B4C9-352A-43D1-B7B5-EA44A3BF178B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413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169D-330D-4D58-A205-17DC5ACFC489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EED35-318E-451F-A4E3-7D11A33BBD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28202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169D-330D-4D58-A205-17DC5ACFC489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EED35-318E-451F-A4E3-7D11A33BBD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7756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169D-330D-4D58-A205-17DC5ACFC489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EED35-318E-451F-A4E3-7D11A33BBD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78390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169D-330D-4D58-A205-17DC5ACFC489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EED35-318E-451F-A4E3-7D11A33BBD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65246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169D-330D-4D58-A205-17DC5ACFC489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EED35-318E-451F-A4E3-7D11A33BBD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60932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169D-330D-4D58-A205-17DC5ACFC489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EED35-318E-451F-A4E3-7D11A33BBD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15132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169D-330D-4D58-A205-17DC5ACFC489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EED35-318E-451F-A4E3-7D11A33BBD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10931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169D-330D-4D58-A205-17DC5ACFC489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EED35-318E-451F-A4E3-7D11A33BBD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26107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169D-330D-4D58-A205-17DC5ACFC489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EED35-318E-451F-A4E3-7D11A33BBD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87442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169D-330D-4D58-A205-17DC5ACFC489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EED35-318E-451F-A4E3-7D11A33BBD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01681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6169D-330D-4D58-A205-17DC5ACFC489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EED35-318E-451F-A4E3-7D11A33BBD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58924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6169D-330D-4D58-A205-17DC5ACFC489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EED35-318E-451F-A4E3-7D11A33BBD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5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zoom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51547"/>
            <a:ext cx="7772400" cy="2387600"/>
          </a:xfrm>
        </p:spPr>
        <p:txBody>
          <a:bodyPr/>
          <a:lstStyle/>
          <a:p>
            <a:r>
              <a:rPr lang="en-US" b="1" dirty="0" smtClean="0">
                <a:solidFill>
                  <a:srgbClr val="BC08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TDD </a:t>
            </a:r>
            <a:r>
              <a:rPr lang="en-US" b="1" dirty="0" err="1" smtClean="0">
                <a:solidFill>
                  <a:srgbClr val="BC08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b="1" dirty="0" smtClean="0">
                <a:solidFill>
                  <a:srgbClr val="BC08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DDD </a:t>
            </a:r>
            <a:r>
              <a:rPr lang="en-US" b="1" dirty="0" err="1" smtClean="0">
                <a:solidFill>
                  <a:srgbClr val="BC08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b="1" dirty="0" smtClean="0">
                <a:solidFill>
                  <a:srgbClr val="BC08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BDD</a:t>
            </a:r>
            <a:endParaRPr lang="en-US" b="1" dirty="0">
              <a:solidFill>
                <a:srgbClr val="BC081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218606"/>
            <a:ext cx="3794761" cy="1655762"/>
          </a:xfrm>
        </p:spPr>
        <p:txBody>
          <a:bodyPr/>
          <a:lstStyle/>
          <a:p>
            <a:pPr algn="r"/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Виконали: Горлата Софія,</a:t>
            </a:r>
          </a:p>
          <a:p>
            <a:pPr algn="r"/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Іллічова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Тетяна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21507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05726" y="0"/>
            <a:ext cx="4873792" cy="1325563"/>
          </a:xfrm>
        </p:spPr>
        <p:txBody>
          <a:bodyPr/>
          <a:lstStyle/>
          <a:p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Bounded Context</a:t>
            </a:r>
            <a:endParaRPr lang="ru-RU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https://miro.medium.com/max/784/1*ifSRRrxsAW0aK5bhniQgV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943" y="971550"/>
            <a:ext cx="7467600" cy="588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0" y="2149416"/>
            <a:ext cx="32645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Кожна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частина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вашої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має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свою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логіку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незалежна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одної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629865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9282" y="0"/>
            <a:ext cx="7886700" cy="1325563"/>
          </a:xfrm>
        </p:spPr>
        <p:txBody>
          <a:bodyPr/>
          <a:lstStyle/>
          <a:p>
            <a:pPr algn="ctr"/>
            <a:r>
              <a:rPr lang="uk-UA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Елементи </a:t>
            </a:r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DDD</a:t>
            </a:r>
            <a:endParaRPr lang="ru-RU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https://miro.medium.com/max/1046/1*BlLLGEuH7Wtj2AIyFYzdU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56" y="1025606"/>
            <a:ext cx="8277726" cy="583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78256" y="1025606"/>
            <a:ext cx="19491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object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Aggregate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Event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Factory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09930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BDD</a:t>
            </a:r>
            <a:endParaRPr lang="ru-RU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Behavior-driven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(BDD) –</a:t>
            </a:r>
            <a:r>
              <a:rPr lang="uk-UA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uk-UA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укр</a:t>
            </a:r>
            <a:r>
              <a:rPr lang="uk-UA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Керована поведінкою розробка)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це методологія розробки програмного забезпечення, що є відгалуженням від методології розробки через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тестування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(TDD).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637208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sz="6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</a:t>
            </a:r>
            <a:endParaRPr lang="ru-RU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BDD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фокусується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наступних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питаннях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чого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починається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тестувати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Скільки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перевірок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повинно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бути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зроблено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один раз.</a:t>
            </a: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назвати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перевіркою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зрозуміти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чому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 не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пройшов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24661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Принципи</a:t>
            </a:r>
            <a:r>
              <a:rPr lang="ru-RU" sz="6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BDD</a:t>
            </a:r>
            <a:endParaRPr lang="ru-RU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53888" y="1959863"/>
            <a:ext cx="7886700" cy="2746375"/>
          </a:xfrm>
        </p:spPr>
        <p:txBody>
          <a:bodyPr numCol="2">
            <a:normAutofit lnSpcReduction="10000"/>
          </a:bodyPr>
          <a:lstStyle/>
          <a:p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uk-UA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Narrative</a:t>
            </a:r>
            <a:r>
              <a:rPr lang="uk-UA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38163" indent="-188913">
              <a:buFont typeface="Wingdings" panose="05000000000000000000" pitchFamily="2" charset="2"/>
              <a:buChar char="Ø"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a</a:t>
            </a:r>
            <a:endParaRPr lang="ru-RU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8163" indent="-188913">
              <a:buFont typeface="Wingdings" panose="05000000000000000000" pitchFamily="2" charset="2"/>
              <a:buChar char="Ø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want</a:t>
            </a:r>
            <a:endParaRPr lang="ru-RU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8163" indent="-188913">
              <a:buFont typeface="Wingdings" panose="05000000000000000000" pitchFamily="2" charset="2"/>
              <a:buChar char="Ø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endParaRPr lang="uk-UA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23987" indent="0">
              <a:buNone/>
            </a:pPr>
            <a:endParaRPr lang="ru-RU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Acceptance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criteria</a:t>
            </a:r>
            <a:r>
              <a:rPr lang="uk-UA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Scenario</a:t>
            </a:r>
            <a:r>
              <a:rPr lang="ru-RU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6450" indent="-361950">
              <a:buFont typeface="Wingdings" panose="05000000000000000000" pitchFamily="2" charset="2"/>
              <a:buChar char="Ø"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</a:t>
            </a:r>
            <a:endParaRPr lang="ru-RU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6450" indent="-361950">
              <a:buFont typeface="Wingdings" panose="05000000000000000000" pitchFamily="2" charset="2"/>
              <a:buChar char="Ø"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endParaRPr lang="ru-RU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6450" indent="-361950">
              <a:buFont typeface="Wingdings" panose="05000000000000000000" pitchFamily="2" charset="2"/>
              <a:buChar char="Ø"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26141" y="4558553"/>
            <a:ext cx="76917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ru-RU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[</a:t>
            </a:r>
            <a:r>
              <a:rPr lang="ru-RU" sz="28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</a:t>
            </a:r>
            <a:r>
              <a:rPr lang="ru-RU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I </a:t>
            </a:r>
            <a:r>
              <a:rPr lang="ru-RU" sz="28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want</a:t>
            </a:r>
            <a:r>
              <a:rPr lang="ru-RU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ru-RU" sz="28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ru-RU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ru-RU" sz="28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ru-RU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ru-RU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ru-RU" sz="28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</a:t>
            </a:r>
            <a:r>
              <a:rPr lang="ru-RU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algn="ctr"/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[initial context], when [event occurs], then [ensure some outcomes]</a:t>
            </a:r>
            <a:endParaRPr lang="ru-RU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07189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 descr="Вырезка экрана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45" y="889562"/>
            <a:ext cx="8497309" cy="5121274"/>
          </a:xfrm>
        </p:spPr>
      </p:pic>
    </p:spTree>
    <p:extLst>
      <p:ext uri="{BB962C8B-B14F-4D97-AF65-F5344CB8AC3E}">
        <p14:creationId xmlns:p14="http://schemas.microsoft.com/office/powerpoint/2010/main" val="113920136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Переваги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8823572"/>
              </p:ext>
            </p:extLst>
          </p:nvPr>
        </p:nvGraphicFramePr>
        <p:xfrm>
          <a:off x="264160" y="2158049"/>
          <a:ext cx="8615680" cy="41614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32480"/>
                <a:gridCol w="2411307"/>
                <a:gridCol w="2871893"/>
              </a:tblGrid>
              <a:tr h="56483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TDD</a:t>
                      </a:r>
                      <a:endParaRPr lang="ru-RU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DDD</a:t>
                      </a:r>
                      <a:endParaRPr lang="ru-RU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BDD</a:t>
                      </a:r>
                      <a:endParaRPr lang="ru-RU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993915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uk-UA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Лише потрібний код.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uk-UA" sz="2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Хороша архітектура.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uk-UA" sz="2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Поліпшує співпрацю між членами команди.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uk-UA" sz="2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Код простіший в обслуговувані.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uk-UA" sz="2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Простіший </a:t>
                      </a:r>
                      <a:r>
                        <a:rPr lang="uk-UA" sz="22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рефакторинг</a:t>
                      </a:r>
                      <a:r>
                        <a:rPr lang="uk-UA" sz="2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uk-UA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AutoNum type="arabicPeriod"/>
                      </a:pPr>
                      <a:endParaRPr lang="uk-UA" dirty="0" smtClean="0"/>
                    </a:p>
                    <a:p>
                      <a:pPr marL="342900" indent="-342900">
                        <a:buAutoNum type="arabicPeriod"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22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Всюдисуща</a:t>
                      </a:r>
                      <a:r>
                        <a:rPr lang="ru-RU" sz="2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2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мова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uk-UA" sz="2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Полегшує</a:t>
                      </a:r>
                      <a:r>
                        <a:rPr lang="uk-UA" sz="220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2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спілкування.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uk-UA" sz="2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Поліпшує гнучкість.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uk-UA" sz="2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Підкреслює інтерфейс над доменом.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22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Всюдисуща</a:t>
                      </a:r>
                      <a:r>
                        <a:rPr lang="ru-RU" sz="2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2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мова</a:t>
                      </a:r>
                      <a:r>
                        <a:rPr lang="en-US" sz="2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uk-UA" sz="220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uk-UA" sz="2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Полегшує спілкування.</a:t>
                      </a:r>
                      <a:endParaRPr lang="en-US" sz="220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uk-UA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Готова</a:t>
                      </a:r>
                      <a:r>
                        <a:rPr lang="uk-UA" sz="2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документація.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22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Розробка</a:t>
                      </a:r>
                      <a:r>
                        <a:rPr lang="ru-RU" sz="2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2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відповідає</a:t>
                      </a:r>
                      <a:r>
                        <a:rPr lang="ru-RU" sz="2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потребам </a:t>
                      </a:r>
                      <a:r>
                        <a:rPr lang="ru-RU" sz="22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користувача</a:t>
                      </a:r>
                      <a:r>
                        <a:rPr lang="ru-RU" sz="2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13300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Недоліки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7857438"/>
              </p:ext>
            </p:extLst>
          </p:nvPr>
        </p:nvGraphicFramePr>
        <p:xfrm>
          <a:off x="325120" y="2032000"/>
          <a:ext cx="8493759" cy="3627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253"/>
                <a:gridCol w="2831253"/>
                <a:gridCol w="2831253"/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TDD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DDD</a:t>
                      </a:r>
                      <a:endParaRPr lang="ru-RU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BDD</a:t>
                      </a:r>
                      <a:endParaRPr lang="ru-RU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614671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uk-UA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Великий</a:t>
                      </a:r>
                      <a:r>
                        <a:rPr lang="uk-UA" sz="2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%</a:t>
                      </a:r>
                      <a:r>
                        <a:rPr lang="uk-UA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 coverage.</a:t>
                      </a:r>
                      <a:endParaRPr lang="ru-RU" sz="2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uk-UA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Програмісти люблять писати код а не тести.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uk-UA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Займає</a:t>
                      </a:r>
                      <a:r>
                        <a:rPr lang="uk-UA" sz="2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багато часу.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</a:t>
                      </a:r>
                      <a:r>
                        <a:rPr lang="ru-RU" sz="2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дає</a:t>
                      </a:r>
                      <a:r>
                        <a:rPr lang="ru-RU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впевненості</a:t>
                      </a:r>
                      <a:r>
                        <a:rPr lang="ru-RU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2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що</a:t>
                      </a:r>
                      <a:r>
                        <a:rPr lang="ru-RU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код </a:t>
                      </a:r>
                      <a:r>
                        <a:rPr lang="ru-RU" sz="2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працює</a:t>
                      </a:r>
                      <a:r>
                        <a:rPr lang="ru-RU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uk-UA" sz="2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Потрібна надійна експертиза домену</a:t>
                      </a:r>
                      <a:endParaRPr lang="en-US" sz="220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uk-UA" sz="2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Заохочує ітеративні практики</a:t>
                      </a:r>
                      <a:endParaRPr lang="en-US" sz="220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uk-UA" sz="220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Непридатний для високо технічних проектів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ru-RU" sz="2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Вимагає</a:t>
                      </a:r>
                      <a:r>
                        <a:rPr lang="ru-RU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глибокого</a:t>
                      </a:r>
                      <a:r>
                        <a:rPr lang="ru-RU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розуміння</a:t>
                      </a:r>
                      <a:r>
                        <a:rPr lang="ru-RU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uk-UA" sz="2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Постійна</a:t>
                      </a:r>
                      <a:r>
                        <a:rPr lang="uk-UA" sz="2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комунікація з клієнтом.</a:t>
                      </a:r>
                      <a:endParaRPr lang="ru-RU" sz="2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484893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 smtClean="0">
                <a:latin typeface="Times New Roman" pitchFamily="18" charset="0"/>
                <a:cs typeface="Times New Roman" pitchFamily="18" charset="0"/>
              </a:rPr>
              <a:t>TDD</a:t>
            </a:r>
            <a:endParaRPr lang="ru-RU" sz="6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1713" y="1995442"/>
            <a:ext cx="78867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 smtClean="0"/>
              <a:t>Test-driven development (TDD)</a:t>
            </a:r>
            <a:r>
              <a:rPr lang="ru-RU" i="1" dirty="0" smtClean="0"/>
              <a:t> (</a:t>
            </a:r>
            <a:r>
              <a:rPr lang="ru-RU" i="1" dirty="0" err="1" smtClean="0"/>
              <a:t>укр</a:t>
            </a:r>
            <a:r>
              <a:rPr lang="ru-RU" i="1" dirty="0" smtClean="0"/>
              <a:t>. </a:t>
            </a:r>
            <a:r>
              <a:rPr lang="ru-RU" i="1" dirty="0" err="1" smtClean="0"/>
              <a:t>Розробка</a:t>
            </a:r>
            <a:r>
              <a:rPr lang="ru-RU" i="1" dirty="0" smtClean="0"/>
              <a:t> через </a:t>
            </a:r>
            <a:r>
              <a:rPr lang="ru-RU" i="1" dirty="0" err="1" smtClean="0"/>
              <a:t>тестування</a:t>
            </a:r>
            <a:r>
              <a:rPr lang="ru-RU" i="1" dirty="0" smtClean="0"/>
              <a:t>) -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технологія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розробки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програмного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забезпечення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яка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використовує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короткі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ітерації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розробки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що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починаються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попереднього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написання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тестів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які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визначають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необхідні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покращення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або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нові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функції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/>
              <a:t>   </a:t>
            </a:r>
            <a:r>
              <a:rPr lang="uk-UA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Варто зауважити, що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TDD </a:t>
            </a:r>
            <a:r>
              <a:rPr lang="uk-UA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є методологією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розробки програмного забезпечення, а не його тестування.</a:t>
            </a:r>
            <a:endParaRPr lang="ru-RU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b="1" dirty="0" err="1" smtClean="0">
                <a:latin typeface="Times New Roman" pitchFamily="18" charset="0"/>
                <a:cs typeface="Times New Roman" pitchFamily="18" charset="0"/>
              </a:rPr>
              <a:t>Що</a:t>
            </a:r>
            <a:r>
              <a:rPr lang="ru-RU" sz="6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6000" b="1" dirty="0" err="1" smtClean="0">
                <a:latin typeface="Times New Roman" pitchFamily="18" charset="0"/>
                <a:cs typeface="Times New Roman" pitchFamily="18" charset="0"/>
              </a:rPr>
              <a:t>є</a:t>
            </a:r>
            <a:r>
              <a:rPr lang="ru-RU" sz="6000" b="1" dirty="0" smtClean="0">
                <a:latin typeface="Times New Roman" pitchFamily="18" charset="0"/>
                <a:cs typeface="Times New Roman" pitchFamily="18" charset="0"/>
              </a:rPr>
              <a:t> метою </a:t>
            </a:r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TDD?</a:t>
            </a:r>
            <a:endParaRPr lang="ru-RU" sz="6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28650" y="2507673"/>
            <a:ext cx="7886700" cy="3669290"/>
          </a:xfrm>
        </p:spPr>
        <p:txBody>
          <a:bodyPr/>
          <a:lstStyle/>
          <a:p>
            <a:r>
              <a:rPr lang="uk-UA" dirty="0" smtClean="0"/>
              <a:t>Мета TDD - дати нам повне розуміння того, що нам потрібно реалізувати до того моменту, як ми почали реалізовувати.</a:t>
            </a:r>
            <a:endParaRPr lang="ru-RU" dirty="0" smtClean="0"/>
          </a:p>
          <a:p>
            <a:r>
              <a:rPr lang="ru-RU" dirty="0" err="1" smtClean="0"/>
              <a:t>Інша</a:t>
            </a:r>
            <a:r>
              <a:rPr lang="ru-RU" dirty="0" smtClean="0"/>
              <a:t> </a:t>
            </a:r>
            <a:r>
              <a:rPr lang="ru-RU" dirty="0" err="1" smtClean="0"/>
              <a:t>важлива</a:t>
            </a:r>
            <a:r>
              <a:rPr lang="ru-RU" dirty="0" smtClean="0"/>
              <a:t> роль </a:t>
            </a:r>
            <a:r>
              <a:rPr lang="en-US" dirty="0" smtClean="0"/>
              <a:t>TDD </a:t>
            </a:r>
            <a:r>
              <a:rPr lang="ru-RU" dirty="0" err="1" smtClean="0"/>
              <a:t>полягає</a:t>
            </a:r>
            <a:r>
              <a:rPr lang="ru-RU" dirty="0" smtClean="0"/>
              <a:t> в </a:t>
            </a:r>
            <a:r>
              <a:rPr lang="ru-RU" dirty="0" err="1" smtClean="0"/>
              <a:t>збереженні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оптимізації</a:t>
            </a:r>
            <a:r>
              <a:rPr lang="ru-RU" dirty="0" smtClean="0"/>
              <a:t> коду. </a:t>
            </a:r>
            <a:r>
              <a:rPr lang="ru-RU" dirty="0" err="1" smtClean="0"/>
              <a:t>Підтримка</a:t>
            </a:r>
            <a:r>
              <a:rPr lang="ru-RU" dirty="0" smtClean="0"/>
              <a:t> коду - дороге </a:t>
            </a:r>
            <a:r>
              <a:rPr lang="ru-RU" dirty="0" err="1" smtClean="0"/>
              <a:t>задоволення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4" name="Рисунок 3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967" y="4781293"/>
            <a:ext cx="2609225" cy="1755459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512" y="49467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uk-UA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6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лгоритм</a:t>
            </a:r>
            <a:r>
              <a:rPr lang="ru-RU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TDD</a:t>
            </a:r>
            <a:endParaRPr lang="ru-RU" sz="6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Рисунок 1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518" y="1820239"/>
            <a:ext cx="5968688" cy="483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28996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DDD</a:t>
            </a:r>
            <a:endParaRPr lang="ru-RU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4271" y="964406"/>
            <a:ext cx="8448174" cy="122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Domain-driven design (DDD) (</a:t>
            </a:r>
            <a:r>
              <a:rPr lang="ru-R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Предметно-</a:t>
            </a:r>
            <a:r>
              <a:rPr lang="ru-RU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орієнтоване</a:t>
            </a:r>
            <a:r>
              <a:rPr lang="ru-R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проектування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підхід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моделювання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складного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об'єктно-орієнтованого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програмного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забезпечення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8" y="2017254"/>
            <a:ext cx="7534093" cy="482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895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DDD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фокусується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трьох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принципах:</a:t>
            </a: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Концентрація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уваги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предметній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базових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програмних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моделей,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відображують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глибоке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розуміння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предметної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Постійна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співпраця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експертами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домену,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щоб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вдосконалити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модель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вирішити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будь-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пов’язані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доменом.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965323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Застосування</a:t>
            </a:r>
            <a:endParaRPr lang="ru-RU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6987" y="2600708"/>
            <a:ext cx="7886700" cy="3111033"/>
          </a:xfrm>
        </p:spPr>
        <p:txBody>
          <a:bodyPr/>
          <a:lstStyle/>
          <a:p>
            <a:pPr marL="0" indent="0"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Підхід DDD особливо корисний в ситуаціях, коли розробник не є фахівцем в області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продукту який розробляється.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63314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14862" y="365126"/>
            <a:ext cx="5900487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Ubiquitous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1156" y="1620046"/>
            <a:ext cx="7886700" cy="1527175"/>
          </a:xfrm>
        </p:spPr>
        <p:txBody>
          <a:bodyPr>
            <a:normAutofit fontScale="92500"/>
          </a:bodyPr>
          <a:lstStyle/>
          <a:p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Мова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побудована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навколо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моделі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предметної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Використовується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як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програмістами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написанні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програмного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забезпечення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так і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іншими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членами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експертами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обраної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галузі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ru-RU" dirty="0"/>
          </a:p>
        </p:txBody>
      </p:sp>
      <p:pic>
        <p:nvPicPr>
          <p:cNvPr id="4" name="Рисунок 3" descr="https://miro.medium.com/max/697/1*NCyCLN72TiuF1NJyPkNr7Q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629" y="3352800"/>
            <a:ext cx="5044742" cy="3505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030634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</a:t>
            </a:r>
            <a:r>
              <a:rPr lang="ru-RU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5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визначення</a:t>
            </a:r>
            <a:endParaRPr lang="ru-RU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habrastorage.org/webt/ph/b0/1a/phb01a61skk0baii2mr9udyxtv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45571"/>
            <a:ext cx="5823284" cy="325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5598695" y="1532811"/>
            <a:ext cx="354530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Предметна область,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середовище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галузь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Предметна область, яку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програміст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програмного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забезпечення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598695" y="4242183"/>
            <a:ext cx="34169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абстракцій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яка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описує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окремі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аспекти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предметної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25641" y="5811843"/>
            <a:ext cx="63045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Середовище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якому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предмет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дія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означує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своє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392528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12509</TotalTime>
  <Words>1299</Words>
  <Application>Microsoft Office PowerPoint</Application>
  <PresentationFormat>Экран (4:3)</PresentationFormat>
  <Paragraphs>145</Paragraphs>
  <Slides>17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Wingdings</vt:lpstr>
      <vt:lpstr>Office Theme</vt:lpstr>
      <vt:lpstr>TDD vs DDD vs BDD</vt:lpstr>
      <vt:lpstr>TDD</vt:lpstr>
      <vt:lpstr>Що є метою TDD?</vt:lpstr>
      <vt:lpstr>Алгоритм TDD</vt:lpstr>
      <vt:lpstr>DDD</vt:lpstr>
      <vt:lpstr>Презентация PowerPoint</vt:lpstr>
      <vt:lpstr>Застосування</vt:lpstr>
      <vt:lpstr>Ubiquitous Language</vt:lpstr>
      <vt:lpstr>Основні визначення</vt:lpstr>
      <vt:lpstr>Bounded Context</vt:lpstr>
      <vt:lpstr>Елементи DDD</vt:lpstr>
      <vt:lpstr>BDD</vt:lpstr>
      <vt:lpstr>Опис</vt:lpstr>
      <vt:lpstr>Принципи BDD</vt:lpstr>
      <vt:lpstr>Презентация PowerPoint</vt:lpstr>
      <vt:lpstr>Переваги</vt:lpstr>
      <vt:lpstr>Недоліки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Sofia Gorlata</cp:lastModifiedBy>
  <cp:revision>75</cp:revision>
  <dcterms:created xsi:type="dcterms:W3CDTF">2019-08-22T12:46:47Z</dcterms:created>
  <dcterms:modified xsi:type="dcterms:W3CDTF">2019-10-30T21:06:26Z</dcterms:modified>
</cp:coreProperties>
</file>