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gX+GwkfCMYFFd97q7wbq4aWZXK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709CCE-94F3-497A-9771-887595B88E50}">
  <a:tblStyle styleId="{9E709CCE-94F3-497A-9771-887595B88E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07T11:27:40.26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15,'1406'0,"-1270"-9,-83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07T11:31:50.842"/>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0,'0'569,"26"-306,-27-123,1-112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089e7d8ae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089e7d8a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12"/>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p:nvPr/>
        </p:nvSpPr>
        <p:spPr>
          <a:xfrm>
            <a:off x="381000" y="0"/>
            <a:ext cx="609600" cy="6858000"/>
          </a:xfrm>
          <a:prstGeom prst="rect">
            <a:avLst/>
          </a:prstGeom>
          <a:solidFill>
            <a:srgbClr val="B2B2C3">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2"/>
          <p:cNvSpPr/>
          <p:nvPr/>
        </p:nvSpPr>
        <p:spPr>
          <a:xfrm>
            <a:off x="276336" y="0"/>
            <a:ext cx="104664" cy="6858000"/>
          </a:xfrm>
          <a:prstGeom prst="rect">
            <a:avLst/>
          </a:prstGeom>
          <a:solidFill>
            <a:srgbClr val="CFCFD9">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2"/>
          <p:cNvSpPr/>
          <p:nvPr/>
        </p:nvSpPr>
        <p:spPr>
          <a:xfrm>
            <a:off x="990600" y="0"/>
            <a:ext cx="181872" cy="6858000"/>
          </a:xfrm>
          <a:prstGeom prst="rect">
            <a:avLst/>
          </a:prstGeom>
          <a:solidFill>
            <a:srgbClr val="CFCFD9">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12"/>
          <p:cNvSpPr/>
          <p:nvPr/>
        </p:nvSpPr>
        <p:spPr>
          <a:xfrm>
            <a:off x="1141320" y="0"/>
            <a:ext cx="230280" cy="6858000"/>
          </a:xfrm>
          <a:prstGeom prst="rect">
            <a:avLst/>
          </a:prstGeom>
          <a:solidFill>
            <a:srgbClr val="E9E9ED">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6" name="Google Shape;26;p12"/>
          <p:cNvCxnSpPr/>
          <p:nvPr/>
        </p:nvCxnSpPr>
        <p:spPr>
          <a:xfrm>
            <a:off x="106344" y="0"/>
            <a:ext cx="0" cy="6858000"/>
          </a:xfrm>
          <a:prstGeom prst="straightConnector1">
            <a:avLst/>
          </a:prstGeom>
          <a:noFill/>
          <a:ln w="57150" cap="flat" cmpd="sng">
            <a:solidFill>
              <a:srgbClr val="B2B2C3">
                <a:alpha val="72941"/>
              </a:srgbClr>
            </a:solidFill>
            <a:prstDash val="solid"/>
            <a:round/>
            <a:headEnd type="none" w="sm" len="sm"/>
            <a:tailEnd type="none" w="sm" len="sm"/>
          </a:ln>
        </p:spPr>
      </p:cxnSp>
      <p:cxnSp>
        <p:nvCxnSpPr>
          <p:cNvPr id="27" name="Google Shape;27;p12"/>
          <p:cNvCxnSpPr/>
          <p:nvPr/>
        </p:nvCxnSpPr>
        <p:spPr>
          <a:xfrm>
            <a:off x="914400" y="0"/>
            <a:ext cx="0" cy="6858000"/>
          </a:xfrm>
          <a:prstGeom prst="straightConnector1">
            <a:avLst/>
          </a:prstGeom>
          <a:noFill/>
          <a:ln w="57150" cap="flat" cmpd="sng">
            <a:solidFill>
              <a:srgbClr val="E9E9ED">
                <a:alpha val="82745"/>
              </a:srgbClr>
            </a:solidFill>
            <a:prstDash val="solid"/>
            <a:round/>
            <a:headEnd type="none" w="sm" len="sm"/>
            <a:tailEnd type="none" w="sm" len="sm"/>
          </a:ln>
        </p:spPr>
      </p:cxnSp>
      <p:cxnSp>
        <p:nvCxnSpPr>
          <p:cNvPr id="28" name="Google Shape;28;p12"/>
          <p:cNvCxnSpPr/>
          <p:nvPr/>
        </p:nvCxnSpPr>
        <p:spPr>
          <a:xfrm>
            <a:off x="854112" y="0"/>
            <a:ext cx="0" cy="6858000"/>
          </a:xfrm>
          <a:prstGeom prst="straightConnector1">
            <a:avLst/>
          </a:prstGeom>
          <a:noFill/>
          <a:ln w="57150" cap="flat" cmpd="sng">
            <a:solidFill>
              <a:srgbClr val="B2B2C3"/>
            </a:solidFill>
            <a:prstDash val="solid"/>
            <a:round/>
            <a:headEnd type="none" w="sm" len="sm"/>
            <a:tailEnd type="none" w="sm" len="sm"/>
          </a:ln>
        </p:spPr>
      </p:cxnSp>
      <p:cxnSp>
        <p:nvCxnSpPr>
          <p:cNvPr id="29" name="Google Shape;29;p12"/>
          <p:cNvCxnSpPr/>
          <p:nvPr/>
        </p:nvCxnSpPr>
        <p:spPr>
          <a:xfrm>
            <a:off x="1726640" y="0"/>
            <a:ext cx="0" cy="6858000"/>
          </a:xfrm>
          <a:prstGeom prst="straightConnector1">
            <a:avLst/>
          </a:prstGeom>
          <a:noFill/>
          <a:ln w="28575" cap="flat" cmpd="sng">
            <a:solidFill>
              <a:srgbClr val="B2B2C3">
                <a:alpha val="81960"/>
              </a:srgbClr>
            </a:solidFill>
            <a:prstDash val="solid"/>
            <a:round/>
            <a:headEnd type="none" w="sm" len="sm"/>
            <a:tailEnd type="none" w="sm" len="sm"/>
          </a:ln>
        </p:spPr>
      </p:cxnSp>
      <p:cxnSp>
        <p:nvCxnSpPr>
          <p:cNvPr id="30" name="Google Shape;30;p12"/>
          <p:cNvCxnSpPr/>
          <p:nvPr/>
        </p:nvCxnSpPr>
        <p:spPr>
          <a:xfrm>
            <a:off x="1066800" y="0"/>
            <a:ext cx="0" cy="6858000"/>
          </a:xfrm>
          <a:prstGeom prst="straightConnector1">
            <a:avLst/>
          </a:prstGeom>
          <a:noFill/>
          <a:ln w="9525" cap="flat" cmpd="sng">
            <a:solidFill>
              <a:srgbClr val="B2B2C3"/>
            </a:solidFill>
            <a:prstDash val="solid"/>
            <a:round/>
            <a:headEnd type="none" w="sm" len="sm"/>
            <a:tailEnd type="none" w="sm" len="sm"/>
          </a:ln>
        </p:spPr>
      </p:cxnSp>
      <p:cxnSp>
        <p:nvCxnSpPr>
          <p:cNvPr id="31" name="Google Shape;31;p12"/>
          <p:cNvCxnSpPr/>
          <p:nvPr/>
        </p:nvCxnSpPr>
        <p:spPr>
          <a:xfrm>
            <a:off x="9113856" y="0"/>
            <a:ext cx="0" cy="6858000"/>
          </a:xfrm>
          <a:prstGeom prst="straightConnector1">
            <a:avLst/>
          </a:prstGeom>
          <a:noFill/>
          <a:ln w="57150" cap="flat" cmpd="thickThin">
            <a:solidFill>
              <a:srgbClr val="B2B2C3"/>
            </a:solidFill>
            <a:prstDash val="solid"/>
            <a:round/>
            <a:headEnd type="none" w="sm" len="sm"/>
            <a:tailEnd type="none" w="sm" len="sm"/>
          </a:ln>
        </p:spPr>
      </p:cxnSp>
      <p:sp>
        <p:nvSpPr>
          <p:cNvPr id="32" name="Google Shape;32;p12"/>
          <p:cNvSpPr/>
          <p:nvPr/>
        </p:nvSpPr>
        <p:spPr>
          <a:xfrm>
            <a:off x="1219200" y="0"/>
            <a:ext cx="76200" cy="6858000"/>
          </a:xfrm>
          <a:prstGeom prst="rect">
            <a:avLst/>
          </a:prstGeom>
          <a:solidFill>
            <a:srgbClr val="B2B2C3">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12"/>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12"/>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12"/>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 name="Google Shape;37;p12"/>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12"/>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1"/>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2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2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1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4" name="Google Shape;44;p1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bg>
      <p:bgPr>
        <a:solidFill>
          <a:schemeClr val="dk2"/>
        </a:solidFill>
        <a:effectLst/>
      </p:bgPr>
    </p:bg>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Arial"/>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14"/>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4"/>
          <p:cNvSpPr/>
          <p:nvPr/>
        </p:nvSpPr>
        <p:spPr>
          <a:xfrm>
            <a:off x="381000" y="0"/>
            <a:ext cx="609600" cy="6858000"/>
          </a:xfrm>
          <a:prstGeom prst="rect">
            <a:avLst/>
          </a:prstGeom>
          <a:solidFill>
            <a:srgbClr val="B2B2C3">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14"/>
          <p:cNvSpPr/>
          <p:nvPr/>
        </p:nvSpPr>
        <p:spPr>
          <a:xfrm>
            <a:off x="276336" y="0"/>
            <a:ext cx="104664" cy="6858000"/>
          </a:xfrm>
          <a:prstGeom prst="rect">
            <a:avLst/>
          </a:prstGeom>
          <a:solidFill>
            <a:srgbClr val="CFCFD9">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14"/>
          <p:cNvSpPr/>
          <p:nvPr/>
        </p:nvSpPr>
        <p:spPr>
          <a:xfrm>
            <a:off x="990600" y="0"/>
            <a:ext cx="181872" cy="6858000"/>
          </a:xfrm>
          <a:prstGeom prst="rect">
            <a:avLst/>
          </a:prstGeom>
          <a:solidFill>
            <a:srgbClr val="CFCFD9">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14"/>
          <p:cNvSpPr/>
          <p:nvPr/>
        </p:nvSpPr>
        <p:spPr>
          <a:xfrm>
            <a:off x="1141320" y="0"/>
            <a:ext cx="230280" cy="6858000"/>
          </a:xfrm>
          <a:prstGeom prst="rect">
            <a:avLst/>
          </a:prstGeom>
          <a:solidFill>
            <a:srgbClr val="E9E9ED">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54" name="Google Shape;54;p14"/>
          <p:cNvCxnSpPr/>
          <p:nvPr/>
        </p:nvCxnSpPr>
        <p:spPr>
          <a:xfrm>
            <a:off x="106344" y="0"/>
            <a:ext cx="0" cy="6858000"/>
          </a:xfrm>
          <a:prstGeom prst="straightConnector1">
            <a:avLst/>
          </a:prstGeom>
          <a:noFill/>
          <a:ln w="57150" cap="flat" cmpd="sng">
            <a:solidFill>
              <a:srgbClr val="B2B2C3">
                <a:alpha val="72941"/>
              </a:srgbClr>
            </a:solidFill>
            <a:prstDash val="solid"/>
            <a:round/>
            <a:headEnd type="none" w="sm" len="sm"/>
            <a:tailEnd type="none" w="sm" len="sm"/>
          </a:ln>
        </p:spPr>
      </p:cxnSp>
      <p:cxnSp>
        <p:nvCxnSpPr>
          <p:cNvPr id="55" name="Google Shape;55;p14"/>
          <p:cNvCxnSpPr/>
          <p:nvPr/>
        </p:nvCxnSpPr>
        <p:spPr>
          <a:xfrm>
            <a:off x="914400" y="0"/>
            <a:ext cx="0" cy="6858000"/>
          </a:xfrm>
          <a:prstGeom prst="straightConnector1">
            <a:avLst/>
          </a:prstGeom>
          <a:noFill/>
          <a:ln w="57150" cap="flat" cmpd="sng">
            <a:solidFill>
              <a:srgbClr val="E9E9ED">
                <a:alpha val="82745"/>
              </a:srgbClr>
            </a:solidFill>
            <a:prstDash val="solid"/>
            <a:round/>
            <a:headEnd type="none" w="sm" len="sm"/>
            <a:tailEnd type="none" w="sm" len="sm"/>
          </a:ln>
        </p:spPr>
      </p:cxnSp>
      <p:cxnSp>
        <p:nvCxnSpPr>
          <p:cNvPr id="56" name="Google Shape;56;p14"/>
          <p:cNvCxnSpPr/>
          <p:nvPr/>
        </p:nvCxnSpPr>
        <p:spPr>
          <a:xfrm>
            <a:off x="854112" y="0"/>
            <a:ext cx="0" cy="6858000"/>
          </a:xfrm>
          <a:prstGeom prst="straightConnector1">
            <a:avLst/>
          </a:prstGeom>
          <a:noFill/>
          <a:ln w="57150" cap="flat" cmpd="sng">
            <a:solidFill>
              <a:srgbClr val="B2B2C3"/>
            </a:solidFill>
            <a:prstDash val="solid"/>
            <a:round/>
            <a:headEnd type="none" w="sm" len="sm"/>
            <a:tailEnd type="none" w="sm" len="sm"/>
          </a:ln>
        </p:spPr>
      </p:cxnSp>
      <p:cxnSp>
        <p:nvCxnSpPr>
          <p:cNvPr id="57" name="Google Shape;57;p14"/>
          <p:cNvCxnSpPr/>
          <p:nvPr/>
        </p:nvCxnSpPr>
        <p:spPr>
          <a:xfrm>
            <a:off x="1726640" y="0"/>
            <a:ext cx="0" cy="6858000"/>
          </a:xfrm>
          <a:prstGeom prst="straightConnector1">
            <a:avLst/>
          </a:prstGeom>
          <a:noFill/>
          <a:ln w="28575" cap="flat" cmpd="sng">
            <a:solidFill>
              <a:srgbClr val="B2B2C3">
                <a:alpha val="81960"/>
              </a:srgbClr>
            </a:solidFill>
            <a:prstDash val="solid"/>
            <a:round/>
            <a:headEnd type="none" w="sm" len="sm"/>
            <a:tailEnd type="none" w="sm" len="sm"/>
          </a:ln>
        </p:spPr>
      </p:cxnSp>
      <p:cxnSp>
        <p:nvCxnSpPr>
          <p:cNvPr id="58" name="Google Shape;58;p14"/>
          <p:cNvCxnSpPr/>
          <p:nvPr/>
        </p:nvCxnSpPr>
        <p:spPr>
          <a:xfrm>
            <a:off x="1066800" y="0"/>
            <a:ext cx="0" cy="6858000"/>
          </a:xfrm>
          <a:prstGeom prst="straightConnector1">
            <a:avLst/>
          </a:prstGeom>
          <a:noFill/>
          <a:ln w="9525" cap="flat" cmpd="sng">
            <a:solidFill>
              <a:srgbClr val="B2B2C3"/>
            </a:solidFill>
            <a:prstDash val="solid"/>
            <a:round/>
            <a:headEnd type="none" w="sm" len="sm"/>
            <a:tailEnd type="none" w="sm" len="sm"/>
          </a:ln>
        </p:spPr>
      </p:cxnSp>
      <p:sp>
        <p:nvSpPr>
          <p:cNvPr id="59" name="Google Shape;59;p14"/>
          <p:cNvSpPr/>
          <p:nvPr/>
        </p:nvSpPr>
        <p:spPr>
          <a:xfrm>
            <a:off x="1219200" y="0"/>
            <a:ext cx="76200" cy="6858000"/>
          </a:xfrm>
          <a:prstGeom prst="rect">
            <a:avLst/>
          </a:prstGeom>
          <a:solidFill>
            <a:srgbClr val="B2B2C3">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14"/>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14"/>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14"/>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14"/>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5" name="Google Shape;65;p14"/>
          <p:cNvCxnSpPr/>
          <p:nvPr/>
        </p:nvCxnSpPr>
        <p:spPr>
          <a:xfrm>
            <a:off x="9097944" y="0"/>
            <a:ext cx="0" cy="6858000"/>
          </a:xfrm>
          <a:prstGeom prst="straightConnector1">
            <a:avLst/>
          </a:prstGeom>
          <a:noFill/>
          <a:ln w="57150" cap="flat" cmpd="thickThin">
            <a:solidFill>
              <a:srgbClr val="B2B2C3"/>
            </a:solidFill>
            <a:prstDash val="solid"/>
            <a:round/>
            <a:headEnd type="none" w="sm" len="sm"/>
            <a:tailEnd type="none" w="sm" len="sm"/>
          </a:ln>
        </p:spPr>
      </p:cxnSp>
      <p:sp>
        <p:nvSpPr>
          <p:cNvPr id="66" name="Google Shape;66;p14"/>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1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1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1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Arial"/>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1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Arial"/>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1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88"/>
        <p:cNvGrpSpPr/>
        <p:nvPr/>
      </p:nvGrpSpPr>
      <p:grpSpPr>
        <a:xfrm>
          <a:off x="0" y="0"/>
          <a:ext cx="0" cy="0"/>
          <a:chOff x="0" y="0"/>
          <a:chExt cx="0" cy="0"/>
        </a:xfrm>
      </p:grpSpPr>
      <p:sp>
        <p:nvSpPr>
          <p:cNvPr id="89" name="Google Shape;89;p1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bg>
      <p:bgPr>
        <a:solidFill>
          <a:schemeClr val="lt1"/>
        </a:solidFill>
        <a:effectLst/>
      </p:bgPr>
    </p:bg>
    <p:spTree>
      <p:nvGrpSpPr>
        <p:cNvPr id="1" name="Shape 92"/>
        <p:cNvGrpSpPr/>
        <p:nvPr/>
      </p:nvGrpSpPr>
      <p:grpSpPr>
        <a:xfrm>
          <a:off x="0" y="0"/>
          <a:ext cx="0" cy="0"/>
          <a:chOff x="0" y="0"/>
          <a:chExt cx="0" cy="0"/>
        </a:xfrm>
      </p:grpSpPr>
      <p:cxnSp>
        <p:nvCxnSpPr>
          <p:cNvPr id="93" name="Google Shape;93;p19"/>
          <p:cNvCxnSpPr/>
          <p:nvPr/>
        </p:nvCxnSpPr>
        <p:spPr>
          <a:xfrm>
            <a:off x="8763000" y="0"/>
            <a:ext cx="0" cy="6858000"/>
          </a:xfrm>
          <a:prstGeom prst="straightConnector1">
            <a:avLst/>
          </a:prstGeom>
          <a:noFill/>
          <a:ln w="38100" cap="flat" cmpd="sng">
            <a:solidFill>
              <a:srgbClr val="B2B2C3">
                <a:alpha val="92941"/>
              </a:srgbClr>
            </a:solidFill>
            <a:prstDash val="solid"/>
            <a:round/>
            <a:headEnd type="none" w="sm" len="sm"/>
            <a:tailEnd type="none" w="sm" len="sm"/>
          </a:ln>
        </p:spPr>
      </p:cxnSp>
      <p:sp>
        <p:nvSpPr>
          <p:cNvPr id="94" name="Google Shape;94;p1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Arial"/>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96" name="Google Shape;96;p19"/>
          <p:cNvCxnSpPr/>
          <p:nvPr/>
        </p:nvCxnSpPr>
        <p:spPr>
          <a:xfrm>
            <a:off x="6248400" y="0"/>
            <a:ext cx="0" cy="6858000"/>
          </a:xfrm>
          <a:prstGeom prst="straightConnector1">
            <a:avLst/>
          </a:prstGeom>
          <a:noFill/>
          <a:ln w="38100" cap="flat" cmpd="sng">
            <a:solidFill>
              <a:srgbClr val="B2B2C3"/>
            </a:solidFill>
            <a:prstDash val="solid"/>
            <a:round/>
            <a:headEnd type="none" w="sm" len="sm"/>
            <a:tailEnd type="none" w="sm" len="sm"/>
          </a:ln>
        </p:spPr>
      </p:cxnSp>
      <p:cxnSp>
        <p:nvCxnSpPr>
          <p:cNvPr id="97" name="Google Shape;97;p1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98" name="Google Shape;98;p1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99" name="Google Shape;99;p19"/>
          <p:cNvSpPr/>
          <p:nvPr/>
        </p:nvSpPr>
        <p:spPr>
          <a:xfrm>
            <a:off x="8839200" y="0"/>
            <a:ext cx="304800" cy="6858000"/>
          </a:xfrm>
          <a:prstGeom prst="rect">
            <a:avLst/>
          </a:prstGeom>
          <a:solidFill>
            <a:srgbClr val="B2B2C3">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0" name="Google Shape;100;p1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1" name="Google Shape;101;p1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1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1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1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106"/>
        <p:cNvGrpSpPr/>
        <p:nvPr/>
      </p:nvGrpSpPr>
      <p:grpSpPr>
        <a:xfrm>
          <a:off x="0" y="0"/>
          <a:ext cx="0" cy="0"/>
          <a:chOff x="0" y="0"/>
          <a:chExt cx="0" cy="0"/>
        </a:xfrm>
      </p:grpSpPr>
      <p:cxnSp>
        <p:nvCxnSpPr>
          <p:cNvPr id="107" name="Google Shape;107;p20"/>
          <p:cNvCxnSpPr/>
          <p:nvPr/>
        </p:nvCxnSpPr>
        <p:spPr>
          <a:xfrm>
            <a:off x="8763000" y="0"/>
            <a:ext cx="0" cy="6858000"/>
          </a:xfrm>
          <a:prstGeom prst="straightConnector1">
            <a:avLst/>
          </a:prstGeom>
          <a:noFill/>
          <a:ln w="38100" cap="flat" cmpd="sng">
            <a:solidFill>
              <a:srgbClr val="B2B2C3"/>
            </a:solidFill>
            <a:prstDash val="solid"/>
            <a:round/>
            <a:headEnd type="none" w="sm" len="sm"/>
            <a:tailEnd type="none" w="sm" len="sm"/>
          </a:ln>
        </p:spPr>
      </p:cxnSp>
      <p:sp>
        <p:nvSpPr>
          <p:cNvPr id="108" name="Google Shape;108;p2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2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Arial"/>
                <a:ea typeface="Arial"/>
                <a:cs typeface="Arial"/>
                <a:sym typeface="Arial"/>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Arial"/>
                <a:ea typeface="Arial"/>
                <a:cs typeface="Arial"/>
                <a:sym typeface="Arial"/>
              </a:defRPr>
            </a:lvl2pPr>
            <a:lvl3pPr marR="0" lvl="2" algn="l" rtl="0">
              <a:spcBef>
                <a:spcPts val="360"/>
              </a:spcBef>
              <a:spcAft>
                <a:spcPts val="0"/>
              </a:spcAft>
              <a:buClr>
                <a:srgbClr val="484979"/>
              </a:buClr>
              <a:buSzPts val="108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360"/>
              </a:spcBef>
              <a:spcAft>
                <a:spcPts val="0"/>
              </a:spcAft>
              <a:buClr>
                <a:srgbClr val="B2B2C3"/>
              </a:buClr>
              <a:buSzPts val="1080"/>
              <a:buFont typeface="Noto Sans Symbols"/>
              <a:buChar char="🞆"/>
              <a:defRPr sz="1800" b="0" i="0" u="none" strike="noStrike" cap="none">
                <a:solidFill>
                  <a:schemeClr val="dk1"/>
                </a:solidFill>
                <a:latin typeface="Arial"/>
                <a:ea typeface="Arial"/>
                <a:cs typeface="Arial"/>
                <a:sym typeface="Arial"/>
              </a:defRPr>
            </a:lvl4pPr>
            <a:lvl5pPr marR="0" lvl="4" algn="l" rtl="0">
              <a:spcBef>
                <a:spcPts val="320"/>
              </a:spcBef>
              <a:spcAft>
                <a:spcPts val="0"/>
              </a:spcAft>
              <a:buClr>
                <a:srgbClr val="AEBFC2"/>
              </a:buClr>
              <a:buSzPts val="1088"/>
              <a:buFont typeface="Noto Sans Symbols"/>
              <a:buChar char="⚫"/>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6pPr>
            <a:lvl7pPr marR="0" lvl="6" algn="l" rtl="0">
              <a:spcBef>
                <a:spcPts val="280"/>
              </a:spcBef>
              <a:spcAft>
                <a:spcPts val="0"/>
              </a:spcAft>
              <a:buClr>
                <a:srgbClr val="B2B2C3"/>
              </a:buClr>
              <a:buSzPts val="840"/>
              <a:buFont typeface="Noto Sans Symbols"/>
              <a:buChar char="⚪"/>
              <a:defRPr sz="1400" b="0" i="0" u="none" strike="noStrike" cap="none">
                <a:solidFill>
                  <a:schemeClr val="dk2"/>
                </a:solidFill>
                <a:latin typeface="Arial"/>
                <a:ea typeface="Arial"/>
                <a:cs typeface="Arial"/>
                <a:sym typeface="Arial"/>
              </a:defRPr>
            </a:lvl7pPr>
            <a:lvl8pPr marR="0" lvl="7" algn="l" rtl="0">
              <a:spcBef>
                <a:spcPts val="280"/>
              </a:spcBef>
              <a:spcAft>
                <a:spcPts val="0"/>
              </a:spcAft>
              <a:buClr>
                <a:schemeClr val="accent2"/>
              </a:buClr>
              <a:buSzPts val="1400"/>
              <a:buFont typeface="Arial"/>
              <a:buChar char="•"/>
              <a:defRPr sz="1400" b="0" i="0" u="none" strike="noStrike" cap="small">
                <a:solidFill>
                  <a:schemeClr val="dk2"/>
                </a:solidFill>
                <a:latin typeface="Arial"/>
                <a:ea typeface="Arial"/>
                <a:cs typeface="Arial"/>
                <a:sym typeface="Arial"/>
              </a:defRPr>
            </a:lvl8pPr>
            <a:lvl9pPr marR="0" lvl="8" algn="l" rtl="0">
              <a:spcBef>
                <a:spcPts val="280"/>
              </a:spcBef>
              <a:spcAft>
                <a:spcPts val="0"/>
              </a:spcAft>
              <a:buClr>
                <a:srgbClr val="484979"/>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Arial"/>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2" name="Google Shape;112;p2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3" name="Google Shape;113;p20"/>
          <p:cNvSpPr/>
          <p:nvPr/>
        </p:nvSpPr>
        <p:spPr>
          <a:xfrm>
            <a:off x="8839200" y="0"/>
            <a:ext cx="304800" cy="6858000"/>
          </a:xfrm>
          <a:prstGeom prst="rect">
            <a:avLst/>
          </a:prstGeom>
          <a:solidFill>
            <a:srgbClr val="B2B2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14" name="Google Shape;114;p2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20"/>
          <p:cNvCxnSpPr/>
          <p:nvPr/>
        </p:nvCxnSpPr>
        <p:spPr>
          <a:xfrm>
            <a:off x="6248400" y="0"/>
            <a:ext cx="0" cy="6858000"/>
          </a:xfrm>
          <a:prstGeom prst="straightConnector1">
            <a:avLst/>
          </a:prstGeom>
          <a:noFill/>
          <a:ln w="38100" cap="flat" cmpd="sng">
            <a:solidFill>
              <a:srgbClr val="B2B2C3"/>
            </a:solidFill>
            <a:prstDash val="solid"/>
            <a:round/>
            <a:headEnd type="none" w="sm" len="sm"/>
            <a:tailEnd type="none" w="sm" len="sm"/>
          </a:ln>
        </p:spPr>
      </p:cxnSp>
      <p:cxnSp>
        <p:nvCxnSpPr>
          <p:cNvPr id="116" name="Google Shape;116;p2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17" name="Google Shape;117;p2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2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1"/>
          <p:cNvCxnSpPr/>
          <p:nvPr/>
        </p:nvCxnSpPr>
        <p:spPr>
          <a:xfrm>
            <a:off x="8763000" y="0"/>
            <a:ext cx="0" cy="6858000"/>
          </a:xfrm>
          <a:prstGeom prst="straightConnector1">
            <a:avLst/>
          </a:prstGeom>
          <a:noFill/>
          <a:ln w="38100" cap="flat" cmpd="sng">
            <a:solidFill>
              <a:srgbClr val="B2B2C3">
                <a:alpha val="92941"/>
              </a:srgbClr>
            </a:solidFill>
            <a:prstDash val="solid"/>
            <a:round/>
            <a:headEnd type="none" w="sm" len="sm"/>
            <a:tailEnd type="none" w="sm" len="sm"/>
          </a:ln>
        </p:spPr>
      </p:cxnSp>
      <p:sp>
        <p:nvSpPr>
          <p:cNvPr id="7" name="Google Shape;7;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Arial"/>
              <a:buNone/>
              <a:defRPr sz="3000" b="0" i="0" u="none" strike="noStrike" cap="small">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Arial"/>
                <a:ea typeface="Arial"/>
                <a:cs typeface="Arial"/>
                <a:sym typeface="Arial"/>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Arial"/>
                <a:ea typeface="Arial"/>
                <a:cs typeface="Arial"/>
                <a:sym typeface="Arial"/>
              </a:defRPr>
            </a:lvl2pPr>
            <a:lvl3pPr marL="1371600" marR="0" lvl="2" indent="-297180" algn="l" rtl="0">
              <a:spcBef>
                <a:spcPts val="360"/>
              </a:spcBef>
              <a:spcAft>
                <a:spcPts val="0"/>
              </a:spcAft>
              <a:buClr>
                <a:srgbClr val="484979"/>
              </a:buClr>
              <a:buSzPts val="1080"/>
              <a:buFont typeface="Noto Sans Symbols"/>
              <a:buChar char="🞆"/>
              <a:defRPr sz="1800" b="0" i="0" u="none" strike="noStrike" cap="none">
                <a:solidFill>
                  <a:schemeClr val="dk1"/>
                </a:solidFill>
                <a:latin typeface="Arial"/>
                <a:ea typeface="Arial"/>
                <a:cs typeface="Arial"/>
                <a:sym typeface="Arial"/>
              </a:defRPr>
            </a:lvl3pPr>
            <a:lvl4pPr marL="1828800" marR="0" lvl="3" indent="-297180" algn="l" rtl="0">
              <a:spcBef>
                <a:spcPts val="360"/>
              </a:spcBef>
              <a:spcAft>
                <a:spcPts val="0"/>
              </a:spcAft>
              <a:buClr>
                <a:srgbClr val="B2B2C3"/>
              </a:buClr>
              <a:buSzPts val="1080"/>
              <a:buFont typeface="Noto Sans Symbols"/>
              <a:buChar char="🞆"/>
              <a:defRPr sz="1800" b="0" i="0" u="none" strike="noStrike" cap="none">
                <a:solidFill>
                  <a:schemeClr val="dk1"/>
                </a:solidFill>
                <a:latin typeface="Arial"/>
                <a:ea typeface="Arial"/>
                <a:cs typeface="Arial"/>
                <a:sym typeface="Arial"/>
              </a:defRPr>
            </a:lvl4pPr>
            <a:lvl5pPr marL="2286000" marR="0" lvl="4" indent="-297688" algn="l" rtl="0">
              <a:spcBef>
                <a:spcPts val="320"/>
              </a:spcBef>
              <a:spcAft>
                <a:spcPts val="0"/>
              </a:spcAft>
              <a:buClr>
                <a:srgbClr val="AEBFC2"/>
              </a:buClr>
              <a:buSzPts val="1088"/>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281939" algn="l" rtl="0">
              <a:spcBef>
                <a:spcPts val="280"/>
              </a:spcBef>
              <a:spcAft>
                <a:spcPts val="0"/>
              </a:spcAft>
              <a:buClr>
                <a:srgbClr val="B2B2C3"/>
              </a:buClr>
              <a:buSzPts val="840"/>
              <a:buFont typeface="Noto Sans Symbols"/>
              <a:buChar char="⚪"/>
              <a:defRPr sz="1400" b="0" i="0" u="none" strike="noStrike" cap="none">
                <a:solidFill>
                  <a:schemeClr val="dk2"/>
                </a:solidFill>
                <a:latin typeface="Arial"/>
                <a:ea typeface="Arial"/>
                <a:cs typeface="Arial"/>
                <a:sym typeface="Arial"/>
              </a:defRPr>
            </a:lvl7pPr>
            <a:lvl8pPr marL="3657600" marR="0" lvl="7" indent="-317500" algn="l" rtl="0">
              <a:spcBef>
                <a:spcPts val="280"/>
              </a:spcBef>
              <a:spcAft>
                <a:spcPts val="0"/>
              </a:spcAft>
              <a:buClr>
                <a:schemeClr val="accent2"/>
              </a:buClr>
              <a:buSzPts val="1400"/>
              <a:buFont typeface="Arial"/>
              <a:buChar char="•"/>
              <a:defRPr sz="1400" b="0" i="0" u="none" strike="noStrike" cap="small">
                <a:solidFill>
                  <a:schemeClr val="dk2"/>
                </a:solidFill>
                <a:latin typeface="Arial"/>
                <a:ea typeface="Arial"/>
                <a:cs typeface="Arial"/>
                <a:sym typeface="Arial"/>
              </a:defRPr>
            </a:lvl8pPr>
            <a:lvl9pPr marL="4114800" marR="0" lvl="8" indent="-317500" algn="l" rtl="0">
              <a:spcBef>
                <a:spcPts val="280"/>
              </a:spcBef>
              <a:spcAft>
                <a:spcPts val="0"/>
              </a:spcAft>
              <a:buClr>
                <a:srgbClr val="484979"/>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 name="Google Shape;9;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1" name="Google Shape;11;p11"/>
          <p:cNvCxnSpPr/>
          <p:nvPr/>
        </p:nvCxnSpPr>
        <p:spPr>
          <a:xfrm>
            <a:off x="76200" y="0"/>
            <a:ext cx="0" cy="6858000"/>
          </a:xfrm>
          <a:prstGeom prst="straightConnector1">
            <a:avLst/>
          </a:prstGeom>
          <a:noFill/>
          <a:ln w="57150" cap="flat" cmpd="thickThin">
            <a:solidFill>
              <a:srgbClr val="B2B2C3"/>
            </a:solidFill>
            <a:prstDash val="solid"/>
            <a:round/>
            <a:headEnd type="none" w="sm" len="sm"/>
            <a:tailEnd type="none" w="sm" len="sm"/>
          </a:ln>
        </p:spPr>
      </p:cxnSp>
      <p:cxnSp>
        <p:nvCxnSpPr>
          <p:cNvPr id="12" name="Google Shape;12;p1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11"/>
          <p:cNvSpPr/>
          <p:nvPr/>
        </p:nvSpPr>
        <p:spPr>
          <a:xfrm>
            <a:off x="8839200" y="0"/>
            <a:ext cx="304800" cy="6858000"/>
          </a:xfrm>
          <a:prstGeom prst="rect">
            <a:avLst/>
          </a:prstGeom>
          <a:solidFill>
            <a:srgbClr val="B2B2C3">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 name="Google Shape;14;p1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Arial"/>
                <a:ea typeface="Arial"/>
                <a:cs typeface="Arial"/>
                <a:sym typeface="Arial"/>
              </a:defRPr>
            </a:lvl1pPr>
            <a:lvl2pPr marL="0" marR="0" lvl="1" indent="0" algn="ctr" rtl="0">
              <a:spcBef>
                <a:spcPts val="0"/>
              </a:spcBef>
              <a:buNone/>
              <a:defRPr sz="1400" b="1" i="0" u="none" strike="noStrike" cap="none">
                <a:solidFill>
                  <a:srgbClr val="FFFFFF"/>
                </a:solidFill>
                <a:latin typeface="Arial"/>
                <a:ea typeface="Arial"/>
                <a:cs typeface="Arial"/>
                <a:sym typeface="Arial"/>
              </a:defRPr>
            </a:lvl2pPr>
            <a:lvl3pPr marL="0" marR="0" lvl="2" indent="0" algn="ctr" rtl="0">
              <a:spcBef>
                <a:spcPts val="0"/>
              </a:spcBef>
              <a:buNone/>
              <a:defRPr sz="1400" b="1" i="0" u="none" strike="noStrike" cap="none">
                <a:solidFill>
                  <a:srgbClr val="FFFFFF"/>
                </a:solidFill>
                <a:latin typeface="Arial"/>
                <a:ea typeface="Arial"/>
                <a:cs typeface="Arial"/>
                <a:sym typeface="Arial"/>
              </a:defRPr>
            </a:lvl3pPr>
            <a:lvl4pPr marL="0" marR="0" lvl="3" indent="0" algn="ctr" rtl="0">
              <a:spcBef>
                <a:spcPts val="0"/>
              </a:spcBef>
              <a:buNone/>
              <a:defRPr sz="1400" b="1" i="0" u="none" strike="noStrike" cap="none">
                <a:solidFill>
                  <a:srgbClr val="FFFFFF"/>
                </a:solidFill>
                <a:latin typeface="Arial"/>
                <a:ea typeface="Arial"/>
                <a:cs typeface="Arial"/>
                <a:sym typeface="Arial"/>
              </a:defRPr>
            </a:lvl4pPr>
            <a:lvl5pPr marL="0" marR="0" lvl="4" indent="0" algn="ctr" rtl="0">
              <a:spcBef>
                <a:spcPts val="0"/>
              </a:spcBef>
              <a:buNone/>
              <a:defRPr sz="1400" b="1" i="0" u="none" strike="noStrike" cap="none">
                <a:solidFill>
                  <a:srgbClr val="FFFFFF"/>
                </a:solidFill>
                <a:latin typeface="Arial"/>
                <a:ea typeface="Arial"/>
                <a:cs typeface="Arial"/>
                <a:sym typeface="Arial"/>
              </a:defRPr>
            </a:lvl5pPr>
            <a:lvl6pPr marL="0" marR="0" lvl="5" indent="0" algn="ctr" rtl="0">
              <a:spcBef>
                <a:spcPts val="0"/>
              </a:spcBef>
              <a:buNone/>
              <a:defRPr sz="1400" b="1" i="0" u="none" strike="noStrike" cap="none">
                <a:solidFill>
                  <a:srgbClr val="FFFFFF"/>
                </a:solidFill>
                <a:latin typeface="Arial"/>
                <a:ea typeface="Arial"/>
                <a:cs typeface="Arial"/>
                <a:sym typeface="Arial"/>
              </a:defRPr>
            </a:lvl6pPr>
            <a:lvl7pPr marL="0" marR="0" lvl="6" indent="0" algn="ctr" rtl="0">
              <a:spcBef>
                <a:spcPts val="0"/>
              </a:spcBef>
              <a:buNone/>
              <a:defRPr sz="1400" b="1" i="0" u="none" strike="noStrike" cap="none">
                <a:solidFill>
                  <a:srgbClr val="FFFFFF"/>
                </a:solidFill>
                <a:latin typeface="Arial"/>
                <a:ea typeface="Arial"/>
                <a:cs typeface="Arial"/>
                <a:sym typeface="Arial"/>
              </a:defRPr>
            </a:lvl7pPr>
            <a:lvl8pPr marL="0" marR="0" lvl="7" indent="0" algn="ctr" rtl="0">
              <a:spcBef>
                <a:spcPts val="0"/>
              </a:spcBef>
              <a:buNone/>
              <a:defRPr sz="1400" b="1" i="0" u="none" strike="noStrike" cap="none">
                <a:solidFill>
                  <a:srgbClr val="FFFFFF"/>
                </a:solidFill>
                <a:latin typeface="Arial"/>
                <a:ea typeface="Arial"/>
                <a:cs typeface="Arial"/>
                <a:sym typeface="Arial"/>
              </a:defRPr>
            </a:lvl8pPr>
            <a:lvl9pPr marL="0" marR="0" lvl="8" indent="0" algn="ctr" rtl="0">
              <a:spcBef>
                <a:spcPts val="0"/>
              </a:spcBef>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2123728" y="620688"/>
            <a:ext cx="6552728" cy="194421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Arial"/>
              <a:buNone/>
            </a:pPr>
            <a:r>
              <a:rPr lang="en-US" sz="3600" dirty="0"/>
              <a:t>Cloud</a:t>
            </a:r>
            <a:br>
              <a:rPr lang="en-US" sz="3600" dirty="0"/>
            </a:br>
            <a:r>
              <a:rPr lang="en-US" sz="3600" dirty="0"/>
              <a:t>On Premises</a:t>
            </a:r>
            <a:br>
              <a:rPr lang="en-US" sz="3600" dirty="0"/>
            </a:br>
            <a:r>
              <a:rPr lang="en-US" sz="3600" dirty="0"/>
              <a:t>Serverless</a:t>
            </a:r>
            <a:endParaRPr sz="3600" dirty="0"/>
          </a:p>
        </p:txBody>
      </p:sp>
      <p:sp>
        <p:nvSpPr>
          <p:cNvPr id="137" name="Google Shape;137;p1"/>
          <p:cNvSpPr txBox="1">
            <a:spLocks noGrp="1"/>
          </p:cNvSpPr>
          <p:nvPr>
            <p:ph type="subTitle" idx="1"/>
          </p:nvPr>
        </p:nvSpPr>
        <p:spPr>
          <a:xfrm>
            <a:off x="4283968" y="2780928"/>
            <a:ext cx="6172200" cy="137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260"/>
              <a:buNone/>
            </a:pPr>
            <a:r>
              <a:rPr lang="en-US"/>
              <a:t>By Andriana Solyna &amp; Anna Hotsa</a:t>
            </a:r>
            <a:endParaRPr/>
          </a:p>
        </p:txBody>
      </p:sp>
      <p:pic>
        <p:nvPicPr>
          <p:cNvPr id="138" name="Google Shape;138;p1" descr="https://blog.detectify.com/wp-content/uploads/2019/03/Blog-Serverless-1024x859.png"/>
          <p:cNvPicPr preferRelativeResize="0"/>
          <p:nvPr/>
        </p:nvPicPr>
        <p:blipFill rotWithShape="1">
          <a:blip r:embed="rId3">
            <a:alphaModFix/>
          </a:blip>
          <a:srcRect/>
          <a:stretch/>
        </p:blipFill>
        <p:spPr>
          <a:xfrm>
            <a:off x="2915816" y="3401616"/>
            <a:ext cx="4120299" cy="3456384"/>
          </a:xfrm>
          <a:prstGeom prst="rect">
            <a:avLst/>
          </a:prstGeom>
          <a:noFill/>
          <a:ln>
            <a:noFill/>
          </a:ln>
        </p:spPr>
      </p:pic>
      <p:sp>
        <p:nvSpPr>
          <p:cNvPr id="139" name="Google Shape;139;p1"/>
          <p:cNvSpPr/>
          <p:nvPr/>
        </p:nvSpPr>
        <p:spPr>
          <a:xfrm>
            <a:off x="3275856" y="5877272"/>
            <a:ext cx="1224136" cy="43204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7089e7d8ae_0_3"/>
          <p:cNvSpPr txBox="1">
            <a:spLocks noGrp="1"/>
          </p:cNvSpPr>
          <p:nvPr>
            <p:ph type="title"/>
          </p:nvPr>
        </p:nvSpPr>
        <p:spPr>
          <a:xfrm>
            <a:off x="286573" y="-344663"/>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Arial"/>
              <a:buNone/>
            </a:pPr>
            <a:r>
              <a:rPr lang="en-US" b="1" dirty="0"/>
              <a:t>Cloud </a:t>
            </a:r>
            <a:r>
              <a:rPr lang="en-US" dirty="0"/>
              <a:t>vs </a:t>
            </a:r>
            <a:r>
              <a:rPr lang="en-US" b="1" dirty="0"/>
              <a:t>On prem </a:t>
            </a:r>
            <a:r>
              <a:rPr lang="en-US" dirty="0"/>
              <a:t>vs </a:t>
            </a:r>
            <a:r>
              <a:rPr lang="en-US" b="1" dirty="0"/>
              <a:t>Serverless</a:t>
            </a:r>
            <a:endParaRPr b="1" dirty="0"/>
          </a:p>
        </p:txBody>
      </p:sp>
      <p:graphicFrame>
        <p:nvGraphicFramePr>
          <p:cNvPr id="202" name="Google Shape;202;g7089e7d8ae_0_3"/>
          <p:cNvGraphicFramePr/>
          <p:nvPr>
            <p:extLst>
              <p:ext uri="{D42A27DB-BD31-4B8C-83A1-F6EECF244321}">
                <p14:modId xmlns:p14="http://schemas.microsoft.com/office/powerpoint/2010/main" val="1860920975"/>
              </p:ext>
            </p:extLst>
          </p:nvPr>
        </p:nvGraphicFramePr>
        <p:xfrm>
          <a:off x="286573" y="1083248"/>
          <a:ext cx="7650419" cy="5600621"/>
        </p:xfrm>
        <a:graphic>
          <a:graphicData uri="http://schemas.openxmlformats.org/drawingml/2006/table">
            <a:tbl>
              <a:tblPr>
                <a:noFill/>
                <a:tableStyleId>{9E709CCE-94F3-497A-9771-887595B88E50}</a:tableStyleId>
              </a:tblPr>
              <a:tblGrid>
                <a:gridCol w="1779656">
                  <a:extLst>
                    <a:ext uri="{9D8B030D-6E8A-4147-A177-3AD203B41FA5}">
                      <a16:colId xmlns:a16="http://schemas.microsoft.com/office/drawing/2014/main" val="20000"/>
                    </a:ext>
                  </a:extLst>
                </a:gridCol>
                <a:gridCol w="3012162">
                  <a:extLst>
                    <a:ext uri="{9D8B030D-6E8A-4147-A177-3AD203B41FA5}">
                      <a16:colId xmlns:a16="http://schemas.microsoft.com/office/drawing/2014/main" val="20001"/>
                    </a:ext>
                  </a:extLst>
                </a:gridCol>
                <a:gridCol w="2858601">
                  <a:extLst>
                    <a:ext uri="{9D8B030D-6E8A-4147-A177-3AD203B41FA5}">
                      <a16:colId xmlns:a16="http://schemas.microsoft.com/office/drawing/2014/main" val="20002"/>
                    </a:ext>
                  </a:extLst>
                </a:gridCol>
              </a:tblGrid>
              <a:tr h="441950">
                <a:tc>
                  <a:txBody>
                    <a:bodyPr/>
                    <a:lstStyle/>
                    <a:p>
                      <a:pPr marL="0" lvl="0" indent="0" algn="l" rtl="0">
                        <a:lnSpc>
                          <a:spcPct val="115000"/>
                        </a:lnSpc>
                        <a:spcBef>
                          <a:spcPts val="0"/>
                        </a:spcBef>
                        <a:spcAft>
                          <a:spcPts val="0"/>
                        </a:spcAft>
                        <a:buNone/>
                      </a:pPr>
                      <a:r>
                        <a:rPr lang="en-US" sz="1800" b="1">
                          <a:solidFill>
                            <a:srgbClr val="FFFFFF"/>
                          </a:solidFill>
                        </a:rPr>
                        <a:t>Feature</a:t>
                      </a:r>
                      <a:endParaRPr sz="1800" b="1">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US" sz="1800" b="1" dirty="0">
                          <a:solidFill>
                            <a:srgbClr val="FFFFFF"/>
                          </a:solidFill>
                        </a:rPr>
                        <a:t>On Cloud/Serverless</a:t>
                      </a:r>
                      <a:endParaRPr sz="1800" b="1"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US" sz="1800" b="1">
                          <a:solidFill>
                            <a:srgbClr val="FFFFFF"/>
                          </a:solidFill>
                        </a:rPr>
                        <a:t>On Premises</a:t>
                      </a:r>
                      <a:endParaRPr sz="1800" b="1">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2564550">
                <a:tc>
                  <a:txBody>
                    <a:bodyPr/>
                    <a:lstStyle/>
                    <a:p>
                      <a:pPr marL="0" lvl="0" indent="0" algn="l" rtl="0">
                        <a:lnSpc>
                          <a:spcPct val="115000"/>
                        </a:lnSpc>
                        <a:spcBef>
                          <a:spcPts val="0"/>
                        </a:spcBef>
                        <a:spcAft>
                          <a:spcPts val="0"/>
                        </a:spcAft>
                        <a:buNone/>
                      </a:pPr>
                      <a:r>
                        <a:rPr lang="en-US" b="1"/>
                        <a:t>Control</a:t>
                      </a:r>
                      <a:endParaRPr b="1"/>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You can easily decide which users have what level of access to what data.</a:t>
                      </a:r>
                      <a:endParaRPr sz="1300"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sz="1300" dirty="0"/>
                        <a:t>Enterprises retain all their data and are fully in control of what happens to it, for better or worse. Companies in highly regulated industries with extra privacy concerns are more likely to hesitate to leap into the cloud before others because of this reason.</a:t>
                      </a:r>
                      <a:endParaRPr sz="1300"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extLst>
                  <a:ext uri="{0D108BD9-81ED-4DB2-BD59-A6C34878D82A}">
                    <a16:rowId xmlns:a16="http://schemas.microsoft.com/office/drawing/2014/main" val="10001"/>
                  </a:ext>
                </a:extLst>
              </a:tr>
              <a:tr h="2564550">
                <a:tc>
                  <a:txBody>
                    <a:bodyPr/>
                    <a:lstStyle/>
                    <a:p>
                      <a:pPr marL="0" lvl="0" indent="0" algn="l" rtl="0">
                        <a:lnSpc>
                          <a:spcPct val="115000"/>
                        </a:lnSpc>
                        <a:spcBef>
                          <a:spcPts val="0"/>
                        </a:spcBef>
                        <a:spcAft>
                          <a:spcPts val="0"/>
                        </a:spcAft>
                        <a:buNone/>
                      </a:pPr>
                      <a:r>
                        <a:rPr lang="en-US" b="1"/>
                        <a:t>Security</a:t>
                      </a:r>
                      <a:endParaRPr b="1"/>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Cloud offers many advanced security features that guarantee that data is securely stored and handled.</a:t>
                      </a:r>
                      <a:endParaRPr sz="1300"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sz="1300" dirty="0"/>
                        <a:t>Company must have a certain level of security and privacy that an on-premises environment provides.</a:t>
                      </a:r>
                      <a:endParaRPr sz="1300"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457200" y="182880"/>
            <a:ext cx="7467600" cy="56724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dirty="0"/>
              <a:t>Conclusion</a:t>
            </a:r>
            <a:endParaRPr dirty="0"/>
          </a:p>
        </p:txBody>
      </p:sp>
      <p:sp>
        <p:nvSpPr>
          <p:cNvPr id="208" name="Google Shape;208;p9"/>
          <p:cNvSpPr txBox="1">
            <a:spLocks noGrp="1"/>
          </p:cNvSpPr>
          <p:nvPr>
            <p:ph type="body" idx="1"/>
          </p:nvPr>
        </p:nvSpPr>
        <p:spPr>
          <a:xfrm>
            <a:off x="457200" y="992124"/>
            <a:ext cx="7467600" cy="5289804"/>
          </a:xfrm>
          <a:prstGeom prst="rect">
            <a:avLst/>
          </a:prstGeom>
          <a:noFill/>
          <a:ln>
            <a:noFill/>
          </a:ln>
        </p:spPr>
        <p:txBody>
          <a:bodyPr spcFirstLastPara="1" wrap="square" lIns="91425" tIns="45700" rIns="91425" bIns="45700" anchor="t" anchorCtr="0">
            <a:normAutofit/>
          </a:bodyPr>
          <a:lstStyle/>
          <a:p>
            <a:pPr marL="563880" indent="-457200">
              <a:spcBef>
                <a:spcPts val="0"/>
              </a:spcBef>
              <a:buSzPts val="1680"/>
              <a:buFont typeface="Arial" panose="020B0604020202020204" pitchFamily="34" charset="0"/>
              <a:buChar char="•"/>
            </a:pPr>
            <a:r>
              <a:rPr lang="en-US" dirty="0"/>
              <a:t>Use cloud </a:t>
            </a:r>
            <a:r>
              <a:rPr lang="en-US" dirty="0">
                <a:sym typeface="Wingdings" panose="05000000000000000000" pitchFamily="2" charset="2"/>
              </a:rPr>
              <a:t>  (just kidding)</a:t>
            </a:r>
          </a:p>
          <a:p>
            <a:pPr marL="563880" indent="-457200">
              <a:spcBef>
                <a:spcPts val="0"/>
              </a:spcBef>
              <a:buSzPts val="1680"/>
              <a:buFont typeface="Arial" panose="020B0604020202020204" pitchFamily="34" charset="0"/>
              <a:buChar char="•"/>
            </a:pPr>
            <a:endParaRPr lang="en-US" dirty="0">
              <a:sym typeface="Wingdings" panose="05000000000000000000" pitchFamily="2" charset="2"/>
            </a:endParaRPr>
          </a:p>
          <a:p>
            <a:pPr marL="563880" indent="-457200">
              <a:spcBef>
                <a:spcPts val="0"/>
              </a:spcBef>
              <a:buSzPts val="1680"/>
              <a:buFont typeface="Arial" panose="020B0604020202020204" pitchFamily="34" charset="0"/>
              <a:buChar char="•"/>
            </a:pPr>
            <a:endParaRPr lang="en-US" dirty="0">
              <a:sym typeface="Wingdings" panose="05000000000000000000" pitchFamily="2" charset="2"/>
            </a:endParaRPr>
          </a:p>
          <a:p>
            <a:pPr marL="563880" indent="-457200">
              <a:spcBef>
                <a:spcPts val="0"/>
              </a:spcBef>
              <a:buSzPts val="1680"/>
              <a:buFont typeface="Arial" panose="020B0604020202020204" pitchFamily="34" charset="0"/>
              <a:buChar char="•"/>
            </a:pPr>
            <a:r>
              <a:rPr lang="en-US" dirty="0">
                <a:sym typeface="Wingdings" panose="05000000000000000000" pitchFamily="2" charset="2"/>
              </a:rPr>
              <a:t>If you do not want to care about hardware </a:t>
            </a:r>
            <a:r>
              <a:rPr lang="en-US">
                <a:sym typeface="Wingdings" panose="05000000000000000000" pitchFamily="2" charset="2"/>
              </a:rPr>
              <a:t>and its management, </a:t>
            </a:r>
            <a:r>
              <a:rPr lang="en-US" dirty="0">
                <a:sym typeface="Wingdings" panose="05000000000000000000" pitchFamily="2" charset="2"/>
              </a:rPr>
              <a:t>choose cloud</a:t>
            </a:r>
          </a:p>
          <a:p>
            <a:pPr marL="563880" indent="-457200">
              <a:spcBef>
                <a:spcPts val="0"/>
              </a:spcBef>
              <a:buSzPts val="1680"/>
              <a:buFont typeface="Arial" panose="020B0604020202020204" pitchFamily="34" charset="0"/>
              <a:buChar char="•"/>
            </a:pPr>
            <a:r>
              <a:rPr lang="en-US" dirty="0">
                <a:sym typeface="Wingdings" panose="05000000000000000000" pitchFamily="2" charset="2"/>
              </a:rPr>
              <a:t>If you need to have scalability in case business demand increases use cloud</a:t>
            </a:r>
          </a:p>
          <a:p>
            <a:pPr marL="563880" indent="-457200">
              <a:spcBef>
                <a:spcPts val="0"/>
              </a:spcBef>
              <a:buSzPts val="1680"/>
              <a:buFont typeface="Arial" panose="020B0604020202020204" pitchFamily="34" charset="0"/>
              <a:buChar char="•"/>
            </a:pPr>
            <a:r>
              <a:rPr lang="en-US" dirty="0">
                <a:sym typeface="Wingdings" panose="05000000000000000000" pitchFamily="2" charset="2"/>
              </a:rPr>
              <a:t>If you do not trust cloud provider enough to store your private and important data, choose on- premises</a:t>
            </a:r>
          </a:p>
          <a:p>
            <a:pPr marL="106680" indent="0">
              <a:spcBef>
                <a:spcPts val="0"/>
              </a:spcBef>
              <a:buSzPts val="1680"/>
              <a:buNone/>
            </a:pPr>
            <a:endParaRPr lang="en-US" dirty="0">
              <a:sym typeface="Wingdings" panose="05000000000000000000" pitchFamily="2" charset="2"/>
            </a:endParaRPr>
          </a:p>
          <a:p>
            <a:pPr marL="563880" indent="-457200">
              <a:spcBef>
                <a:spcPts val="0"/>
              </a:spcBef>
              <a:buSzPts val="1680"/>
              <a:buFont typeface="Arial" panose="020B0604020202020204" pitchFamily="34" charset="0"/>
              <a:buChar char="•"/>
            </a:pPr>
            <a:endParaRPr lang="en-US" dirty="0">
              <a:sym typeface="Wingdings" panose="05000000000000000000" pitchFamily="2" charset="2"/>
            </a:endParaRPr>
          </a:p>
          <a:p>
            <a:pPr marL="563880" indent="-457200">
              <a:spcBef>
                <a:spcPts val="0"/>
              </a:spcBef>
              <a:buSzPts val="1680"/>
              <a:buFont typeface="Arial" panose="020B0604020202020204" pitchFamily="34" charset="0"/>
              <a:buChar char="•"/>
            </a:pPr>
            <a:endParaRPr lang="en-US" dirty="0">
              <a:sym typeface="Wingdings" panose="05000000000000000000" pitchFamily="2" charset="2"/>
            </a:endParaRPr>
          </a:p>
          <a:p>
            <a:pPr marL="563880" indent="-457200">
              <a:spcBef>
                <a:spcPts val="0"/>
              </a:spcBef>
              <a:buSzPts val="1680"/>
              <a:buFont typeface="Arial" panose="020B0604020202020204" pitchFamily="34" charset="0"/>
              <a:buChar char="•"/>
            </a:pPr>
            <a:r>
              <a:rPr lang="en-US" dirty="0">
                <a:sym typeface="Wingdings" panose="05000000000000000000" pitchFamily="2" charset="2"/>
              </a:rPr>
              <a:t>But seriously, use cloud  </a:t>
            </a:r>
          </a:p>
          <a:p>
            <a:pPr marL="563880" indent="-457200">
              <a:spcBef>
                <a:spcPts val="0"/>
              </a:spcBef>
              <a:buSzPts val="1680"/>
              <a:buFont typeface="Arial" panose="020B0604020202020204" pitchFamily="34" charset="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0"/>
          <p:cNvSpPr txBox="1">
            <a:spLocks noGrp="1"/>
          </p:cNvSpPr>
          <p:nvPr>
            <p:ph type="body" idx="1"/>
          </p:nvPr>
        </p:nvSpPr>
        <p:spPr>
          <a:xfrm>
            <a:off x="702297" y="2740843"/>
            <a:ext cx="7467600" cy="137631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4800" dirty="0"/>
              <a:t>Thanks for attention ☺</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b="1"/>
              <a:t>Agenda</a:t>
            </a:r>
            <a:endParaRPr b="1"/>
          </a:p>
        </p:txBody>
      </p:sp>
      <p:sp>
        <p:nvSpPr>
          <p:cNvPr id="145" name="Google Shape;145;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Arial" panose="020B0604020202020204" pitchFamily="34" charset="0"/>
              <a:buChar char="•"/>
            </a:pPr>
            <a:r>
              <a:rPr lang="en-US" dirty="0"/>
              <a:t>On premises architecture</a:t>
            </a:r>
            <a:endParaRPr dirty="0"/>
          </a:p>
          <a:p>
            <a:pPr marL="342900" lvl="0" indent="-342900" algn="l" rtl="0">
              <a:spcBef>
                <a:spcPts val="600"/>
              </a:spcBef>
              <a:spcAft>
                <a:spcPts val="0"/>
              </a:spcAft>
              <a:buSzPts val="1680"/>
              <a:buFont typeface="Arial" panose="020B0604020202020204" pitchFamily="34" charset="0"/>
              <a:buChar char="•"/>
            </a:pPr>
            <a:r>
              <a:rPr lang="en-US" dirty="0"/>
              <a:t>On cloud architecture</a:t>
            </a:r>
            <a:endParaRPr dirty="0"/>
          </a:p>
          <a:p>
            <a:pPr marL="708660" lvl="1" indent="-342900" algn="l" rtl="0">
              <a:spcBef>
                <a:spcPts val="420"/>
              </a:spcBef>
              <a:spcAft>
                <a:spcPts val="0"/>
              </a:spcAft>
              <a:buSzPts val="1680"/>
              <a:buFont typeface="Courier New" panose="02070309020205020404" pitchFamily="49" charset="0"/>
              <a:buChar char="o"/>
            </a:pPr>
            <a:r>
              <a:rPr lang="en-US" dirty="0"/>
              <a:t>IaaS</a:t>
            </a:r>
            <a:endParaRPr dirty="0"/>
          </a:p>
          <a:p>
            <a:pPr marL="708660" lvl="1" indent="-342900" algn="l" rtl="0">
              <a:spcBef>
                <a:spcPts val="420"/>
              </a:spcBef>
              <a:spcAft>
                <a:spcPts val="0"/>
              </a:spcAft>
              <a:buSzPts val="1680"/>
              <a:buFont typeface="Courier New" panose="02070309020205020404" pitchFamily="49" charset="0"/>
              <a:buChar char="o"/>
            </a:pPr>
            <a:r>
              <a:rPr lang="en-US" dirty="0"/>
              <a:t>PaaS</a:t>
            </a:r>
            <a:endParaRPr dirty="0"/>
          </a:p>
          <a:p>
            <a:pPr marL="708660" lvl="1" indent="-342900" algn="l" rtl="0">
              <a:spcBef>
                <a:spcPts val="420"/>
              </a:spcBef>
              <a:spcAft>
                <a:spcPts val="0"/>
              </a:spcAft>
              <a:buSzPts val="1680"/>
              <a:buFont typeface="Courier New" panose="02070309020205020404" pitchFamily="49" charset="0"/>
              <a:buChar char="o"/>
            </a:pPr>
            <a:r>
              <a:rPr lang="en-US" dirty="0"/>
              <a:t>SaaS</a:t>
            </a:r>
            <a:endParaRPr dirty="0"/>
          </a:p>
          <a:p>
            <a:pPr marL="342900" lvl="0" indent="-342900" algn="l" rtl="0">
              <a:spcBef>
                <a:spcPts val="600"/>
              </a:spcBef>
              <a:spcAft>
                <a:spcPts val="0"/>
              </a:spcAft>
              <a:buSzPts val="1680"/>
              <a:buFont typeface="Arial" panose="020B0604020202020204" pitchFamily="34" charset="0"/>
              <a:buChar char="•"/>
            </a:pPr>
            <a:r>
              <a:rPr lang="en-US" dirty="0"/>
              <a:t>Serverless</a:t>
            </a:r>
            <a:endParaRPr dirty="0"/>
          </a:p>
          <a:p>
            <a:pPr marL="342900" lvl="0" indent="-342900" algn="l" rtl="0">
              <a:spcBef>
                <a:spcPts val="600"/>
              </a:spcBef>
              <a:spcAft>
                <a:spcPts val="0"/>
              </a:spcAft>
              <a:buSzPts val="1680"/>
              <a:buFont typeface="Arial" panose="020B0604020202020204" pitchFamily="34" charset="0"/>
              <a:buChar char="•"/>
            </a:pPr>
            <a:r>
              <a:rPr lang="en-US" dirty="0"/>
              <a:t>Comparison of approaches</a:t>
            </a:r>
            <a:endParaRPr dirty="0"/>
          </a:p>
          <a:p>
            <a:pPr marL="342900" lvl="0" indent="-342900" algn="l" rtl="0">
              <a:spcBef>
                <a:spcPts val="600"/>
              </a:spcBef>
              <a:spcAft>
                <a:spcPts val="0"/>
              </a:spcAft>
              <a:buSzPts val="1680"/>
              <a:buFont typeface="Arial" panose="020B0604020202020204" pitchFamily="34" charset="0"/>
              <a:buChar char="•"/>
            </a:pPr>
            <a:r>
              <a:rPr lang="en-US" dirty="0"/>
              <a:t>Conclusion</a:t>
            </a:r>
            <a:endParaRPr dirty="0"/>
          </a:p>
        </p:txBody>
      </p:sp>
      <p:pic>
        <p:nvPicPr>
          <p:cNvPr id="146" name="Google Shape;146;p2" descr="Картинки по запросу agenda"/>
          <p:cNvPicPr preferRelativeResize="0"/>
          <p:nvPr/>
        </p:nvPicPr>
        <p:blipFill rotWithShape="1">
          <a:blip r:embed="rId3">
            <a:alphaModFix/>
          </a:blip>
          <a:srcRect/>
          <a:stretch/>
        </p:blipFill>
        <p:spPr>
          <a:xfrm>
            <a:off x="4716016" y="188640"/>
            <a:ext cx="3672407" cy="36724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a:t>On Premises Architecture</a:t>
            </a:r>
            <a:endParaRPr/>
          </a:p>
        </p:txBody>
      </p:sp>
      <p:sp>
        <p:nvSpPr>
          <p:cNvPr id="152" name="Google Shape;152;p3"/>
          <p:cNvSpPr txBox="1">
            <a:spLocks noGrp="1"/>
          </p:cNvSpPr>
          <p:nvPr>
            <p:ph type="body" idx="1"/>
          </p:nvPr>
        </p:nvSpPr>
        <p:spPr>
          <a:xfrm>
            <a:off x="467544" y="1556792"/>
            <a:ext cx="74676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00"/>
              <a:buNone/>
            </a:pPr>
            <a:r>
              <a:rPr lang="en-US" sz="2000" dirty="0"/>
              <a:t>On-premise software requires that an enterprise purchases a license or a copy of the software to use it. Because the software itself is licensed and the entire instance of software resides within an organization’s premises, there is generally greater protection than with a cloud computing infrastructure.</a:t>
            </a:r>
            <a:endParaRPr sz="2000" dirty="0"/>
          </a:p>
        </p:txBody>
      </p:sp>
      <p:pic>
        <p:nvPicPr>
          <p:cNvPr id="153" name="Google Shape;153;p3" descr="Картинки по запросу on premises"/>
          <p:cNvPicPr preferRelativeResize="0"/>
          <p:nvPr/>
        </p:nvPicPr>
        <p:blipFill rotWithShape="1">
          <a:blip r:embed="rId3">
            <a:alphaModFix/>
          </a:blip>
          <a:srcRect/>
          <a:stretch/>
        </p:blipFill>
        <p:spPr>
          <a:xfrm>
            <a:off x="3563888" y="2420888"/>
            <a:ext cx="5411887" cy="54030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467544" y="0"/>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a:t>Cloud Architecture</a:t>
            </a:r>
            <a:endParaRPr/>
          </a:p>
        </p:txBody>
      </p:sp>
      <p:sp>
        <p:nvSpPr>
          <p:cNvPr id="159" name="Google Shape;159;p4"/>
          <p:cNvSpPr txBox="1">
            <a:spLocks noGrp="1"/>
          </p:cNvSpPr>
          <p:nvPr>
            <p:ph type="body" idx="1"/>
          </p:nvPr>
        </p:nvSpPr>
        <p:spPr>
          <a:xfrm>
            <a:off x="467544" y="1340768"/>
            <a:ext cx="7467600" cy="487375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260"/>
              <a:buFont typeface="Arial" panose="020B0604020202020204" pitchFamily="34" charset="0"/>
              <a:buChar char="•"/>
            </a:pPr>
            <a:r>
              <a:rPr lang="en-US" sz="1800" dirty="0"/>
              <a:t>In a cloud environment, a third-party provider hosts all your software components for you. These components typically consist of a front end platform (fat client, thin client, mobile device), back end platforms (servers, storage), a cloud based delivery, and a network (usually Internet).</a:t>
            </a:r>
            <a:endParaRPr dirty="0"/>
          </a:p>
          <a:p>
            <a:pPr marL="285750" lvl="0" indent="-285750" algn="l" rtl="0">
              <a:spcBef>
                <a:spcPts val="600"/>
              </a:spcBef>
              <a:spcAft>
                <a:spcPts val="0"/>
              </a:spcAft>
              <a:buSzPts val="1260"/>
              <a:buFont typeface="Arial" panose="020B0604020202020204" pitchFamily="34" charset="0"/>
              <a:buChar char="•"/>
            </a:pPr>
            <a:r>
              <a:rPr lang="en-US" sz="1800" dirty="0"/>
              <a:t>This allows companies to pay on an as-needed basis and effectively scale up or down depending on overall usage, user requirements, and the growth of a company.</a:t>
            </a:r>
            <a:endParaRPr sz="1800" dirty="0"/>
          </a:p>
        </p:txBody>
      </p:sp>
      <p:pic>
        <p:nvPicPr>
          <p:cNvPr id="160" name="Google Shape;160;p4" descr="Картинки по запросу aws"/>
          <p:cNvPicPr preferRelativeResize="0"/>
          <p:nvPr/>
        </p:nvPicPr>
        <p:blipFill rotWithShape="1">
          <a:blip r:embed="rId3">
            <a:alphaModFix/>
          </a:blip>
          <a:srcRect/>
          <a:stretch/>
        </p:blipFill>
        <p:spPr>
          <a:xfrm>
            <a:off x="251520" y="4005064"/>
            <a:ext cx="2468845" cy="1296144"/>
          </a:xfrm>
          <a:prstGeom prst="rect">
            <a:avLst/>
          </a:prstGeom>
          <a:noFill/>
          <a:ln>
            <a:noFill/>
          </a:ln>
        </p:spPr>
      </p:pic>
      <p:pic>
        <p:nvPicPr>
          <p:cNvPr id="161" name="Google Shape;161;p4" descr="Картинки по запросу azure"/>
          <p:cNvPicPr preferRelativeResize="0"/>
          <p:nvPr/>
        </p:nvPicPr>
        <p:blipFill rotWithShape="1">
          <a:blip r:embed="rId4">
            <a:alphaModFix/>
          </a:blip>
          <a:srcRect/>
          <a:stretch/>
        </p:blipFill>
        <p:spPr>
          <a:xfrm>
            <a:off x="5724128" y="3573016"/>
            <a:ext cx="3024336" cy="1512169"/>
          </a:xfrm>
          <a:prstGeom prst="rect">
            <a:avLst/>
          </a:prstGeom>
          <a:noFill/>
          <a:ln>
            <a:noFill/>
          </a:ln>
        </p:spPr>
      </p:pic>
      <p:pic>
        <p:nvPicPr>
          <p:cNvPr id="162" name="Google Shape;162;p4" descr="Картинки по запросу google cloud"/>
          <p:cNvPicPr preferRelativeResize="0"/>
          <p:nvPr/>
        </p:nvPicPr>
        <p:blipFill rotWithShape="1">
          <a:blip r:embed="rId5">
            <a:alphaModFix/>
          </a:blip>
          <a:srcRect/>
          <a:stretch/>
        </p:blipFill>
        <p:spPr>
          <a:xfrm>
            <a:off x="3203848" y="4293096"/>
            <a:ext cx="3712412" cy="2088232"/>
          </a:xfrm>
          <a:prstGeom prst="rect">
            <a:avLst/>
          </a:prstGeom>
          <a:noFill/>
          <a:ln>
            <a:noFill/>
          </a:ln>
        </p:spPr>
      </p:pic>
      <p:pic>
        <p:nvPicPr>
          <p:cNvPr id="163" name="Google Shape;163;p4" descr="Картинки по запросу ibm cloud"/>
          <p:cNvPicPr preferRelativeResize="0"/>
          <p:nvPr/>
        </p:nvPicPr>
        <p:blipFill rotWithShape="1">
          <a:blip r:embed="rId6">
            <a:alphaModFix/>
          </a:blip>
          <a:srcRect/>
          <a:stretch/>
        </p:blipFill>
        <p:spPr>
          <a:xfrm>
            <a:off x="2195736" y="4221088"/>
            <a:ext cx="2105472" cy="14036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Google Shape;168;p5"/>
          <p:cNvCxnSpPr>
            <a:cxnSpLocks/>
          </p:cNvCxnSpPr>
          <p:nvPr/>
        </p:nvCxnSpPr>
        <p:spPr>
          <a:xfrm>
            <a:off x="5364088" y="3284984"/>
            <a:ext cx="1404155" cy="936104"/>
          </a:xfrm>
          <a:prstGeom prst="straightConnector1">
            <a:avLst/>
          </a:prstGeom>
          <a:noFill/>
          <a:ln w="38100" cap="flat" cmpd="sng">
            <a:solidFill>
              <a:srgbClr val="3A3B80"/>
            </a:solidFill>
            <a:prstDash val="solid"/>
            <a:round/>
            <a:headEnd type="none" w="sm" len="sm"/>
            <a:tailEnd type="stealth" w="med" len="med"/>
          </a:ln>
        </p:spPr>
      </p:cxnSp>
      <p:cxnSp>
        <p:nvCxnSpPr>
          <p:cNvPr id="169" name="Google Shape;169;p5"/>
          <p:cNvCxnSpPr/>
          <p:nvPr/>
        </p:nvCxnSpPr>
        <p:spPr>
          <a:xfrm>
            <a:off x="4355976" y="3356992"/>
            <a:ext cx="0" cy="864096"/>
          </a:xfrm>
          <a:prstGeom prst="straightConnector1">
            <a:avLst/>
          </a:prstGeom>
          <a:noFill/>
          <a:ln w="38100" cap="flat" cmpd="sng">
            <a:solidFill>
              <a:srgbClr val="3A3B80"/>
            </a:solidFill>
            <a:prstDash val="solid"/>
            <a:round/>
            <a:headEnd type="none" w="sm" len="sm"/>
            <a:tailEnd type="stealth" w="med" len="med"/>
          </a:ln>
        </p:spPr>
      </p:cxnSp>
      <p:cxnSp>
        <p:nvCxnSpPr>
          <p:cNvPr id="170" name="Google Shape;170;p5"/>
          <p:cNvCxnSpPr/>
          <p:nvPr/>
        </p:nvCxnSpPr>
        <p:spPr>
          <a:xfrm flipH="1">
            <a:off x="2069722" y="3356992"/>
            <a:ext cx="1296144" cy="864096"/>
          </a:xfrm>
          <a:prstGeom prst="straightConnector1">
            <a:avLst/>
          </a:prstGeom>
          <a:noFill/>
          <a:ln w="38100" cap="flat" cmpd="sng">
            <a:solidFill>
              <a:srgbClr val="3A3B80"/>
            </a:solidFill>
            <a:prstDash val="solid"/>
            <a:round/>
            <a:headEnd type="none" w="sm" len="sm"/>
            <a:tailEnd type="stealth" w="med" len="med"/>
          </a:ln>
        </p:spPr>
      </p:cxnSp>
      <p:sp>
        <p:nvSpPr>
          <p:cNvPr id="171" name="Google Shape;171;p5"/>
          <p:cNvSpPr/>
          <p:nvPr/>
        </p:nvSpPr>
        <p:spPr>
          <a:xfrm>
            <a:off x="6156177" y="4221088"/>
            <a:ext cx="1584176" cy="864096"/>
          </a:xfrm>
          <a:prstGeom prst="cloud">
            <a:avLst/>
          </a:prstGeom>
          <a:solidFill>
            <a:srgbClr val="DEE8EF"/>
          </a:solidFill>
          <a:ln w="25400" cap="flat" cmpd="sng">
            <a:solidFill>
              <a:srgbClr val="2A49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2" name="Google Shape;172;p5"/>
          <p:cNvSpPr/>
          <p:nvPr/>
        </p:nvSpPr>
        <p:spPr>
          <a:xfrm>
            <a:off x="3491880" y="4221088"/>
            <a:ext cx="1584176" cy="864096"/>
          </a:xfrm>
          <a:prstGeom prst="cloud">
            <a:avLst/>
          </a:prstGeom>
          <a:solidFill>
            <a:srgbClr val="DEE8EF"/>
          </a:solidFill>
          <a:ln w="25400" cap="flat" cmpd="sng">
            <a:solidFill>
              <a:srgbClr val="2A49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3" name="Google Shape;173;p5"/>
          <p:cNvSpPr/>
          <p:nvPr/>
        </p:nvSpPr>
        <p:spPr>
          <a:xfrm>
            <a:off x="971600" y="4221088"/>
            <a:ext cx="1584176" cy="864096"/>
          </a:xfrm>
          <a:prstGeom prst="cloud">
            <a:avLst/>
          </a:prstGeom>
          <a:solidFill>
            <a:srgbClr val="DEE8EF"/>
          </a:solidFill>
          <a:ln w="25400" cap="flat" cmpd="sng">
            <a:solidFill>
              <a:srgbClr val="2A49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4" name="Google Shape;174;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000"/>
              <a:buFont typeface="Arial"/>
              <a:buNone/>
            </a:pPr>
            <a:r>
              <a:rPr lang="en-US" sz="4000" b="1">
                <a:latin typeface="Arial"/>
                <a:ea typeface="Arial"/>
                <a:cs typeface="Arial"/>
                <a:sym typeface="Arial"/>
              </a:rPr>
              <a:t>Types Of Cloud Computing</a:t>
            </a:r>
            <a:endParaRPr sz="4000" b="1">
              <a:latin typeface="Arial"/>
              <a:ea typeface="Arial"/>
              <a:cs typeface="Arial"/>
              <a:sym typeface="Arial"/>
            </a:endParaRPr>
          </a:p>
        </p:txBody>
      </p:sp>
      <p:sp>
        <p:nvSpPr>
          <p:cNvPr id="175" name="Google Shape;175;p5"/>
          <p:cNvSpPr/>
          <p:nvPr/>
        </p:nvSpPr>
        <p:spPr>
          <a:xfrm>
            <a:off x="2483768" y="1700808"/>
            <a:ext cx="3960440" cy="2016224"/>
          </a:xfrm>
          <a:prstGeom prst="cloud">
            <a:avLst/>
          </a:prstGeom>
          <a:solidFill>
            <a:srgbClr val="D5EAFF"/>
          </a:solidFill>
          <a:ln w="25400" cap="flat" cmpd="sng">
            <a:solidFill>
              <a:srgbClr val="3C3D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6" name="Google Shape;176;p5"/>
          <p:cNvSpPr txBox="1"/>
          <p:nvPr/>
        </p:nvSpPr>
        <p:spPr>
          <a:xfrm>
            <a:off x="1403648" y="4437112"/>
            <a:ext cx="792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IaaS</a:t>
            </a:r>
            <a:endParaRPr sz="1800">
              <a:solidFill>
                <a:schemeClr val="dk1"/>
              </a:solidFill>
              <a:latin typeface="Arial"/>
              <a:ea typeface="Arial"/>
              <a:cs typeface="Arial"/>
              <a:sym typeface="Arial"/>
            </a:endParaRPr>
          </a:p>
        </p:txBody>
      </p:sp>
      <p:sp>
        <p:nvSpPr>
          <p:cNvPr id="177" name="Google Shape;177;p5"/>
          <p:cNvSpPr txBox="1"/>
          <p:nvPr/>
        </p:nvSpPr>
        <p:spPr>
          <a:xfrm>
            <a:off x="3923928" y="4437112"/>
            <a:ext cx="792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SaaS</a:t>
            </a:r>
            <a:endParaRPr sz="1800">
              <a:solidFill>
                <a:schemeClr val="dk1"/>
              </a:solidFill>
              <a:latin typeface="Arial"/>
              <a:ea typeface="Arial"/>
              <a:cs typeface="Arial"/>
              <a:sym typeface="Arial"/>
            </a:endParaRPr>
          </a:p>
        </p:txBody>
      </p:sp>
      <p:sp>
        <p:nvSpPr>
          <p:cNvPr id="178" name="Google Shape;178;p5"/>
          <p:cNvSpPr txBox="1"/>
          <p:nvPr/>
        </p:nvSpPr>
        <p:spPr>
          <a:xfrm>
            <a:off x="6532185" y="4437112"/>
            <a:ext cx="11521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PaaS</a:t>
            </a:r>
            <a:endParaRPr sz="1800" dirty="0">
              <a:solidFill>
                <a:schemeClr val="dk1"/>
              </a:solidFill>
              <a:latin typeface="Arial"/>
              <a:ea typeface="Arial"/>
              <a:cs typeface="Arial"/>
              <a:sym typeface="Arial"/>
            </a:endParaRPr>
          </a:p>
        </p:txBody>
      </p:sp>
      <p:sp>
        <p:nvSpPr>
          <p:cNvPr id="179" name="Google Shape;179;p5"/>
          <p:cNvSpPr txBox="1"/>
          <p:nvPr/>
        </p:nvSpPr>
        <p:spPr>
          <a:xfrm>
            <a:off x="3851920" y="2492896"/>
            <a:ext cx="144016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Cloud</a:t>
            </a:r>
            <a:endParaRPr sz="2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6"/>
          <p:cNvPicPr preferRelativeResize="0"/>
          <p:nvPr/>
        </p:nvPicPr>
        <p:blipFill>
          <a:blip r:embed="rId3">
            <a:alphaModFix/>
          </a:blip>
          <a:stretch>
            <a:fillRect/>
          </a:stretch>
        </p:blipFill>
        <p:spPr>
          <a:xfrm>
            <a:off x="1441569" y="116388"/>
            <a:ext cx="5968857" cy="6625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a:spLocks noGrp="1"/>
          </p:cNvSpPr>
          <p:nvPr>
            <p:ph type="title"/>
          </p:nvPr>
        </p:nvSpPr>
        <p:spPr>
          <a:xfrm>
            <a:off x="457200" y="-97790"/>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dirty="0"/>
              <a:t>What is Serverless</a:t>
            </a:r>
            <a:endParaRPr dirty="0"/>
          </a:p>
        </p:txBody>
      </p:sp>
      <p:sp>
        <p:nvSpPr>
          <p:cNvPr id="190" name="Google Shape;190;p7"/>
          <p:cNvSpPr txBox="1">
            <a:spLocks noGrp="1"/>
          </p:cNvSpPr>
          <p:nvPr>
            <p:ph type="body" idx="1"/>
          </p:nvPr>
        </p:nvSpPr>
        <p:spPr>
          <a:xfrm>
            <a:off x="457200" y="1045210"/>
            <a:ext cx="7467600" cy="4873752"/>
          </a:xfrm>
          <a:prstGeom prst="rect">
            <a:avLst/>
          </a:prstGeom>
          <a:noFill/>
          <a:ln>
            <a:noFill/>
          </a:ln>
        </p:spPr>
        <p:txBody>
          <a:bodyPr spcFirstLastPara="1" wrap="square" lIns="91425" tIns="45700" rIns="91425" bIns="45700" anchor="t" anchorCtr="0">
            <a:normAutofit/>
          </a:bodyPr>
          <a:lstStyle/>
          <a:p>
            <a:pPr marL="449580" indent="-342900">
              <a:spcBef>
                <a:spcPts val="0"/>
              </a:spcBef>
              <a:buSzPts val="1680"/>
              <a:buFont typeface="Arial" panose="020B0604020202020204" pitchFamily="34" charset="0"/>
              <a:buChar char="•"/>
            </a:pPr>
            <a:r>
              <a:rPr lang="en-US" dirty="0">
                <a:solidFill>
                  <a:srgbClr val="404040"/>
                </a:solidFill>
                <a:latin typeface="Alegreya"/>
              </a:rPr>
              <a:t>Serverless can also be called Function as a Service, or </a:t>
            </a:r>
            <a:r>
              <a:rPr lang="en-US" dirty="0" err="1">
                <a:solidFill>
                  <a:srgbClr val="404040"/>
                </a:solidFill>
                <a:latin typeface="Alegreya"/>
              </a:rPr>
              <a:t>FaaS</a:t>
            </a:r>
            <a:r>
              <a:rPr lang="en-US" dirty="0">
                <a:solidFill>
                  <a:srgbClr val="404040"/>
                </a:solidFill>
                <a:latin typeface="Alegreya"/>
              </a:rPr>
              <a:t>. (AWS Lambda, Google Cloud Function etc.)</a:t>
            </a:r>
          </a:p>
          <a:p>
            <a:pPr marL="449580" indent="-342900">
              <a:spcBef>
                <a:spcPts val="0"/>
              </a:spcBef>
              <a:buSzPts val="1680"/>
              <a:buFont typeface="Arial" panose="020B0604020202020204" pitchFamily="34" charset="0"/>
              <a:buChar char="•"/>
            </a:pPr>
            <a:r>
              <a:rPr lang="en-US" dirty="0">
                <a:solidFill>
                  <a:srgbClr val="404040"/>
                </a:solidFill>
                <a:latin typeface="Alegreya"/>
              </a:rPr>
              <a:t>In a serverless solution you instead write code that is triggered by events</a:t>
            </a:r>
          </a:p>
          <a:p>
            <a:pPr marL="449580" indent="-342900">
              <a:spcBef>
                <a:spcPts val="0"/>
              </a:spcBef>
              <a:buSzPts val="1680"/>
              <a:buFont typeface="Arial" panose="020B0604020202020204" pitchFamily="34" charset="0"/>
              <a:buChar char="•"/>
            </a:pPr>
            <a:r>
              <a:rPr lang="en-US" dirty="0">
                <a:solidFill>
                  <a:srgbClr val="404040"/>
                </a:solidFill>
                <a:latin typeface="Alegreya"/>
              </a:rPr>
              <a:t>An example use-case would be to create a simple HTTP API-interface that creates an event when it receives a request</a:t>
            </a:r>
            <a:endParaRPr lang="en-US" dirty="0"/>
          </a:p>
          <a:p>
            <a:pPr marL="449580" indent="-342900">
              <a:spcBef>
                <a:spcPts val="0"/>
              </a:spcBef>
              <a:buSzPts val="1680"/>
              <a:buFont typeface="Arial" panose="020B0604020202020204" pitchFamily="34" charset="0"/>
              <a:buChar char="•"/>
            </a:pPr>
            <a:r>
              <a:rPr lang="en-US" dirty="0">
                <a:solidFill>
                  <a:srgbClr val="404040"/>
                </a:solidFill>
                <a:latin typeface="Alegreya"/>
              </a:rPr>
              <a:t>An example use-case would be to create a simple HTTP API-interface that creates an event when it receives a request.</a:t>
            </a:r>
            <a:endParaRPr dirty="0"/>
          </a:p>
        </p:txBody>
      </p:sp>
      <p:pic>
        <p:nvPicPr>
          <p:cNvPr id="1026" name="Picture 2" descr="Related image">
            <a:extLst>
              <a:ext uri="{FF2B5EF4-FFF2-40B4-BE49-F238E27FC236}">
                <a16:creationId xmlns:a16="http://schemas.microsoft.com/office/drawing/2014/main" id="{44D809B7-2C8E-4B23-B6B7-D87395905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3253">
            <a:off x="4182618" y="204448"/>
            <a:ext cx="778764" cy="7787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2A2E98F-D7AA-4342-A518-2151F5700306}"/>
              </a:ext>
            </a:extLst>
          </p:cNvPr>
          <p:cNvPicPr>
            <a:picLocks noChangeAspect="1"/>
          </p:cNvPicPr>
          <p:nvPr/>
        </p:nvPicPr>
        <p:blipFill>
          <a:blip r:embed="rId4"/>
          <a:stretch>
            <a:fillRect/>
          </a:stretch>
        </p:blipFill>
        <p:spPr>
          <a:xfrm>
            <a:off x="736011" y="4869683"/>
            <a:ext cx="6611273" cy="1886213"/>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722776A-2355-4952-B4ED-085CD6CD9309}"/>
                  </a:ext>
                </a:extLst>
              </p14:cNvPr>
              <p14:cNvContentPartPr/>
              <p14:nvPr/>
            </p14:nvContentPartPr>
            <p14:xfrm>
              <a:off x="1142496" y="4904496"/>
              <a:ext cx="574560" cy="5760"/>
            </p14:xfrm>
          </p:contentPart>
        </mc:Choice>
        <mc:Fallback xmlns="">
          <p:pic>
            <p:nvPicPr>
              <p:cNvPr id="4" name="Ink 3">
                <a:extLst>
                  <a:ext uri="{FF2B5EF4-FFF2-40B4-BE49-F238E27FC236}">
                    <a16:creationId xmlns:a16="http://schemas.microsoft.com/office/drawing/2014/main" id="{5722776A-2355-4952-B4ED-085CD6CD9309}"/>
                  </a:ext>
                </a:extLst>
              </p:cNvPr>
              <p:cNvPicPr/>
              <p:nvPr/>
            </p:nvPicPr>
            <p:blipFill>
              <a:blip r:embed="rId6"/>
              <a:stretch>
                <a:fillRect/>
              </a:stretch>
            </p:blipFill>
            <p:spPr>
              <a:xfrm>
                <a:off x="1079856" y="4841496"/>
                <a:ext cx="7002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1E8D495-0AC4-4075-ADB5-8B1A1D8142EE}"/>
                  </a:ext>
                </a:extLst>
              </p14:cNvPr>
              <p14:cNvContentPartPr/>
              <p14:nvPr/>
            </p14:nvContentPartPr>
            <p14:xfrm>
              <a:off x="8558496" y="2239776"/>
              <a:ext cx="9720" cy="360000"/>
            </p14:xfrm>
          </p:contentPart>
        </mc:Choice>
        <mc:Fallback xmlns="">
          <p:pic>
            <p:nvPicPr>
              <p:cNvPr id="6" name="Ink 5">
                <a:extLst>
                  <a:ext uri="{FF2B5EF4-FFF2-40B4-BE49-F238E27FC236}">
                    <a16:creationId xmlns:a16="http://schemas.microsoft.com/office/drawing/2014/main" id="{31E8D495-0AC4-4075-ADB5-8B1A1D8142EE}"/>
                  </a:ext>
                </a:extLst>
              </p:cNvPr>
              <p:cNvPicPr/>
              <p:nvPr/>
            </p:nvPicPr>
            <p:blipFill>
              <a:blip r:embed="rId8"/>
              <a:stretch>
                <a:fillRect/>
              </a:stretch>
            </p:blipFill>
            <p:spPr>
              <a:xfrm>
                <a:off x="8495856" y="2176776"/>
                <a:ext cx="135360" cy="4856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259C-EB76-4CCD-824D-45908631B406}"/>
              </a:ext>
            </a:extLst>
          </p:cNvPr>
          <p:cNvSpPr>
            <a:spLocks noGrp="1"/>
          </p:cNvSpPr>
          <p:nvPr>
            <p:ph type="title"/>
          </p:nvPr>
        </p:nvSpPr>
        <p:spPr>
          <a:xfrm>
            <a:off x="312122" y="0"/>
            <a:ext cx="7467600" cy="1143000"/>
          </a:xfrm>
        </p:spPr>
        <p:txBody>
          <a:bodyPr/>
          <a:lstStyle/>
          <a:p>
            <a:r>
              <a:rPr lang="en-US" dirty="0"/>
              <a:t>Serverless vs PaaS</a:t>
            </a:r>
          </a:p>
        </p:txBody>
      </p:sp>
      <p:pic>
        <p:nvPicPr>
          <p:cNvPr id="5" name="Picture 4">
            <a:extLst>
              <a:ext uri="{FF2B5EF4-FFF2-40B4-BE49-F238E27FC236}">
                <a16:creationId xmlns:a16="http://schemas.microsoft.com/office/drawing/2014/main" id="{D8E4E8FA-F342-4CB7-8DFD-EB94E502D4D6}"/>
              </a:ext>
            </a:extLst>
          </p:cNvPr>
          <p:cNvPicPr>
            <a:picLocks noChangeAspect="1"/>
          </p:cNvPicPr>
          <p:nvPr/>
        </p:nvPicPr>
        <p:blipFill>
          <a:blip r:embed="rId2"/>
          <a:stretch>
            <a:fillRect/>
          </a:stretch>
        </p:blipFill>
        <p:spPr>
          <a:xfrm>
            <a:off x="312122" y="1252728"/>
            <a:ext cx="7001852" cy="4620270"/>
          </a:xfrm>
          <a:prstGeom prst="rect">
            <a:avLst/>
          </a:prstGeom>
        </p:spPr>
      </p:pic>
    </p:spTree>
    <p:extLst>
      <p:ext uri="{BB962C8B-B14F-4D97-AF65-F5344CB8AC3E}">
        <p14:creationId xmlns:p14="http://schemas.microsoft.com/office/powerpoint/2010/main" val="366911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304063" y="100584"/>
            <a:ext cx="7467600" cy="59467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Arial"/>
              <a:buNone/>
            </a:pPr>
            <a:r>
              <a:rPr lang="en-US" b="1" dirty="0"/>
              <a:t>Cloud </a:t>
            </a:r>
            <a:r>
              <a:rPr lang="en-US" dirty="0"/>
              <a:t>vs </a:t>
            </a:r>
            <a:r>
              <a:rPr lang="en-US" b="1" dirty="0"/>
              <a:t>On prem </a:t>
            </a:r>
            <a:r>
              <a:rPr lang="en-US" dirty="0"/>
              <a:t>vs </a:t>
            </a:r>
            <a:r>
              <a:rPr lang="en-US" b="1" dirty="0"/>
              <a:t>Serverless</a:t>
            </a:r>
            <a:endParaRPr b="1" dirty="0"/>
          </a:p>
        </p:txBody>
      </p:sp>
      <p:graphicFrame>
        <p:nvGraphicFramePr>
          <p:cNvPr id="196" name="Google Shape;196;p8"/>
          <p:cNvGraphicFramePr/>
          <p:nvPr>
            <p:extLst>
              <p:ext uri="{D42A27DB-BD31-4B8C-83A1-F6EECF244321}">
                <p14:modId xmlns:p14="http://schemas.microsoft.com/office/powerpoint/2010/main" val="2743827878"/>
              </p:ext>
            </p:extLst>
          </p:nvPr>
        </p:nvGraphicFramePr>
        <p:xfrm>
          <a:off x="304063" y="695262"/>
          <a:ext cx="7696936" cy="5476938"/>
        </p:xfrm>
        <a:graphic>
          <a:graphicData uri="http://schemas.openxmlformats.org/drawingml/2006/table">
            <a:tbl>
              <a:tblPr>
                <a:noFill/>
                <a:tableStyleId>{9E709CCE-94F3-497A-9771-887595B88E50}</a:tableStyleId>
              </a:tblPr>
              <a:tblGrid>
                <a:gridCol w="1650395">
                  <a:extLst>
                    <a:ext uri="{9D8B030D-6E8A-4147-A177-3AD203B41FA5}">
                      <a16:colId xmlns:a16="http://schemas.microsoft.com/office/drawing/2014/main" val="20000"/>
                    </a:ext>
                  </a:extLst>
                </a:gridCol>
                <a:gridCol w="3258615">
                  <a:extLst>
                    <a:ext uri="{9D8B030D-6E8A-4147-A177-3AD203B41FA5}">
                      <a16:colId xmlns:a16="http://schemas.microsoft.com/office/drawing/2014/main" val="20001"/>
                    </a:ext>
                  </a:extLst>
                </a:gridCol>
                <a:gridCol w="2787926">
                  <a:extLst>
                    <a:ext uri="{9D8B030D-6E8A-4147-A177-3AD203B41FA5}">
                      <a16:colId xmlns:a16="http://schemas.microsoft.com/office/drawing/2014/main" val="20002"/>
                    </a:ext>
                  </a:extLst>
                </a:gridCol>
              </a:tblGrid>
              <a:tr h="504502">
                <a:tc>
                  <a:txBody>
                    <a:bodyPr/>
                    <a:lstStyle/>
                    <a:p>
                      <a:pPr marL="0" lvl="0" indent="0" algn="l" rtl="0">
                        <a:lnSpc>
                          <a:spcPct val="115000"/>
                        </a:lnSpc>
                        <a:spcBef>
                          <a:spcPts val="0"/>
                        </a:spcBef>
                        <a:spcAft>
                          <a:spcPts val="0"/>
                        </a:spcAft>
                        <a:buNone/>
                      </a:pPr>
                      <a:r>
                        <a:rPr lang="en-US" sz="1800" b="1" dirty="0">
                          <a:solidFill>
                            <a:srgbClr val="FFFFFF"/>
                          </a:solidFill>
                        </a:rPr>
                        <a:t>Feature</a:t>
                      </a:r>
                      <a:endParaRPr sz="1800" b="1"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US" sz="1800" b="1" dirty="0">
                          <a:solidFill>
                            <a:srgbClr val="FFFFFF"/>
                          </a:solidFill>
                        </a:rPr>
                        <a:t>On Cloud/Serverless</a:t>
                      </a:r>
                      <a:endParaRPr sz="1800" b="1" dirty="0">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US" sz="1800" b="1">
                          <a:solidFill>
                            <a:srgbClr val="FFFFFF"/>
                          </a:solidFill>
                        </a:rPr>
                        <a:t>On Premises</a:t>
                      </a:r>
                      <a:endParaRPr sz="1800" b="1">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2247873">
                <a:tc>
                  <a:txBody>
                    <a:bodyPr/>
                    <a:lstStyle/>
                    <a:p>
                      <a:pPr marL="0" lvl="0" indent="0" algn="l" rtl="0">
                        <a:lnSpc>
                          <a:spcPct val="115000"/>
                        </a:lnSpc>
                        <a:spcBef>
                          <a:spcPts val="0"/>
                        </a:spcBef>
                        <a:spcAft>
                          <a:spcPts val="0"/>
                        </a:spcAft>
                        <a:buNone/>
                      </a:pPr>
                      <a:r>
                        <a:rPr lang="en-US" b="1" dirty="0"/>
                        <a:t>Scalability</a:t>
                      </a:r>
                      <a:endParaRPr b="1"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If your business demands increase, you can easily increase your cloud capacity without having to invest in physical infrastructure.</a:t>
                      </a:r>
                      <a:endParaRPr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dirty="0"/>
                        <a:t>Not always possible to be scalable enough when business demands increase.</a:t>
                      </a:r>
                      <a:endParaRPr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lgDash"/>
                      <a:round/>
                      <a:headEnd type="none" w="sm" len="sm"/>
                      <a:tailEnd type="none" w="sm" len="sm"/>
                    </a:lnB>
                    <a:solidFill>
                      <a:srgbClr val="CFE2F3"/>
                    </a:solidFill>
                  </a:tcPr>
                </a:tc>
                <a:extLst>
                  <a:ext uri="{0D108BD9-81ED-4DB2-BD59-A6C34878D82A}">
                    <a16:rowId xmlns:a16="http://schemas.microsoft.com/office/drawing/2014/main" val="10001"/>
                  </a:ext>
                </a:extLst>
              </a:tr>
              <a:tr h="2724563">
                <a:tc>
                  <a:txBody>
                    <a:bodyPr/>
                    <a:lstStyle/>
                    <a:p>
                      <a:pPr marL="0" lvl="0" indent="0" algn="l" rtl="0">
                        <a:lnSpc>
                          <a:spcPct val="115000"/>
                        </a:lnSpc>
                        <a:spcBef>
                          <a:spcPts val="0"/>
                        </a:spcBef>
                        <a:spcAft>
                          <a:spcPts val="0"/>
                        </a:spcAft>
                        <a:buNone/>
                      </a:pPr>
                      <a:r>
                        <a:rPr lang="en-US" b="1"/>
                        <a:t>Cost</a:t>
                      </a:r>
                      <a:endParaRPr b="1"/>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dirty="0"/>
                        <a:t>No need to spend money on:</a:t>
                      </a:r>
                    </a:p>
                    <a:p>
                      <a:pPr marL="285750" lvl="0" indent="-285750" algn="l" rtl="0">
                        <a:lnSpc>
                          <a:spcPct val="115000"/>
                        </a:lnSpc>
                        <a:spcBef>
                          <a:spcPts val="0"/>
                        </a:spcBef>
                        <a:spcAft>
                          <a:spcPts val="0"/>
                        </a:spcAft>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purchasing, maintaining equipment;</a:t>
                      </a:r>
                    </a:p>
                    <a:p>
                      <a:pPr marL="285750" lvl="0" indent="-285750" algn="l" rtl="0">
                        <a:lnSpc>
                          <a:spcPct val="115000"/>
                        </a:lnSpc>
                        <a:spcBef>
                          <a:spcPts val="0"/>
                        </a:spcBef>
                        <a:spcAft>
                          <a:spcPts val="0"/>
                        </a:spcAft>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hardware, facilities, utilities, or building out a large data center to grow your business</a:t>
                      </a:r>
                    </a:p>
                    <a:p>
                      <a:pPr marL="285750" lvl="0" indent="-285750" algn="l" rtl="0">
                        <a:lnSpc>
                          <a:spcPct val="115000"/>
                        </a:lnSpc>
                        <a:spcBef>
                          <a:spcPts val="0"/>
                        </a:spcBef>
                        <a:spcAft>
                          <a:spcPts val="0"/>
                        </a:spcAft>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teams to handle your cloud data center operations, as you can enjoy the expertise of your cloud provider’s staff.</a:t>
                      </a:r>
                      <a:endParaRPr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tc>
                  <a:txBody>
                    <a:bodyPr/>
                    <a:lstStyle/>
                    <a:p>
                      <a:pPr marL="0" lvl="0" indent="0" algn="l" rtl="0">
                        <a:lnSpc>
                          <a:spcPct val="115000"/>
                        </a:lnSpc>
                        <a:spcBef>
                          <a:spcPts val="0"/>
                        </a:spcBef>
                        <a:spcAft>
                          <a:spcPts val="0"/>
                        </a:spcAft>
                        <a:buNone/>
                      </a:pPr>
                      <a:r>
                        <a:rPr lang="en-US" dirty="0"/>
                        <a:t>Cost of server hardware, power consumption, space etc.</a:t>
                      </a:r>
                      <a:endParaRPr dirty="0"/>
                    </a:p>
                  </a:txBody>
                  <a:tcPr marL="91425" marR="91425" marT="91425" marB="91425">
                    <a:lnL w="9525" cap="flat" cmpd="sng">
                      <a:solidFill>
                        <a:srgbClr val="000000"/>
                      </a:solidFill>
                      <a:prstDash val="lgDash"/>
                      <a:round/>
                      <a:headEnd type="none" w="sm" len="sm"/>
                      <a:tailEnd type="none" w="sm" len="sm"/>
                    </a:lnL>
                    <a:lnR w="9525" cap="flat" cmpd="sng">
                      <a:solidFill>
                        <a:srgbClr val="000000"/>
                      </a:solidFill>
                      <a:prstDash val="lgDash"/>
                      <a:round/>
                      <a:headEnd type="none" w="sm" len="sm"/>
                      <a:tailEnd type="none" w="sm" len="sm"/>
                    </a:lnR>
                    <a:lnT w="9525" cap="flat" cmpd="sng">
                      <a:solidFill>
                        <a:srgbClr val="000000"/>
                      </a:solidFill>
                      <a:prstDash val="lgDash"/>
                      <a:round/>
                      <a:headEnd type="none" w="sm" len="sm"/>
                      <a:tailEnd type="none" w="sm" len="sm"/>
                    </a:lnT>
                    <a:lnB w="9525" cap="flat" cmpd="sng">
                      <a:solidFill>
                        <a:srgbClr val="000000"/>
                      </a:solidFill>
                      <a:prstDash val="lgDash"/>
                      <a:round/>
                      <a:headEnd type="none" w="sm" len="sm"/>
                      <a:tailEnd type="none" w="sm" len="sm"/>
                    </a:lnB>
                    <a:solidFill>
                      <a:srgbClr val="CFE2F3"/>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Эркер">
  <a:themeElements>
    <a:clrScheme name="Городская">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540</Words>
  <Application>Microsoft Office PowerPoint</Application>
  <PresentationFormat>On-screen Show (4:3)</PresentationFormat>
  <Paragraphs>62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Alegreya</vt:lpstr>
      <vt:lpstr>Arial</vt:lpstr>
      <vt:lpstr>Courier New</vt:lpstr>
      <vt:lpstr>Noto Sans Symbols</vt:lpstr>
      <vt:lpstr>Эркер</vt:lpstr>
      <vt:lpstr>Cloud On Premises Serverless</vt:lpstr>
      <vt:lpstr>Agenda</vt:lpstr>
      <vt:lpstr>On Premises Architecture</vt:lpstr>
      <vt:lpstr>Cloud Architecture</vt:lpstr>
      <vt:lpstr>Types Of Cloud Computing</vt:lpstr>
      <vt:lpstr>PowerPoint Presentation</vt:lpstr>
      <vt:lpstr>What is Serverless</vt:lpstr>
      <vt:lpstr>Serverless vs PaaS</vt:lpstr>
      <vt:lpstr>Cloud vs On prem vs Serverless</vt:lpstr>
      <vt:lpstr>Cloud vs On prem vs Serverless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On Premices Serverless</dc:title>
  <dc:creator>Windows User</dc:creator>
  <cp:lastModifiedBy>Anna Hotsa</cp:lastModifiedBy>
  <cp:revision>17</cp:revision>
  <dcterms:created xsi:type="dcterms:W3CDTF">2019-10-27T13:36:37Z</dcterms:created>
  <dcterms:modified xsi:type="dcterms:W3CDTF">2019-11-07T14:49:19Z</dcterms:modified>
</cp:coreProperties>
</file>