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28"/>
  </p:notesMasterIdLst>
  <p:sldIdLst>
    <p:sldId id="256" r:id="rId2"/>
    <p:sldId id="280" r:id="rId3"/>
    <p:sldId id="261" r:id="rId4"/>
    <p:sldId id="257" r:id="rId5"/>
    <p:sldId id="258" r:id="rId6"/>
    <p:sldId id="275" r:id="rId7"/>
    <p:sldId id="276" r:id="rId8"/>
    <p:sldId id="262" r:id="rId9"/>
    <p:sldId id="277" r:id="rId10"/>
    <p:sldId id="278" r:id="rId11"/>
    <p:sldId id="279" r:id="rId12"/>
    <p:sldId id="259" r:id="rId13"/>
    <p:sldId id="263" r:id="rId14"/>
    <p:sldId id="265" r:id="rId15"/>
    <p:sldId id="266" r:id="rId16"/>
    <p:sldId id="267" r:id="rId17"/>
    <p:sldId id="269" r:id="rId18"/>
    <p:sldId id="268" r:id="rId19"/>
    <p:sldId id="270" r:id="rId20"/>
    <p:sldId id="271" r:id="rId21"/>
    <p:sldId id="272" r:id="rId22"/>
    <p:sldId id="260" r:id="rId23"/>
    <p:sldId id="264" r:id="rId24"/>
    <p:sldId id="273" r:id="rId25"/>
    <p:sldId id="274"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86560" autoAdjust="0"/>
  </p:normalViewPr>
  <p:slideViewPr>
    <p:cSldViewPr snapToGrid="0">
      <p:cViewPr varScale="1">
        <p:scale>
          <a:sx n="71" d="100"/>
          <a:sy n="71" d="100"/>
        </p:scale>
        <p:origin x="1075" y="53"/>
      </p:cViewPr>
      <p:guideLst/>
    </p:cSldViewPr>
  </p:slideViewPr>
  <p:notesTextViewPr>
    <p:cViewPr>
      <p:scale>
        <a:sx n="1" d="1"/>
        <a:sy n="1" d="1"/>
      </p:scale>
      <p:origin x="0" y="0"/>
    </p:cViewPr>
  </p:notesTextViewPr>
  <p:notesViewPr>
    <p:cSldViewPr snapToGrid="0">
      <p:cViewPr varScale="1">
        <p:scale>
          <a:sx n="63" d="100"/>
          <a:sy n="63" d="100"/>
        </p:scale>
        <p:origin x="313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Місце для дати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B429F6-4889-4165-A829-B0F7694D252D}" type="datetimeFigureOut">
              <a:rPr lang="uk-UA" smtClean="0"/>
              <a:t>28.11.2019</a:t>
            </a:fld>
            <a:endParaRPr lang="uk-UA"/>
          </a:p>
        </p:txBody>
      </p:sp>
      <p:sp>
        <p:nvSpPr>
          <p:cNvPr id="4" name="Місце для зображення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Місце для нотаток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6" name="Місце для нижнього колонтитула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Місце для номера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7B3061-95A3-4A52-86BE-B12EE3821D52}" type="slidenum">
              <a:rPr lang="uk-UA" smtClean="0"/>
              <a:t>‹№›</a:t>
            </a:fld>
            <a:endParaRPr lang="uk-UA"/>
          </a:p>
        </p:txBody>
      </p:sp>
    </p:spTree>
    <p:extLst>
      <p:ext uri="{BB962C8B-B14F-4D97-AF65-F5344CB8AC3E}">
        <p14:creationId xmlns:p14="http://schemas.microsoft.com/office/powerpoint/2010/main" val="4220511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sz="1200" kern="1200" dirty="0">
                <a:solidFill>
                  <a:schemeClr val="tx1"/>
                </a:solidFill>
                <a:effectLst/>
                <a:latin typeface="+mn-lt"/>
                <a:ea typeface="+mn-ea"/>
                <a:cs typeface="+mn-cs"/>
              </a:rPr>
              <a:t>Моніторинг сервера – це швидше вимога, а не вибір. Він використовується для веб-сайтів, кастомних додатків, локальних мереж і </a:t>
            </a:r>
            <a:r>
              <a:rPr lang="uk-UA" sz="1200" kern="1200" dirty="0" err="1">
                <a:solidFill>
                  <a:schemeClr val="tx1"/>
                </a:solidFill>
                <a:effectLst/>
                <a:latin typeface="+mn-lt"/>
                <a:ea typeface="+mn-ea"/>
                <a:cs typeface="+mn-cs"/>
              </a:rPr>
              <a:t>тд</a:t>
            </a:r>
            <a:r>
              <a:rPr lang="uk-UA"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C</a:t>
            </a:r>
            <a:r>
              <a:rPr lang="uk-UA" sz="1200" kern="1200" dirty="0" err="1">
                <a:solidFill>
                  <a:schemeClr val="tx1"/>
                </a:solidFill>
                <a:effectLst/>
                <a:latin typeface="+mn-lt"/>
                <a:ea typeface="+mn-ea"/>
                <a:cs typeface="+mn-cs"/>
              </a:rPr>
              <a:t>ервери</a:t>
            </a:r>
            <a:r>
              <a:rPr lang="uk-UA" sz="1200" kern="1200" dirty="0">
                <a:solidFill>
                  <a:schemeClr val="tx1"/>
                </a:solidFill>
                <a:effectLst/>
                <a:latin typeface="+mn-lt"/>
                <a:ea typeface="+mn-ea"/>
                <a:cs typeface="+mn-cs"/>
              </a:rPr>
              <a:t> без моніторингу втрачають можливості для оптимізації, важкі в обслуговуванні, більш непередбачувані та мають схильність до проблем з роботою.</a:t>
            </a:r>
          </a:p>
          <a:p>
            <a:r>
              <a:rPr lang="uk-UA" sz="1200" kern="1200" dirty="0">
                <a:solidFill>
                  <a:schemeClr val="tx1"/>
                </a:solidFill>
                <a:effectLst/>
                <a:latin typeface="+mn-lt"/>
                <a:ea typeface="+mn-ea"/>
                <a:cs typeface="+mn-cs"/>
              </a:rPr>
              <a:t>Зазвичай, з власного досвіду і досвіду знайомих, ні </a:t>
            </a:r>
            <a:r>
              <a:rPr lang="uk-UA" sz="1200" kern="1200" dirty="0" err="1">
                <a:solidFill>
                  <a:schemeClr val="tx1"/>
                </a:solidFill>
                <a:effectLst/>
                <a:latin typeface="+mn-lt"/>
                <a:ea typeface="+mn-ea"/>
                <a:cs typeface="+mn-cs"/>
              </a:rPr>
              <a:t>деви</a:t>
            </a:r>
            <a:r>
              <a:rPr lang="uk-UA" sz="1200" kern="1200" dirty="0">
                <a:solidFill>
                  <a:schemeClr val="tx1"/>
                </a:solidFill>
                <a:effectLst/>
                <a:latin typeface="+mn-lt"/>
                <a:ea typeface="+mn-ea"/>
                <a:cs typeface="+mn-cs"/>
              </a:rPr>
              <a:t>, ні замовники особливо не люблять підключати моніторинг, зі сторони замовників – зайві витрати(час на підключення, конфігурацію, </a:t>
            </a:r>
            <a:r>
              <a:rPr lang="uk-UA" sz="1200" kern="1200" dirty="0" err="1">
                <a:solidFill>
                  <a:schemeClr val="tx1"/>
                </a:solidFill>
                <a:effectLst/>
                <a:latin typeface="+mn-lt"/>
                <a:ea typeface="+mn-ea"/>
                <a:cs typeface="+mn-cs"/>
              </a:rPr>
              <a:t>збергіання</a:t>
            </a:r>
            <a:r>
              <a:rPr lang="uk-UA" sz="1200" kern="1200" dirty="0">
                <a:solidFill>
                  <a:schemeClr val="tx1"/>
                </a:solidFill>
                <a:effectLst/>
                <a:latin typeface="+mn-lt"/>
                <a:ea typeface="+mn-ea"/>
                <a:cs typeface="+mn-cs"/>
              </a:rPr>
              <a:t>, аналіз і </a:t>
            </a:r>
            <a:r>
              <a:rPr lang="uk-UA" sz="1200" kern="1200" dirty="0" err="1">
                <a:solidFill>
                  <a:schemeClr val="tx1"/>
                </a:solidFill>
                <a:effectLst/>
                <a:latin typeface="+mn-lt"/>
                <a:ea typeface="+mn-ea"/>
                <a:cs typeface="+mn-cs"/>
              </a:rPr>
              <a:t>тд</a:t>
            </a:r>
            <a:r>
              <a:rPr lang="uk-UA" sz="1200" kern="1200" dirty="0">
                <a:solidFill>
                  <a:schemeClr val="tx1"/>
                </a:solidFill>
                <a:effectLst/>
                <a:latin typeface="+mn-lt"/>
                <a:ea typeface="+mn-ea"/>
                <a:cs typeface="+mn-cs"/>
              </a:rPr>
              <a:t>), зі сторони </a:t>
            </a:r>
            <a:r>
              <a:rPr lang="uk-UA" sz="1200" kern="1200" dirty="0" err="1">
                <a:solidFill>
                  <a:schemeClr val="tx1"/>
                </a:solidFill>
                <a:effectLst/>
                <a:latin typeface="+mn-lt"/>
                <a:ea typeface="+mn-ea"/>
                <a:cs typeface="+mn-cs"/>
              </a:rPr>
              <a:t>девів</a:t>
            </a:r>
            <a:r>
              <a:rPr lang="uk-UA" sz="1200" kern="1200" dirty="0">
                <a:solidFill>
                  <a:schemeClr val="tx1"/>
                </a:solidFill>
                <a:effectLst/>
                <a:latin typeface="+mn-lt"/>
                <a:ea typeface="+mn-ea"/>
                <a:cs typeface="+mn-cs"/>
              </a:rPr>
              <a:t> – а </a:t>
            </a:r>
            <a:r>
              <a:rPr lang="uk-UA" sz="1200" kern="1200" dirty="0" err="1">
                <a:solidFill>
                  <a:schemeClr val="tx1"/>
                </a:solidFill>
                <a:effectLst/>
                <a:latin typeface="+mn-lt"/>
                <a:ea typeface="+mn-ea"/>
                <a:cs typeface="+mn-cs"/>
              </a:rPr>
              <a:t>нашо</a:t>
            </a:r>
            <a:r>
              <a:rPr lang="uk-UA" sz="1200" kern="1200" dirty="0">
                <a:solidFill>
                  <a:schemeClr val="tx1"/>
                </a:solidFill>
                <a:effectLst/>
                <a:latin typeface="+mn-lt"/>
                <a:ea typeface="+mn-ea"/>
                <a:cs typeface="+mn-cs"/>
              </a:rPr>
              <a:t>, якщо ми знаємо що і так все нормально працює. Є певна паралель з </a:t>
            </a:r>
            <a:r>
              <a:rPr lang="uk-UA" sz="1200" kern="1200" dirty="0" err="1">
                <a:solidFill>
                  <a:schemeClr val="tx1"/>
                </a:solidFill>
                <a:effectLst/>
                <a:latin typeface="+mn-lt"/>
                <a:ea typeface="+mn-ea"/>
                <a:cs typeface="+mn-cs"/>
              </a:rPr>
              <a:t>юніт</a:t>
            </a:r>
            <a:r>
              <a:rPr lang="uk-UA" sz="1200" kern="1200" dirty="0">
                <a:solidFill>
                  <a:schemeClr val="tx1"/>
                </a:solidFill>
                <a:effectLst/>
                <a:latin typeface="+mn-lt"/>
                <a:ea typeface="+mn-ea"/>
                <a:cs typeface="+mn-cs"/>
              </a:rPr>
              <a:t>-тестування/</a:t>
            </a:r>
            <a:r>
              <a:rPr lang="en-US" sz="1200" kern="1200" dirty="0" err="1">
                <a:solidFill>
                  <a:schemeClr val="tx1"/>
                </a:solidFill>
                <a:effectLst/>
                <a:latin typeface="+mn-lt"/>
                <a:ea typeface="+mn-ea"/>
                <a:cs typeface="+mn-cs"/>
              </a:rPr>
              <a:t>qa</a:t>
            </a:r>
            <a:r>
              <a:rPr lang="en-US" sz="1200" kern="1200" dirty="0">
                <a:solidFill>
                  <a:schemeClr val="tx1"/>
                </a:solidFill>
                <a:effectLst/>
                <a:latin typeface="+mn-lt"/>
                <a:ea typeface="+mn-ea"/>
                <a:cs typeface="+mn-cs"/>
              </a:rPr>
              <a:t>-</a:t>
            </a:r>
            <a:r>
              <a:rPr lang="uk-UA" sz="1200" kern="1200" dirty="0">
                <a:solidFill>
                  <a:schemeClr val="tx1"/>
                </a:solidFill>
                <a:effectLst/>
                <a:latin typeface="+mn-lt"/>
                <a:ea typeface="+mn-ea"/>
                <a:cs typeface="+mn-cs"/>
              </a:rPr>
              <a:t>тестуванням. Так це </a:t>
            </a:r>
            <a:r>
              <a:rPr lang="uk-UA" sz="1200" kern="1200" dirty="0" err="1">
                <a:solidFill>
                  <a:schemeClr val="tx1"/>
                </a:solidFill>
                <a:effectLst/>
                <a:latin typeface="+mn-lt"/>
                <a:ea typeface="+mn-ea"/>
                <a:cs typeface="+mn-cs"/>
              </a:rPr>
              <a:t>однозна</a:t>
            </a:r>
            <a:r>
              <a:rPr lang="uk-UA" sz="1200" kern="1200" dirty="0">
                <a:solidFill>
                  <a:schemeClr val="tx1"/>
                </a:solidFill>
                <a:effectLst/>
                <a:latin typeface="+mn-lt"/>
                <a:ea typeface="+mn-ea"/>
                <a:cs typeface="+mn-cs"/>
              </a:rPr>
              <a:t> і визнано більшістю, що це </a:t>
            </a:r>
            <a:r>
              <a:rPr lang="uk-UA" sz="1200" kern="1200" dirty="0" err="1">
                <a:solidFill>
                  <a:schemeClr val="tx1"/>
                </a:solidFill>
                <a:effectLst/>
                <a:latin typeface="+mn-lt"/>
                <a:ea typeface="+mn-ea"/>
                <a:cs typeface="+mn-cs"/>
              </a:rPr>
              <a:t>маст-хев</a:t>
            </a:r>
            <a:r>
              <a:rPr lang="uk-UA" sz="1200" kern="1200" dirty="0">
                <a:solidFill>
                  <a:schemeClr val="tx1"/>
                </a:solidFill>
                <a:effectLst/>
                <a:latin typeface="+mn-lt"/>
                <a:ea typeface="+mn-ea"/>
                <a:cs typeface="+mn-cs"/>
              </a:rPr>
              <a:t>, то </a:t>
            </a:r>
            <a:r>
              <a:rPr lang="uk-UA" sz="1200" kern="1200" dirty="0" err="1">
                <a:solidFill>
                  <a:schemeClr val="tx1"/>
                </a:solidFill>
                <a:effectLst/>
                <a:latin typeface="+mn-lt"/>
                <a:ea typeface="+mn-ea"/>
                <a:cs typeface="+mn-cs"/>
              </a:rPr>
              <a:t>соніторинг</a:t>
            </a:r>
            <a:r>
              <a:rPr lang="uk-UA" sz="1200" kern="1200" dirty="0">
                <a:solidFill>
                  <a:schemeClr val="tx1"/>
                </a:solidFill>
                <a:effectLst/>
                <a:latin typeface="+mn-lt"/>
                <a:ea typeface="+mn-ea"/>
                <a:cs typeface="+mn-cs"/>
              </a:rPr>
              <a:t> залишається під питанням.</a:t>
            </a:r>
            <a:endParaRPr lang="uk-UA" dirty="0"/>
          </a:p>
        </p:txBody>
      </p:sp>
      <p:sp>
        <p:nvSpPr>
          <p:cNvPr id="4" name="Місце для номера слайда 3"/>
          <p:cNvSpPr>
            <a:spLocks noGrp="1"/>
          </p:cNvSpPr>
          <p:nvPr>
            <p:ph type="sldNum" sz="quarter" idx="5"/>
          </p:nvPr>
        </p:nvSpPr>
        <p:spPr/>
        <p:txBody>
          <a:bodyPr/>
          <a:lstStyle/>
          <a:p>
            <a:fld id="{207B3061-95A3-4A52-86BE-B12EE3821D52}" type="slidenum">
              <a:rPr lang="uk-UA" smtClean="0"/>
              <a:t>3</a:t>
            </a:fld>
            <a:endParaRPr lang="uk-UA"/>
          </a:p>
        </p:txBody>
      </p:sp>
    </p:spTree>
    <p:extLst>
      <p:ext uri="{BB962C8B-B14F-4D97-AF65-F5344CB8AC3E}">
        <p14:creationId xmlns:p14="http://schemas.microsoft.com/office/powerpoint/2010/main" val="2027906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sz="1200" kern="1200" dirty="0">
                <a:solidFill>
                  <a:schemeClr val="tx1"/>
                </a:solidFill>
                <a:effectLst/>
                <a:latin typeface="+mn-lt"/>
                <a:ea typeface="+mn-ea"/>
                <a:cs typeface="+mn-cs"/>
              </a:rPr>
              <a:t>Метрики - це вимірювані значення і кількість подій, що відправляються в дані телеметрії з програми. Вони допомагають виявляти проблеми продуктивності та відстежувати тенденції у використанні програми. Існує широкий спектр стандартних метрик, і можна також створювати власні призначені для користувача метрики і події.</a:t>
            </a:r>
          </a:p>
          <a:p>
            <a:r>
              <a:rPr lang="uk-UA" sz="1200" kern="1200" dirty="0">
                <a:solidFill>
                  <a:schemeClr val="tx1"/>
                </a:solidFill>
                <a:effectLst/>
                <a:latin typeface="+mn-lt"/>
                <a:ea typeface="+mn-ea"/>
                <a:cs typeface="+mn-cs"/>
              </a:rPr>
              <a:t>Метрики можна поділити на 2 основні групи бізнес та </a:t>
            </a:r>
            <a:r>
              <a:rPr lang="en-US" sz="1200" kern="1200" dirty="0">
                <a:solidFill>
                  <a:schemeClr val="tx1"/>
                </a:solidFill>
                <a:effectLst/>
                <a:latin typeface="+mn-lt"/>
                <a:ea typeface="+mn-ea"/>
                <a:cs typeface="+mn-cs"/>
              </a:rPr>
              <a:t>operations. </a:t>
            </a:r>
            <a:br>
              <a:rPr lang="en-US" sz="1200" kern="1200" dirty="0">
                <a:solidFill>
                  <a:schemeClr val="tx1"/>
                </a:solidFill>
                <a:effectLst/>
                <a:latin typeface="+mn-lt"/>
                <a:ea typeface="+mn-ea"/>
                <a:cs typeface="+mn-cs"/>
              </a:rPr>
            </a:br>
            <a:r>
              <a:rPr lang="uk-UA" sz="1200" b="1" kern="1200" dirty="0">
                <a:solidFill>
                  <a:schemeClr val="tx1"/>
                </a:solidFill>
                <a:effectLst/>
                <a:latin typeface="+mn-lt"/>
                <a:ea typeface="+mn-ea"/>
                <a:cs typeface="+mn-cs"/>
              </a:rPr>
              <a:t>Бізнес-метрика</a:t>
            </a:r>
            <a:r>
              <a:rPr lang="uk-UA" sz="1200" kern="1200" dirty="0">
                <a:solidFill>
                  <a:schemeClr val="tx1"/>
                </a:solidFill>
                <a:effectLst/>
                <a:latin typeface="+mn-lt"/>
                <a:ea typeface="+mn-ea"/>
                <a:cs typeface="+mn-cs"/>
              </a:rPr>
              <a:t> - це кількісно вимірювана міра, яка використовується для відстеження та оцінки стану конкретного бізнес-процесу. Жодний звіт не обійдеться без статистичних даних та в кінцевому результаті графіків. Аби дати клієнту представлення про роботу аплікації, окремих її аспектів, кількості унікальних користувачів, пікових годинах активності тощо.</a:t>
            </a:r>
            <a:br>
              <a:rPr lang="uk-UA" sz="120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Operational metrics</a:t>
            </a:r>
            <a:r>
              <a:rPr lang="en-US" sz="1200" kern="1200" dirty="0">
                <a:solidFill>
                  <a:schemeClr val="tx1"/>
                </a:solidFill>
                <a:effectLst/>
                <a:latin typeface="+mn-lt"/>
                <a:ea typeface="+mn-ea"/>
                <a:cs typeface="+mn-cs"/>
              </a:rPr>
              <a:t> </a:t>
            </a:r>
            <a:r>
              <a:rPr lang="uk-UA" sz="1200" kern="1200" dirty="0">
                <a:solidFill>
                  <a:schemeClr val="tx1"/>
                </a:solidFill>
                <a:effectLst/>
                <a:latin typeface="+mn-lt"/>
                <a:ea typeface="+mn-ea"/>
                <a:cs typeface="+mn-cs"/>
              </a:rPr>
              <a:t>у свою чергу це вимірювання продуктивності окремого процесу і системи в цілому. Наприклад аналіз </a:t>
            </a:r>
            <a:r>
              <a:rPr lang="uk-UA" sz="1200" kern="1200" dirty="0" err="1">
                <a:solidFill>
                  <a:schemeClr val="tx1"/>
                </a:solidFill>
                <a:effectLst/>
                <a:latin typeface="+mn-lt"/>
                <a:ea typeface="+mn-ea"/>
                <a:cs typeface="+mn-cs"/>
              </a:rPr>
              <a:t>продуктиності</a:t>
            </a:r>
            <a:r>
              <a:rPr lang="uk-UA" sz="1200" kern="1200" dirty="0">
                <a:solidFill>
                  <a:schemeClr val="tx1"/>
                </a:solidFill>
                <a:effectLst/>
                <a:latin typeface="+mn-lt"/>
                <a:ea typeface="+mn-ea"/>
                <a:cs typeface="+mn-cs"/>
              </a:rPr>
              <a:t>, кількості </a:t>
            </a:r>
            <a:r>
              <a:rPr lang="uk-UA" sz="1200" kern="1200" dirty="0" err="1">
                <a:solidFill>
                  <a:schemeClr val="tx1"/>
                </a:solidFill>
                <a:effectLst/>
                <a:latin typeface="+mn-lt"/>
                <a:ea typeface="+mn-ea"/>
                <a:cs typeface="+mn-cs"/>
              </a:rPr>
              <a:t>ріквестів</a:t>
            </a:r>
            <a:r>
              <a:rPr lang="uk-UA" sz="1200" kern="1200" dirty="0">
                <a:solidFill>
                  <a:schemeClr val="tx1"/>
                </a:solidFill>
                <a:effectLst/>
                <a:latin typeface="+mn-lt"/>
                <a:ea typeface="+mn-ea"/>
                <a:cs typeface="+mn-cs"/>
              </a:rPr>
              <a:t> чи помилок у них.</a:t>
            </a:r>
          </a:p>
          <a:p>
            <a:r>
              <a:rPr lang="uk-UA" sz="1200" kern="1200" dirty="0">
                <a:solidFill>
                  <a:schemeClr val="tx1"/>
                </a:solidFill>
                <a:effectLst/>
                <a:latin typeface="+mn-lt"/>
                <a:ea typeface="+mn-ea"/>
                <a:cs typeface="+mn-cs"/>
              </a:rPr>
              <a:t>Також до них можна віднести аналіз продуктивності самого </a:t>
            </a:r>
            <a:r>
              <a:rPr lang="uk-UA" sz="1200" kern="1200" dirty="0" err="1">
                <a:solidFill>
                  <a:schemeClr val="tx1"/>
                </a:solidFill>
                <a:effectLst/>
                <a:latin typeface="+mn-lt"/>
                <a:ea typeface="+mn-ea"/>
                <a:cs typeface="+mn-cs"/>
              </a:rPr>
              <a:t>аплікейшин</a:t>
            </a:r>
            <a:r>
              <a:rPr lang="uk-UA" sz="1200" kern="1200" dirty="0">
                <a:solidFill>
                  <a:schemeClr val="tx1"/>
                </a:solidFill>
                <a:effectLst/>
                <a:latin typeface="+mn-lt"/>
                <a:ea typeface="+mn-ea"/>
                <a:cs typeface="+mn-cs"/>
              </a:rPr>
              <a:t> сервера, використання </a:t>
            </a:r>
            <a:r>
              <a:rPr lang="uk-UA" sz="1200" kern="1200" dirty="0" err="1">
                <a:solidFill>
                  <a:schemeClr val="tx1"/>
                </a:solidFill>
                <a:effectLst/>
                <a:latin typeface="+mn-lt"/>
                <a:ea typeface="+mn-ea"/>
                <a:cs typeface="+mn-cs"/>
              </a:rPr>
              <a:t>памяті</a:t>
            </a:r>
            <a:r>
              <a:rPr lang="uk-UA" sz="1200" kern="1200" dirty="0">
                <a:solidFill>
                  <a:schemeClr val="tx1"/>
                </a:solidFill>
                <a:effectLst/>
                <a:latin typeface="+mn-lt"/>
                <a:ea typeface="+mn-ea"/>
                <a:cs typeface="+mn-cs"/>
              </a:rPr>
              <a:t> і передбачати можливі </a:t>
            </a:r>
            <a:r>
              <a:rPr lang="uk-UA" sz="1200" kern="1200" dirty="0" err="1">
                <a:solidFill>
                  <a:schemeClr val="tx1"/>
                </a:solidFill>
                <a:effectLst/>
                <a:latin typeface="+mn-lt"/>
                <a:ea typeface="+mn-ea"/>
                <a:cs typeface="+mn-cs"/>
              </a:rPr>
              <a:t>перегрузки</a:t>
            </a:r>
            <a:r>
              <a:rPr lang="uk-UA" sz="1200" kern="1200" dirty="0">
                <a:solidFill>
                  <a:schemeClr val="tx1"/>
                </a:solidFill>
                <a:effectLst/>
                <a:latin typeface="+mn-lt"/>
                <a:ea typeface="+mn-ea"/>
                <a:cs typeface="+mn-cs"/>
              </a:rPr>
              <a:t> і </a:t>
            </a:r>
            <a:r>
              <a:rPr lang="uk-UA" sz="1200" kern="1200" dirty="0" err="1">
                <a:solidFill>
                  <a:schemeClr val="tx1"/>
                </a:solidFill>
                <a:effectLst/>
                <a:latin typeface="+mn-lt"/>
                <a:ea typeface="+mn-ea"/>
                <a:cs typeface="+mn-cs"/>
              </a:rPr>
              <a:t>збої</a:t>
            </a:r>
            <a:r>
              <a:rPr lang="uk-UA" sz="1200" kern="1200" dirty="0">
                <a:solidFill>
                  <a:schemeClr val="tx1"/>
                </a:solidFill>
                <a:effectLst/>
                <a:latin typeface="+mn-lt"/>
                <a:ea typeface="+mn-ea"/>
                <a:cs typeface="+mn-cs"/>
              </a:rPr>
              <a:t>.</a:t>
            </a:r>
          </a:p>
        </p:txBody>
      </p:sp>
      <p:sp>
        <p:nvSpPr>
          <p:cNvPr id="4" name="Місце для номера слайда 3"/>
          <p:cNvSpPr>
            <a:spLocks noGrp="1"/>
          </p:cNvSpPr>
          <p:nvPr>
            <p:ph type="sldNum" sz="quarter" idx="5"/>
          </p:nvPr>
        </p:nvSpPr>
        <p:spPr/>
        <p:txBody>
          <a:bodyPr/>
          <a:lstStyle/>
          <a:p>
            <a:fld id="{207B3061-95A3-4A52-86BE-B12EE3821D52}" type="slidenum">
              <a:rPr lang="uk-UA" smtClean="0"/>
              <a:t>12</a:t>
            </a:fld>
            <a:endParaRPr lang="uk-UA"/>
          </a:p>
        </p:txBody>
      </p:sp>
    </p:spTree>
    <p:extLst>
      <p:ext uri="{BB962C8B-B14F-4D97-AF65-F5344CB8AC3E}">
        <p14:creationId xmlns:p14="http://schemas.microsoft.com/office/powerpoint/2010/main" val="4202699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dirty="0"/>
              <a:t>індекс продуктивності програми або оцінка </a:t>
            </a:r>
            <a:r>
              <a:rPr lang="en-US" dirty="0" err="1"/>
              <a:t>Apdex</a:t>
            </a:r>
            <a:r>
              <a:rPr lang="en-US" dirty="0"/>
              <a:t> </a:t>
            </a:r>
            <a:r>
              <a:rPr lang="uk-UA" dirty="0"/>
              <a:t>став стандартом для відстеження відносної продуктивності програми.</a:t>
            </a:r>
          </a:p>
          <a:p>
            <a:r>
              <a:rPr lang="uk-UA" dirty="0"/>
              <a:t>Його робота полягає у визначенні того, скільки часу повинен зайняти конкретний веб-запит або транзакція.</a:t>
            </a:r>
          </a:p>
          <a:p>
            <a:r>
              <a:rPr lang="uk-UA" dirty="0"/>
              <a:t>Ці транзакції потім діляться на задовільні (швидкі), толерантні (мляві), занадто повільні та невдалі запити. Потім застосовується проста математична формула, щоб забезпечити оцінку від 0 до 1.</a:t>
            </a:r>
          </a:p>
          <a:p>
            <a:r>
              <a:rPr lang="uk-UA" dirty="0"/>
              <a:t>Розробникам потрібні інтелектуальні показники додатків, а не моніторинг сервера. Тому відбувається перетворення числа в 0-100 замість представлення 0-1, щоб полегшити його розуміння.</a:t>
            </a:r>
          </a:p>
        </p:txBody>
      </p:sp>
      <p:sp>
        <p:nvSpPr>
          <p:cNvPr id="4" name="Місце для номера слайда 3"/>
          <p:cNvSpPr>
            <a:spLocks noGrp="1"/>
          </p:cNvSpPr>
          <p:nvPr>
            <p:ph type="sldNum" sz="quarter" idx="5"/>
          </p:nvPr>
        </p:nvSpPr>
        <p:spPr/>
        <p:txBody>
          <a:bodyPr/>
          <a:lstStyle/>
          <a:p>
            <a:fld id="{207B3061-95A3-4A52-86BE-B12EE3821D52}" type="slidenum">
              <a:rPr lang="uk-UA" smtClean="0"/>
              <a:t>13</a:t>
            </a:fld>
            <a:endParaRPr lang="uk-UA"/>
          </a:p>
        </p:txBody>
      </p:sp>
    </p:spTree>
    <p:extLst>
      <p:ext uri="{BB962C8B-B14F-4D97-AF65-F5344CB8AC3E}">
        <p14:creationId xmlns:p14="http://schemas.microsoft.com/office/powerpoint/2010/main" val="3907613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200" kern="1200" dirty="0">
                <a:solidFill>
                  <a:schemeClr val="tx1"/>
                </a:solidFill>
                <a:effectLst/>
                <a:latin typeface="+mn-lt"/>
                <a:ea typeface="+mn-ea"/>
                <a:cs typeface="+mn-cs"/>
              </a:rPr>
              <a:t>Почну з того, що це фігня. Я настійно рекомендую використовувати вищезгадані оцінки задоволеності користувачів </a:t>
            </a:r>
            <a:r>
              <a:rPr lang="en-US" sz="1200" kern="1200" dirty="0" err="1">
                <a:solidFill>
                  <a:schemeClr val="tx1"/>
                </a:solidFill>
                <a:effectLst/>
                <a:latin typeface="+mn-lt"/>
                <a:ea typeface="+mn-ea"/>
                <a:cs typeface="+mn-cs"/>
              </a:rPr>
              <a:t>Apdex</a:t>
            </a:r>
            <a:r>
              <a:rPr lang="en-US" sz="1200" kern="1200" dirty="0">
                <a:solidFill>
                  <a:schemeClr val="tx1"/>
                </a:solidFill>
                <a:effectLst/>
                <a:latin typeface="+mn-lt"/>
                <a:ea typeface="+mn-ea"/>
                <a:cs typeface="+mn-cs"/>
              </a:rPr>
              <a:t> </a:t>
            </a:r>
            <a:r>
              <a:rPr lang="uk-UA" sz="1200" kern="1200" dirty="0">
                <a:solidFill>
                  <a:schemeClr val="tx1"/>
                </a:solidFill>
                <a:effectLst/>
                <a:latin typeface="+mn-lt"/>
                <a:ea typeface="+mn-ea"/>
                <a:cs typeface="+mn-cs"/>
              </a:rPr>
              <a:t>як кращий спосіб відстеження загальної продуктивності. Однак, середні показники як і раніше корисні, як показники ефективності програми.</a:t>
            </a:r>
          </a:p>
          <a:p>
            <a:pPr marL="0" marR="0" lvl="0" indent="0" algn="l" defTabSz="914400" rtl="0" eaLnBrk="1" fontAlgn="auto" latinLnBrk="0" hangingPunct="1">
              <a:lnSpc>
                <a:spcPct val="100000"/>
              </a:lnSpc>
              <a:spcBef>
                <a:spcPts val="0"/>
              </a:spcBef>
              <a:spcAft>
                <a:spcPts val="0"/>
              </a:spcAft>
              <a:buClrTx/>
              <a:buSzTx/>
              <a:buFontTx/>
              <a:buNone/>
              <a:tabLst/>
              <a:defRPr/>
            </a:pPr>
            <a:r>
              <a:rPr lang="uk-UA" sz="1200" kern="1200" dirty="0">
                <a:solidFill>
                  <a:schemeClr val="tx1"/>
                </a:solidFill>
                <a:effectLst/>
                <a:latin typeface="+mn-lt"/>
                <a:ea typeface="+mn-ea"/>
                <a:cs typeface="+mn-cs"/>
              </a:rPr>
              <a:t>Сказати про метрику</a:t>
            </a:r>
            <a:endParaRPr lang="uk-UA" dirty="0"/>
          </a:p>
        </p:txBody>
      </p:sp>
      <p:sp>
        <p:nvSpPr>
          <p:cNvPr id="4" name="Місце для номера слайда 3"/>
          <p:cNvSpPr>
            <a:spLocks noGrp="1"/>
          </p:cNvSpPr>
          <p:nvPr>
            <p:ph type="sldNum" sz="quarter" idx="5"/>
          </p:nvPr>
        </p:nvSpPr>
        <p:spPr/>
        <p:txBody>
          <a:bodyPr/>
          <a:lstStyle/>
          <a:p>
            <a:fld id="{207B3061-95A3-4A52-86BE-B12EE3821D52}" type="slidenum">
              <a:rPr lang="uk-UA" smtClean="0"/>
              <a:t>14</a:t>
            </a:fld>
            <a:endParaRPr lang="uk-UA"/>
          </a:p>
        </p:txBody>
      </p:sp>
    </p:spTree>
    <p:extLst>
      <p:ext uri="{BB962C8B-B14F-4D97-AF65-F5344CB8AC3E}">
        <p14:creationId xmlns:p14="http://schemas.microsoft.com/office/powerpoint/2010/main" val="454333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200" kern="1200" dirty="0">
                <a:solidFill>
                  <a:schemeClr val="tx1"/>
                </a:solidFill>
                <a:effectLst/>
                <a:latin typeface="+mn-lt"/>
                <a:ea typeface="+mn-ea"/>
                <a:cs typeface="+mn-cs"/>
              </a:rPr>
              <a:t>Останнє, що потрібно побачити вашим користувачам - це помилки. Моніторинг частоти помилок є </a:t>
            </a:r>
            <a:r>
              <a:rPr lang="uk-UA" sz="1200" b="1" kern="1200" dirty="0">
                <a:solidFill>
                  <a:schemeClr val="tx1"/>
                </a:solidFill>
                <a:effectLst/>
                <a:latin typeface="+mn-lt"/>
                <a:ea typeface="+mn-ea"/>
                <a:cs typeface="+mn-cs"/>
              </a:rPr>
              <a:t>критичним</a:t>
            </a:r>
            <a:r>
              <a:rPr lang="uk-UA" sz="1200" kern="1200" dirty="0">
                <a:solidFill>
                  <a:schemeClr val="tx1"/>
                </a:solidFill>
                <a:effectLst/>
                <a:latin typeface="+mn-lt"/>
                <a:ea typeface="+mn-ea"/>
                <a:cs typeface="+mn-cs"/>
              </a:rPr>
              <a:t> показником продуктивності програми.</a:t>
            </a:r>
          </a:p>
          <a:p>
            <a:pPr marL="0" marR="0" lvl="0" indent="0" algn="l" defTabSz="914400" rtl="0" eaLnBrk="1" fontAlgn="auto" latinLnBrk="0" hangingPunct="1">
              <a:lnSpc>
                <a:spcPct val="100000"/>
              </a:lnSpc>
              <a:spcBef>
                <a:spcPts val="0"/>
              </a:spcBef>
              <a:spcAft>
                <a:spcPts val="0"/>
              </a:spcAft>
              <a:buClrTx/>
              <a:buSzTx/>
              <a:buFontTx/>
              <a:buNone/>
              <a:tabLst/>
              <a:defRPr/>
            </a:pPr>
            <a:r>
              <a:rPr lang="uk-UA" sz="1200" kern="1200" dirty="0" err="1">
                <a:solidFill>
                  <a:schemeClr val="tx1"/>
                </a:solidFill>
                <a:effectLst/>
                <a:latin typeface="+mn-lt"/>
                <a:ea typeface="+mn-ea"/>
                <a:cs typeface="+mn-cs"/>
              </a:rPr>
              <a:t>Впринципі</a:t>
            </a:r>
            <a:r>
              <a:rPr lang="uk-UA" sz="1200" kern="1200" dirty="0">
                <a:solidFill>
                  <a:schemeClr val="tx1"/>
                </a:solidFill>
                <a:effectLst/>
                <a:latin typeface="+mn-lt"/>
                <a:ea typeface="+mn-ea"/>
                <a:cs typeface="+mn-cs"/>
              </a:rPr>
              <a:t>, існує три різних способи відстеження помилок програми:</a:t>
            </a:r>
          </a:p>
          <a:p>
            <a:pPr marL="0" marR="0" lvl="0" indent="0" algn="l" defTabSz="914400" rtl="0" eaLnBrk="1" fontAlgn="auto" latinLnBrk="0" hangingPunct="1">
              <a:lnSpc>
                <a:spcPct val="100000"/>
              </a:lnSpc>
              <a:spcBef>
                <a:spcPts val="0"/>
              </a:spcBef>
              <a:spcAft>
                <a:spcPts val="0"/>
              </a:spcAft>
              <a:buClrTx/>
              <a:buSzTx/>
              <a:buFontTx/>
              <a:buNone/>
              <a:tabLst/>
              <a:defRPr/>
            </a:pPr>
            <a:r>
              <a:rPr lang="uk-UA" sz="1200" kern="1200" dirty="0">
                <a:solidFill>
                  <a:schemeClr val="tx1"/>
                </a:solidFill>
                <a:effectLst/>
                <a:latin typeface="+mn-lt"/>
                <a:ea typeface="+mn-ea"/>
                <a:cs typeface="+mn-cs"/>
              </a:rPr>
              <a:t>Помилка </a:t>
            </a:r>
            <a:r>
              <a:rPr lang="en-US" sz="1200" kern="1200" dirty="0">
                <a:solidFill>
                  <a:schemeClr val="tx1"/>
                </a:solidFill>
                <a:effectLst/>
                <a:latin typeface="+mn-lt"/>
                <a:ea typeface="+mn-ea"/>
                <a:cs typeface="+mn-cs"/>
              </a:rPr>
              <a:t>HTTP% - </a:t>
            </a:r>
            <a:r>
              <a:rPr lang="uk-UA" sz="1200" kern="1200" dirty="0">
                <a:solidFill>
                  <a:schemeClr val="tx1"/>
                </a:solidFill>
                <a:effectLst/>
                <a:latin typeface="+mn-lt"/>
                <a:ea typeface="+mn-ea"/>
                <a:cs typeface="+mn-cs"/>
              </a:rPr>
              <a:t>кількість веб-запитів, які закінчилися помилкою</a:t>
            </a:r>
          </a:p>
          <a:p>
            <a:pPr marL="0" marR="0" lvl="0" indent="0" algn="l" defTabSz="914400" rtl="0" eaLnBrk="1" fontAlgn="auto" latinLnBrk="0" hangingPunct="1">
              <a:lnSpc>
                <a:spcPct val="100000"/>
              </a:lnSpc>
              <a:spcBef>
                <a:spcPts val="0"/>
              </a:spcBef>
              <a:spcAft>
                <a:spcPts val="0"/>
              </a:spcAft>
              <a:buClrTx/>
              <a:buSzTx/>
              <a:buFontTx/>
              <a:buNone/>
              <a:tabLst/>
              <a:defRPr/>
            </a:pPr>
            <a:r>
              <a:rPr lang="uk-UA" sz="1200" kern="1200" dirty="0" err="1">
                <a:solidFill>
                  <a:schemeClr val="tx1"/>
                </a:solidFill>
                <a:effectLst/>
                <a:latin typeface="+mn-lt"/>
                <a:ea typeface="+mn-ea"/>
                <a:cs typeface="+mn-cs"/>
              </a:rPr>
              <a:t>Залоговані</a:t>
            </a:r>
            <a:r>
              <a:rPr lang="uk-UA" sz="1200" kern="1200" dirty="0">
                <a:solidFill>
                  <a:schemeClr val="tx1"/>
                </a:solidFill>
                <a:effectLst/>
                <a:latin typeface="+mn-lt"/>
                <a:ea typeface="+mn-ea"/>
                <a:cs typeface="+mn-cs"/>
              </a:rPr>
              <a:t> винятки - кількість помилок, що не обробляються та зареєстровані, у вашій програмі</a:t>
            </a:r>
          </a:p>
          <a:p>
            <a:pPr marL="0" marR="0" lvl="0" indent="0" algn="l" defTabSz="914400" rtl="0" eaLnBrk="1" fontAlgn="auto" latinLnBrk="0" hangingPunct="1">
              <a:lnSpc>
                <a:spcPct val="100000"/>
              </a:lnSpc>
              <a:spcBef>
                <a:spcPts val="0"/>
              </a:spcBef>
              <a:spcAft>
                <a:spcPts val="0"/>
              </a:spcAft>
              <a:buClrTx/>
              <a:buSzTx/>
              <a:buFontTx/>
              <a:buNone/>
              <a:tabLst/>
              <a:defRPr/>
            </a:pPr>
            <a:r>
              <a:rPr lang="uk-UA" sz="1200" kern="1200" dirty="0">
                <a:solidFill>
                  <a:schemeClr val="tx1"/>
                </a:solidFill>
                <a:effectLst/>
                <a:latin typeface="+mn-lt"/>
                <a:ea typeface="+mn-ea"/>
                <a:cs typeface="+mn-cs"/>
              </a:rPr>
              <a:t>Викинуті винятки - кількість всіх винятків, які були згенеровані</a:t>
            </a:r>
          </a:p>
          <a:p>
            <a:pPr marL="0" marR="0" lvl="0" indent="0" algn="l" defTabSz="914400" rtl="0" eaLnBrk="1" fontAlgn="auto" latinLnBrk="0" hangingPunct="1">
              <a:lnSpc>
                <a:spcPct val="100000"/>
              </a:lnSpc>
              <a:spcBef>
                <a:spcPts val="0"/>
              </a:spcBef>
              <a:spcAft>
                <a:spcPts val="0"/>
              </a:spcAft>
              <a:buClrTx/>
              <a:buSzTx/>
              <a:buFontTx/>
              <a:buNone/>
              <a:tabLst/>
              <a:defRPr/>
            </a:pPr>
            <a:r>
              <a:rPr lang="uk-UA" sz="1200" kern="1200" dirty="0">
                <a:solidFill>
                  <a:schemeClr val="tx1"/>
                </a:solidFill>
                <a:effectLst/>
                <a:latin typeface="+mn-lt"/>
                <a:ea typeface="+mn-ea"/>
                <a:cs typeface="+mn-cs"/>
              </a:rPr>
              <a:t>Загалом прийнято бачити тисячі винятків, які кидаються та ігноруються в програмі. Приховані помилки можуть спричинити багато проблем із продуктивністю програми.</a:t>
            </a:r>
            <a:endParaRPr lang="uk-UA" dirty="0"/>
          </a:p>
        </p:txBody>
      </p:sp>
      <p:sp>
        <p:nvSpPr>
          <p:cNvPr id="4" name="Місце для номера слайда 3"/>
          <p:cNvSpPr>
            <a:spLocks noGrp="1"/>
          </p:cNvSpPr>
          <p:nvPr>
            <p:ph type="sldNum" sz="quarter" idx="5"/>
          </p:nvPr>
        </p:nvSpPr>
        <p:spPr/>
        <p:txBody>
          <a:bodyPr/>
          <a:lstStyle/>
          <a:p>
            <a:fld id="{207B3061-95A3-4A52-86BE-B12EE3821D52}" type="slidenum">
              <a:rPr lang="uk-UA" smtClean="0"/>
              <a:t>15</a:t>
            </a:fld>
            <a:endParaRPr lang="uk-UA"/>
          </a:p>
        </p:txBody>
      </p:sp>
    </p:spTree>
    <p:extLst>
      <p:ext uri="{BB962C8B-B14F-4D97-AF65-F5344CB8AC3E}">
        <p14:creationId xmlns:p14="http://schemas.microsoft.com/office/powerpoint/2010/main" val="4232528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sz="1200" kern="1200" dirty="0">
                <a:solidFill>
                  <a:schemeClr val="tx1"/>
                </a:solidFill>
                <a:effectLst/>
                <a:latin typeface="+mn-lt"/>
                <a:ea typeface="+mn-ea"/>
                <a:cs typeface="+mn-cs"/>
              </a:rPr>
              <a:t>Допомагає контролювати кількість екземплярів аплікації. Це може прийти в нагоду, коли аплікація автоматично масштабується(наприклад на основі </a:t>
            </a:r>
            <a:r>
              <a:rPr lang="en-US" sz="1200" kern="1200" dirty="0">
                <a:solidFill>
                  <a:schemeClr val="tx1"/>
                </a:solidFill>
                <a:effectLst/>
                <a:latin typeface="+mn-lt"/>
                <a:ea typeface="+mn-ea"/>
                <a:cs typeface="+mn-cs"/>
              </a:rPr>
              <a:t>CPU</a:t>
            </a:r>
            <a:r>
              <a:rPr lang="uk-UA" sz="1200" kern="1200" dirty="0">
                <a:solidFill>
                  <a:schemeClr val="tx1"/>
                </a:solidFill>
                <a:effectLst/>
                <a:latin typeface="+mn-lt"/>
                <a:ea typeface="+mn-ea"/>
                <a:cs typeface="+mn-cs"/>
              </a:rPr>
              <a:t>), збільшується під час пікових </a:t>
            </a:r>
            <a:r>
              <a:rPr lang="uk-UA" sz="1200" kern="1200" dirty="0" err="1">
                <a:solidFill>
                  <a:schemeClr val="tx1"/>
                </a:solidFill>
                <a:effectLst/>
                <a:latin typeface="+mn-lt"/>
                <a:ea typeface="+mn-ea"/>
                <a:cs typeface="+mn-cs"/>
              </a:rPr>
              <a:t>нагрузок</a:t>
            </a:r>
            <a:r>
              <a:rPr lang="uk-UA" sz="1200" kern="1200" dirty="0">
                <a:solidFill>
                  <a:schemeClr val="tx1"/>
                </a:solidFill>
                <a:effectLst/>
                <a:latin typeface="+mn-lt"/>
                <a:ea typeface="+mn-ea"/>
                <a:cs typeface="+mn-cs"/>
              </a:rPr>
              <a:t> та зменшується в неробочий час, тим самим </a:t>
            </a:r>
            <a:r>
              <a:rPr lang="uk-UA" sz="1200" kern="1200" dirty="0" err="1">
                <a:solidFill>
                  <a:schemeClr val="tx1"/>
                </a:solidFill>
                <a:effectLst/>
                <a:latin typeface="+mn-lt"/>
                <a:ea typeface="+mn-ea"/>
                <a:cs typeface="+mn-cs"/>
              </a:rPr>
              <a:t>заоощаджуючи</a:t>
            </a:r>
            <a:r>
              <a:rPr lang="uk-UA" sz="1200" kern="1200" dirty="0">
                <a:solidFill>
                  <a:schemeClr val="tx1"/>
                </a:solidFill>
                <a:effectLst/>
                <a:latin typeface="+mn-lt"/>
                <a:ea typeface="+mn-ea"/>
                <a:cs typeface="+mn-cs"/>
              </a:rPr>
              <a:t> кошти. </a:t>
            </a:r>
            <a:endParaRPr lang="uk-UA" dirty="0"/>
          </a:p>
        </p:txBody>
      </p:sp>
      <p:sp>
        <p:nvSpPr>
          <p:cNvPr id="4" name="Місце для номера слайда 3"/>
          <p:cNvSpPr>
            <a:spLocks noGrp="1"/>
          </p:cNvSpPr>
          <p:nvPr>
            <p:ph type="sldNum" sz="quarter" idx="5"/>
          </p:nvPr>
        </p:nvSpPr>
        <p:spPr/>
        <p:txBody>
          <a:bodyPr/>
          <a:lstStyle/>
          <a:p>
            <a:fld id="{207B3061-95A3-4A52-86BE-B12EE3821D52}" type="slidenum">
              <a:rPr lang="uk-UA" smtClean="0"/>
              <a:t>16</a:t>
            </a:fld>
            <a:endParaRPr lang="uk-UA"/>
          </a:p>
        </p:txBody>
      </p:sp>
    </p:spTree>
    <p:extLst>
      <p:ext uri="{BB962C8B-B14F-4D97-AF65-F5344CB8AC3E}">
        <p14:creationId xmlns:p14="http://schemas.microsoft.com/office/powerpoint/2010/main" val="2304511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200" kern="1200" dirty="0">
                <a:solidFill>
                  <a:schemeClr val="tx1"/>
                </a:solidFill>
                <a:effectLst/>
                <a:latin typeface="+mn-lt"/>
                <a:ea typeface="+mn-ea"/>
                <a:cs typeface="+mn-cs"/>
              </a:rPr>
              <a:t>Це фактично рейтинг трафіку </a:t>
            </a:r>
            <a:r>
              <a:rPr lang="uk-UA" sz="1200" kern="1200" dirty="0" err="1">
                <a:solidFill>
                  <a:schemeClr val="tx1"/>
                </a:solidFill>
                <a:effectLst/>
                <a:latin typeface="+mn-lt"/>
                <a:ea typeface="+mn-ea"/>
                <a:cs typeface="+mn-cs"/>
              </a:rPr>
              <a:t>аплікції</a:t>
            </a:r>
            <a:r>
              <a:rPr lang="uk-UA" sz="1200" kern="1200" dirty="0">
                <a:solidFill>
                  <a:schemeClr val="tx1"/>
                </a:solidFill>
                <a:effectLst/>
                <a:latin typeface="+mn-lt"/>
                <a:ea typeface="+mn-ea"/>
                <a:cs typeface="+mn-cs"/>
              </a:rPr>
              <a:t>. Допомагає відстежувати пікові години, сплески чи неактивні години, як </a:t>
            </a:r>
            <a:r>
              <a:rPr lang="uk-UA" sz="1200" kern="1200" dirty="0" err="1">
                <a:solidFill>
                  <a:schemeClr val="tx1"/>
                </a:solidFill>
                <a:effectLst/>
                <a:latin typeface="+mn-lt"/>
                <a:ea typeface="+mn-ea"/>
                <a:cs typeface="+mn-cs"/>
              </a:rPr>
              <a:t>апліцікації</a:t>
            </a:r>
            <a:r>
              <a:rPr lang="uk-UA" sz="1200" kern="1200" dirty="0">
                <a:solidFill>
                  <a:schemeClr val="tx1"/>
                </a:solidFill>
                <a:effectLst/>
                <a:latin typeface="+mn-lt"/>
                <a:ea typeface="+mn-ea"/>
                <a:cs typeface="+mn-cs"/>
              </a:rPr>
              <a:t> </a:t>
            </a:r>
            <a:r>
              <a:rPr lang="uk-UA" sz="1200" kern="1200" dirty="0" err="1">
                <a:solidFill>
                  <a:schemeClr val="tx1"/>
                </a:solidFill>
                <a:effectLst/>
                <a:latin typeface="+mn-lt"/>
                <a:ea typeface="+mn-ea"/>
                <a:cs typeface="+mn-cs"/>
              </a:rPr>
              <a:t>вцілому</a:t>
            </a:r>
            <a:r>
              <a:rPr lang="uk-UA" sz="1200" kern="1200" dirty="0">
                <a:solidFill>
                  <a:schemeClr val="tx1"/>
                </a:solidFill>
                <a:effectLst/>
                <a:latin typeface="+mn-lt"/>
                <a:ea typeface="+mn-ea"/>
                <a:cs typeface="+mn-cs"/>
              </a:rPr>
              <a:t> так і кожного </a:t>
            </a:r>
            <a:r>
              <a:rPr lang="en-US" sz="1200" kern="1200" dirty="0">
                <a:solidFill>
                  <a:schemeClr val="tx1"/>
                </a:solidFill>
                <a:effectLst/>
                <a:latin typeface="+mn-lt"/>
                <a:ea typeface="+mn-ea"/>
                <a:cs typeface="+mn-cs"/>
              </a:rPr>
              <a:t>API</a:t>
            </a:r>
            <a:r>
              <a:rPr lang="uk-UA" sz="1200" kern="1200" dirty="0">
                <a:solidFill>
                  <a:schemeClr val="tx1"/>
                </a:solidFill>
                <a:effectLst/>
                <a:latin typeface="+mn-lt"/>
                <a:ea typeface="+mn-ea"/>
                <a:cs typeface="+mn-cs"/>
              </a:rPr>
              <a:t> </a:t>
            </a:r>
            <a:r>
              <a:rPr lang="uk-UA" sz="1200" kern="1200" dirty="0" err="1">
                <a:solidFill>
                  <a:schemeClr val="tx1"/>
                </a:solidFill>
                <a:effectLst/>
                <a:latin typeface="+mn-lt"/>
                <a:ea typeface="+mn-ea"/>
                <a:cs typeface="+mn-cs"/>
              </a:rPr>
              <a:t>поокремо</a:t>
            </a:r>
            <a:r>
              <a:rPr lang="uk-UA"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uk-UA" sz="1200" kern="1200" dirty="0">
                <a:solidFill>
                  <a:schemeClr val="tx1"/>
                </a:solidFill>
                <a:effectLst/>
                <a:latin typeface="+mn-lt"/>
                <a:ea typeface="+mn-ea"/>
                <a:cs typeface="+mn-cs"/>
              </a:rPr>
              <a:t>Розуміння, скільки трафіку отримує ваша програма, вплине на успіх вашої програми. Потенційно на всі інші показники ефективності додатків впливає збільшення або зменшення трафіку. Швидкість запитів </a:t>
            </a:r>
            <a:r>
              <a:rPr lang="uk-UA" sz="1200" kern="1200" dirty="0" err="1">
                <a:solidFill>
                  <a:schemeClr val="tx1"/>
                </a:solidFill>
                <a:effectLst/>
                <a:latin typeface="+mn-lt"/>
                <a:ea typeface="+mn-ea"/>
                <a:cs typeface="+mn-cs"/>
              </a:rPr>
              <a:t>співставляється</a:t>
            </a:r>
            <a:r>
              <a:rPr lang="uk-UA" sz="1200" kern="1200" dirty="0">
                <a:solidFill>
                  <a:schemeClr val="tx1"/>
                </a:solidFill>
                <a:effectLst/>
                <a:latin typeface="+mn-lt"/>
                <a:ea typeface="+mn-ea"/>
                <a:cs typeface="+mn-cs"/>
              </a:rPr>
              <a:t> з іншими показниками ефективності програми, щоб зрозуміти динаміку масштабування вашої програми.</a:t>
            </a:r>
          </a:p>
          <a:p>
            <a:pPr marL="0" marR="0" lvl="0" indent="0" algn="l" defTabSz="914400" rtl="0" eaLnBrk="1" fontAlgn="auto" latinLnBrk="0" hangingPunct="1">
              <a:lnSpc>
                <a:spcPct val="100000"/>
              </a:lnSpc>
              <a:spcBef>
                <a:spcPts val="0"/>
              </a:spcBef>
              <a:spcAft>
                <a:spcPts val="0"/>
              </a:spcAft>
              <a:buClrTx/>
              <a:buSzTx/>
              <a:buFontTx/>
              <a:buNone/>
              <a:tabLst/>
              <a:defRPr/>
            </a:pPr>
            <a:r>
              <a:rPr lang="uk-UA" sz="1200" kern="1200" dirty="0">
                <a:solidFill>
                  <a:schemeClr val="tx1"/>
                </a:solidFill>
                <a:effectLst/>
                <a:latin typeface="+mn-lt"/>
                <a:ea typeface="+mn-ea"/>
                <a:cs typeface="+mn-cs"/>
              </a:rPr>
              <a:t>Моніторинг швидкості запиту також може бути корисним для спостереження за сплесками або навіть бездіяльністю. Якщо у вас є зайнятий </a:t>
            </a:r>
            <a:r>
              <a:rPr lang="en-US" sz="1200" kern="1200" dirty="0">
                <a:solidFill>
                  <a:schemeClr val="tx1"/>
                </a:solidFill>
                <a:effectLst/>
                <a:latin typeface="+mn-lt"/>
                <a:ea typeface="+mn-ea"/>
                <a:cs typeface="+mn-cs"/>
              </a:rPr>
              <a:t>API, </a:t>
            </a:r>
            <a:r>
              <a:rPr lang="uk-UA" sz="1200" kern="1200" dirty="0">
                <a:solidFill>
                  <a:schemeClr val="tx1"/>
                </a:solidFill>
                <a:effectLst/>
                <a:latin typeface="+mn-lt"/>
                <a:ea typeface="+mn-ea"/>
                <a:cs typeface="+mn-cs"/>
              </a:rPr>
              <a:t>який раптом не отримує трафіку взагалі, це звичайно не добре. Аналогічний, але дещо інший показник для відстеження - кількість одночасних користувачів. Це ще один цікавий показник для відстеження, щоб побачити, як він співвідноситься.</a:t>
            </a:r>
          </a:p>
          <a:p>
            <a:pPr marL="0" marR="0" lvl="0" indent="0" algn="l" defTabSz="914400" rtl="0" eaLnBrk="1" fontAlgn="auto" latinLnBrk="0" hangingPunct="1">
              <a:lnSpc>
                <a:spcPct val="100000"/>
              </a:lnSpc>
              <a:spcBef>
                <a:spcPts val="0"/>
              </a:spcBef>
              <a:spcAft>
                <a:spcPts val="0"/>
              </a:spcAft>
              <a:buClrTx/>
              <a:buSzTx/>
              <a:buFontTx/>
              <a:buNone/>
              <a:tabLst/>
              <a:defRPr/>
            </a:pPr>
            <a:endParaRPr lang="uk-UA" dirty="0"/>
          </a:p>
        </p:txBody>
      </p:sp>
      <p:sp>
        <p:nvSpPr>
          <p:cNvPr id="4" name="Місце для номера слайда 3"/>
          <p:cNvSpPr>
            <a:spLocks noGrp="1"/>
          </p:cNvSpPr>
          <p:nvPr>
            <p:ph type="sldNum" sz="quarter" idx="5"/>
          </p:nvPr>
        </p:nvSpPr>
        <p:spPr/>
        <p:txBody>
          <a:bodyPr/>
          <a:lstStyle/>
          <a:p>
            <a:fld id="{207B3061-95A3-4A52-86BE-B12EE3821D52}" type="slidenum">
              <a:rPr lang="uk-UA" smtClean="0"/>
              <a:t>17</a:t>
            </a:fld>
            <a:endParaRPr lang="uk-UA"/>
          </a:p>
        </p:txBody>
      </p:sp>
    </p:spTree>
    <p:extLst>
      <p:ext uri="{BB962C8B-B14F-4D97-AF65-F5344CB8AC3E}">
        <p14:creationId xmlns:p14="http://schemas.microsoft.com/office/powerpoint/2010/main" val="1668979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200" kern="1200" dirty="0">
                <a:solidFill>
                  <a:schemeClr val="tx1"/>
                </a:solidFill>
                <a:effectLst/>
                <a:latin typeface="+mn-lt"/>
                <a:ea typeface="+mn-ea"/>
                <a:cs typeface="+mn-cs"/>
              </a:rPr>
              <a:t>Ця метрика відстежує використання CPU сервера, на якому розгорнута аплікація. Варто зазначити що це досить важлива штука так, як проблеми з навантаженням процесора прямо впливають на роботу аплікації.</a:t>
            </a:r>
            <a:br>
              <a:rPr lang="uk-UA" sz="1200" kern="1200" dirty="0">
                <a:solidFill>
                  <a:schemeClr val="tx1"/>
                </a:solidFill>
                <a:effectLst/>
                <a:latin typeface="+mn-lt"/>
                <a:ea typeface="+mn-ea"/>
                <a:cs typeface="+mn-cs"/>
              </a:rPr>
            </a:br>
            <a:r>
              <a:rPr lang="uk-UA" sz="1200" kern="1200" dirty="0">
                <a:solidFill>
                  <a:schemeClr val="tx1"/>
                </a:solidFill>
                <a:effectLst/>
                <a:latin typeface="+mn-lt"/>
                <a:ea typeface="+mn-ea"/>
                <a:cs typeface="+mn-cs"/>
              </a:rPr>
              <a:t>З досвіду можу сказати, що ця метрика врятувала н-годин розборів </a:t>
            </a:r>
            <a:r>
              <a:rPr lang="uk-UA" sz="1200" kern="1200" dirty="0" err="1">
                <a:solidFill>
                  <a:schemeClr val="tx1"/>
                </a:solidFill>
                <a:effectLst/>
                <a:latin typeface="+mn-lt"/>
                <a:ea typeface="+mn-ea"/>
                <a:cs typeface="+mn-cs"/>
              </a:rPr>
              <a:t>логів</a:t>
            </a:r>
            <a:r>
              <a:rPr lang="uk-UA" sz="1200" kern="1200" dirty="0">
                <a:solidFill>
                  <a:schemeClr val="tx1"/>
                </a:solidFill>
                <a:effectLst/>
                <a:latin typeface="+mn-lt"/>
                <a:ea typeface="+mn-ea"/>
                <a:cs typeface="+mn-cs"/>
              </a:rPr>
              <a:t> і «</a:t>
            </a:r>
            <a:r>
              <a:rPr lang="uk-UA" sz="1200" kern="1200" dirty="0" err="1">
                <a:solidFill>
                  <a:schemeClr val="tx1"/>
                </a:solidFill>
                <a:effectLst/>
                <a:latin typeface="+mn-lt"/>
                <a:ea typeface="+mn-ea"/>
                <a:cs typeface="+mn-cs"/>
              </a:rPr>
              <a:t>вияснянь</a:t>
            </a:r>
            <a:r>
              <a:rPr lang="uk-UA" sz="1200" kern="1200" dirty="0">
                <a:solidFill>
                  <a:schemeClr val="tx1"/>
                </a:solidFill>
                <a:effectLst/>
                <a:latin typeface="+mn-lt"/>
                <a:ea typeface="+mn-ea"/>
                <a:cs typeface="+mn-cs"/>
              </a:rPr>
              <a:t> стосунків» з </a:t>
            </a:r>
            <a:r>
              <a:rPr lang="uk-UA" sz="1200" kern="1200" dirty="0" err="1">
                <a:solidFill>
                  <a:schemeClr val="tx1"/>
                </a:solidFill>
                <a:effectLst/>
                <a:latin typeface="+mn-lt"/>
                <a:ea typeface="+mn-ea"/>
                <a:cs typeface="+mn-cs"/>
              </a:rPr>
              <a:t>датацентром</a:t>
            </a:r>
            <a:endParaRPr lang="uk-UA" dirty="0"/>
          </a:p>
        </p:txBody>
      </p:sp>
      <p:sp>
        <p:nvSpPr>
          <p:cNvPr id="4" name="Місце для номера слайда 3"/>
          <p:cNvSpPr>
            <a:spLocks noGrp="1"/>
          </p:cNvSpPr>
          <p:nvPr>
            <p:ph type="sldNum" sz="quarter" idx="5"/>
          </p:nvPr>
        </p:nvSpPr>
        <p:spPr/>
        <p:txBody>
          <a:bodyPr/>
          <a:lstStyle/>
          <a:p>
            <a:fld id="{207B3061-95A3-4A52-86BE-B12EE3821D52}" type="slidenum">
              <a:rPr lang="uk-UA" smtClean="0"/>
              <a:t>18</a:t>
            </a:fld>
            <a:endParaRPr lang="uk-UA"/>
          </a:p>
        </p:txBody>
      </p:sp>
    </p:spTree>
    <p:extLst>
      <p:ext uri="{BB962C8B-B14F-4D97-AF65-F5344CB8AC3E}">
        <p14:creationId xmlns:p14="http://schemas.microsoft.com/office/powerpoint/2010/main" val="3675727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200" kern="1200" dirty="0">
                <a:solidFill>
                  <a:schemeClr val="tx1"/>
                </a:solidFill>
                <a:effectLst/>
                <a:latin typeface="+mn-lt"/>
                <a:ea typeface="+mn-ea"/>
                <a:cs typeface="+mn-cs"/>
              </a:rPr>
              <a:t>Ще одна досить важлива штука. Як видно з назви – це рейтинг доступності аплікації, чи раптом вона не лежить, висить і </a:t>
            </a:r>
            <a:r>
              <a:rPr lang="uk-UA" sz="1200" kern="1200" dirty="0" err="1">
                <a:solidFill>
                  <a:schemeClr val="tx1"/>
                </a:solidFill>
                <a:effectLst/>
                <a:latin typeface="+mn-lt"/>
                <a:ea typeface="+mn-ea"/>
                <a:cs typeface="+mn-cs"/>
              </a:rPr>
              <a:t>тд</a:t>
            </a:r>
            <a:r>
              <a:rPr lang="uk-UA" sz="1200" kern="1200" dirty="0">
                <a:solidFill>
                  <a:schemeClr val="tx1"/>
                </a:solidFill>
                <a:effectLst/>
                <a:latin typeface="+mn-lt"/>
                <a:ea typeface="+mn-ea"/>
                <a:cs typeface="+mn-cs"/>
              </a:rPr>
              <a:t>. Суть полягає у </a:t>
            </a:r>
            <a:r>
              <a:rPr lang="uk-UA" sz="1200" kern="1200" dirty="0" err="1">
                <a:solidFill>
                  <a:schemeClr val="tx1"/>
                </a:solidFill>
                <a:effectLst/>
                <a:latin typeface="+mn-lt"/>
                <a:ea typeface="+mn-ea"/>
                <a:cs typeface="+mn-cs"/>
              </a:rPr>
              <a:t>пінгувані</a:t>
            </a:r>
            <a:r>
              <a:rPr lang="uk-UA" sz="1200" kern="1200" dirty="0">
                <a:solidFill>
                  <a:schemeClr val="tx1"/>
                </a:solidFill>
                <a:effectLst/>
                <a:latin typeface="+mn-lt"/>
                <a:ea typeface="+mn-ea"/>
                <a:cs typeface="+mn-cs"/>
              </a:rPr>
              <a:t>(різними способами) сервера, що певний проміжок часу і перевірка відповіді/часу чи збігаються з допустимими.</a:t>
            </a:r>
            <a:endParaRPr lang="uk-UA" dirty="0"/>
          </a:p>
        </p:txBody>
      </p:sp>
      <p:sp>
        <p:nvSpPr>
          <p:cNvPr id="4" name="Місце для номера слайда 3"/>
          <p:cNvSpPr>
            <a:spLocks noGrp="1"/>
          </p:cNvSpPr>
          <p:nvPr>
            <p:ph type="sldNum" sz="quarter" idx="5"/>
          </p:nvPr>
        </p:nvSpPr>
        <p:spPr/>
        <p:txBody>
          <a:bodyPr/>
          <a:lstStyle/>
          <a:p>
            <a:fld id="{207B3061-95A3-4A52-86BE-B12EE3821D52}" type="slidenum">
              <a:rPr lang="uk-UA" smtClean="0"/>
              <a:t>19</a:t>
            </a:fld>
            <a:endParaRPr lang="uk-UA"/>
          </a:p>
        </p:txBody>
      </p:sp>
    </p:spTree>
    <p:extLst>
      <p:ext uri="{BB962C8B-B14F-4D97-AF65-F5344CB8AC3E}">
        <p14:creationId xmlns:p14="http://schemas.microsoft.com/office/powerpoint/2010/main" val="311847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200" kern="1200" dirty="0">
                <a:solidFill>
                  <a:schemeClr val="tx1"/>
                </a:solidFill>
                <a:effectLst/>
                <a:latin typeface="+mn-lt"/>
                <a:ea typeface="+mn-ea"/>
                <a:cs typeface="+mn-cs"/>
              </a:rPr>
              <a:t>Якщо ваша програма написана на .</a:t>
            </a:r>
            <a:r>
              <a:rPr lang="en-US" sz="1200" kern="1200" dirty="0">
                <a:solidFill>
                  <a:schemeClr val="tx1"/>
                </a:solidFill>
                <a:effectLst/>
                <a:latin typeface="+mn-lt"/>
                <a:ea typeface="+mn-ea"/>
                <a:cs typeface="+mn-cs"/>
              </a:rPr>
              <a:t>NET, C # </a:t>
            </a:r>
            <a:r>
              <a:rPr lang="uk-UA" sz="1200" kern="1200" dirty="0">
                <a:solidFill>
                  <a:schemeClr val="tx1"/>
                </a:solidFill>
                <a:effectLst/>
                <a:latin typeface="+mn-lt"/>
                <a:ea typeface="+mn-ea"/>
                <a:cs typeface="+mn-cs"/>
              </a:rPr>
              <a:t>або інших мовах програмування, які використовують збір сміття, ви, ймовірно, знаєте про проблеми з ефективністю, які можуть виникнути з цього приводу. Якщо відбувається збирання сміття, це може призупинити процес і може використовувати багато процесора.</a:t>
            </a:r>
          </a:p>
          <a:p>
            <a:pPr marL="0" marR="0" lvl="0" indent="0" algn="l" defTabSz="914400" rtl="0" eaLnBrk="1" fontAlgn="auto" latinLnBrk="0" hangingPunct="1">
              <a:lnSpc>
                <a:spcPct val="100000"/>
              </a:lnSpc>
              <a:spcBef>
                <a:spcPts val="0"/>
              </a:spcBef>
              <a:spcAft>
                <a:spcPts val="0"/>
              </a:spcAft>
              <a:buClrTx/>
              <a:buSzTx/>
              <a:buFontTx/>
              <a:buNone/>
              <a:tabLst/>
              <a:defRPr/>
            </a:pPr>
            <a:r>
              <a:rPr lang="uk-UA" sz="1200" kern="1200" dirty="0">
                <a:solidFill>
                  <a:schemeClr val="tx1"/>
                </a:solidFill>
                <a:effectLst/>
                <a:latin typeface="+mn-lt"/>
                <a:ea typeface="+mn-ea"/>
                <a:cs typeface="+mn-cs"/>
              </a:rPr>
              <a:t>Метрика </a:t>
            </a:r>
            <a:r>
              <a:rPr lang="en-US" sz="1200" i="1" dirty="0">
                <a:solidFill>
                  <a:schemeClr val="tx2"/>
                </a:solidFill>
                <a:latin typeface="Times New Roman" panose="02020603050405020304" pitchFamily="18" charset="0"/>
                <a:cs typeface="Times New Roman" panose="02020603050405020304" pitchFamily="18" charset="0"/>
              </a:rPr>
              <a:t>Garbage Collection</a:t>
            </a:r>
            <a:r>
              <a:rPr lang="uk-UA" sz="1200" kern="1200" dirty="0">
                <a:solidFill>
                  <a:schemeClr val="tx1"/>
                </a:solidFill>
                <a:effectLst/>
                <a:latin typeface="+mn-lt"/>
                <a:ea typeface="+mn-ea"/>
                <a:cs typeface="+mn-cs"/>
              </a:rPr>
              <a:t> може бути не першою, про яку б ви подумали. Це може бути прихована проблема продуктивності, яка завжди є хорошою ідеєю, щоб слідкувати за цим.</a:t>
            </a:r>
          </a:p>
          <a:p>
            <a:pPr marL="0" marR="0" lvl="0" indent="0" algn="l" defTabSz="914400" rtl="0" eaLnBrk="1" fontAlgn="auto" latinLnBrk="0" hangingPunct="1">
              <a:lnSpc>
                <a:spcPct val="100000"/>
              </a:lnSpc>
              <a:spcBef>
                <a:spcPts val="0"/>
              </a:spcBef>
              <a:spcAft>
                <a:spcPts val="0"/>
              </a:spcAft>
              <a:buClrTx/>
              <a:buSzTx/>
              <a:buFontTx/>
              <a:buNone/>
              <a:tabLst/>
              <a:defRPr/>
            </a:pPr>
            <a:r>
              <a:rPr lang="uk-UA" sz="1200" kern="1200" dirty="0">
                <a:solidFill>
                  <a:schemeClr val="tx1"/>
                </a:solidFill>
                <a:effectLst/>
                <a:latin typeface="+mn-lt"/>
                <a:ea typeface="+mn-ea"/>
                <a:cs typeface="+mn-cs"/>
              </a:rPr>
              <a:t>Для .</a:t>
            </a:r>
            <a:r>
              <a:rPr lang="en-US" sz="1200" kern="1200" dirty="0">
                <a:solidFill>
                  <a:schemeClr val="tx1"/>
                </a:solidFill>
                <a:effectLst/>
                <a:latin typeface="+mn-lt"/>
                <a:ea typeface="+mn-ea"/>
                <a:cs typeface="+mn-cs"/>
              </a:rPr>
              <a:t>NET </a:t>
            </a:r>
            <a:r>
              <a:rPr lang="uk-UA" sz="1200" kern="1200" dirty="0">
                <a:solidFill>
                  <a:schemeClr val="tx1"/>
                </a:solidFill>
                <a:effectLst/>
                <a:latin typeface="+mn-lt"/>
                <a:ea typeface="+mn-ea"/>
                <a:cs typeface="+mn-cs"/>
              </a:rPr>
              <a:t>ви можете відстежувати це за допомогою лічильника продуктивності "% </a:t>
            </a:r>
            <a:r>
              <a:rPr lang="en-US" sz="1200" kern="1200" dirty="0">
                <a:solidFill>
                  <a:schemeClr val="tx1"/>
                </a:solidFill>
                <a:effectLst/>
                <a:latin typeface="+mn-lt"/>
                <a:ea typeface="+mn-ea"/>
                <a:cs typeface="+mn-cs"/>
              </a:rPr>
              <a:t>GC Time". Java </a:t>
            </a:r>
            <a:r>
              <a:rPr lang="uk-UA" sz="1200" kern="1200" dirty="0">
                <a:solidFill>
                  <a:schemeClr val="tx1"/>
                </a:solidFill>
                <a:effectLst/>
                <a:latin typeface="+mn-lt"/>
                <a:ea typeface="+mn-ea"/>
                <a:cs typeface="+mn-cs"/>
              </a:rPr>
              <a:t>має подібні можливості за допомогою </a:t>
            </a:r>
            <a:r>
              <a:rPr lang="en-US" sz="1200" kern="1200" dirty="0">
                <a:solidFill>
                  <a:schemeClr val="tx1"/>
                </a:solidFill>
                <a:effectLst/>
                <a:latin typeface="+mn-lt"/>
                <a:ea typeface="+mn-ea"/>
                <a:cs typeface="+mn-cs"/>
              </a:rPr>
              <a:t>JMX-</a:t>
            </a:r>
            <a:r>
              <a:rPr lang="uk-UA" sz="1200" kern="1200" dirty="0">
                <a:solidFill>
                  <a:schemeClr val="tx1"/>
                </a:solidFill>
                <a:effectLst/>
                <a:latin typeface="+mn-lt"/>
                <a:ea typeface="+mn-ea"/>
                <a:cs typeface="+mn-cs"/>
              </a:rPr>
              <a:t>метрики. </a:t>
            </a:r>
            <a:r>
              <a:rPr lang="en-US" sz="1200" kern="1200" dirty="0">
                <a:solidFill>
                  <a:schemeClr val="tx1"/>
                </a:solidFill>
                <a:effectLst/>
                <a:latin typeface="+mn-lt"/>
                <a:ea typeface="+mn-ea"/>
                <a:cs typeface="+mn-cs"/>
              </a:rPr>
              <a:t>Retrace </a:t>
            </a:r>
            <a:r>
              <a:rPr lang="uk-UA" sz="1200" kern="1200" dirty="0">
                <a:solidFill>
                  <a:schemeClr val="tx1"/>
                </a:solidFill>
                <a:effectLst/>
                <a:latin typeface="+mn-lt"/>
                <a:ea typeface="+mn-ea"/>
                <a:cs typeface="+mn-cs"/>
              </a:rPr>
              <a:t>може контролювати їх за допомогою своїх метрик додатків</a:t>
            </a:r>
          </a:p>
          <a:p>
            <a:pPr marL="0" marR="0" lvl="0" indent="0" algn="l" defTabSz="914400" rtl="0" eaLnBrk="1" fontAlgn="auto" latinLnBrk="0" hangingPunct="1">
              <a:lnSpc>
                <a:spcPct val="100000"/>
              </a:lnSpc>
              <a:spcBef>
                <a:spcPts val="0"/>
              </a:spcBef>
              <a:spcAft>
                <a:spcPts val="0"/>
              </a:spcAft>
              <a:buClrTx/>
              <a:buSzTx/>
              <a:buFontTx/>
              <a:buNone/>
              <a:tabLst/>
              <a:defRPr/>
            </a:pPr>
            <a:r>
              <a:rPr lang="uk-UA" sz="1200" kern="1200" dirty="0">
                <a:solidFill>
                  <a:schemeClr val="tx1"/>
                </a:solidFill>
                <a:effectLst/>
                <a:latin typeface="+mn-lt"/>
                <a:ea typeface="+mn-ea"/>
                <a:cs typeface="+mn-cs"/>
              </a:rPr>
              <a:t>Тут наведено загальні метрики, але цей список можна продовжувати(</a:t>
            </a:r>
            <a:r>
              <a:rPr lang="en-US" sz="1200" kern="1200" dirty="0">
                <a:solidFill>
                  <a:schemeClr val="tx1"/>
                </a:solidFill>
                <a:effectLst/>
                <a:latin typeface="+mn-lt"/>
                <a:ea typeface="+mn-ea"/>
                <a:cs typeface="+mn-cs"/>
              </a:rPr>
              <a:t>page view, user-agents….</a:t>
            </a:r>
            <a:r>
              <a:rPr lang="uk-UA" sz="1200" kern="1200" dirty="0">
                <a:solidFill>
                  <a:schemeClr val="tx1"/>
                </a:solidFill>
                <a:effectLst/>
                <a:latin typeface="+mn-lt"/>
                <a:ea typeface="+mn-ea"/>
                <a:cs typeface="+mn-cs"/>
              </a:rPr>
              <a:t>)</a:t>
            </a:r>
          </a:p>
        </p:txBody>
      </p:sp>
      <p:sp>
        <p:nvSpPr>
          <p:cNvPr id="4" name="Місце для номера слайда 3"/>
          <p:cNvSpPr>
            <a:spLocks noGrp="1"/>
          </p:cNvSpPr>
          <p:nvPr>
            <p:ph type="sldNum" sz="quarter" idx="5"/>
          </p:nvPr>
        </p:nvSpPr>
        <p:spPr/>
        <p:txBody>
          <a:bodyPr/>
          <a:lstStyle/>
          <a:p>
            <a:fld id="{207B3061-95A3-4A52-86BE-B12EE3821D52}" type="slidenum">
              <a:rPr lang="uk-UA" smtClean="0"/>
              <a:t>20</a:t>
            </a:fld>
            <a:endParaRPr lang="uk-UA"/>
          </a:p>
        </p:txBody>
      </p:sp>
    </p:spTree>
    <p:extLst>
      <p:ext uri="{BB962C8B-B14F-4D97-AF65-F5344CB8AC3E}">
        <p14:creationId xmlns:p14="http://schemas.microsoft.com/office/powerpoint/2010/main" val="36062364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dirty="0" err="1">
                <a:solidFill>
                  <a:schemeClr val="tx1"/>
                </a:solidFill>
                <a:effectLst/>
                <a:latin typeface="+mn-lt"/>
                <a:ea typeface="+mn-ea"/>
                <a:cs typeface="+mn-cs"/>
              </a:rPr>
              <a:t>Вимірювання</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продуктивності</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додатків</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необхідне</a:t>
            </a:r>
            <a:r>
              <a:rPr lang="ru-RU" sz="1200" kern="1200" dirty="0">
                <a:solidFill>
                  <a:schemeClr val="tx1"/>
                </a:solidFill>
                <a:effectLst/>
                <a:latin typeface="+mn-lt"/>
                <a:ea typeface="+mn-ea"/>
                <a:cs typeface="+mn-cs"/>
              </a:rPr>
              <a:t> для </a:t>
            </a:r>
            <a:r>
              <a:rPr lang="ru-RU" sz="1200" kern="1200" dirty="0" err="1">
                <a:solidFill>
                  <a:schemeClr val="tx1"/>
                </a:solidFill>
                <a:effectLst/>
                <a:latin typeface="+mn-lt"/>
                <a:ea typeface="+mn-ea"/>
                <a:cs typeface="+mn-cs"/>
              </a:rPr>
              <a:t>всіх</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типів</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програм</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Залежно</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від</a:t>
            </a:r>
            <a:r>
              <a:rPr lang="ru-RU" sz="1200" kern="1200" dirty="0">
                <a:solidFill>
                  <a:schemeClr val="tx1"/>
                </a:solidFill>
                <a:effectLst/>
                <a:latin typeface="+mn-lt"/>
                <a:ea typeface="+mn-ea"/>
                <a:cs typeface="+mn-cs"/>
              </a:rPr>
              <a:t> типу </a:t>
            </a:r>
            <a:r>
              <a:rPr lang="ru-RU" sz="1200" kern="1200" dirty="0" err="1">
                <a:solidFill>
                  <a:schemeClr val="tx1"/>
                </a:solidFill>
                <a:effectLst/>
                <a:latin typeface="+mn-lt"/>
                <a:ea typeface="+mn-ea"/>
                <a:cs typeface="+mn-cs"/>
              </a:rPr>
              <a:t>вашого</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додатку</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може</a:t>
            </a:r>
            <a:r>
              <a:rPr lang="ru-RU" sz="1200" kern="1200" dirty="0">
                <a:solidFill>
                  <a:schemeClr val="tx1"/>
                </a:solidFill>
                <a:effectLst/>
                <a:latin typeface="+mn-lt"/>
                <a:ea typeface="+mn-ea"/>
                <a:cs typeface="+mn-cs"/>
              </a:rPr>
              <a:t> бути </a:t>
            </a:r>
            <a:r>
              <a:rPr lang="ru-RU" sz="1200" kern="1200" dirty="0" err="1">
                <a:solidFill>
                  <a:schemeClr val="tx1"/>
                </a:solidFill>
                <a:effectLst/>
                <a:latin typeface="+mn-lt"/>
                <a:ea typeface="+mn-ea"/>
                <a:cs typeface="+mn-cs"/>
              </a:rPr>
              <a:t>багато</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інших</a:t>
            </a:r>
            <a:r>
              <a:rPr lang="ru-RU" sz="1200" kern="1200" dirty="0">
                <a:solidFill>
                  <a:schemeClr val="tx1"/>
                </a:solidFill>
                <a:effectLst/>
                <a:latin typeface="+mn-lt"/>
                <a:ea typeface="+mn-ea"/>
                <a:cs typeface="+mn-cs"/>
              </a:rPr>
              <a:t> потреб у </a:t>
            </a:r>
            <a:r>
              <a:rPr lang="ru-RU" sz="1200" kern="1200" dirty="0" err="1">
                <a:solidFill>
                  <a:schemeClr val="tx1"/>
                </a:solidFill>
                <a:effectLst/>
                <a:latin typeface="+mn-lt"/>
                <a:ea typeface="+mn-ea"/>
                <a:cs typeface="+mn-cs"/>
              </a:rPr>
              <a:t>моніторингу</a:t>
            </a:r>
            <a:r>
              <a:rPr lang="ru-RU" sz="1200" kern="1200" dirty="0">
                <a:solidFill>
                  <a:schemeClr val="tx1"/>
                </a:solidFill>
                <a:effectLst/>
                <a:latin typeface="+mn-lt"/>
                <a:ea typeface="+mn-ea"/>
                <a:cs typeface="+mn-cs"/>
              </a:rPr>
              <a:t>.</a:t>
            </a:r>
          </a:p>
        </p:txBody>
      </p:sp>
      <p:sp>
        <p:nvSpPr>
          <p:cNvPr id="4" name="Місце для номера слайда 3"/>
          <p:cNvSpPr>
            <a:spLocks noGrp="1"/>
          </p:cNvSpPr>
          <p:nvPr>
            <p:ph type="sldNum" sz="quarter" idx="5"/>
          </p:nvPr>
        </p:nvSpPr>
        <p:spPr/>
        <p:txBody>
          <a:bodyPr/>
          <a:lstStyle/>
          <a:p>
            <a:fld id="{207B3061-95A3-4A52-86BE-B12EE3821D52}" type="slidenum">
              <a:rPr lang="uk-UA" smtClean="0"/>
              <a:t>21</a:t>
            </a:fld>
            <a:endParaRPr lang="uk-UA"/>
          </a:p>
        </p:txBody>
      </p:sp>
    </p:spTree>
    <p:extLst>
      <p:ext uri="{BB962C8B-B14F-4D97-AF65-F5344CB8AC3E}">
        <p14:creationId xmlns:p14="http://schemas.microsoft.com/office/powerpoint/2010/main" val="4239045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fontAlgn="base"/>
            <a:r>
              <a:rPr lang="uk-UA" sz="1200" b="0" i="0" kern="1200" dirty="0">
                <a:solidFill>
                  <a:schemeClr val="tx1"/>
                </a:solidFill>
                <a:effectLst/>
                <a:latin typeface="+mn-lt"/>
                <a:ea typeface="+mn-ea"/>
                <a:cs typeface="+mn-cs"/>
              </a:rPr>
              <a:t>Система контролю і моніторингу ІТ-ПОСЛУГ дозволяє здійснювати автоматизоване управління роботою додатків і сервісів, що забезпечуються ресурсами ІТ-інфраструктури. Додатково можливе здійснення моніторингу стану інженерних систем в режимі реального часу, оперативне управління обладнанням, розмежування доступу до інформації. При цьому всі функції по управлінню можуть бути доступні з єдиного призначеного для користувача інтерфейсу.</a:t>
            </a:r>
          </a:p>
          <a:p>
            <a:pPr fontAlgn="base"/>
            <a:r>
              <a:rPr lang="uk-UA" sz="1200" b="0" i="0" kern="1200" dirty="0">
                <a:solidFill>
                  <a:schemeClr val="tx1"/>
                </a:solidFill>
                <a:effectLst/>
                <a:latin typeface="+mn-lt"/>
                <a:ea typeface="+mn-ea"/>
                <a:cs typeface="+mn-cs"/>
              </a:rPr>
              <a:t>Установка даної системи також необхідна для автоматичної підтримки оптимальних режимів роботи обладнання і оперативного запобігання його збоїв. Централізовані системи моніторингу дозволяють зменшити термін перерв у виконанні ІТ сервісів (наприклад, на регламентне техобслуговування обладнання), а в деяких випадках і уникати їх.</a:t>
            </a:r>
          </a:p>
          <a:p>
            <a:endParaRPr lang="uk-UA" dirty="0"/>
          </a:p>
        </p:txBody>
      </p:sp>
      <p:sp>
        <p:nvSpPr>
          <p:cNvPr id="4" name="Місце для номера слайда 3"/>
          <p:cNvSpPr>
            <a:spLocks noGrp="1"/>
          </p:cNvSpPr>
          <p:nvPr>
            <p:ph type="sldNum" sz="quarter" idx="5"/>
          </p:nvPr>
        </p:nvSpPr>
        <p:spPr/>
        <p:txBody>
          <a:bodyPr/>
          <a:lstStyle/>
          <a:p>
            <a:fld id="{207B3061-95A3-4A52-86BE-B12EE3821D52}" type="slidenum">
              <a:rPr lang="uk-UA" smtClean="0"/>
              <a:t>4</a:t>
            </a:fld>
            <a:endParaRPr lang="uk-UA"/>
          </a:p>
        </p:txBody>
      </p:sp>
    </p:spTree>
    <p:extLst>
      <p:ext uri="{BB962C8B-B14F-4D97-AF65-F5344CB8AC3E}">
        <p14:creationId xmlns:p14="http://schemas.microsoft.com/office/powerpoint/2010/main" val="32703340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sz="1200" kern="1200" dirty="0">
                <a:solidFill>
                  <a:schemeClr val="tx1"/>
                </a:solidFill>
                <a:effectLst/>
                <a:latin typeface="+mn-lt"/>
                <a:ea typeface="+mn-ea"/>
                <a:cs typeface="+mn-cs"/>
              </a:rPr>
              <a:t>Існує два основних підходи до моніторингу серверів: пасивний моніторинг та активний моніторинг. І є суттєві відмінності у видах результату, який надає кожен тип моніторингу, тому відповідно кожен тип має свої переваги та недоліки.</a:t>
            </a:r>
          </a:p>
          <a:p>
            <a:r>
              <a:rPr lang="uk-UA" sz="1200" kern="1200" dirty="0">
                <a:solidFill>
                  <a:schemeClr val="tx1"/>
                </a:solidFill>
                <a:effectLst/>
                <a:latin typeface="+mn-lt"/>
                <a:ea typeface="+mn-ea"/>
                <a:cs typeface="+mn-cs"/>
              </a:rPr>
              <a:t>Пасивний моніторинг сервера розглядає ефективність на основі реальних даних користувачів, відстежуючи фактичні відвідування сайтів, кліки, запити на дані та інші серверні транзакції. Що стосується вирішення проблем у системі, команда буде переглядати минулі дані журналу(</a:t>
            </a:r>
            <a:r>
              <a:rPr lang="uk-UA" sz="1200" kern="1200" dirty="0" err="1">
                <a:solidFill>
                  <a:schemeClr val="tx1"/>
                </a:solidFill>
                <a:effectLst/>
                <a:latin typeface="+mn-lt"/>
                <a:ea typeface="+mn-ea"/>
                <a:cs typeface="+mn-cs"/>
              </a:rPr>
              <a:t>логи</a:t>
            </a:r>
            <a:r>
              <a:rPr lang="uk-UA" sz="1200" kern="1200" dirty="0">
                <a:solidFill>
                  <a:schemeClr val="tx1"/>
                </a:solidFill>
                <a:effectLst/>
                <a:latin typeface="+mn-lt"/>
                <a:ea typeface="+mn-ea"/>
                <a:cs typeface="+mn-cs"/>
              </a:rPr>
              <a:t>), і аналізувати, щоб визначити і вирішити проблеми. Раніше це робилося за допомогою ручного витягування </a:t>
            </a:r>
            <a:r>
              <a:rPr lang="uk-UA" sz="1200" kern="1200" dirty="0" err="1">
                <a:solidFill>
                  <a:schemeClr val="tx1"/>
                </a:solidFill>
                <a:effectLst/>
                <a:latin typeface="+mn-lt"/>
                <a:ea typeface="+mn-ea"/>
                <a:cs typeface="+mn-cs"/>
              </a:rPr>
              <a:t>логів</a:t>
            </a:r>
            <a:r>
              <a:rPr lang="uk-UA" sz="1200" kern="1200" dirty="0">
                <a:solidFill>
                  <a:schemeClr val="tx1"/>
                </a:solidFill>
                <a:effectLst/>
                <a:latin typeface="+mn-lt"/>
                <a:ea typeface="+mn-ea"/>
                <a:cs typeface="+mn-cs"/>
              </a:rPr>
              <a:t>. Пасивний моніторинг лише показує, як ваш сервер обробляє існуючі умови. Але він не може дати вам багато розуміння того, як ваш сервер буде поводитись у майбутньому. </a:t>
            </a:r>
          </a:p>
          <a:p>
            <a:r>
              <a:rPr lang="uk-UA" sz="1200" kern="1200" dirty="0">
                <a:solidFill>
                  <a:schemeClr val="tx1"/>
                </a:solidFill>
                <a:effectLst/>
                <a:latin typeface="+mn-lt"/>
                <a:ea typeface="+mn-ea"/>
                <a:cs typeface="+mn-cs"/>
              </a:rPr>
              <a:t>Наприклад, виникає ситуація, що одна з компонентів системи буде перевантажена, коли буде досягнута зміна швидкості навантаження. Це буде досить важко зрозуміти, коли </a:t>
            </a:r>
            <a:r>
              <a:rPr lang="uk-UA" sz="1200" kern="1200" dirty="0" err="1">
                <a:solidFill>
                  <a:schemeClr val="tx1"/>
                </a:solidFill>
                <a:effectLst/>
                <a:latin typeface="+mn-lt"/>
                <a:ea typeface="+mn-ea"/>
                <a:cs typeface="+mn-cs"/>
              </a:rPr>
              <a:t>логи</a:t>
            </a:r>
            <a:r>
              <a:rPr lang="uk-UA" sz="1200" kern="1200" dirty="0">
                <a:solidFill>
                  <a:schemeClr val="tx1"/>
                </a:solidFill>
                <a:effectLst/>
                <a:latin typeface="+mn-lt"/>
                <a:ea typeface="+mn-ea"/>
                <a:cs typeface="+mn-cs"/>
              </a:rPr>
              <a:t> сервера вже записані, хіба тільки команда </a:t>
            </a:r>
            <a:r>
              <a:rPr lang="uk-UA" sz="1200" kern="1200" dirty="0" err="1">
                <a:solidFill>
                  <a:schemeClr val="tx1"/>
                </a:solidFill>
                <a:effectLst/>
                <a:latin typeface="+mn-lt"/>
                <a:ea typeface="+mn-ea"/>
                <a:cs typeface="+mn-cs"/>
              </a:rPr>
              <a:t>девів</a:t>
            </a:r>
            <a:r>
              <a:rPr lang="uk-UA" sz="1200" kern="1200" dirty="0">
                <a:solidFill>
                  <a:schemeClr val="tx1"/>
                </a:solidFill>
                <a:effectLst/>
                <a:latin typeface="+mn-lt"/>
                <a:ea typeface="+mn-ea"/>
                <a:cs typeface="+mn-cs"/>
              </a:rPr>
              <a:t> бажає дивитись на графік у режимі реального часу, 24/7.</a:t>
            </a:r>
          </a:p>
          <a:p>
            <a:r>
              <a:rPr lang="uk-UA" sz="1200" kern="1200" dirty="0">
                <a:solidFill>
                  <a:schemeClr val="tx1"/>
                </a:solidFill>
                <a:effectLst/>
                <a:latin typeface="+mn-lt"/>
                <a:ea typeface="+mn-ea"/>
                <a:cs typeface="+mn-cs"/>
              </a:rPr>
              <a:t> </a:t>
            </a:r>
          </a:p>
          <a:p>
            <a:r>
              <a:rPr lang="uk-UA" sz="1200" kern="1200" dirty="0">
                <a:solidFill>
                  <a:schemeClr val="tx1"/>
                </a:solidFill>
                <a:effectLst/>
                <a:latin typeface="+mn-lt"/>
                <a:ea typeface="+mn-ea"/>
                <a:cs typeface="+mn-cs"/>
              </a:rPr>
              <a:t>Найефективніший спосіб уникнути цього - за допомогою активного моніторингу сервера. Активний моніторинг - це підхід, який використовує алгоритми інтелектуального розпізнавання, щоб приймати поточні та використовувати його для прогнозування майбутніх станів. Це робиться деякою складною статистикою, яка порівнює фактичний час з попередніми умовами або минулими проблемами. Наприклад, він використовує виявлення аномалії, стаціонарний аналіз та тенденції, щоб передбачити, що навантаження наблизиться до максимальної потужності. Або спостерігається раптове зменшення пакетів, отриманих від зовнішньої мережі, що є ознакою деградації загальнодоступної мережі.</a:t>
            </a:r>
          </a:p>
          <a:p>
            <a:pPr marL="0" marR="0" lvl="0" indent="0" algn="l" defTabSz="914400" rtl="0" eaLnBrk="1" fontAlgn="auto" latinLnBrk="0" hangingPunct="1">
              <a:lnSpc>
                <a:spcPct val="100000"/>
              </a:lnSpc>
              <a:spcBef>
                <a:spcPts val="0"/>
              </a:spcBef>
              <a:spcAft>
                <a:spcPts val="0"/>
              </a:spcAft>
              <a:buClrTx/>
              <a:buSzTx/>
              <a:buFontTx/>
              <a:buNone/>
              <a:tabLst/>
              <a:defRPr/>
            </a:pPr>
            <a:r>
              <a:rPr lang="uk-UA" sz="1200" kern="1200" dirty="0">
                <a:solidFill>
                  <a:schemeClr val="tx1"/>
                </a:solidFill>
                <a:effectLst/>
                <a:latin typeface="+mn-lt"/>
                <a:ea typeface="+mn-ea"/>
                <a:cs typeface="+mn-cs"/>
              </a:rPr>
              <a:t>Окрім з'ясування того, що можливо станеться, активний моніторинг сервера також допомагає уникнути часу, витраченого на глибоке читання </a:t>
            </a:r>
            <a:r>
              <a:rPr lang="uk-UA" sz="1200" kern="1200" dirty="0" err="1">
                <a:solidFill>
                  <a:schemeClr val="tx1"/>
                </a:solidFill>
                <a:effectLst/>
                <a:latin typeface="+mn-lt"/>
                <a:ea typeface="+mn-ea"/>
                <a:cs typeface="+mn-cs"/>
              </a:rPr>
              <a:t>логів</a:t>
            </a:r>
            <a:r>
              <a:rPr lang="uk-UA" sz="1200" kern="1200" dirty="0">
                <a:solidFill>
                  <a:schemeClr val="tx1"/>
                </a:solidFill>
                <a:effectLst/>
                <a:latin typeface="+mn-lt"/>
                <a:ea typeface="+mn-ea"/>
                <a:cs typeface="+mn-cs"/>
              </a:rPr>
              <a:t>. Проблеми іноді все-таки проходять повз вас, і вам все одно доведеться глибше розібратися, але оскільки інформація підштовхується до вас, частина роботи вже зроблена, і ви можете уникнути полювання на потрібний лог(чим більший проект, тим довше його шукати). Хочу також додати, що активний моніторинг сервера може означати різницю між запобіганням проблем, і намаганням поспіхом вирішити вже існуючу проблеми в </a:t>
            </a:r>
            <a:r>
              <a:rPr lang="uk-UA" sz="1200" kern="1200" dirty="0" err="1">
                <a:solidFill>
                  <a:schemeClr val="tx1"/>
                </a:solidFill>
                <a:effectLst/>
                <a:latin typeface="+mn-lt"/>
                <a:ea typeface="+mn-ea"/>
                <a:cs typeface="+mn-cs"/>
              </a:rPr>
              <a:t>продакшені</a:t>
            </a:r>
            <a:r>
              <a:rPr lang="uk-UA" sz="1200" kern="1200" dirty="0">
                <a:solidFill>
                  <a:schemeClr val="tx1"/>
                </a:solidFill>
                <a:effectLst/>
                <a:latin typeface="+mn-lt"/>
                <a:ea typeface="+mn-ea"/>
                <a:cs typeface="+mn-cs"/>
              </a:rPr>
              <a:t>. </a:t>
            </a:r>
          </a:p>
          <a:p>
            <a:endParaRPr lang="uk-UA" dirty="0"/>
          </a:p>
        </p:txBody>
      </p:sp>
      <p:sp>
        <p:nvSpPr>
          <p:cNvPr id="4" name="Місце для номера слайда 3"/>
          <p:cNvSpPr>
            <a:spLocks noGrp="1"/>
          </p:cNvSpPr>
          <p:nvPr>
            <p:ph type="sldNum" sz="quarter" idx="5"/>
          </p:nvPr>
        </p:nvSpPr>
        <p:spPr/>
        <p:txBody>
          <a:bodyPr/>
          <a:lstStyle/>
          <a:p>
            <a:fld id="{207B3061-95A3-4A52-86BE-B12EE3821D52}" type="slidenum">
              <a:rPr lang="uk-UA" smtClean="0"/>
              <a:t>22</a:t>
            </a:fld>
            <a:endParaRPr lang="uk-UA"/>
          </a:p>
        </p:txBody>
      </p:sp>
    </p:spTree>
    <p:extLst>
      <p:ext uri="{BB962C8B-B14F-4D97-AF65-F5344CB8AC3E}">
        <p14:creationId xmlns:p14="http://schemas.microsoft.com/office/powerpoint/2010/main" val="3827666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sz="1200" kern="1200" dirty="0">
                <a:solidFill>
                  <a:schemeClr val="tx1"/>
                </a:solidFill>
                <a:effectLst/>
                <a:latin typeface="+mn-lt"/>
                <a:ea typeface="+mn-ea"/>
                <a:cs typeface="+mn-cs"/>
              </a:rPr>
              <a:t>Інструменти аналізу логів є основою обох підходів до моніторингу сервера. Аналіз </a:t>
            </a:r>
            <a:r>
              <a:rPr lang="uk-UA" sz="1200" kern="1200" dirty="0" err="1">
                <a:solidFill>
                  <a:schemeClr val="tx1"/>
                </a:solidFill>
                <a:effectLst/>
                <a:latin typeface="+mn-lt"/>
                <a:ea typeface="+mn-ea"/>
                <a:cs typeface="+mn-cs"/>
              </a:rPr>
              <a:t>логів</a:t>
            </a:r>
            <a:r>
              <a:rPr lang="uk-UA" sz="1200" kern="1200" dirty="0">
                <a:solidFill>
                  <a:schemeClr val="tx1"/>
                </a:solidFill>
                <a:effectLst/>
                <a:latin typeface="+mn-lt"/>
                <a:ea typeface="+mn-ea"/>
                <a:cs typeface="+mn-cs"/>
              </a:rPr>
              <a:t> може вказувати на незвичну активність, яку може пропустити команда, А насправді це може </a:t>
            </a:r>
            <a:r>
              <a:rPr lang="uk-UA" sz="1200" kern="1200" dirty="0" err="1">
                <a:solidFill>
                  <a:schemeClr val="tx1"/>
                </a:solidFill>
                <a:effectLst/>
                <a:latin typeface="+mn-lt"/>
                <a:ea typeface="+mn-ea"/>
                <a:cs typeface="+mn-cs"/>
              </a:rPr>
              <a:t>спричинти</a:t>
            </a:r>
            <a:r>
              <a:rPr lang="uk-UA" sz="1200" kern="1200" dirty="0">
                <a:solidFill>
                  <a:schemeClr val="tx1"/>
                </a:solidFill>
                <a:effectLst/>
                <a:latin typeface="+mn-lt"/>
                <a:ea typeface="+mn-ea"/>
                <a:cs typeface="+mn-cs"/>
              </a:rPr>
              <a:t> проблеми у майбутньому. </a:t>
            </a:r>
          </a:p>
          <a:p>
            <a:r>
              <a:rPr lang="uk-UA" sz="1200" i="1" kern="1200" dirty="0">
                <a:solidFill>
                  <a:schemeClr val="tx1"/>
                </a:solidFill>
                <a:effectLst/>
                <a:latin typeface="+mn-lt"/>
                <a:ea typeface="+mn-ea"/>
                <a:cs typeface="+mn-cs"/>
              </a:rPr>
              <a:t>Чому важко зробити перехід від пасивного до активного моніторингу? Не тому, що вам і вашій команді не цікаво думати вперед. А тому, що багато операцій закріплені в існуючих процесах. І іноді команди просто не знають, що їх інструмент може забезпечити такий тип функціональності. Поки одного дня це не зробиться автоматично, і вас чекатиме приємний сюрприз.</a:t>
            </a:r>
            <a:endParaRPr lang="uk-UA" sz="1200" kern="1200" dirty="0">
              <a:solidFill>
                <a:schemeClr val="tx1"/>
              </a:solidFill>
              <a:effectLst/>
              <a:latin typeface="+mn-lt"/>
              <a:ea typeface="+mn-ea"/>
              <a:cs typeface="+mn-cs"/>
            </a:endParaRPr>
          </a:p>
          <a:p>
            <a:endParaRPr lang="uk-UA" dirty="0"/>
          </a:p>
        </p:txBody>
      </p:sp>
      <p:sp>
        <p:nvSpPr>
          <p:cNvPr id="4" name="Місце для номера слайда 3"/>
          <p:cNvSpPr>
            <a:spLocks noGrp="1"/>
          </p:cNvSpPr>
          <p:nvPr>
            <p:ph type="sldNum" sz="quarter" idx="5"/>
          </p:nvPr>
        </p:nvSpPr>
        <p:spPr/>
        <p:txBody>
          <a:bodyPr/>
          <a:lstStyle/>
          <a:p>
            <a:fld id="{207B3061-95A3-4A52-86BE-B12EE3821D52}" type="slidenum">
              <a:rPr lang="uk-UA" smtClean="0"/>
              <a:t>23</a:t>
            </a:fld>
            <a:endParaRPr lang="uk-UA"/>
          </a:p>
        </p:txBody>
      </p:sp>
    </p:spTree>
    <p:extLst>
      <p:ext uri="{BB962C8B-B14F-4D97-AF65-F5344CB8AC3E}">
        <p14:creationId xmlns:p14="http://schemas.microsoft.com/office/powerpoint/2010/main" val="17795776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sz="1200" kern="1200" dirty="0">
                <a:solidFill>
                  <a:schemeClr val="tx1"/>
                </a:solidFill>
                <a:effectLst/>
                <a:latin typeface="+mn-lt"/>
                <a:ea typeface="+mn-ea"/>
                <a:cs typeface="+mn-cs"/>
              </a:rPr>
              <a:t>Кілька слів про недоліки. </a:t>
            </a:r>
          </a:p>
          <a:p>
            <a:pPr lvl="0"/>
            <a:r>
              <a:rPr lang="uk-UA" sz="1200" kern="1200" dirty="0">
                <a:solidFill>
                  <a:schemeClr val="tx1"/>
                </a:solidFill>
                <a:effectLst/>
                <a:latin typeface="+mn-lt"/>
                <a:ea typeface="+mn-ea"/>
                <a:cs typeface="+mn-cs"/>
              </a:rPr>
              <a:t>Гроші. Якщо використовувати систему моніторингу, то потрібно за неї заплатити. Якщо </a:t>
            </a:r>
            <a:r>
              <a:rPr lang="uk-UA" sz="1200" kern="1200" dirty="0" err="1">
                <a:solidFill>
                  <a:schemeClr val="tx1"/>
                </a:solidFill>
                <a:effectLst/>
                <a:latin typeface="+mn-lt"/>
                <a:ea typeface="+mn-ea"/>
                <a:cs typeface="+mn-cs"/>
              </a:rPr>
              <a:t>логування</a:t>
            </a:r>
            <a:r>
              <a:rPr lang="uk-UA" sz="1200" kern="1200" dirty="0">
                <a:solidFill>
                  <a:schemeClr val="tx1"/>
                </a:solidFill>
                <a:effectLst/>
                <a:latin typeface="+mn-lt"/>
                <a:ea typeface="+mn-ea"/>
                <a:cs typeface="+mn-cs"/>
              </a:rPr>
              <a:t>, то потрібно буде платити за місце аби їх зберігати. Клієнти зазвичай не охоче таке дозволяють, так як не бачать ефекту від цього.</a:t>
            </a:r>
          </a:p>
          <a:p>
            <a:pPr lvl="0"/>
            <a:r>
              <a:rPr lang="uk-UA" sz="1200" kern="1200" dirty="0">
                <a:solidFill>
                  <a:schemeClr val="tx1"/>
                </a:solidFill>
                <a:effectLst/>
                <a:latin typeface="+mn-lt"/>
                <a:ea typeface="+mn-ea"/>
                <a:cs typeface="+mn-cs"/>
              </a:rPr>
              <a:t>Додаткова </a:t>
            </a:r>
            <a:r>
              <a:rPr lang="uk-UA" sz="1200" kern="1200" dirty="0" err="1">
                <a:solidFill>
                  <a:schemeClr val="tx1"/>
                </a:solidFill>
                <a:effectLst/>
                <a:latin typeface="+mn-lt"/>
                <a:ea typeface="+mn-ea"/>
                <a:cs typeface="+mn-cs"/>
              </a:rPr>
              <a:t>нагрузка</a:t>
            </a:r>
            <a:r>
              <a:rPr lang="uk-UA" sz="1200" kern="1200" dirty="0">
                <a:solidFill>
                  <a:schemeClr val="tx1"/>
                </a:solidFill>
                <a:effectLst/>
                <a:latin typeface="+mn-lt"/>
                <a:ea typeface="+mn-ea"/>
                <a:cs typeface="+mn-cs"/>
              </a:rPr>
              <a:t> на сервер. Щоб збирати дані (</a:t>
            </a:r>
            <a:r>
              <a:rPr lang="uk-UA" sz="1200" kern="1200" dirty="0" err="1">
                <a:solidFill>
                  <a:schemeClr val="tx1"/>
                </a:solidFill>
                <a:effectLst/>
                <a:latin typeface="+mn-lt"/>
                <a:ea typeface="+mn-ea"/>
                <a:cs typeface="+mn-cs"/>
              </a:rPr>
              <a:t>логування</a:t>
            </a:r>
            <a:r>
              <a:rPr lang="uk-UA" sz="1200" kern="1200" dirty="0">
                <a:solidFill>
                  <a:schemeClr val="tx1"/>
                </a:solidFill>
                <a:effectLst/>
                <a:latin typeface="+mn-lt"/>
                <a:ea typeface="+mn-ea"/>
                <a:cs typeface="+mn-cs"/>
              </a:rPr>
              <a:t> чи відправлення даних у сторонню систему моніторингу(телеметрія)) не собою звісно ж незначне, але все таки навантаження, що може стати останньою краплею для аплікації.</a:t>
            </a:r>
          </a:p>
          <a:p>
            <a:pPr lvl="0"/>
            <a:r>
              <a:rPr lang="uk-UA" sz="1200" kern="1200" dirty="0">
                <a:solidFill>
                  <a:schemeClr val="tx1"/>
                </a:solidFill>
                <a:effectLst/>
                <a:latin typeface="+mn-lt"/>
                <a:ea typeface="+mn-ea"/>
                <a:cs typeface="+mn-cs"/>
              </a:rPr>
              <a:t>Безпека. Є імовірність втратити досить важливі дані чи персональні дані </a:t>
            </a:r>
            <a:r>
              <a:rPr lang="uk-UA" sz="1200" kern="1200" dirty="0" err="1">
                <a:solidFill>
                  <a:schemeClr val="tx1"/>
                </a:solidFill>
                <a:effectLst/>
                <a:latin typeface="+mn-lt"/>
                <a:ea typeface="+mn-ea"/>
                <a:cs typeface="+mn-cs"/>
              </a:rPr>
              <a:t>користовачів</a:t>
            </a:r>
            <a:r>
              <a:rPr lang="uk-UA" sz="1200" kern="1200" dirty="0">
                <a:solidFill>
                  <a:schemeClr val="tx1"/>
                </a:solidFill>
                <a:effectLst/>
                <a:latin typeface="+mn-lt"/>
                <a:ea typeface="+mn-ea"/>
                <a:cs typeface="+mn-cs"/>
              </a:rPr>
              <a:t> при </a:t>
            </a:r>
            <a:r>
              <a:rPr lang="uk-UA" sz="1200" kern="1200" dirty="0" err="1">
                <a:solidFill>
                  <a:schemeClr val="tx1"/>
                </a:solidFill>
                <a:effectLst/>
                <a:latin typeface="+mn-lt"/>
                <a:ea typeface="+mn-ea"/>
                <a:cs typeface="+mn-cs"/>
              </a:rPr>
              <a:t>направильній</a:t>
            </a:r>
            <a:r>
              <a:rPr lang="uk-UA" sz="1200" kern="1200" dirty="0">
                <a:solidFill>
                  <a:schemeClr val="tx1"/>
                </a:solidFill>
                <a:effectLst/>
                <a:latin typeface="+mn-lt"/>
                <a:ea typeface="+mn-ea"/>
                <a:cs typeface="+mn-cs"/>
              </a:rPr>
              <a:t> настройці.</a:t>
            </a:r>
          </a:p>
          <a:p>
            <a:endParaRPr lang="uk-UA" dirty="0"/>
          </a:p>
        </p:txBody>
      </p:sp>
      <p:sp>
        <p:nvSpPr>
          <p:cNvPr id="4" name="Місце для номера слайда 3"/>
          <p:cNvSpPr>
            <a:spLocks noGrp="1"/>
          </p:cNvSpPr>
          <p:nvPr>
            <p:ph type="sldNum" sz="quarter" idx="5"/>
          </p:nvPr>
        </p:nvSpPr>
        <p:spPr/>
        <p:txBody>
          <a:bodyPr/>
          <a:lstStyle/>
          <a:p>
            <a:fld id="{207B3061-95A3-4A52-86BE-B12EE3821D52}" type="slidenum">
              <a:rPr lang="uk-UA" smtClean="0"/>
              <a:t>24</a:t>
            </a:fld>
            <a:endParaRPr lang="uk-UA"/>
          </a:p>
        </p:txBody>
      </p:sp>
    </p:spTree>
    <p:extLst>
      <p:ext uri="{BB962C8B-B14F-4D97-AF65-F5344CB8AC3E}">
        <p14:creationId xmlns:p14="http://schemas.microsoft.com/office/powerpoint/2010/main" val="23194664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sz="1200" kern="1200" dirty="0">
                <a:solidFill>
                  <a:schemeClr val="tx1"/>
                </a:solidFill>
                <a:effectLst/>
                <a:latin typeface="+mn-lt"/>
                <a:ea typeface="+mn-ea"/>
                <a:cs typeface="+mn-cs"/>
              </a:rPr>
              <a:t>У питані якій аплікації потрібний моніторинг – відповідь просто усім. Це значно полегшить життя </a:t>
            </a:r>
            <a:r>
              <a:rPr lang="uk-UA" sz="1200" kern="1200" dirty="0" err="1">
                <a:solidFill>
                  <a:schemeClr val="tx1"/>
                </a:solidFill>
                <a:effectLst/>
                <a:latin typeface="+mn-lt"/>
                <a:ea typeface="+mn-ea"/>
                <a:cs typeface="+mn-cs"/>
              </a:rPr>
              <a:t>девелоперам</a:t>
            </a:r>
            <a:r>
              <a:rPr lang="uk-UA" sz="1200" kern="1200" dirty="0">
                <a:solidFill>
                  <a:schemeClr val="tx1"/>
                </a:solidFill>
                <a:effectLst/>
                <a:latin typeface="+mn-lt"/>
                <a:ea typeface="+mn-ea"/>
                <a:cs typeface="+mn-cs"/>
              </a:rPr>
              <a:t>, коли щось піде не так чи бізнес-аналітикам, які </a:t>
            </a:r>
            <a:r>
              <a:rPr lang="uk-UA" sz="1200" kern="1200" dirty="0" err="1">
                <a:solidFill>
                  <a:schemeClr val="tx1"/>
                </a:solidFill>
                <a:effectLst/>
                <a:latin typeface="+mn-lt"/>
                <a:ea typeface="+mn-ea"/>
                <a:cs typeface="+mn-cs"/>
              </a:rPr>
              <a:t>захочуть</a:t>
            </a:r>
            <a:r>
              <a:rPr lang="uk-UA" sz="1200" kern="1200" dirty="0">
                <a:solidFill>
                  <a:schemeClr val="tx1"/>
                </a:solidFill>
                <a:effectLst/>
                <a:latin typeface="+mn-lt"/>
                <a:ea typeface="+mn-ea"/>
                <a:cs typeface="+mn-cs"/>
              </a:rPr>
              <a:t> отримати певну інформацію/статистику про аплікацію.</a:t>
            </a:r>
          </a:p>
          <a:p>
            <a:r>
              <a:rPr lang="uk-UA" sz="1200" kern="1200" dirty="0">
                <a:solidFill>
                  <a:schemeClr val="tx1"/>
                </a:solidFill>
                <a:effectLst/>
                <a:latin typeface="+mn-lt"/>
                <a:ea typeface="+mn-ea"/>
                <a:cs typeface="+mn-cs"/>
              </a:rPr>
              <a:t>На даний момент існує енна кількість систем моніторингу аплікації, вибрати, яка найбільше вписується у бізнес-модель проекту.</a:t>
            </a:r>
          </a:p>
          <a:p>
            <a:pPr marL="0" marR="0" lvl="0" indent="0" algn="l" defTabSz="914400" rtl="0" eaLnBrk="1" fontAlgn="auto" latinLnBrk="0" hangingPunct="1">
              <a:lnSpc>
                <a:spcPct val="100000"/>
              </a:lnSpc>
              <a:spcBef>
                <a:spcPts val="0"/>
              </a:spcBef>
              <a:spcAft>
                <a:spcPts val="0"/>
              </a:spcAft>
              <a:buClrTx/>
              <a:buSzTx/>
              <a:buFontTx/>
              <a:buNone/>
              <a:tabLst/>
              <a:defRPr/>
            </a:pPr>
            <a:r>
              <a:rPr lang="uk-UA" sz="1200" kern="1200" dirty="0">
                <a:solidFill>
                  <a:schemeClr val="tx1"/>
                </a:solidFill>
                <a:effectLst/>
                <a:latin typeface="+mn-lt"/>
                <a:ea typeface="+mn-ea"/>
                <a:cs typeface="+mn-cs"/>
              </a:rPr>
              <a:t>Ну і як згадувалось раніше Будь-яка форма моніторингу сервера краще, ніж жодна.</a:t>
            </a:r>
          </a:p>
          <a:p>
            <a:endParaRPr lang="uk-UA" dirty="0"/>
          </a:p>
        </p:txBody>
      </p:sp>
      <p:sp>
        <p:nvSpPr>
          <p:cNvPr id="4" name="Місце для номера слайда 3"/>
          <p:cNvSpPr>
            <a:spLocks noGrp="1"/>
          </p:cNvSpPr>
          <p:nvPr>
            <p:ph type="sldNum" sz="quarter" idx="5"/>
          </p:nvPr>
        </p:nvSpPr>
        <p:spPr/>
        <p:txBody>
          <a:bodyPr/>
          <a:lstStyle/>
          <a:p>
            <a:fld id="{207B3061-95A3-4A52-86BE-B12EE3821D52}" type="slidenum">
              <a:rPr lang="uk-UA" smtClean="0"/>
              <a:t>25</a:t>
            </a:fld>
            <a:endParaRPr lang="uk-UA"/>
          </a:p>
        </p:txBody>
      </p:sp>
    </p:spTree>
    <p:extLst>
      <p:ext uri="{BB962C8B-B14F-4D97-AF65-F5344CB8AC3E}">
        <p14:creationId xmlns:p14="http://schemas.microsoft.com/office/powerpoint/2010/main" val="1498741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200" kern="1200" dirty="0">
                <a:solidFill>
                  <a:schemeClr val="tx1"/>
                </a:solidFill>
                <a:effectLst/>
                <a:latin typeface="+mn-lt"/>
                <a:ea typeface="+mn-ea"/>
                <a:cs typeface="+mn-cs"/>
              </a:rPr>
              <a:t>Найпростішою формую моніторингу, можна назвати </a:t>
            </a:r>
            <a:r>
              <a:rPr lang="uk-UA" sz="1200" kern="1200" dirty="0" err="1">
                <a:solidFill>
                  <a:schemeClr val="tx1"/>
                </a:solidFill>
                <a:effectLst/>
                <a:latin typeface="+mn-lt"/>
                <a:ea typeface="+mn-ea"/>
                <a:cs typeface="+mn-cs"/>
              </a:rPr>
              <a:t>логування</a:t>
            </a:r>
            <a:r>
              <a:rPr lang="uk-UA" sz="1200" kern="1200" dirty="0">
                <a:solidFill>
                  <a:schemeClr val="tx1"/>
                </a:solidFill>
                <a:effectLst/>
                <a:latin typeface="+mn-lt"/>
                <a:ea typeface="+mn-ea"/>
                <a:cs typeface="+mn-cs"/>
              </a:rPr>
              <a:t> </a:t>
            </a:r>
            <a:r>
              <a:rPr lang="uk-UA" sz="1200" kern="1200" dirty="0" err="1">
                <a:solidFill>
                  <a:schemeClr val="tx1"/>
                </a:solidFill>
                <a:effectLst/>
                <a:latin typeface="+mn-lt"/>
                <a:ea typeface="+mn-ea"/>
                <a:cs typeface="+mn-cs"/>
              </a:rPr>
              <a:t>ріквестів-респонсів</a:t>
            </a:r>
            <a:r>
              <a:rPr lang="uk-UA" sz="1200" kern="1200" dirty="0">
                <a:solidFill>
                  <a:schemeClr val="tx1"/>
                </a:solidFill>
                <a:effectLst/>
                <a:latin typeface="+mn-lt"/>
                <a:ea typeface="+mn-ea"/>
                <a:cs typeface="+mn-cs"/>
              </a:rPr>
              <a:t> від сервера. Це легко, можна навішати глобальний логер на весь проект чи його окремі частини. Але цей спосіб має кілька суттєвих недоліків. Основними є те що потрібно </a:t>
            </a:r>
            <a:r>
              <a:rPr lang="uk-UA" sz="1200" kern="1200" dirty="0" err="1">
                <a:solidFill>
                  <a:schemeClr val="tx1"/>
                </a:solidFill>
                <a:effectLst/>
                <a:latin typeface="+mn-lt"/>
                <a:ea typeface="+mn-ea"/>
                <a:cs typeface="+mn-cs"/>
              </a:rPr>
              <a:t>віділяти</a:t>
            </a:r>
            <a:r>
              <a:rPr lang="uk-UA" sz="1200" kern="1200" dirty="0">
                <a:solidFill>
                  <a:schemeClr val="tx1"/>
                </a:solidFill>
                <a:effectLst/>
                <a:latin typeface="+mn-lt"/>
                <a:ea typeface="+mn-ea"/>
                <a:cs typeface="+mn-cs"/>
              </a:rPr>
              <a:t> місце для </a:t>
            </a:r>
            <a:r>
              <a:rPr lang="uk-UA" sz="1200" kern="1200" dirty="0" err="1">
                <a:solidFill>
                  <a:schemeClr val="tx1"/>
                </a:solidFill>
                <a:effectLst/>
                <a:latin typeface="+mn-lt"/>
                <a:ea typeface="+mn-ea"/>
                <a:cs typeface="+mn-cs"/>
              </a:rPr>
              <a:t>збергінна</a:t>
            </a:r>
            <a:r>
              <a:rPr lang="uk-UA" sz="1200" kern="1200" dirty="0">
                <a:solidFill>
                  <a:schemeClr val="tx1"/>
                </a:solidFill>
                <a:effectLst/>
                <a:latin typeface="+mn-lt"/>
                <a:ea typeface="+mn-ea"/>
                <a:cs typeface="+mn-cs"/>
              </a:rPr>
              <a:t> </a:t>
            </a:r>
            <a:r>
              <a:rPr lang="uk-UA" sz="1200" kern="1200" dirty="0" err="1">
                <a:solidFill>
                  <a:schemeClr val="tx1"/>
                </a:solidFill>
                <a:effectLst/>
                <a:latin typeface="+mn-lt"/>
                <a:ea typeface="+mn-ea"/>
                <a:cs typeface="+mn-cs"/>
              </a:rPr>
              <a:t>логів</a:t>
            </a:r>
            <a:r>
              <a:rPr lang="uk-UA" sz="1200" kern="1200" dirty="0">
                <a:solidFill>
                  <a:schemeClr val="tx1"/>
                </a:solidFill>
                <a:effectLst/>
                <a:latin typeface="+mn-lt"/>
                <a:ea typeface="+mn-ea"/>
                <a:cs typeface="+mn-cs"/>
              </a:rPr>
              <a:t>(уникнути </a:t>
            </a:r>
            <a:r>
              <a:rPr lang="uk-UA" sz="1200" kern="1200" dirty="0" err="1">
                <a:solidFill>
                  <a:schemeClr val="tx1"/>
                </a:solidFill>
                <a:effectLst/>
                <a:latin typeface="+mn-lt"/>
                <a:ea typeface="+mn-ea"/>
                <a:cs typeface="+mn-cs"/>
              </a:rPr>
              <a:t>можня</a:t>
            </a:r>
            <a:r>
              <a:rPr lang="uk-UA" sz="1200" kern="1200" dirty="0">
                <a:solidFill>
                  <a:schemeClr val="tx1"/>
                </a:solidFill>
                <a:effectLst/>
                <a:latin typeface="+mn-lt"/>
                <a:ea typeface="+mn-ea"/>
                <a:cs typeface="+mn-cs"/>
              </a:rPr>
              <a:t> шляхом зберігання на недовготривалий період) і їх подальший аналіз(копирсатися в </a:t>
            </a:r>
            <a:r>
              <a:rPr lang="uk-UA" sz="1200" kern="1200" dirty="0" err="1">
                <a:solidFill>
                  <a:schemeClr val="tx1"/>
                </a:solidFill>
                <a:effectLst/>
                <a:latin typeface="+mn-lt"/>
                <a:ea typeface="+mn-ea"/>
                <a:cs typeface="+mn-cs"/>
              </a:rPr>
              <a:t>логах</a:t>
            </a:r>
            <a:r>
              <a:rPr lang="uk-UA" sz="1200" kern="1200" dirty="0">
                <a:solidFill>
                  <a:schemeClr val="tx1"/>
                </a:solidFill>
                <a:effectLst/>
                <a:latin typeface="+mn-lt"/>
                <a:ea typeface="+mn-ea"/>
                <a:cs typeface="+mn-cs"/>
              </a:rPr>
              <a:t> в пошуках потрібного – досить важко, затратно і </a:t>
            </a:r>
            <a:r>
              <a:rPr lang="uk-UA" sz="1200" kern="1200" dirty="0" err="1">
                <a:solidFill>
                  <a:schemeClr val="tx1"/>
                </a:solidFill>
                <a:effectLst/>
                <a:latin typeface="+mn-lt"/>
                <a:ea typeface="+mn-ea"/>
                <a:cs typeface="+mn-cs"/>
              </a:rPr>
              <a:t>тд</a:t>
            </a:r>
            <a:r>
              <a:rPr lang="uk-UA" sz="1200" kern="1200" dirty="0">
                <a:solidFill>
                  <a:schemeClr val="tx1"/>
                </a:solidFill>
                <a:effectLst/>
                <a:latin typeface="+mn-lt"/>
                <a:ea typeface="+mn-ea"/>
                <a:cs typeface="+mn-cs"/>
              </a:rPr>
              <a:t>). Також </a:t>
            </a:r>
            <a:r>
              <a:rPr lang="uk-UA" sz="1200" kern="1200" dirty="0" err="1">
                <a:solidFill>
                  <a:schemeClr val="tx1"/>
                </a:solidFill>
                <a:effectLst/>
                <a:latin typeface="+mn-lt"/>
                <a:ea typeface="+mn-ea"/>
                <a:cs typeface="+mn-cs"/>
              </a:rPr>
              <a:t>логування</a:t>
            </a:r>
            <a:r>
              <a:rPr lang="uk-UA" sz="1200" kern="1200" dirty="0">
                <a:solidFill>
                  <a:schemeClr val="tx1"/>
                </a:solidFill>
                <a:effectLst/>
                <a:latin typeface="+mn-lt"/>
                <a:ea typeface="+mn-ea"/>
                <a:cs typeface="+mn-cs"/>
              </a:rPr>
              <a:t> не зможе легко показати загальну картину по навантаженню сервера.</a:t>
            </a:r>
            <a:br>
              <a:rPr lang="uk-UA" sz="1200" kern="1200" dirty="0">
                <a:solidFill>
                  <a:schemeClr val="tx1"/>
                </a:solidFill>
                <a:effectLst/>
                <a:latin typeface="+mn-lt"/>
                <a:ea typeface="+mn-ea"/>
                <a:cs typeface="+mn-cs"/>
              </a:rPr>
            </a:br>
            <a:r>
              <a:rPr lang="uk-UA" sz="1200" kern="1200" dirty="0">
                <a:solidFill>
                  <a:schemeClr val="tx1"/>
                </a:solidFill>
                <a:effectLst/>
                <a:latin typeface="+mn-lt"/>
                <a:ea typeface="+mn-ea"/>
                <a:cs typeface="+mn-cs"/>
              </a:rPr>
              <a:t>Виходом є використовувати вже готові рішення для аналізу </a:t>
            </a:r>
            <a:r>
              <a:rPr lang="uk-UA" sz="1200" kern="1200" dirty="0" err="1">
                <a:solidFill>
                  <a:schemeClr val="tx1"/>
                </a:solidFill>
                <a:effectLst/>
                <a:latin typeface="+mn-lt"/>
                <a:ea typeface="+mn-ea"/>
                <a:cs typeface="+mn-cs"/>
              </a:rPr>
              <a:t>логів</a:t>
            </a:r>
            <a:r>
              <a:rPr lang="uk-UA" sz="1200" kern="1200" dirty="0">
                <a:solidFill>
                  <a:schemeClr val="tx1"/>
                </a:solidFill>
                <a:effectLst/>
                <a:latin typeface="+mn-lt"/>
                <a:ea typeface="+mn-ea"/>
                <a:cs typeface="+mn-cs"/>
              </a:rPr>
              <a:t>. Такими є </a:t>
            </a:r>
            <a:r>
              <a:rPr lang="en-US" sz="1200" kern="1200" dirty="0">
                <a:solidFill>
                  <a:schemeClr val="tx1"/>
                </a:solidFill>
                <a:effectLst/>
                <a:latin typeface="+mn-lt"/>
                <a:ea typeface="+mn-ea"/>
                <a:cs typeface="+mn-cs"/>
              </a:rPr>
              <a:t>Azure application insights, </a:t>
            </a:r>
            <a:r>
              <a:rPr lang="en-US" sz="1200" kern="1200" dirty="0" err="1">
                <a:solidFill>
                  <a:schemeClr val="tx1"/>
                </a:solidFill>
                <a:effectLst/>
                <a:latin typeface="+mn-lt"/>
                <a:ea typeface="+mn-ea"/>
                <a:cs typeface="+mn-cs"/>
              </a:rPr>
              <a:t>NewRelic</a:t>
            </a:r>
            <a:r>
              <a:rPr lang="en-US" sz="1200" kern="1200" dirty="0">
                <a:solidFill>
                  <a:schemeClr val="tx1"/>
                </a:solidFill>
                <a:effectLst/>
                <a:latin typeface="+mn-lt"/>
                <a:ea typeface="+mn-ea"/>
                <a:cs typeface="+mn-cs"/>
              </a:rPr>
              <a:t> </a:t>
            </a:r>
            <a:r>
              <a:rPr lang="uk-UA" sz="1200" kern="1200" dirty="0">
                <a:solidFill>
                  <a:schemeClr val="tx1"/>
                </a:solidFill>
                <a:effectLst/>
                <a:latin typeface="+mn-lt"/>
                <a:ea typeface="+mn-ea"/>
                <a:cs typeface="+mn-cs"/>
              </a:rPr>
              <a:t> і ще сотні інших, відмінність яких полягає здебільшого в </a:t>
            </a:r>
            <a:r>
              <a:rPr lang="uk-UA" sz="1200" kern="1200" dirty="0" err="1">
                <a:solidFill>
                  <a:schemeClr val="tx1"/>
                </a:solidFill>
                <a:effectLst/>
                <a:latin typeface="+mn-lt"/>
                <a:ea typeface="+mn-ea"/>
                <a:cs typeface="+mn-cs"/>
              </a:rPr>
              <a:t>юайці</a:t>
            </a:r>
            <a:r>
              <a:rPr lang="uk-UA" sz="1200" kern="1200" dirty="0">
                <a:solidFill>
                  <a:schemeClr val="tx1"/>
                </a:solidFill>
                <a:effectLst/>
                <a:latin typeface="+mn-lt"/>
                <a:ea typeface="+mn-ea"/>
                <a:cs typeface="+mn-cs"/>
              </a:rPr>
              <a:t>, </a:t>
            </a:r>
            <a:r>
              <a:rPr lang="uk-UA" sz="1200" kern="1200" dirty="0" err="1">
                <a:solidFill>
                  <a:schemeClr val="tx1"/>
                </a:solidFill>
                <a:effectLst/>
                <a:latin typeface="+mn-lt"/>
                <a:ea typeface="+mn-ea"/>
                <a:cs typeface="+mn-cs"/>
              </a:rPr>
              <a:t>конфірування</a:t>
            </a:r>
            <a:r>
              <a:rPr lang="uk-UA" sz="1200" kern="1200" dirty="0">
                <a:solidFill>
                  <a:schemeClr val="tx1"/>
                </a:solidFill>
                <a:effectLst/>
                <a:latin typeface="+mn-lt"/>
                <a:ea typeface="+mn-ea"/>
                <a:cs typeface="+mn-cs"/>
              </a:rPr>
              <a:t> тощо. Як показує досвід, підключення моніторингу відбувається або зразу, або коли вже все впало. </a:t>
            </a:r>
          </a:p>
        </p:txBody>
      </p:sp>
      <p:sp>
        <p:nvSpPr>
          <p:cNvPr id="4" name="Місце для номера слайда 3"/>
          <p:cNvSpPr>
            <a:spLocks noGrp="1"/>
          </p:cNvSpPr>
          <p:nvPr>
            <p:ph type="sldNum" sz="quarter" idx="5"/>
          </p:nvPr>
        </p:nvSpPr>
        <p:spPr/>
        <p:txBody>
          <a:bodyPr/>
          <a:lstStyle/>
          <a:p>
            <a:fld id="{207B3061-95A3-4A52-86BE-B12EE3821D52}" type="slidenum">
              <a:rPr lang="uk-UA" smtClean="0"/>
              <a:t>5</a:t>
            </a:fld>
            <a:endParaRPr lang="uk-UA"/>
          </a:p>
        </p:txBody>
      </p:sp>
    </p:spTree>
    <p:extLst>
      <p:ext uri="{BB962C8B-B14F-4D97-AF65-F5344CB8AC3E}">
        <p14:creationId xmlns:p14="http://schemas.microsoft.com/office/powerpoint/2010/main" val="424779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b="0" i="0" dirty="0">
                <a:solidFill>
                  <a:srgbClr val="FF0000"/>
                </a:solidFill>
              </a:rPr>
              <a:t>Як і слід було очікувати, потужність та складність хмарних платформ збільшується із значним обсягом даних</a:t>
            </a:r>
            <a:r>
              <a:rPr lang="uk-UA" b="0" i="0" dirty="0"/>
              <a:t>. </a:t>
            </a:r>
            <a:r>
              <a:rPr lang="uk-UA" dirty="0"/>
              <a:t>І все це потрібно відстежувати, вимірювати та переглядати, щоб забезпечити здорову інфраструктуру додатків. Щоб вирішити цю проблему, два найпопулярніших хмарних постачальника, </a:t>
            </a:r>
            <a:r>
              <a:rPr lang="en-US" dirty="0"/>
              <a:t>Microsoft Azure </a:t>
            </a:r>
            <a:r>
              <a:rPr lang="uk-UA" dirty="0"/>
              <a:t>та </a:t>
            </a:r>
            <a:r>
              <a:rPr lang="en-US" dirty="0"/>
              <a:t>Amazon Web Services (AWS), </a:t>
            </a:r>
            <a:r>
              <a:rPr lang="uk-UA" dirty="0"/>
              <a:t>пропонують власні рішення для моніторингу, які допоможуть вам відслідковувати все, що стосується вашої аплікації.</a:t>
            </a:r>
          </a:p>
          <a:p>
            <a:r>
              <a:rPr lang="uk-UA" dirty="0"/>
              <a:t>Порівняємо вбудовані рішення для моніторингу </a:t>
            </a:r>
            <a:r>
              <a:rPr lang="en-US" dirty="0"/>
              <a:t>Azure </a:t>
            </a:r>
            <a:r>
              <a:rPr lang="uk-UA" dirty="0"/>
              <a:t>та </a:t>
            </a:r>
            <a:r>
              <a:rPr lang="en-US" dirty="0"/>
              <a:t>AWS</a:t>
            </a:r>
            <a:r>
              <a:rPr lang="uk-UA" dirty="0"/>
              <a:t>.</a:t>
            </a:r>
            <a:r>
              <a:rPr lang="en-US" dirty="0"/>
              <a:t> </a:t>
            </a:r>
            <a:r>
              <a:rPr lang="uk-UA" dirty="0"/>
              <a:t>Щоб краще це зрозуміти, давайте заглибимося в кожне з них і подивимося на їхні функції.</a:t>
            </a:r>
          </a:p>
        </p:txBody>
      </p:sp>
      <p:sp>
        <p:nvSpPr>
          <p:cNvPr id="4" name="Місце для номера слайда 3"/>
          <p:cNvSpPr>
            <a:spLocks noGrp="1"/>
          </p:cNvSpPr>
          <p:nvPr>
            <p:ph type="sldNum" sz="quarter" idx="5"/>
          </p:nvPr>
        </p:nvSpPr>
        <p:spPr/>
        <p:txBody>
          <a:bodyPr/>
          <a:lstStyle/>
          <a:p>
            <a:fld id="{207B3061-95A3-4A52-86BE-B12EE3821D52}" type="slidenum">
              <a:rPr lang="uk-UA" smtClean="0"/>
              <a:t>6</a:t>
            </a:fld>
            <a:endParaRPr lang="uk-UA"/>
          </a:p>
        </p:txBody>
      </p:sp>
    </p:spTree>
    <p:extLst>
      <p:ext uri="{BB962C8B-B14F-4D97-AF65-F5344CB8AC3E}">
        <p14:creationId xmlns:p14="http://schemas.microsoft.com/office/powerpoint/2010/main" val="2029146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dirty="0"/>
              <a:t>На перший погляд,</a:t>
            </a:r>
            <a:r>
              <a:rPr lang="en-US" dirty="0"/>
              <a:t> </a:t>
            </a:r>
            <a:r>
              <a:rPr lang="uk-UA" dirty="0"/>
              <a:t>панель моніторингу </a:t>
            </a:r>
            <a:r>
              <a:rPr lang="en-US" dirty="0"/>
              <a:t>Azure </a:t>
            </a:r>
            <a:r>
              <a:rPr lang="uk-UA" dirty="0"/>
              <a:t>трохи перенасичена. Коли ви вперше відкриєте </a:t>
            </a:r>
            <a:r>
              <a:rPr lang="en-US" dirty="0"/>
              <a:t>Azure</a:t>
            </a:r>
            <a:r>
              <a:rPr lang="uk-UA" dirty="0"/>
              <a:t> </a:t>
            </a:r>
            <a:r>
              <a:rPr lang="en-US" dirty="0"/>
              <a:t>Monitoring, </a:t>
            </a:r>
            <a:r>
              <a:rPr lang="uk-UA" dirty="0"/>
              <a:t>ви потрапляєте до журналу активності. Журнал активності відстежує події на рівні передплати, які відбуваються з вашого облікового запису. Тут доступно все, від операцій з запису, взятих на ресурсах підписки, до статусу вашої інфраструктури. Важливо зауважити, що, хоча журнал активності забезпечує огляд вашої підписки на </a:t>
            </a:r>
            <a:r>
              <a:rPr lang="en-US" dirty="0"/>
              <a:t>Azure, </a:t>
            </a:r>
            <a:r>
              <a:rPr lang="uk-UA" dirty="0"/>
              <a:t>діагностичні журнали містять інформацію про окремі ресурси у вашому обліковому записі - журнали з таких речей, як шлюз додатків, балансир завантаження та пошук.</a:t>
            </a:r>
          </a:p>
          <a:p>
            <a:r>
              <a:rPr lang="uk-UA" dirty="0"/>
              <a:t>Крім ведення журналу, ще одна важлива особливість </a:t>
            </a:r>
            <a:r>
              <a:rPr lang="en-US" dirty="0"/>
              <a:t>Azure Monitor - </a:t>
            </a:r>
            <a:r>
              <a:rPr lang="uk-UA" dirty="0"/>
              <a:t>це генерування метрик. Показники - це надзвичайно цінна функція, яка дозволяє відстежувати ефективність ресурсів у вашому обліковому записі. Хоча показники </a:t>
            </a:r>
            <a:r>
              <a:rPr lang="en-US" dirty="0"/>
              <a:t>Azure </a:t>
            </a:r>
            <a:r>
              <a:rPr lang="uk-UA" dirty="0"/>
              <a:t>можна використовувати для запуску сповіщень та ресурсів автоматичного масштабування, те, що робить їх дійсно потужними, є </a:t>
            </a:r>
            <a:r>
              <a:rPr lang="en-US" dirty="0"/>
              <a:t>API REST, </a:t>
            </a:r>
            <a:r>
              <a:rPr lang="uk-UA" dirty="0"/>
              <a:t>який постачається разом з ними. Це дає можливість програмного доступу до даних ваших показників для подальшого зберігання, аналізу та взаємодії.</a:t>
            </a:r>
          </a:p>
          <a:p>
            <a:r>
              <a:rPr lang="uk-UA" dirty="0"/>
              <a:t>Хоча журнали та метрики займають основну частину програми </a:t>
            </a:r>
            <a:r>
              <a:rPr lang="en-US" dirty="0"/>
              <a:t>Azure Monitor, </a:t>
            </a:r>
            <a:r>
              <a:rPr lang="uk-UA" dirty="0"/>
              <a:t>є один розділ, на який слід спеціально вказати: </a:t>
            </a:r>
            <a:r>
              <a:rPr lang="en-US" dirty="0"/>
              <a:t>Health</a:t>
            </a:r>
            <a:r>
              <a:rPr lang="uk-UA" dirty="0"/>
              <a:t>. У</a:t>
            </a:r>
            <a:r>
              <a:rPr lang="uk-UA" baseline="0" dirty="0"/>
              <a:t> цьому</a:t>
            </a:r>
            <a:r>
              <a:rPr lang="uk-UA" dirty="0"/>
              <a:t> розділі подано інформацію про стан аплікації</a:t>
            </a:r>
            <a:r>
              <a:rPr lang="en-US" dirty="0"/>
              <a:t> </a:t>
            </a:r>
            <a:r>
              <a:rPr lang="uk-UA" dirty="0"/>
              <a:t>в цілому. Розміщуючи проблеми служби </a:t>
            </a:r>
            <a:r>
              <a:rPr lang="en-US" dirty="0"/>
              <a:t>Azure, </a:t>
            </a:r>
            <a:r>
              <a:rPr lang="uk-UA" dirty="0"/>
              <a:t>планове обслуговування та історію поряд із метриками власного облікового запису, </a:t>
            </a:r>
            <a:r>
              <a:rPr lang="en-US" dirty="0"/>
              <a:t>Azure </a:t>
            </a:r>
            <a:r>
              <a:rPr lang="uk-UA" dirty="0"/>
              <a:t>дозволяє неймовірно легко ідентифікувати локальні та глобальні проблеми з інфраструктурою додатків. Це довгий шлях до діагностики проблем після факту.</a:t>
            </a:r>
          </a:p>
        </p:txBody>
      </p:sp>
      <p:sp>
        <p:nvSpPr>
          <p:cNvPr id="4" name="Місце для номера слайда 3"/>
          <p:cNvSpPr>
            <a:spLocks noGrp="1"/>
          </p:cNvSpPr>
          <p:nvPr>
            <p:ph type="sldNum" sz="quarter" idx="5"/>
          </p:nvPr>
        </p:nvSpPr>
        <p:spPr/>
        <p:txBody>
          <a:bodyPr/>
          <a:lstStyle/>
          <a:p>
            <a:fld id="{207B3061-95A3-4A52-86BE-B12EE3821D52}" type="slidenum">
              <a:rPr lang="uk-UA" smtClean="0"/>
              <a:t>7</a:t>
            </a:fld>
            <a:endParaRPr lang="uk-UA"/>
          </a:p>
        </p:txBody>
      </p:sp>
    </p:spTree>
    <p:extLst>
      <p:ext uri="{BB962C8B-B14F-4D97-AF65-F5344CB8AC3E}">
        <p14:creationId xmlns:p14="http://schemas.microsoft.com/office/powerpoint/2010/main" val="3974833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5"/>
          </p:nvPr>
        </p:nvSpPr>
        <p:spPr/>
        <p:txBody>
          <a:bodyPr/>
          <a:lstStyle/>
          <a:p>
            <a:fld id="{207B3061-95A3-4A52-86BE-B12EE3821D52}" type="slidenum">
              <a:rPr lang="uk-UA" smtClean="0"/>
              <a:t>8</a:t>
            </a:fld>
            <a:endParaRPr lang="uk-UA"/>
          </a:p>
        </p:txBody>
      </p:sp>
    </p:spTree>
    <p:extLst>
      <p:ext uri="{BB962C8B-B14F-4D97-AF65-F5344CB8AC3E}">
        <p14:creationId xmlns:p14="http://schemas.microsoft.com/office/powerpoint/2010/main" val="1670408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dirty="0"/>
              <a:t>Якщо спочатку панель приладів </a:t>
            </a:r>
            <a:r>
              <a:rPr lang="en-US" dirty="0"/>
              <a:t>Azure </a:t>
            </a:r>
            <a:r>
              <a:rPr lang="uk-UA" dirty="0"/>
              <a:t>здається забитою, то панель приладів </a:t>
            </a:r>
            <a:r>
              <a:rPr lang="en-US" dirty="0"/>
              <a:t>AWS CloudWatch -</a:t>
            </a:r>
            <a:r>
              <a:rPr lang="uk-UA" dirty="0"/>
              <a:t> навпаки. Замість того, щоб додавати все, що можна в панель інструментів, </a:t>
            </a:r>
            <a:r>
              <a:rPr lang="en-US" dirty="0"/>
              <a:t>AWS </a:t>
            </a:r>
            <a:r>
              <a:rPr lang="uk-UA" dirty="0"/>
              <a:t>більше зосереджується на необхідних функціях платформи моніторингу. Так само, як і </a:t>
            </a:r>
            <a:r>
              <a:rPr lang="en-US" dirty="0"/>
              <a:t>Azure Monitor, AWS CloudWatch </a:t>
            </a:r>
            <a:r>
              <a:rPr lang="uk-UA" dirty="0"/>
              <a:t>пропонує розділення журналів рівня підписки (події), журналів рівня ресурсів (журнали) та метрик (метрики). При цьому </a:t>
            </a:r>
            <a:r>
              <a:rPr lang="en-US" dirty="0"/>
              <a:t>AWS </a:t>
            </a:r>
            <a:r>
              <a:rPr lang="uk-UA" dirty="0"/>
              <a:t>виділяється тим, що журнали ресурсів потрібно налаштовувати та надсилати в </a:t>
            </a:r>
            <a:r>
              <a:rPr lang="en-US" dirty="0"/>
              <a:t>AWS CloudWatch </a:t>
            </a:r>
            <a:r>
              <a:rPr lang="uk-UA" dirty="0"/>
              <a:t>з кожного сервера, для якого ви його використовуєте. Це дозволяє вам надсилати журнали з не-</a:t>
            </a:r>
            <a:r>
              <a:rPr lang="en-US" dirty="0"/>
              <a:t>AWS-</a:t>
            </a:r>
            <a:r>
              <a:rPr lang="uk-UA" dirty="0"/>
              <a:t>серверів аж до </a:t>
            </a:r>
            <a:r>
              <a:rPr lang="en-US" dirty="0"/>
              <a:t>CloudWatch, </a:t>
            </a:r>
            <a:r>
              <a:rPr lang="uk-UA" dirty="0"/>
              <a:t>щоб отримати більш повний огляд вашої інфраструктури. Подібно до журналів, події в </a:t>
            </a:r>
            <a:r>
              <a:rPr lang="en-US" dirty="0"/>
              <a:t>CloudWatch </a:t>
            </a:r>
            <a:r>
              <a:rPr lang="uk-UA" dirty="0"/>
              <a:t>вимагають певної конфігурації, перш ніж вони можуть надати будь-яке значення. Це обробляється за допомогою правил, які виконують функції </a:t>
            </a:r>
            <a:r>
              <a:rPr lang="en-US" dirty="0"/>
              <a:t>AWS Lambda </a:t>
            </a:r>
            <a:r>
              <a:rPr lang="uk-UA" dirty="0"/>
              <a:t>кожного разу, коли відбувається певна подія.</a:t>
            </a:r>
          </a:p>
        </p:txBody>
      </p:sp>
      <p:sp>
        <p:nvSpPr>
          <p:cNvPr id="4" name="Місце для номера слайда 3"/>
          <p:cNvSpPr>
            <a:spLocks noGrp="1"/>
          </p:cNvSpPr>
          <p:nvPr>
            <p:ph type="sldNum" sz="quarter" idx="5"/>
          </p:nvPr>
        </p:nvSpPr>
        <p:spPr/>
        <p:txBody>
          <a:bodyPr/>
          <a:lstStyle/>
          <a:p>
            <a:fld id="{207B3061-95A3-4A52-86BE-B12EE3821D52}" type="slidenum">
              <a:rPr lang="uk-UA" smtClean="0"/>
              <a:t>9</a:t>
            </a:fld>
            <a:endParaRPr lang="uk-UA"/>
          </a:p>
        </p:txBody>
      </p:sp>
    </p:spTree>
    <p:extLst>
      <p:ext uri="{BB962C8B-B14F-4D97-AF65-F5344CB8AC3E}">
        <p14:creationId xmlns:p14="http://schemas.microsoft.com/office/powerpoint/2010/main" val="1736232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dirty="0"/>
              <a:t>Однією з особливостей </a:t>
            </a:r>
            <a:r>
              <a:rPr lang="en-US" dirty="0"/>
              <a:t>AWS CloudWatch, </a:t>
            </a:r>
            <a:r>
              <a:rPr lang="uk-UA" dirty="0"/>
              <a:t>яка виділяє його над </a:t>
            </a:r>
            <a:r>
              <a:rPr lang="en-US" dirty="0"/>
              <a:t>Azure</a:t>
            </a:r>
            <a:r>
              <a:rPr lang="uk-UA" dirty="0"/>
              <a:t> </a:t>
            </a:r>
            <a:r>
              <a:rPr lang="en-US" dirty="0"/>
              <a:t>monitoring, </a:t>
            </a:r>
            <a:r>
              <a:rPr lang="uk-UA" dirty="0"/>
              <a:t>є користувацьке управління інформаційною панеллю. Це функція, яка дозволяє будувати візуально привабливі інформаційні панелі з динамічними графіками та показниками для чудового перегляду конкретних груп інфраструктури зверху вниз. Перевага цієї особливості полягає в тому, що ви можете створити інформаційну панель для різних груп інфраструктури прикладних програм, таких як </a:t>
            </a:r>
            <a:r>
              <a:rPr lang="en-US" dirty="0"/>
              <a:t>API </a:t>
            </a:r>
            <a:r>
              <a:rPr lang="uk-UA" dirty="0"/>
              <a:t>та веб-сервіс, або навіть дві окремі програми, що дозволяє вам контролювати стан вашої інфраструктури у відповідному контексті. Крім того, слід зазначити, що подібно до </a:t>
            </a:r>
            <a:r>
              <a:rPr lang="en-US" dirty="0"/>
              <a:t>Azure Monitor, AWS CloudWatch </a:t>
            </a:r>
            <a:r>
              <a:rPr lang="uk-UA" dirty="0"/>
              <a:t>також надає </a:t>
            </a:r>
            <a:r>
              <a:rPr lang="en-US" dirty="0"/>
              <a:t>API </a:t>
            </a:r>
            <a:r>
              <a:rPr lang="uk-UA" dirty="0"/>
              <a:t>для доступу до зовнішніх метрик.</a:t>
            </a:r>
          </a:p>
        </p:txBody>
      </p:sp>
      <p:sp>
        <p:nvSpPr>
          <p:cNvPr id="4" name="Місце для номера слайда 3"/>
          <p:cNvSpPr>
            <a:spLocks noGrp="1"/>
          </p:cNvSpPr>
          <p:nvPr>
            <p:ph type="sldNum" sz="quarter" idx="5"/>
          </p:nvPr>
        </p:nvSpPr>
        <p:spPr/>
        <p:txBody>
          <a:bodyPr/>
          <a:lstStyle/>
          <a:p>
            <a:fld id="{207B3061-95A3-4A52-86BE-B12EE3821D52}" type="slidenum">
              <a:rPr lang="uk-UA" smtClean="0"/>
              <a:t>10</a:t>
            </a:fld>
            <a:endParaRPr lang="uk-UA"/>
          </a:p>
        </p:txBody>
      </p:sp>
    </p:spTree>
    <p:extLst>
      <p:ext uri="{BB962C8B-B14F-4D97-AF65-F5344CB8AC3E}">
        <p14:creationId xmlns:p14="http://schemas.microsoft.com/office/powerpoint/2010/main" val="328581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dirty="0"/>
              <a:t>Хоча </a:t>
            </a:r>
            <a:r>
              <a:rPr lang="en-US" dirty="0"/>
              <a:t>Azure </a:t>
            </a:r>
            <a:r>
              <a:rPr lang="uk-UA" dirty="0"/>
              <a:t>робить великий акцент на прозорості в межах своєї платформи метрик, </a:t>
            </a:r>
            <a:r>
              <a:rPr lang="en-US" dirty="0"/>
              <a:t>AWS </a:t>
            </a:r>
            <a:r>
              <a:rPr lang="uk-UA" dirty="0"/>
              <a:t>сильно фокусується на автоматизації. Глобальні показники стану аплікаії</a:t>
            </a:r>
            <a:r>
              <a:rPr lang="uk-UA" baseline="0" dirty="0"/>
              <a:t> </a:t>
            </a:r>
            <a:r>
              <a:rPr lang="en-US" dirty="0"/>
              <a:t>Azure </a:t>
            </a:r>
            <a:r>
              <a:rPr lang="uk-UA" dirty="0"/>
              <a:t>є надзвичайно цінними, коли справа стосується виявлення проблем у всьому стеці, однак користувацький менеджер інформаційної панелі </a:t>
            </a:r>
            <a:r>
              <a:rPr lang="en-US" dirty="0"/>
              <a:t>AWS </a:t>
            </a:r>
            <a:r>
              <a:rPr lang="uk-UA" dirty="0"/>
              <a:t>забезпечує прекрасне розуміння тенденцій та стану ваших особистих ресурсів. Зрештою, хоча кожна платформа надає можливість збирати дані про стан системи, вони обидва пропонують чудову підтримку сторонніх інтеграцій, дозволяючи агрегувати журнали та метрики на більш відповідній централізованій платформі з мінімальною конфігурацією.</a:t>
            </a:r>
          </a:p>
        </p:txBody>
      </p:sp>
      <p:sp>
        <p:nvSpPr>
          <p:cNvPr id="4" name="Місце для номера слайда 3"/>
          <p:cNvSpPr>
            <a:spLocks noGrp="1"/>
          </p:cNvSpPr>
          <p:nvPr>
            <p:ph type="sldNum" sz="quarter" idx="5"/>
          </p:nvPr>
        </p:nvSpPr>
        <p:spPr/>
        <p:txBody>
          <a:bodyPr/>
          <a:lstStyle/>
          <a:p>
            <a:fld id="{207B3061-95A3-4A52-86BE-B12EE3821D52}" type="slidenum">
              <a:rPr lang="uk-UA" smtClean="0"/>
              <a:t>11</a:t>
            </a:fld>
            <a:endParaRPr lang="uk-UA"/>
          </a:p>
        </p:txBody>
      </p:sp>
    </p:spTree>
    <p:extLst>
      <p:ext uri="{BB962C8B-B14F-4D97-AF65-F5344CB8AC3E}">
        <p14:creationId xmlns:p14="http://schemas.microsoft.com/office/powerpoint/2010/main" val="1340360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uk-UA"/>
              <a:t>Клацніть, щоб редагувати стиль зразка заголовка</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uk-UA"/>
              <a:t>Клацніть, щоб редагувати стиль зразка підзаголовка</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637446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 фотографія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uk-UA"/>
              <a:t>Клацніть, щоб редагувати стиль зразка заголовка</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87DE6118-2437-4B30-8E3C-4D2BE6020583}" type="datetimeFigureOut">
              <a:rPr lang="en-US" smtClean="0"/>
              <a:pPr/>
              <a:t>11/28/2019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50648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Назва та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87DE6118-2437-4B30-8E3C-4D2BE6020583}" type="datetimeFigureOut">
              <a:rPr lang="en-US" smtClean="0"/>
              <a:pPr/>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559728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з підписом">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uk-UA"/>
              <a:t>Клацніть, щоб редагувати стиль зразка заголовка</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uk-UA"/>
              <a:t>Клацніть, щоб відредагувати стилі зразків тексту</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87DE6118-2437-4B30-8E3C-4D2BE6020583}" type="datetimeFigureOut">
              <a:rPr lang="en-US" smtClean="0"/>
              <a:pPr/>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93064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ка назви">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87DE6118-2437-4B30-8E3C-4D2BE6020583}" type="datetimeFigureOut">
              <a:rPr lang="en-US" smtClean="0"/>
              <a:pPr/>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963508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Картка назви цитати">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uk-UA"/>
              <a:t>Клацніть, щоб редагувати стиль зразка заголовка</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uk-UA"/>
              <a:t>Клацніть, щоб відредагувати стилі зразків тексту</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87DE6118-2437-4B30-8E3C-4D2BE6020583}" type="datetimeFigureOut">
              <a:rPr lang="en-US" smtClean="0"/>
              <a:pPr/>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905069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Істина/хибність">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uk-UA"/>
              <a:t>Клацніть, щоб редагувати стиль зразка заголовка</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uk-UA"/>
              <a:t>Клацніть, щоб відредагувати стилі зразків тексту</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87DE6118-2437-4B30-8E3C-4D2BE6020583}" type="datetimeFigureOut">
              <a:rPr lang="en-US" smtClean="0"/>
              <a:pPr/>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933846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408024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053755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p:txBody>
          <a:bodyPr anchor="ct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20809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87DE6118-2437-4B30-8E3C-4D2BE6020583}" type="datetimeFigureOut">
              <a:rPr lang="en-US" smtClean="0"/>
              <a:pPr/>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032935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646156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135613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193809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11/28/2019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1541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87DE6118-2437-4B30-8E3C-4D2BE6020583}" type="datetimeFigureOut">
              <a:rPr lang="en-US" smtClean="0"/>
              <a:pPr/>
              <a:t>11/28/2019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170771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uk-UA"/>
              <a:t>Клацніть, щоб редагувати стиль зразка заголовка</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a:xfrm>
            <a:off x="6399212" y="5883275"/>
            <a:ext cx="914400" cy="365125"/>
          </a:xfrm>
        </p:spPr>
        <p:txBody>
          <a:bodyPr/>
          <a:lstStyle/>
          <a:p>
            <a:fld id="{87DE6118-2437-4B30-8E3C-4D2BE6020583}" type="datetimeFigureOut">
              <a:rPr lang="en-US" smtClean="0"/>
              <a:pPr/>
              <a:t>11/28/2019</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410418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7DE6118-2437-4B30-8E3C-4D2BE6020583}" type="datetimeFigureOut">
              <a:rPr lang="en-US" smtClean="0"/>
              <a:pPr/>
              <a:t>11/28/2019</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5923746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aws.amazon.com/cloudwatch/?nc1=h_ls" TargetMode="External"/><Relationship Id="rId2" Type="http://schemas.openxmlformats.org/officeDocument/2006/relationships/hyperlink" Target="https://docs.microsoft.com/uk-ua/azure/azure-monitor/app/app-insights-overview" TargetMode="External"/><Relationship Id="rId1" Type="http://schemas.openxmlformats.org/officeDocument/2006/relationships/slideLayout" Target="../slideLayouts/slideLayout2.xml"/><Relationship Id="rId6" Type="http://schemas.openxmlformats.org/officeDocument/2006/relationships/hyperlink" Target="https://stackify.com/application-performance-metrics/" TargetMode="External"/><Relationship Id="rId5" Type="http://schemas.openxmlformats.org/officeDocument/2006/relationships/hyperlink" Target="https://solutionsreview.com/network-monitoring/active-monitoring-and-passive-monitoring-whats-the-difference/" TargetMode="External"/><Relationship Id="rId4" Type="http://schemas.openxmlformats.org/officeDocument/2006/relationships/hyperlink" Target="https://sweetcode.io/azure-monitor-aws-cloudwatch/"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061079-FD86-4E41-B2D4-2F90F45F0C10}"/>
              </a:ext>
            </a:extLst>
          </p:cNvPr>
          <p:cNvSpPr>
            <a:spLocks noGrp="1"/>
          </p:cNvSpPr>
          <p:nvPr>
            <p:ph type="ctrTitle"/>
          </p:nvPr>
        </p:nvSpPr>
        <p:spPr/>
        <p:txBody>
          <a:bodyPr>
            <a:normAutofit/>
          </a:bodyPr>
          <a:lstStyle/>
          <a:p>
            <a:r>
              <a:rPr lang="uk-UA" sz="6600" dirty="0">
                <a:latin typeface="Times New Roman" panose="02020603050405020304" pitchFamily="18" charset="0"/>
                <a:cs typeface="Times New Roman" panose="02020603050405020304" pitchFamily="18" charset="0"/>
              </a:rPr>
              <a:t>Моніторинг</a:t>
            </a:r>
          </a:p>
        </p:txBody>
      </p:sp>
    </p:spTree>
    <p:extLst>
      <p:ext uri="{BB962C8B-B14F-4D97-AF65-F5344CB8AC3E}">
        <p14:creationId xmlns:p14="http://schemas.microsoft.com/office/powerpoint/2010/main" val="2493301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E44C2C-1BB9-419C-A3CE-5622333397CD}"/>
              </a:ext>
            </a:extLst>
          </p:cNvPr>
          <p:cNvSpPr>
            <a:spLocks noGrp="1"/>
          </p:cNvSpPr>
          <p:nvPr>
            <p:ph type="title"/>
          </p:nvPr>
        </p:nvSpPr>
        <p:spPr>
          <a:xfrm>
            <a:off x="609600" y="204396"/>
            <a:ext cx="10972800" cy="1034412"/>
          </a:xfrm>
        </p:spPr>
        <p:txBody>
          <a:bodyPr/>
          <a:lstStyle/>
          <a:p>
            <a:pPr algn="ctr"/>
            <a:r>
              <a:rPr lang="en-US" sz="4000" b="1" dirty="0">
                <a:latin typeface="Times New Roman" panose="02020603050405020304" pitchFamily="18" charset="0"/>
                <a:cs typeface="Times New Roman" panose="02020603050405020304" pitchFamily="18" charset="0"/>
              </a:rPr>
              <a:t>Amazon Web Services</a:t>
            </a:r>
            <a:r>
              <a:rPr lang="uk-UA" sz="4000" b="1"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CloudWatch</a:t>
            </a:r>
            <a:endParaRPr lang="uk-UA" sz="4000" b="1" dirty="0">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5BC2B569-43FC-4E88-832F-33572CBEFB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3" y="1777219"/>
            <a:ext cx="12166239" cy="3988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833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E35FB4-9000-425C-ADE7-340DFE1EE33A}"/>
              </a:ext>
            </a:extLst>
          </p:cNvPr>
          <p:cNvSpPr>
            <a:spLocks noGrp="1"/>
          </p:cNvSpPr>
          <p:nvPr>
            <p:ph type="title"/>
          </p:nvPr>
        </p:nvSpPr>
        <p:spPr>
          <a:xfrm>
            <a:off x="1295400" y="172750"/>
            <a:ext cx="9601200" cy="846248"/>
          </a:xfrm>
        </p:spPr>
        <p:txBody>
          <a:bodyPr/>
          <a:lstStyle/>
          <a:p>
            <a:pPr algn="ctr"/>
            <a:r>
              <a:rPr lang="uk-UA" sz="4000" b="1" dirty="0">
                <a:latin typeface="Times New Roman" panose="02020603050405020304" pitchFamily="18" charset="0"/>
                <a:cs typeface="Times New Roman" panose="02020603050405020304" pitchFamily="18" charset="0"/>
              </a:rPr>
              <a:t>Підсумок</a:t>
            </a:r>
          </a:p>
        </p:txBody>
      </p:sp>
      <p:sp>
        <p:nvSpPr>
          <p:cNvPr id="4" name="TextBox 3">
            <a:extLst>
              <a:ext uri="{FF2B5EF4-FFF2-40B4-BE49-F238E27FC236}">
                <a16:creationId xmlns:a16="http://schemas.microsoft.com/office/drawing/2014/main" id="{E1148C1A-31E4-428C-BA8D-39C7ED8353F8}"/>
              </a:ext>
            </a:extLst>
          </p:cNvPr>
          <p:cNvSpPr txBox="1"/>
          <p:nvPr/>
        </p:nvSpPr>
        <p:spPr>
          <a:xfrm>
            <a:off x="1481676" y="1179327"/>
            <a:ext cx="9491124" cy="523220"/>
          </a:xfrm>
          <a:prstGeom prst="rect">
            <a:avLst/>
          </a:prstGeom>
          <a:noFill/>
        </p:spPr>
        <p:txBody>
          <a:bodyPr wrap="none" rtlCol="0">
            <a:spAutoFit/>
          </a:bodyPr>
          <a:lstStyle/>
          <a:p>
            <a:r>
              <a:rPr lang="en-US"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Azure Monitoring </a:t>
            </a:r>
            <a:r>
              <a:rPr lang="en-US" sz="2800" b="1" dirty="0">
                <a:solidFill>
                  <a:schemeClr val="tx2"/>
                </a:solidFill>
                <a:latin typeface="Times New Roman" panose="02020603050405020304" pitchFamily="18" charset="0"/>
                <a:ea typeface="+mj-ea"/>
                <a:cs typeface="Times New Roman" panose="02020603050405020304" pitchFamily="18" charset="0"/>
              </a:rPr>
              <a:t>							</a:t>
            </a:r>
            <a:r>
              <a:rPr lang="en-US"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Amazon CloudWatch</a:t>
            </a:r>
            <a:endParaRPr lang="uk-UA"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endParaRPr>
          </a:p>
        </p:txBody>
      </p:sp>
      <p:sp>
        <p:nvSpPr>
          <p:cNvPr id="5" name="Місце для вмісту 2">
            <a:extLst>
              <a:ext uri="{FF2B5EF4-FFF2-40B4-BE49-F238E27FC236}">
                <a16:creationId xmlns:a16="http://schemas.microsoft.com/office/drawing/2014/main" id="{045B0CCA-E844-452D-8B03-933CA5140D9C}"/>
              </a:ext>
            </a:extLst>
          </p:cNvPr>
          <p:cNvSpPr txBox="1">
            <a:spLocks/>
          </p:cNvSpPr>
          <p:nvPr/>
        </p:nvSpPr>
        <p:spPr>
          <a:xfrm>
            <a:off x="6909254" y="2286000"/>
            <a:ext cx="4724400"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uk-UA"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Автоматизація;</a:t>
            </a:r>
          </a:p>
          <a:p>
            <a:endParaRPr lang="uk-UA"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endParaRPr>
          </a:p>
          <a:p>
            <a:endParaRPr lang="uk-UA"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endParaRPr>
          </a:p>
          <a:p>
            <a:r>
              <a:rPr lang="uk-UA"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Розуміння тенденцій і стану ваших особистих ресурсів;</a:t>
            </a:r>
          </a:p>
          <a:p>
            <a:endParaRPr lang="uk-UA" sz="2800" i="1" dirty="0">
              <a:solidFill>
                <a:schemeClr val="tx1"/>
              </a:solidFill>
              <a:latin typeface="Times New Roman" panose="02020603050405020304" pitchFamily="18" charset="0"/>
              <a:cs typeface="Times New Roman" panose="02020603050405020304" pitchFamily="18" charset="0"/>
            </a:endParaRPr>
          </a:p>
        </p:txBody>
      </p:sp>
      <p:sp>
        <p:nvSpPr>
          <p:cNvPr id="6" name="Місце для вмісту 2">
            <a:extLst>
              <a:ext uri="{FF2B5EF4-FFF2-40B4-BE49-F238E27FC236}">
                <a16:creationId xmlns:a16="http://schemas.microsoft.com/office/drawing/2014/main" id="{F819E82B-8C50-4C0C-B6DB-252879ADD52A}"/>
              </a:ext>
            </a:extLst>
          </p:cNvPr>
          <p:cNvSpPr txBox="1">
            <a:spLocks/>
          </p:cNvSpPr>
          <p:nvPr/>
        </p:nvSpPr>
        <p:spPr>
          <a:xfrm>
            <a:off x="1543171" y="5259802"/>
            <a:ext cx="9491124" cy="1251284"/>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ctr"/>
            <a:r>
              <a:rPr lang="uk-UA"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Підтримка сторонніх інтеграцій</a:t>
            </a:r>
            <a:r>
              <a:rPr lang="uk-UA" sz="2800" i="1" dirty="0">
                <a:solidFill>
                  <a:schemeClr val="tx1"/>
                </a:solidFill>
                <a:latin typeface="Times New Roman" panose="02020603050405020304" pitchFamily="18" charset="0"/>
                <a:cs typeface="Times New Roman" panose="02020603050405020304" pitchFamily="18" charset="0"/>
              </a:rPr>
              <a:t>.</a:t>
            </a:r>
          </a:p>
        </p:txBody>
      </p:sp>
      <p:sp>
        <p:nvSpPr>
          <p:cNvPr id="7" name="Місце для вмісту 2">
            <a:extLst>
              <a:ext uri="{FF2B5EF4-FFF2-40B4-BE49-F238E27FC236}">
                <a16:creationId xmlns:a16="http://schemas.microsoft.com/office/drawing/2014/main" id="{11BB77D8-C9C7-4BB3-B4DE-B6CECD88B207}"/>
              </a:ext>
            </a:extLst>
          </p:cNvPr>
          <p:cNvSpPr txBox="1">
            <a:spLocks/>
          </p:cNvSpPr>
          <p:nvPr/>
        </p:nvSpPr>
        <p:spPr>
          <a:xfrm>
            <a:off x="943811" y="2304044"/>
            <a:ext cx="4724400"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uk-UA"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Прозорість;</a:t>
            </a:r>
          </a:p>
          <a:p>
            <a:endParaRPr lang="uk-UA"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endParaRPr>
          </a:p>
          <a:p>
            <a:pPr marL="0" indent="0">
              <a:buNone/>
            </a:pPr>
            <a:endParaRPr lang="uk-UA"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endParaRPr>
          </a:p>
          <a:p>
            <a:r>
              <a:rPr lang="uk-UA"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Виявлення проблем у стеці;</a:t>
            </a:r>
          </a:p>
          <a:p>
            <a:endParaRPr lang="uk-UA" sz="28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28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EDC40B-FE96-4395-A847-F749074E4E8E}"/>
              </a:ext>
            </a:extLst>
          </p:cNvPr>
          <p:cNvSpPr>
            <a:spLocks noGrp="1"/>
          </p:cNvSpPr>
          <p:nvPr>
            <p:ph type="title"/>
          </p:nvPr>
        </p:nvSpPr>
        <p:spPr>
          <a:xfrm>
            <a:off x="1666987" y="69192"/>
            <a:ext cx="9601200" cy="969757"/>
          </a:xfrm>
        </p:spPr>
        <p:txBody>
          <a:bodyPr/>
          <a:lstStyle/>
          <a:p>
            <a:pPr algn="ctr"/>
            <a:r>
              <a:rPr lang="uk-UA" sz="4000" b="1" dirty="0">
                <a:latin typeface="Times New Roman" panose="02020603050405020304" pitchFamily="18" charset="0"/>
                <a:cs typeface="Times New Roman" panose="02020603050405020304" pitchFamily="18" charset="0"/>
              </a:rPr>
              <a:t>Типи метрик</a:t>
            </a:r>
          </a:p>
        </p:txBody>
      </p:sp>
      <p:cxnSp>
        <p:nvCxnSpPr>
          <p:cNvPr id="5" name="Пряма зі стрілкою 4">
            <a:extLst>
              <a:ext uri="{FF2B5EF4-FFF2-40B4-BE49-F238E27FC236}">
                <a16:creationId xmlns:a16="http://schemas.microsoft.com/office/drawing/2014/main" id="{AD5BBE53-0EB8-4581-BFDB-8B97501A203A}"/>
              </a:ext>
            </a:extLst>
          </p:cNvPr>
          <p:cNvCxnSpPr>
            <a:cxnSpLocks/>
            <a:endCxn id="9" idx="0"/>
          </p:cNvCxnSpPr>
          <p:nvPr/>
        </p:nvCxnSpPr>
        <p:spPr>
          <a:xfrm>
            <a:off x="7265324" y="1014153"/>
            <a:ext cx="1890950" cy="49876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 name="Пряма зі стрілкою 5">
            <a:extLst>
              <a:ext uri="{FF2B5EF4-FFF2-40B4-BE49-F238E27FC236}">
                <a16:creationId xmlns:a16="http://schemas.microsoft.com/office/drawing/2014/main" id="{A689BB7C-8483-4676-9F03-6151BBE73890}"/>
              </a:ext>
            </a:extLst>
          </p:cNvPr>
          <p:cNvCxnSpPr>
            <a:cxnSpLocks/>
            <a:endCxn id="8" idx="0"/>
          </p:cNvCxnSpPr>
          <p:nvPr/>
        </p:nvCxnSpPr>
        <p:spPr>
          <a:xfrm flipH="1">
            <a:off x="3506233" y="990600"/>
            <a:ext cx="1751571" cy="52231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E45F9B8A-45F2-4AD4-867B-97A85F047C68}"/>
              </a:ext>
            </a:extLst>
          </p:cNvPr>
          <p:cNvSpPr txBox="1"/>
          <p:nvPr/>
        </p:nvSpPr>
        <p:spPr>
          <a:xfrm>
            <a:off x="2799148" y="1512916"/>
            <a:ext cx="1414170" cy="461665"/>
          </a:xfrm>
          <a:prstGeom prst="rect">
            <a:avLst/>
          </a:prstGeom>
          <a:noFill/>
        </p:spPr>
        <p:txBody>
          <a:bodyPr wrap="none" rtlCol="0">
            <a:spAutoFit/>
          </a:bodyPr>
          <a:lstStyle/>
          <a:p>
            <a:r>
              <a:rPr lang="en-US"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Business</a:t>
            </a:r>
            <a:endParaRPr lang="uk-UA"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BDA1ED2-7C81-4170-958A-A4639D53E56D}"/>
              </a:ext>
            </a:extLst>
          </p:cNvPr>
          <p:cNvSpPr txBox="1"/>
          <p:nvPr/>
        </p:nvSpPr>
        <p:spPr>
          <a:xfrm>
            <a:off x="8133718" y="1512916"/>
            <a:ext cx="2045112" cy="461665"/>
          </a:xfrm>
          <a:prstGeom prst="rect">
            <a:avLst/>
          </a:prstGeom>
          <a:noFill/>
        </p:spPr>
        <p:txBody>
          <a:bodyPr wrap="none" rtlCol="0">
            <a:spAutoFit/>
          </a:bodyPr>
          <a:lstStyle/>
          <a:p>
            <a:r>
              <a:rPr lang="en-US"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Operational</a:t>
            </a:r>
            <a:endParaRPr lang="uk-UA"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endParaRPr>
          </a:p>
        </p:txBody>
      </p:sp>
      <p:sp>
        <p:nvSpPr>
          <p:cNvPr id="10" name="Прямокутник 9">
            <a:extLst>
              <a:ext uri="{FF2B5EF4-FFF2-40B4-BE49-F238E27FC236}">
                <a16:creationId xmlns:a16="http://schemas.microsoft.com/office/drawing/2014/main" id="{F27350AB-BF15-4946-A6AA-7CEB386F3F54}"/>
              </a:ext>
            </a:extLst>
          </p:cNvPr>
          <p:cNvSpPr/>
          <p:nvPr/>
        </p:nvSpPr>
        <p:spPr>
          <a:xfrm>
            <a:off x="1108364" y="2036136"/>
            <a:ext cx="4987636" cy="1569660"/>
          </a:xfrm>
          <a:prstGeom prst="rect">
            <a:avLst/>
          </a:prstGeom>
        </p:spPr>
        <p:txBody>
          <a:bodyPr wrap="square">
            <a:spAutoFit/>
          </a:bodyPr>
          <a:lstStyle/>
          <a:p>
            <a:r>
              <a:rPr lang="en-US"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a:t>
            </a:r>
            <a:r>
              <a:rPr lang="uk-UA"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 це кількісно вимірювана міра, яка використовується для відстеження та оцінки стану конкретного бізнес-процесу.</a:t>
            </a:r>
          </a:p>
        </p:txBody>
      </p:sp>
      <p:sp>
        <p:nvSpPr>
          <p:cNvPr id="11" name="Прямокутник 10">
            <a:extLst>
              <a:ext uri="{FF2B5EF4-FFF2-40B4-BE49-F238E27FC236}">
                <a16:creationId xmlns:a16="http://schemas.microsoft.com/office/drawing/2014/main" id="{E76A9628-C457-496B-ABCE-F6F1B6658DF2}"/>
              </a:ext>
            </a:extLst>
          </p:cNvPr>
          <p:cNvSpPr/>
          <p:nvPr/>
        </p:nvSpPr>
        <p:spPr>
          <a:xfrm>
            <a:off x="6467587" y="2036136"/>
            <a:ext cx="5389418" cy="1200329"/>
          </a:xfrm>
          <a:prstGeom prst="rect">
            <a:avLst/>
          </a:prstGeom>
        </p:spPr>
        <p:txBody>
          <a:bodyPr wrap="square">
            <a:spAutoFit/>
          </a:bodyPr>
          <a:lstStyle/>
          <a:p>
            <a:r>
              <a:rPr lang="uk-UA"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 це вимірювання продуктивності окремого процесу і системи в цілому. </a:t>
            </a:r>
          </a:p>
        </p:txBody>
      </p:sp>
      <p:pic>
        <p:nvPicPr>
          <p:cNvPr id="17" name="Рисунок 16">
            <a:extLst>
              <a:ext uri="{FF2B5EF4-FFF2-40B4-BE49-F238E27FC236}">
                <a16:creationId xmlns:a16="http://schemas.microsoft.com/office/drawing/2014/main" id="{D561AF56-329F-4556-A12D-8B457D2FD128}"/>
              </a:ext>
            </a:extLst>
          </p:cNvPr>
          <p:cNvPicPr>
            <a:picLocks noChangeAspect="1"/>
          </p:cNvPicPr>
          <p:nvPr/>
        </p:nvPicPr>
        <p:blipFill>
          <a:blip r:embed="rId3"/>
          <a:stretch>
            <a:fillRect/>
          </a:stretch>
        </p:blipFill>
        <p:spPr>
          <a:xfrm>
            <a:off x="1295399" y="3957685"/>
            <a:ext cx="9601201" cy="2831123"/>
          </a:xfrm>
          <a:prstGeom prst="rect">
            <a:avLst/>
          </a:prstGeom>
        </p:spPr>
      </p:pic>
    </p:spTree>
    <p:extLst>
      <p:ext uri="{BB962C8B-B14F-4D97-AF65-F5344CB8AC3E}">
        <p14:creationId xmlns:p14="http://schemas.microsoft.com/office/powerpoint/2010/main" val="2708845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02F4E70-4644-4329-8070-6138C12DC748}"/>
              </a:ext>
            </a:extLst>
          </p:cNvPr>
          <p:cNvSpPr>
            <a:spLocks noGrp="1"/>
          </p:cNvSpPr>
          <p:nvPr>
            <p:ph type="title"/>
          </p:nvPr>
        </p:nvSpPr>
        <p:spPr>
          <a:xfrm>
            <a:off x="1574117" y="266922"/>
            <a:ext cx="9601200" cy="978460"/>
          </a:xfrm>
        </p:spPr>
        <p:txBody>
          <a:bodyPr/>
          <a:lstStyle/>
          <a:p>
            <a:pPr algn="ctr"/>
            <a:r>
              <a:rPr lang="uk-UA" sz="4000" b="1" dirty="0">
                <a:latin typeface="Times New Roman" panose="02020603050405020304" pitchFamily="18" charset="0"/>
                <a:cs typeface="Times New Roman" panose="02020603050405020304" pitchFamily="18" charset="0"/>
              </a:rPr>
              <a:t>Приклади метрик</a:t>
            </a:r>
          </a:p>
        </p:txBody>
      </p:sp>
      <p:sp>
        <p:nvSpPr>
          <p:cNvPr id="7" name="Прямокутник 6">
            <a:extLst>
              <a:ext uri="{FF2B5EF4-FFF2-40B4-BE49-F238E27FC236}">
                <a16:creationId xmlns:a16="http://schemas.microsoft.com/office/drawing/2014/main" id="{C01F0205-F27E-4F2C-BEEE-EA133F33AC6C}"/>
              </a:ext>
            </a:extLst>
          </p:cNvPr>
          <p:cNvSpPr/>
          <p:nvPr/>
        </p:nvSpPr>
        <p:spPr>
          <a:xfrm>
            <a:off x="3151908" y="1210371"/>
            <a:ext cx="5888183" cy="579967"/>
          </a:xfrm>
          <a:prstGeom prst="rect">
            <a:avLst/>
          </a:prstGeom>
        </p:spPr>
        <p:txBody>
          <a:bodyPr wrap="square">
            <a:spAutoFit/>
          </a:bodyPr>
          <a:lstStyle/>
          <a:p>
            <a:pPr marL="342900" lvl="0" indent="-342900" algn="ctr">
              <a:lnSpc>
                <a:spcPct val="150000"/>
              </a:lnSpc>
              <a:spcAft>
                <a:spcPts val="0"/>
              </a:spcAft>
              <a:buFont typeface="Symbol" panose="05050102010706020507" pitchFamily="18" charset="2"/>
              <a:buChar char=""/>
            </a:pPr>
            <a:r>
              <a:rPr lang="uk-UA" sz="2400" b="1"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User</a:t>
            </a:r>
            <a:r>
              <a:rPr lang="uk-UA"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 </a:t>
            </a:r>
            <a:r>
              <a:rPr lang="uk-UA" sz="2400" b="1"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Satisfaction</a:t>
            </a:r>
            <a:r>
              <a:rPr lang="uk-UA"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 / </a:t>
            </a:r>
            <a:r>
              <a:rPr lang="uk-UA" sz="2400" b="1"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Apdex</a:t>
            </a:r>
            <a:r>
              <a:rPr lang="uk-UA"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 </a:t>
            </a:r>
            <a:r>
              <a:rPr lang="uk-UA" sz="2400" b="1"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Scores</a:t>
            </a:r>
            <a:endParaRPr lang="uk-UA"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endParaRPr>
          </a:p>
        </p:txBody>
      </p:sp>
      <p:pic>
        <p:nvPicPr>
          <p:cNvPr id="5124" name="Picture 4" descr="Web Application Performance Metrics for Satisfaction">
            <a:extLst>
              <a:ext uri="{FF2B5EF4-FFF2-40B4-BE49-F238E27FC236}">
                <a16:creationId xmlns:a16="http://schemas.microsoft.com/office/drawing/2014/main" id="{27C71B9C-9397-43CC-8144-AC4C231A4C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081" y="3876906"/>
            <a:ext cx="11682805" cy="300075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157BDCB-AE1B-4EE4-AC6E-F6147890A78A}"/>
                  </a:ext>
                </a:extLst>
              </p:cNvPr>
              <p:cNvSpPr txBox="1"/>
              <p:nvPr/>
            </p:nvSpPr>
            <p:spPr>
              <a:xfrm>
                <a:off x="1818043" y="2246025"/>
                <a:ext cx="9113348" cy="11751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i="1">
                              <a:latin typeface="Cambria Math" panose="02040503050406030204" pitchFamily="18" charset="0"/>
                            </a:rPr>
                            <m:t>𝐴𝑝𝑑𝑒𝑥</m:t>
                          </m:r>
                        </m:e>
                        <m:sub>
                          <m:r>
                            <a:rPr lang="en-US" sz="2800" b="0" i="1" smtClean="0">
                              <a:latin typeface="Cambria Math" panose="02040503050406030204" pitchFamily="18" charset="0"/>
                            </a:rPr>
                            <m:t>𝑡</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𝑆𝑎𝑡𝑖𝑠𝑓𝑖𝑒𝑑𝐶𝑜𝑢𝑛𝑡</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𝑇𝑜𝑙𝑒𝑟𝑎𝑡𝑖𝑛𝑔𝐶𝑜𝑢𝑛𝑡</m:t>
                              </m:r>
                            </m:num>
                            <m:den>
                              <m:r>
                                <a:rPr lang="en-US" sz="2800" b="0" i="1" smtClean="0">
                                  <a:latin typeface="Cambria Math" panose="02040503050406030204" pitchFamily="18" charset="0"/>
                                </a:rPr>
                                <m:t>2</m:t>
                              </m:r>
                            </m:den>
                          </m:f>
                        </m:num>
                        <m:den>
                          <m:r>
                            <a:rPr lang="en-US" sz="2800" b="0" i="1" smtClean="0">
                              <a:latin typeface="Cambria Math" panose="02040503050406030204" pitchFamily="18" charset="0"/>
                            </a:rPr>
                            <m:t>𝑇𝑜𝑡𝑎𝑙𝑆𝑎𝑚𝑝𝑙𝑒𝑠</m:t>
                          </m:r>
                        </m:den>
                      </m:f>
                    </m:oMath>
                  </m:oMathPara>
                </a14:m>
                <a:endParaRPr lang="uk-UA" sz="2800" dirty="0"/>
              </a:p>
            </p:txBody>
          </p:sp>
        </mc:Choice>
        <mc:Fallback xmlns="">
          <p:sp>
            <p:nvSpPr>
              <p:cNvPr id="2" name="TextBox 1">
                <a:extLst>
                  <a:ext uri="{FF2B5EF4-FFF2-40B4-BE49-F238E27FC236}">
                    <a16:creationId xmlns:a16="http://schemas.microsoft.com/office/drawing/2014/main" id="{7157BDCB-AE1B-4EE4-AC6E-F6147890A78A}"/>
                  </a:ext>
                </a:extLst>
              </p:cNvPr>
              <p:cNvSpPr txBox="1">
                <a:spLocks noRot="1" noChangeAspect="1" noMove="1" noResize="1" noEditPoints="1" noAdjustHandles="1" noChangeArrowheads="1" noChangeShapeType="1" noTextEdit="1"/>
              </p:cNvSpPr>
              <p:nvPr/>
            </p:nvSpPr>
            <p:spPr>
              <a:xfrm>
                <a:off x="1818043" y="2246025"/>
                <a:ext cx="9113348" cy="1175194"/>
              </a:xfrm>
              <a:prstGeom prst="rect">
                <a:avLst/>
              </a:prstGeom>
              <a:blipFill>
                <a:blip r:embed="rId4"/>
                <a:stretch>
                  <a:fillRect/>
                </a:stretch>
              </a:blipFill>
            </p:spPr>
            <p:txBody>
              <a:bodyPr/>
              <a:lstStyle/>
              <a:p>
                <a:r>
                  <a:rPr lang="uk-UA">
                    <a:noFill/>
                  </a:rPr>
                  <a:t> </a:t>
                </a:r>
              </a:p>
            </p:txBody>
          </p:sp>
        </mc:Fallback>
      </mc:AlternateContent>
    </p:spTree>
    <p:extLst>
      <p:ext uri="{BB962C8B-B14F-4D97-AF65-F5344CB8AC3E}">
        <p14:creationId xmlns:p14="http://schemas.microsoft.com/office/powerpoint/2010/main" val="139902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02F4E70-4644-4329-8070-6138C12DC748}"/>
              </a:ext>
            </a:extLst>
          </p:cNvPr>
          <p:cNvSpPr>
            <a:spLocks noGrp="1"/>
          </p:cNvSpPr>
          <p:nvPr>
            <p:ph type="title"/>
          </p:nvPr>
        </p:nvSpPr>
        <p:spPr>
          <a:xfrm>
            <a:off x="1295399" y="72469"/>
            <a:ext cx="9601200" cy="935430"/>
          </a:xfrm>
        </p:spPr>
        <p:txBody>
          <a:bodyPr/>
          <a:lstStyle/>
          <a:p>
            <a:pPr algn="ctr"/>
            <a:r>
              <a:rPr lang="uk-UA" sz="4000" b="1" dirty="0">
                <a:latin typeface="Times New Roman" panose="02020603050405020304" pitchFamily="18" charset="0"/>
                <a:cs typeface="Times New Roman" panose="02020603050405020304" pitchFamily="18" charset="0"/>
              </a:rPr>
              <a:t>Приклади метрик</a:t>
            </a:r>
          </a:p>
        </p:txBody>
      </p:sp>
      <p:sp>
        <p:nvSpPr>
          <p:cNvPr id="7" name="Прямокутник 6">
            <a:extLst>
              <a:ext uri="{FF2B5EF4-FFF2-40B4-BE49-F238E27FC236}">
                <a16:creationId xmlns:a16="http://schemas.microsoft.com/office/drawing/2014/main" id="{C01F0205-F27E-4F2C-BEEE-EA133F33AC6C}"/>
              </a:ext>
            </a:extLst>
          </p:cNvPr>
          <p:cNvSpPr/>
          <p:nvPr/>
        </p:nvSpPr>
        <p:spPr>
          <a:xfrm>
            <a:off x="3151907" y="1007899"/>
            <a:ext cx="5888183" cy="579967"/>
          </a:xfrm>
          <a:prstGeom prst="rect">
            <a:avLst/>
          </a:prstGeom>
        </p:spPr>
        <p:txBody>
          <a:bodyPr wrap="square">
            <a:spAutoFit/>
          </a:bodyPr>
          <a:lstStyle/>
          <a:p>
            <a:pPr marL="342900" indent="-342900" algn="ctr">
              <a:lnSpc>
                <a:spcPct val="150000"/>
              </a:lnSpc>
              <a:buFont typeface="Symbol" panose="05050102010706020507" pitchFamily="18" charset="2"/>
              <a:buChar char=""/>
            </a:pPr>
            <a:r>
              <a:rPr lang="en-US"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Average Response Time</a:t>
            </a:r>
            <a:endParaRPr lang="uk-UA"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endParaRPr>
          </a:p>
        </p:txBody>
      </p:sp>
      <p:pic>
        <p:nvPicPr>
          <p:cNvPr id="4098" name="Picture 2" descr="Application Performance Metrics Averages">
            <a:extLst>
              <a:ext uri="{FF2B5EF4-FFF2-40B4-BE49-F238E27FC236}">
                <a16:creationId xmlns:a16="http://schemas.microsoft.com/office/drawing/2014/main" id="{C54E096D-8421-415C-BB90-D9CCDDC9B16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936"/>
          <a:stretch/>
        </p:blipFill>
        <p:spPr bwMode="auto">
          <a:xfrm>
            <a:off x="1478281" y="2351491"/>
            <a:ext cx="10068986" cy="450650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50A7989-0FBE-4620-90DD-EC227E5DEB9D}"/>
              </a:ext>
            </a:extLst>
          </p:cNvPr>
          <p:cNvSpPr txBox="1"/>
          <p:nvPr/>
        </p:nvSpPr>
        <p:spPr>
          <a:xfrm>
            <a:off x="3359269" y="1774526"/>
            <a:ext cx="6113661" cy="461665"/>
          </a:xfrm>
          <a:prstGeom prst="rect">
            <a:avLst/>
          </a:prstGeom>
          <a:noFill/>
        </p:spPr>
        <p:txBody>
          <a:bodyPr wrap="none" rtlCol="0">
            <a:spAutoFit/>
          </a:bodyPr>
          <a:lstStyle/>
          <a:p>
            <a:r>
              <a:rPr lang="uk-UA"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Ці два графіки мають однакове середнє</a:t>
            </a:r>
          </a:p>
        </p:txBody>
      </p:sp>
    </p:spTree>
    <p:extLst>
      <p:ext uri="{BB962C8B-B14F-4D97-AF65-F5344CB8AC3E}">
        <p14:creationId xmlns:p14="http://schemas.microsoft.com/office/powerpoint/2010/main" val="2132077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02F4E70-4644-4329-8070-6138C12DC748}"/>
              </a:ext>
            </a:extLst>
          </p:cNvPr>
          <p:cNvSpPr>
            <a:spLocks noGrp="1"/>
          </p:cNvSpPr>
          <p:nvPr>
            <p:ph type="title"/>
          </p:nvPr>
        </p:nvSpPr>
        <p:spPr>
          <a:xfrm>
            <a:off x="1295399" y="225082"/>
            <a:ext cx="9601200" cy="742950"/>
          </a:xfrm>
        </p:spPr>
        <p:txBody>
          <a:bodyPr/>
          <a:lstStyle/>
          <a:p>
            <a:pPr algn="ctr"/>
            <a:r>
              <a:rPr lang="uk-UA" sz="4000" b="1" dirty="0">
                <a:latin typeface="Times New Roman" panose="02020603050405020304" pitchFamily="18" charset="0"/>
                <a:cs typeface="Times New Roman" panose="02020603050405020304" pitchFamily="18" charset="0"/>
              </a:rPr>
              <a:t>Приклади метрик</a:t>
            </a:r>
          </a:p>
        </p:txBody>
      </p:sp>
      <p:sp>
        <p:nvSpPr>
          <p:cNvPr id="7" name="Прямокутник 6">
            <a:extLst>
              <a:ext uri="{FF2B5EF4-FFF2-40B4-BE49-F238E27FC236}">
                <a16:creationId xmlns:a16="http://schemas.microsoft.com/office/drawing/2014/main" id="{C01F0205-F27E-4F2C-BEEE-EA133F33AC6C}"/>
              </a:ext>
            </a:extLst>
          </p:cNvPr>
          <p:cNvSpPr/>
          <p:nvPr/>
        </p:nvSpPr>
        <p:spPr>
          <a:xfrm>
            <a:off x="3151907" y="859454"/>
            <a:ext cx="5888183" cy="579967"/>
          </a:xfrm>
          <a:prstGeom prst="rect">
            <a:avLst/>
          </a:prstGeom>
        </p:spPr>
        <p:txBody>
          <a:bodyPr wrap="square">
            <a:spAutoFit/>
          </a:bodyPr>
          <a:lstStyle/>
          <a:p>
            <a:pPr marL="342900" lvl="0" indent="-342900" algn="ctr">
              <a:lnSpc>
                <a:spcPct val="150000"/>
              </a:lnSpc>
              <a:spcAft>
                <a:spcPts val="0"/>
              </a:spcAft>
              <a:buFont typeface="Symbol" panose="05050102010706020507" pitchFamily="18" charset="2"/>
              <a:buChar char=""/>
            </a:pPr>
            <a:r>
              <a:rPr lang="en-US"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Error Rates</a:t>
            </a:r>
            <a:endParaRPr lang="uk-UA"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endParaRPr>
          </a:p>
        </p:txBody>
      </p:sp>
      <p:pic>
        <p:nvPicPr>
          <p:cNvPr id="4100" name="Picture 4" descr="data quality metric: data transformation error rate evolution over time">
            <a:extLst>
              <a:ext uri="{FF2B5EF4-FFF2-40B4-BE49-F238E27FC236}">
                <a16:creationId xmlns:a16="http://schemas.microsoft.com/office/drawing/2014/main" id="{6DF72AAC-35A0-43CE-919A-CB1119D838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21" t="6378" r="4177" b="6378"/>
          <a:stretch/>
        </p:blipFill>
        <p:spPr bwMode="auto">
          <a:xfrm>
            <a:off x="2325485" y="1638992"/>
            <a:ext cx="7786703" cy="5247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122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02F4E70-4644-4329-8070-6138C12DC748}"/>
              </a:ext>
            </a:extLst>
          </p:cNvPr>
          <p:cNvSpPr>
            <a:spLocks noGrp="1"/>
          </p:cNvSpPr>
          <p:nvPr>
            <p:ph type="title"/>
          </p:nvPr>
        </p:nvSpPr>
        <p:spPr>
          <a:xfrm>
            <a:off x="1295399" y="192965"/>
            <a:ext cx="9601200" cy="838611"/>
          </a:xfrm>
        </p:spPr>
        <p:txBody>
          <a:bodyPr/>
          <a:lstStyle/>
          <a:p>
            <a:pPr algn="ctr"/>
            <a:r>
              <a:rPr lang="uk-UA" sz="4000" b="1" dirty="0">
                <a:latin typeface="Times New Roman" panose="02020603050405020304" pitchFamily="18" charset="0"/>
                <a:cs typeface="Times New Roman" panose="02020603050405020304" pitchFamily="18" charset="0"/>
              </a:rPr>
              <a:t>Приклади метрик</a:t>
            </a:r>
          </a:p>
        </p:txBody>
      </p:sp>
      <p:sp>
        <p:nvSpPr>
          <p:cNvPr id="7" name="Прямокутник 6">
            <a:extLst>
              <a:ext uri="{FF2B5EF4-FFF2-40B4-BE49-F238E27FC236}">
                <a16:creationId xmlns:a16="http://schemas.microsoft.com/office/drawing/2014/main" id="{C01F0205-F27E-4F2C-BEEE-EA133F33AC6C}"/>
              </a:ext>
            </a:extLst>
          </p:cNvPr>
          <p:cNvSpPr/>
          <p:nvPr/>
        </p:nvSpPr>
        <p:spPr>
          <a:xfrm>
            <a:off x="3151907" y="902483"/>
            <a:ext cx="5888183" cy="579967"/>
          </a:xfrm>
          <a:prstGeom prst="rect">
            <a:avLst/>
          </a:prstGeom>
        </p:spPr>
        <p:txBody>
          <a:bodyPr wrap="square">
            <a:spAutoFit/>
          </a:bodyPr>
          <a:lstStyle/>
          <a:p>
            <a:pPr marL="342900" lvl="0" indent="-342900" algn="ctr">
              <a:lnSpc>
                <a:spcPct val="150000"/>
              </a:lnSpc>
              <a:spcAft>
                <a:spcPts val="0"/>
              </a:spcAft>
              <a:buFont typeface="Symbol" panose="05050102010706020507" pitchFamily="18" charset="2"/>
              <a:buChar char=""/>
            </a:pPr>
            <a:r>
              <a:rPr lang="en-US"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Count of Application Instances</a:t>
            </a:r>
            <a:endParaRPr lang="uk-UA"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endParaRPr>
          </a:p>
        </p:txBody>
      </p:sp>
      <p:pic>
        <p:nvPicPr>
          <p:cNvPr id="5122" name="Picture 2" descr="Пов’язане зображення">
            <a:extLst>
              <a:ext uri="{FF2B5EF4-FFF2-40B4-BE49-F238E27FC236}">
                <a16:creationId xmlns:a16="http://schemas.microsoft.com/office/drawing/2014/main" id="{BE0F0496-835D-437E-B784-F4410C3D62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703" y="1647947"/>
            <a:ext cx="11736593" cy="5017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604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02F4E70-4644-4329-8070-6138C12DC748}"/>
              </a:ext>
            </a:extLst>
          </p:cNvPr>
          <p:cNvSpPr>
            <a:spLocks noGrp="1"/>
          </p:cNvSpPr>
          <p:nvPr>
            <p:ph type="title"/>
          </p:nvPr>
        </p:nvSpPr>
        <p:spPr>
          <a:xfrm>
            <a:off x="1295399" y="96849"/>
            <a:ext cx="9601200" cy="1064521"/>
          </a:xfrm>
        </p:spPr>
        <p:txBody>
          <a:bodyPr/>
          <a:lstStyle/>
          <a:p>
            <a:pPr algn="ctr"/>
            <a:r>
              <a:rPr lang="uk-UA" sz="4000" b="1" dirty="0">
                <a:latin typeface="Times New Roman" panose="02020603050405020304" pitchFamily="18" charset="0"/>
                <a:cs typeface="Times New Roman" panose="02020603050405020304" pitchFamily="18" charset="0"/>
              </a:rPr>
              <a:t>Приклади метрик</a:t>
            </a:r>
          </a:p>
        </p:txBody>
      </p:sp>
      <p:sp>
        <p:nvSpPr>
          <p:cNvPr id="7" name="Прямокутник 6">
            <a:extLst>
              <a:ext uri="{FF2B5EF4-FFF2-40B4-BE49-F238E27FC236}">
                <a16:creationId xmlns:a16="http://schemas.microsoft.com/office/drawing/2014/main" id="{C01F0205-F27E-4F2C-BEEE-EA133F33AC6C}"/>
              </a:ext>
            </a:extLst>
          </p:cNvPr>
          <p:cNvSpPr/>
          <p:nvPr/>
        </p:nvSpPr>
        <p:spPr>
          <a:xfrm>
            <a:off x="3151907" y="1002888"/>
            <a:ext cx="5888183" cy="579967"/>
          </a:xfrm>
          <a:prstGeom prst="rect">
            <a:avLst/>
          </a:prstGeom>
        </p:spPr>
        <p:txBody>
          <a:bodyPr wrap="square">
            <a:spAutoFit/>
          </a:bodyPr>
          <a:lstStyle/>
          <a:p>
            <a:pPr marL="342900" lvl="0" indent="-342900" algn="ctr">
              <a:lnSpc>
                <a:spcPct val="150000"/>
              </a:lnSpc>
              <a:spcAft>
                <a:spcPts val="0"/>
              </a:spcAft>
              <a:buFont typeface="Symbol" panose="05050102010706020507" pitchFamily="18" charset="2"/>
              <a:buChar char=""/>
            </a:pPr>
            <a:r>
              <a:rPr lang="en-US"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Request Rate</a:t>
            </a:r>
            <a:endParaRPr lang="uk-UA"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endParaRPr>
          </a:p>
        </p:txBody>
      </p:sp>
      <p:pic>
        <p:nvPicPr>
          <p:cNvPr id="3074" name="Picture 2" descr="Request latency metrics (in ms) per request rate ">
            <a:extLst>
              <a:ext uri="{FF2B5EF4-FFF2-40B4-BE49-F238E27FC236}">
                <a16:creationId xmlns:a16="http://schemas.microsoft.com/office/drawing/2014/main" id="{506FFAA3-068C-40CD-B368-FE300A02DE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4800" y="1724350"/>
            <a:ext cx="8302399" cy="51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723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02F4E70-4644-4329-8070-6138C12DC748}"/>
              </a:ext>
            </a:extLst>
          </p:cNvPr>
          <p:cNvSpPr>
            <a:spLocks noGrp="1"/>
          </p:cNvSpPr>
          <p:nvPr>
            <p:ph type="title"/>
          </p:nvPr>
        </p:nvSpPr>
        <p:spPr>
          <a:xfrm>
            <a:off x="1295399" y="220968"/>
            <a:ext cx="9601200" cy="742950"/>
          </a:xfrm>
        </p:spPr>
        <p:txBody>
          <a:bodyPr/>
          <a:lstStyle/>
          <a:p>
            <a:pPr algn="ctr"/>
            <a:r>
              <a:rPr lang="uk-UA" sz="4000" b="1" dirty="0">
                <a:latin typeface="Times New Roman" panose="02020603050405020304" pitchFamily="18" charset="0"/>
                <a:cs typeface="Times New Roman" panose="02020603050405020304" pitchFamily="18" charset="0"/>
              </a:rPr>
              <a:t>Приклади метрик</a:t>
            </a:r>
          </a:p>
        </p:txBody>
      </p:sp>
      <p:sp>
        <p:nvSpPr>
          <p:cNvPr id="7" name="Прямокутник 6">
            <a:extLst>
              <a:ext uri="{FF2B5EF4-FFF2-40B4-BE49-F238E27FC236}">
                <a16:creationId xmlns:a16="http://schemas.microsoft.com/office/drawing/2014/main" id="{C01F0205-F27E-4F2C-BEEE-EA133F33AC6C}"/>
              </a:ext>
            </a:extLst>
          </p:cNvPr>
          <p:cNvSpPr/>
          <p:nvPr/>
        </p:nvSpPr>
        <p:spPr>
          <a:xfrm>
            <a:off x="3151907" y="963918"/>
            <a:ext cx="5888183" cy="579967"/>
          </a:xfrm>
          <a:prstGeom prst="rect">
            <a:avLst/>
          </a:prstGeom>
        </p:spPr>
        <p:txBody>
          <a:bodyPr wrap="square">
            <a:spAutoFit/>
          </a:bodyPr>
          <a:lstStyle/>
          <a:p>
            <a:pPr marL="342900" lvl="0" indent="-342900" algn="ctr">
              <a:lnSpc>
                <a:spcPct val="150000"/>
              </a:lnSpc>
              <a:spcAft>
                <a:spcPts val="0"/>
              </a:spcAft>
              <a:buFont typeface="Symbol" panose="05050102010706020507" pitchFamily="18" charset="2"/>
              <a:buChar char=""/>
            </a:pPr>
            <a:r>
              <a:rPr lang="en-US"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Application &amp; Server CPU</a:t>
            </a:r>
            <a:endParaRPr lang="uk-UA"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endParaRPr>
          </a:p>
        </p:txBody>
      </p:sp>
      <p:pic>
        <p:nvPicPr>
          <p:cNvPr id="2052" name="Picture 4" descr="Результат пошуку зображень за запитом &quot;Application &amp; Server CPU metrics&quot;">
            <a:extLst>
              <a:ext uri="{FF2B5EF4-FFF2-40B4-BE49-F238E27FC236}">
                <a16:creationId xmlns:a16="http://schemas.microsoft.com/office/drawing/2014/main" id="{C62E0CA5-37A9-419A-8B47-32A1932989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399" y="1580889"/>
            <a:ext cx="9860878" cy="5277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0742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02F4E70-4644-4329-8070-6138C12DC748}"/>
              </a:ext>
            </a:extLst>
          </p:cNvPr>
          <p:cNvSpPr>
            <a:spLocks noGrp="1"/>
          </p:cNvSpPr>
          <p:nvPr>
            <p:ph type="title"/>
          </p:nvPr>
        </p:nvSpPr>
        <p:spPr>
          <a:xfrm>
            <a:off x="1295399" y="149935"/>
            <a:ext cx="9601200" cy="881641"/>
          </a:xfrm>
        </p:spPr>
        <p:txBody>
          <a:bodyPr/>
          <a:lstStyle/>
          <a:p>
            <a:pPr algn="ctr"/>
            <a:r>
              <a:rPr lang="uk-UA" sz="4000" b="1" dirty="0">
                <a:latin typeface="Times New Roman" panose="02020603050405020304" pitchFamily="18" charset="0"/>
                <a:cs typeface="Times New Roman" panose="02020603050405020304" pitchFamily="18" charset="0"/>
              </a:rPr>
              <a:t>Приклади метрик</a:t>
            </a:r>
          </a:p>
        </p:txBody>
      </p:sp>
      <p:sp>
        <p:nvSpPr>
          <p:cNvPr id="7" name="Прямокутник 6">
            <a:extLst>
              <a:ext uri="{FF2B5EF4-FFF2-40B4-BE49-F238E27FC236}">
                <a16:creationId xmlns:a16="http://schemas.microsoft.com/office/drawing/2014/main" id="{C01F0205-F27E-4F2C-BEEE-EA133F33AC6C}"/>
              </a:ext>
            </a:extLst>
          </p:cNvPr>
          <p:cNvSpPr/>
          <p:nvPr/>
        </p:nvSpPr>
        <p:spPr>
          <a:xfrm>
            <a:off x="3151907" y="1031576"/>
            <a:ext cx="5888183" cy="579967"/>
          </a:xfrm>
          <a:prstGeom prst="rect">
            <a:avLst/>
          </a:prstGeom>
        </p:spPr>
        <p:txBody>
          <a:bodyPr wrap="square">
            <a:spAutoFit/>
          </a:bodyPr>
          <a:lstStyle/>
          <a:p>
            <a:pPr marL="342900" lvl="0" indent="-342900" algn="ctr">
              <a:lnSpc>
                <a:spcPct val="150000"/>
              </a:lnSpc>
              <a:spcAft>
                <a:spcPts val="0"/>
              </a:spcAft>
              <a:buFont typeface="Symbol" panose="05050102010706020507" pitchFamily="18" charset="2"/>
              <a:buChar char=""/>
            </a:pPr>
            <a:r>
              <a:rPr lang="en-US"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Application Availability</a:t>
            </a:r>
            <a:endParaRPr lang="uk-UA"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endParaRPr>
          </a:p>
        </p:txBody>
      </p:sp>
      <p:pic>
        <p:nvPicPr>
          <p:cNvPr id="1028" name="Picture 4" descr="Результат пошуку зображень за запитом &quot;application availability monitoring&quot;">
            <a:extLst>
              <a:ext uri="{FF2B5EF4-FFF2-40B4-BE49-F238E27FC236}">
                <a16:creationId xmlns:a16="http://schemas.microsoft.com/office/drawing/2014/main" id="{5F63DCC1-E15D-43E1-9DE9-2F415DAABF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4892" y="1676216"/>
            <a:ext cx="8022215" cy="5165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378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68E01D-64DE-441E-AEAD-849A9105D405}"/>
              </a:ext>
            </a:extLst>
          </p:cNvPr>
          <p:cNvSpPr>
            <a:spLocks noGrp="1"/>
          </p:cNvSpPr>
          <p:nvPr>
            <p:ph type="title"/>
          </p:nvPr>
        </p:nvSpPr>
        <p:spPr>
          <a:xfrm>
            <a:off x="1371600" y="215153"/>
            <a:ext cx="9601200" cy="804617"/>
          </a:xfrm>
        </p:spPr>
        <p:txBody>
          <a:bodyPr/>
          <a:lstStyle/>
          <a:p>
            <a:pPr algn="ctr"/>
            <a:r>
              <a:rPr lang="uk-UA" b="1" dirty="0">
                <a:latin typeface="Times New Roman" panose="02020603050405020304" pitchFamily="18" charset="0"/>
                <a:cs typeface="Times New Roman" panose="02020603050405020304" pitchFamily="18" charset="0"/>
              </a:rPr>
              <a:t>Зміст</a:t>
            </a:r>
          </a:p>
        </p:txBody>
      </p:sp>
      <p:sp>
        <p:nvSpPr>
          <p:cNvPr id="3" name="Місце для вмісту 2">
            <a:extLst>
              <a:ext uri="{FF2B5EF4-FFF2-40B4-BE49-F238E27FC236}">
                <a16:creationId xmlns:a16="http://schemas.microsoft.com/office/drawing/2014/main" id="{D2B547E6-CFFE-43D9-9FCC-2A3C88636982}"/>
              </a:ext>
            </a:extLst>
          </p:cNvPr>
          <p:cNvSpPr>
            <a:spLocks noGrp="1"/>
          </p:cNvSpPr>
          <p:nvPr>
            <p:ph idx="1"/>
          </p:nvPr>
        </p:nvSpPr>
        <p:spPr>
          <a:xfrm>
            <a:off x="3204727" y="1006806"/>
            <a:ext cx="5782545" cy="5774374"/>
          </a:xfrm>
        </p:spPr>
        <p:txBody>
          <a:bodyPr>
            <a:normAutofit/>
          </a:bodyPr>
          <a:lstStyle/>
          <a:p>
            <a:pPr marL="457200" indent="-457200">
              <a:buFont typeface="+mj-lt"/>
              <a:buAutoNum type="arabicPeriod"/>
            </a:pPr>
            <a:r>
              <a:rPr lang="uk-UA" b="1" dirty="0">
                <a:latin typeface="Times New Roman" panose="02020603050405020304" pitchFamily="18" charset="0"/>
                <a:cs typeface="Times New Roman" panose="02020603050405020304" pitchFamily="18" charset="0"/>
              </a:rPr>
              <a:t>Що? Як? Навіщо?</a:t>
            </a:r>
          </a:p>
          <a:p>
            <a:pPr marL="457200" indent="-457200">
              <a:buFont typeface="+mj-lt"/>
              <a:buAutoNum type="arabicPeriod"/>
            </a:pPr>
            <a:r>
              <a:rPr lang="uk-UA" b="1" dirty="0">
                <a:latin typeface="Times New Roman" panose="02020603050405020304" pitchFamily="18" charset="0"/>
                <a:cs typeface="Times New Roman" panose="02020603050405020304" pitchFamily="18" charset="0"/>
              </a:rPr>
              <a:t>Системи моніторингу ІТ-інфраструктури</a:t>
            </a:r>
          </a:p>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Azure Monitor vs AWS CloudWatch</a:t>
            </a:r>
            <a:endParaRPr lang="uk-UA" b="1"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uk-UA" b="1" dirty="0">
                <a:latin typeface="Times New Roman" panose="02020603050405020304" pitchFamily="18" charset="0"/>
                <a:cs typeface="Times New Roman" panose="02020603050405020304" pitchFamily="18" charset="0"/>
              </a:rPr>
              <a:t>Підсумок</a:t>
            </a:r>
          </a:p>
          <a:p>
            <a:pPr marL="457200" indent="-457200">
              <a:buFont typeface="+mj-lt"/>
              <a:buAutoNum type="arabicPeriod"/>
            </a:pPr>
            <a:r>
              <a:rPr lang="uk-UA" b="1" dirty="0">
                <a:latin typeface="Times New Roman" panose="02020603050405020304" pitchFamily="18" charset="0"/>
                <a:cs typeface="Times New Roman" panose="02020603050405020304" pitchFamily="18" charset="0"/>
              </a:rPr>
              <a:t>Типи метрик</a:t>
            </a:r>
          </a:p>
          <a:p>
            <a:pPr marL="457200" indent="-457200">
              <a:buFont typeface="+mj-lt"/>
              <a:buAutoNum type="arabicPeriod"/>
            </a:pPr>
            <a:r>
              <a:rPr lang="uk-UA" b="1" dirty="0">
                <a:latin typeface="Times New Roman" panose="02020603050405020304" pitchFamily="18" charset="0"/>
                <a:cs typeface="Times New Roman" panose="02020603050405020304" pitchFamily="18" charset="0"/>
              </a:rPr>
              <a:t>Приклади метрик</a:t>
            </a:r>
          </a:p>
          <a:p>
            <a:pPr marL="457200" indent="-457200">
              <a:buFont typeface="+mj-lt"/>
              <a:buAutoNum type="arabicPeriod"/>
            </a:pPr>
            <a:r>
              <a:rPr lang="uk-UA" b="1" dirty="0">
                <a:latin typeface="Times New Roman" panose="02020603050405020304" pitchFamily="18" charset="0"/>
                <a:cs typeface="Times New Roman" panose="02020603050405020304" pitchFamily="18" charset="0"/>
              </a:rPr>
              <a:t>Підсумок</a:t>
            </a:r>
          </a:p>
          <a:p>
            <a:pPr marL="457200" indent="-457200">
              <a:buFont typeface="+mj-lt"/>
              <a:buAutoNum type="arabicPeriod"/>
            </a:pPr>
            <a:r>
              <a:rPr lang="uk-UA" b="1" dirty="0">
                <a:latin typeface="Times New Roman" panose="02020603050405020304" pitchFamily="18" charset="0"/>
                <a:cs typeface="Times New Roman" panose="02020603050405020304" pitchFamily="18" charset="0"/>
              </a:rPr>
              <a:t>Активний та пасивний моніторинг</a:t>
            </a:r>
          </a:p>
          <a:p>
            <a:pPr marL="457200" indent="-457200">
              <a:buFont typeface="+mj-lt"/>
              <a:buAutoNum type="arabicPeriod"/>
            </a:pPr>
            <a:r>
              <a:rPr lang="uk-UA" b="1" dirty="0">
                <a:latin typeface="Times New Roman" panose="02020603050405020304" pitchFamily="18" charset="0"/>
                <a:cs typeface="Times New Roman" panose="02020603050405020304" pitchFamily="18" charset="0"/>
              </a:rPr>
              <a:t>Підсумок</a:t>
            </a:r>
          </a:p>
          <a:p>
            <a:pPr marL="457200" indent="-457200">
              <a:buFont typeface="+mj-lt"/>
              <a:buAutoNum type="arabicPeriod"/>
            </a:pPr>
            <a:r>
              <a:rPr lang="uk-UA" b="1" dirty="0">
                <a:latin typeface="Times New Roman" panose="02020603050405020304" pitchFamily="18" charset="0"/>
                <a:cs typeface="Times New Roman" panose="02020603050405020304" pitchFamily="18" charset="0"/>
              </a:rPr>
              <a:t>Недоліки моніторингу</a:t>
            </a:r>
          </a:p>
          <a:p>
            <a:pPr marL="457200" indent="-457200">
              <a:buFont typeface="+mj-lt"/>
              <a:buAutoNum type="arabicPeriod"/>
            </a:pPr>
            <a:r>
              <a:rPr lang="uk-UA" b="1" dirty="0">
                <a:latin typeface="Times New Roman" panose="02020603050405020304" pitchFamily="18" charset="0"/>
                <a:cs typeface="Times New Roman" panose="02020603050405020304" pitchFamily="18" charset="0"/>
              </a:rPr>
              <a:t>Висновки</a:t>
            </a:r>
          </a:p>
          <a:p>
            <a:pPr marL="457200" indent="-457200">
              <a:buFont typeface="+mj-lt"/>
              <a:buAutoNum type="arabicPeriod"/>
            </a:pPr>
            <a:r>
              <a:rPr lang="uk-UA" b="1" dirty="0">
                <a:latin typeface="Times New Roman" panose="02020603050405020304" pitchFamily="18" charset="0"/>
                <a:cs typeface="Times New Roman" panose="02020603050405020304" pitchFamily="18" charset="0"/>
              </a:rPr>
              <a:t>Список джерел</a:t>
            </a:r>
            <a:endParaRPr lang="uk-UA" sz="1800" dirty="0"/>
          </a:p>
        </p:txBody>
      </p:sp>
    </p:spTree>
    <p:extLst>
      <p:ext uri="{BB962C8B-B14F-4D97-AF65-F5344CB8AC3E}">
        <p14:creationId xmlns:p14="http://schemas.microsoft.com/office/powerpoint/2010/main" val="425951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02F4E70-4644-4329-8070-6138C12DC748}"/>
              </a:ext>
            </a:extLst>
          </p:cNvPr>
          <p:cNvSpPr>
            <a:spLocks noGrp="1"/>
          </p:cNvSpPr>
          <p:nvPr>
            <p:ph type="title"/>
          </p:nvPr>
        </p:nvSpPr>
        <p:spPr>
          <a:xfrm>
            <a:off x="1295399" y="197734"/>
            <a:ext cx="9601200" cy="742949"/>
          </a:xfrm>
        </p:spPr>
        <p:txBody>
          <a:bodyPr>
            <a:normAutofit/>
          </a:bodyPr>
          <a:lstStyle/>
          <a:p>
            <a:pPr algn="ctr"/>
            <a:r>
              <a:rPr lang="uk-UA" sz="4000" b="1" dirty="0">
                <a:latin typeface="Times New Roman" panose="02020603050405020304" pitchFamily="18" charset="0"/>
                <a:cs typeface="Times New Roman" panose="02020603050405020304" pitchFamily="18" charset="0"/>
              </a:rPr>
              <a:t>Приклади метрик</a:t>
            </a:r>
          </a:p>
        </p:txBody>
      </p:sp>
      <p:sp>
        <p:nvSpPr>
          <p:cNvPr id="7" name="Прямокутник 6">
            <a:extLst>
              <a:ext uri="{FF2B5EF4-FFF2-40B4-BE49-F238E27FC236}">
                <a16:creationId xmlns:a16="http://schemas.microsoft.com/office/drawing/2014/main" id="{C01F0205-F27E-4F2C-BEEE-EA133F33AC6C}"/>
              </a:ext>
            </a:extLst>
          </p:cNvPr>
          <p:cNvSpPr/>
          <p:nvPr/>
        </p:nvSpPr>
        <p:spPr>
          <a:xfrm>
            <a:off x="3151907" y="1070757"/>
            <a:ext cx="5888183" cy="579967"/>
          </a:xfrm>
          <a:prstGeom prst="rect">
            <a:avLst/>
          </a:prstGeom>
        </p:spPr>
        <p:txBody>
          <a:bodyPr wrap="square">
            <a:spAutoFit/>
          </a:bodyPr>
          <a:lstStyle/>
          <a:p>
            <a:pPr marL="342900" lvl="0" indent="-342900" algn="ctr">
              <a:lnSpc>
                <a:spcPct val="150000"/>
              </a:lnSpc>
              <a:spcAft>
                <a:spcPts val="0"/>
              </a:spcAft>
              <a:buFont typeface="Symbol" panose="05050102010706020507" pitchFamily="18" charset="2"/>
              <a:buChar char=""/>
            </a:pPr>
            <a:r>
              <a:rPr lang="en-US"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Garbage Collection</a:t>
            </a:r>
            <a:endParaRPr lang="uk-UA"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endParaRPr>
          </a:p>
        </p:txBody>
      </p:sp>
      <p:pic>
        <p:nvPicPr>
          <p:cNvPr id="6146" name="Picture 2" descr="Результат пошуку зображень за запитом &quot;Garbage Collection metric monitoring&quot;">
            <a:extLst>
              <a:ext uri="{FF2B5EF4-FFF2-40B4-BE49-F238E27FC236}">
                <a16:creationId xmlns:a16="http://schemas.microsoft.com/office/drawing/2014/main" id="{902BED34-B8AF-44D0-90DE-5DC824725D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089" y="1780799"/>
            <a:ext cx="10769821" cy="5077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94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02F4E70-4644-4329-8070-6138C12DC748}"/>
              </a:ext>
            </a:extLst>
          </p:cNvPr>
          <p:cNvSpPr>
            <a:spLocks noGrp="1"/>
          </p:cNvSpPr>
          <p:nvPr>
            <p:ph type="title"/>
          </p:nvPr>
        </p:nvSpPr>
        <p:spPr>
          <a:xfrm>
            <a:off x="1295400" y="129092"/>
            <a:ext cx="9601200" cy="1130898"/>
          </a:xfrm>
        </p:spPr>
        <p:txBody>
          <a:bodyPr/>
          <a:lstStyle/>
          <a:p>
            <a:pPr algn="ctr"/>
            <a:r>
              <a:rPr lang="uk-UA" sz="4000" b="1" dirty="0">
                <a:latin typeface="Times New Roman" panose="02020603050405020304" pitchFamily="18" charset="0"/>
                <a:cs typeface="Times New Roman" panose="02020603050405020304" pitchFamily="18" charset="0"/>
              </a:rPr>
              <a:t>Підсумок</a:t>
            </a:r>
          </a:p>
        </p:txBody>
      </p:sp>
      <p:sp>
        <p:nvSpPr>
          <p:cNvPr id="7" name="Прямокутник 6">
            <a:extLst>
              <a:ext uri="{FF2B5EF4-FFF2-40B4-BE49-F238E27FC236}">
                <a16:creationId xmlns:a16="http://schemas.microsoft.com/office/drawing/2014/main" id="{C01F0205-F27E-4F2C-BEEE-EA133F33AC6C}"/>
              </a:ext>
            </a:extLst>
          </p:cNvPr>
          <p:cNvSpPr/>
          <p:nvPr/>
        </p:nvSpPr>
        <p:spPr>
          <a:xfrm>
            <a:off x="764424" y="1805735"/>
            <a:ext cx="10663151" cy="2795958"/>
          </a:xfrm>
          <a:prstGeom prst="rect">
            <a:avLst/>
          </a:prstGeom>
        </p:spPr>
        <p:txBody>
          <a:bodyPr wrap="square">
            <a:spAutoFit/>
          </a:bodyPr>
          <a:lstStyle/>
          <a:p>
            <a:pPr marL="342900" lvl="0" indent="-342900">
              <a:lnSpc>
                <a:spcPct val="150000"/>
              </a:lnSpc>
              <a:spcAft>
                <a:spcPts val="0"/>
              </a:spcAft>
              <a:buFont typeface="Symbol" panose="05050102010706020507" pitchFamily="18" charset="2"/>
              <a:buChar char=""/>
            </a:pPr>
            <a:r>
              <a:rPr lang="ru-RU" sz="2400" b="1"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Вимірювання</a:t>
            </a:r>
            <a:r>
              <a:rPr lang="ru-RU"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 </a:t>
            </a:r>
            <a:r>
              <a:rPr lang="ru-RU" sz="2400" b="1"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продуктивності</a:t>
            </a:r>
            <a:r>
              <a:rPr lang="ru-RU"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 </a:t>
            </a:r>
            <a:r>
              <a:rPr lang="ru-RU" sz="2400" b="1"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додатків</a:t>
            </a:r>
            <a:r>
              <a:rPr lang="ru-RU"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 </a:t>
            </a:r>
            <a:r>
              <a:rPr lang="ru-RU" sz="2400" b="1"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необхідне</a:t>
            </a:r>
            <a:r>
              <a:rPr lang="ru-RU"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 для </a:t>
            </a:r>
            <a:r>
              <a:rPr lang="ru-RU" sz="2400" b="1"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всіх</a:t>
            </a:r>
            <a:r>
              <a:rPr lang="ru-RU"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 </a:t>
            </a:r>
            <a:r>
              <a:rPr lang="ru-RU" sz="2400" b="1"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типів</a:t>
            </a:r>
            <a:r>
              <a:rPr lang="ru-RU"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 </a:t>
            </a:r>
            <a:r>
              <a:rPr lang="ru-RU" sz="2400" b="1"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програм</a:t>
            </a:r>
            <a:r>
              <a:rPr lang="ru-RU"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 </a:t>
            </a:r>
            <a:endParaRPr lang="en-US"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endParaRPr>
          </a:p>
          <a:p>
            <a:pPr lvl="0">
              <a:lnSpc>
                <a:spcPct val="150000"/>
              </a:lnSpc>
              <a:spcAft>
                <a:spcPts val="0"/>
              </a:spcAft>
            </a:pPr>
            <a:endParaRPr lang="en-US"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uk-UA"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Зібрані показники </a:t>
            </a:r>
            <a:r>
              <a:rPr lang="ru-RU" sz="2400" b="1"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можуть</a:t>
            </a:r>
            <a:r>
              <a:rPr lang="ru-RU"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 бути </a:t>
            </a:r>
            <a:r>
              <a:rPr lang="ru-RU" sz="2400" b="1"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використані</a:t>
            </a:r>
            <a:r>
              <a:rPr lang="ru-RU"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 для </a:t>
            </a:r>
            <a:r>
              <a:rPr lang="ru-RU" sz="2400" b="1"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вимірювання</a:t>
            </a:r>
            <a:r>
              <a:rPr lang="ru-RU"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 та контролю </a:t>
            </a:r>
            <a:r>
              <a:rPr lang="ru-RU" sz="2400" b="1"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продуктивності</a:t>
            </a:r>
            <a:r>
              <a:rPr lang="ru-RU"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 </a:t>
            </a:r>
            <a:r>
              <a:rPr lang="ru-RU" sz="2400" b="1"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вашої</a:t>
            </a:r>
            <a:r>
              <a:rPr lang="ru-RU"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 </a:t>
            </a:r>
            <a:r>
              <a:rPr lang="ru-RU" sz="2400" b="1"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програми</a:t>
            </a:r>
            <a:r>
              <a:rPr lang="ru-RU"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a:t>
            </a:r>
            <a:endParaRPr lang="uk-UA"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6500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2D8A9BD-0D3B-41FB-B4CD-5758FB3067FA}"/>
              </a:ext>
            </a:extLst>
          </p:cNvPr>
          <p:cNvSpPr>
            <a:spLocks noGrp="1"/>
          </p:cNvSpPr>
          <p:nvPr>
            <p:ph type="title"/>
          </p:nvPr>
        </p:nvSpPr>
        <p:spPr>
          <a:xfrm>
            <a:off x="0" y="0"/>
            <a:ext cx="12192000" cy="1227716"/>
          </a:xfrm>
        </p:spPr>
        <p:txBody>
          <a:bodyPr/>
          <a:lstStyle/>
          <a:p>
            <a:pPr algn="ctr"/>
            <a:r>
              <a:rPr lang="uk-UA" sz="4000" b="1" dirty="0">
                <a:latin typeface="Times New Roman" panose="02020603050405020304" pitchFamily="18" charset="0"/>
                <a:cs typeface="Times New Roman" panose="02020603050405020304" pitchFamily="18" charset="0"/>
              </a:rPr>
              <a:t>Активний та пасивний моніторинг</a:t>
            </a:r>
          </a:p>
        </p:txBody>
      </p:sp>
      <p:sp>
        <p:nvSpPr>
          <p:cNvPr id="4" name="Місце для вмісту 2">
            <a:extLst>
              <a:ext uri="{FF2B5EF4-FFF2-40B4-BE49-F238E27FC236}">
                <a16:creationId xmlns:a16="http://schemas.microsoft.com/office/drawing/2014/main" id="{8E3033BD-F373-4E90-BFEC-635E25CD8566}"/>
              </a:ext>
            </a:extLst>
          </p:cNvPr>
          <p:cNvSpPr txBox="1">
            <a:spLocks/>
          </p:cNvSpPr>
          <p:nvPr/>
        </p:nvSpPr>
        <p:spPr>
          <a:xfrm>
            <a:off x="6562848" y="1280160"/>
            <a:ext cx="5191247" cy="557784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Font typeface="Franklin Gothic Book" panose="020B0503020102020204" pitchFamily="34" charset="0"/>
              <a:buNone/>
            </a:pPr>
            <a:r>
              <a:rPr lang="uk-UA" sz="28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Пасивний</a:t>
            </a:r>
          </a:p>
          <a:p>
            <a:pPr marL="0" indent="0">
              <a:buNone/>
            </a:pPr>
            <a:r>
              <a:rPr lang="uk-UA" sz="24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Моніторинг конфігураційних одиниць, послуг чи процесу, який базується на попередженнях чи повідомленнях про поточний стан об’єкта.</a:t>
            </a:r>
          </a:p>
          <a:p>
            <a:pPr marL="0" indent="0">
              <a:buNone/>
            </a:pPr>
            <a:endParaRPr lang="uk-UA" sz="24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endParaRPr>
          </a:p>
          <a:p>
            <a:pPr marL="0" indent="0">
              <a:buNone/>
            </a:pPr>
            <a:endParaRPr lang="uk-UA" sz="24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endParaRPr>
          </a:p>
          <a:p>
            <a:pPr marL="0" indent="0">
              <a:buNone/>
            </a:pPr>
            <a:r>
              <a:rPr lang="uk-UA" sz="24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Інструменти виявляють і збирають події без прийняття яких-небуть дій у відповідь.</a:t>
            </a:r>
          </a:p>
        </p:txBody>
      </p:sp>
      <p:sp>
        <p:nvSpPr>
          <p:cNvPr id="5" name="Місце для вмісту 2">
            <a:extLst>
              <a:ext uri="{FF2B5EF4-FFF2-40B4-BE49-F238E27FC236}">
                <a16:creationId xmlns:a16="http://schemas.microsoft.com/office/drawing/2014/main" id="{539F4510-3BD5-41C3-A89E-21007ACA6FDA}"/>
              </a:ext>
            </a:extLst>
          </p:cNvPr>
          <p:cNvSpPr txBox="1">
            <a:spLocks/>
          </p:cNvSpPr>
          <p:nvPr/>
        </p:nvSpPr>
        <p:spPr>
          <a:xfrm>
            <a:off x="437906" y="1227716"/>
            <a:ext cx="5658094" cy="557784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None/>
            </a:pPr>
            <a:r>
              <a:rPr lang="uk-UA" sz="28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Активний</a:t>
            </a:r>
          </a:p>
          <a:p>
            <a:pPr marL="0" indent="0">
              <a:buNone/>
            </a:pPr>
            <a:r>
              <a:rPr lang="uk-UA" sz="24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Моніторинг конфігураційних одиниць чи послуг, який використовує автомат. регулярні перевірки для відслідковування поточного статусу об’єкта. </a:t>
            </a:r>
          </a:p>
          <a:p>
            <a:pPr marL="0" indent="0">
              <a:buNone/>
            </a:pPr>
            <a:endParaRPr lang="uk-UA" sz="24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endParaRPr>
          </a:p>
          <a:p>
            <a:pPr marL="0" indent="0">
              <a:buNone/>
            </a:pPr>
            <a:endParaRPr lang="uk-UA" sz="24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endParaRPr>
          </a:p>
          <a:p>
            <a:pPr marL="0" indent="0">
              <a:buNone/>
            </a:pPr>
            <a:r>
              <a:rPr lang="uk-UA" sz="24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Інструменти з’ясовують стан і доступність конфігураційних одиниць. Будь-яке відхилення </a:t>
            </a:r>
            <a:r>
              <a:rPr lang="uk-UA" sz="2400"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викличе</a:t>
            </a:r>
            <a:r>
              <a:rPr lang="uk-UA" sz="24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 попередження, що </a:t>
            </a:r>
            <a:r>
              <a:rPr lang="uk-UA" sz="2400"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перенаправиться</a:t>
            </a:r>
            <a:r>
              <a:rPr lang="uk-UA" sz="24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 необхідній команді чи інструменту для прийняття необхідних дій.</a:t>
            </a:r>
          </a:p>
        </p:txBody>
      </p:sp>
    </p:spTree>
    <p:extLst>
      <p:ext uri="{BB962C8B-B14F-4D97-AF65-F5344CB8AC3E}">
        <p14:creationId xmlns:p14="http://schemas.microsoft.com/office/powerpoint/2010/main" val="1831138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BB91E4-C719-4823-B163-7EE64BAAEB2A}"/>
              </a:ext>
            </a:extLst>
          </p:cNvPr>
          <p:cNvSpPr>
            <a:spLocks noGrp="1"/>
          </p:cNvSpPr>
          <p:nvPr>
            <p:ph type="title"/>
          </p:nvPr>
        </p:nvSpPr>
        <p:spPr>
          <a:xfrm>
            <a:off x="1295400" y="118333"/>
            <a:ext cx="9601200" cy="1206425"/>
          </a:xfrm>
        </p:spPr>
        <p:txBody>
          <a:bodyPr/>
          <a:lstStyle/>
          <a:p>
            <a:pPr algn="ctr"/>
            <a:r>
              <a:rPr lang="uk-UA" sz="4000" b="1" dirty="0">
                <a:latin typeface="Times New Roman" panose="02020603050405020304" pitchFamily="18" charset="0"/>
                <a:cs typeface="Times New Roman" panose="02020603050405020304" pitchFamily="18" charset="0"/>
              </a:rPr>
              <a:t>Підсумок</a:t>
            </a:r>
          </a:p>
        </p:txBody>
      </p:sp>
      <p:sp>
        <p:nvSpPr>
          <p:cNvPr id="4" name="Прямокутник 3">
            <a:extLst>
              <a:ext uri="{FF2B5EF4-FFF2-40B4-BE49-F238E27FC236}">
                <a16:creationId xmlns:a16="http://schemas.microsoft.com/office/drawing/2014/main" id="{678B2E06-CC20-4712-90FE-DE890FA10472}"/>
              </a:ext>
            </a:extLst>
          </p:cNvPr>
          <p:cNvSpPr/>
          <p:nvPr/>
        </p:nvSpPr>
        <p:spPr>
          <a:xfrm>
            <a:off x="764424" y="2128900"/>
            <a:ext cx="10663151" cy="2241960"/>
          </a:xfrm>
          <a:prstGeom prst="rect">
            <a:avLst/>
          </a:prstGeom>
        </p:spPr>
        <p:txBody>
          <a:bodyPr wrap="square">
            <a:spAutoFit/>
          </a:bodyPr>
          <a:lstStyle/>
          <a:p>
            <a:pPr marL="457200" indent="-457200">
              <a:lnSpc>
                <a:spcPct val="150000"/>
              </a:lnSpc>
              <a:buFont typeface="Arial" panose="020B0604020202020204" pitchFamily="34" charset="0"/>
              <a:buChar char="•"/>
            </a:pPr>
            <a:r>
              <a:rPr lang="ru-RU" sz="2400" b="1"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Інструменти</a:t>
            </a:r>
            <a:r>
              <a:rPr lang="ru-RU"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 </a:t>
            </a:r>
            <a:r>
              <a:rPr lang="ru-RU" sz="2400" b="1"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аналізу</a:t>
            </a:r>
            <a:r>
              <a:rPr lang="ru-RU"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 </a:t>
            </a:r>
            <a:r>
              <a:rPr lang="ru-RU" sz="2400" b="1"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логів</a:t>
            </a:r>
            <a:r>
              <a:rPr lang="ru-RU"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 є основою </a:t>
            </a:r>
            <a:r>
              <a:rPr lang="ru-RU" sz="2400" b="1"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обох</a:t>
            </a:r>
            <a:r>
              <a:rPr lang="ru-RU"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 </a:t>
            </a:r>
            <a:r>
              <a:rPr lang="ru-RU" sz="2400" b="1"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підходів</a:t>
            </a:r>
            <a:r>
              <a:rPr lang="ru-RU"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 до </a:t>
            </a:r>
            <a:r>
              <a:rPr lang="ru-RU" sz="2400" b="1"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моніторингу</a:t>
            </a:r>
            <a:r>
              <a:rPr lang="ru-RU"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 сервера.</a:t>
            </a:r>
            <a:endParaRPr lang="en-US"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endParaRPr>
          </a:p>
          <a:p>
            <a:pPr>
              <a:lnSpc>
                <a:spcPct val="150000"/>
              </a:lnSpc>
            </a:pPr>
            <a:endParaRPr lang="ru-RU"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ru-RU" sz="2400" b="1"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Важко</a:t>
            </a:r>
            <a:r>
              <a:rPr lang="ru-RU"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 </a:t>
            </a:r>
            <a:r>
              <a:rPr lang="ru-RU" sz="2400" b="1"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зробити</a:t>
            </a:r>
            <a:r>
              <a:rPr lang="ru-RU"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 </a:t>
            </a:r>
            <a:r>
              <a:rPr lang="ru-RU" sz="2400" b="1"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перехід</a:t>
            </a:r>
            <a:r>
              <a:rPr lang="ru-RU"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 </a:t>
            </a:r>
            <a:r>
              <a:rPr lang="ru-RU" sz="2400" b="1"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від</a:t>
            </a:r>
            <a:r>
              <a:rPr lang="ru-RU"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 </a:t>
            </a:r>
            <a:r>
              <a:rPr lang="ru-RU" sz="2400" b="1"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пасивного</a:t>
            </a:r>
            <a:r>
              <a:rPr lang="ru-RU"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 до активного </a:t>
            </a:r>
            <a:r>
              <a:rPr lang="ru-RU" sz="2400" b="1"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моніторингу</a:t>
            </a:r>
            <a:r>
              <a:rPr lang="ru-RU"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a:t>
            </a:r>
            <a:endParaRPr lang="uk-UA"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2120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5CCE40A9-3130-4174-8C68-19FB64BD9C32}"/>
              </a:ext>
            </a:extLst>
          </p:cNvPr>
          <p:cNvSpPr>
            <a:spLocks noGrp="1"/>
          </p:cNvSpPr>
          <p:nvPr>
            <p:ph type="title"/>
          </p:nvPr>
        </p:nvSpPr>
        <p:spPr>
          <a:xfrm>
            <a:off x="1295400" y="193638"/>
            <a:ext cx="9601200" cy="1120364"/>
          </a:xfrm>
        </p:spPr>
        <p:txBody>
          <a:bodyPr/>
          <a:lstStyle/>
          <a:p>
            <a:pPr algn="ctr"/>
            <a:r>
              <a:rPr lang="uk-UA" sz="4000" b="1" dirty="0">
                <a:latin typeface="Times New Roman" panose="02020603050405020304" pitchFamily="18" charset="0"/>
                <a:cs typeface="Times New Roman" panose="02020603050405020304" pitchFamily="18" charset="0"/>
              </a:rPr>
              <a:t>Недоліки моніторингу</a:t>
            </a:r>
          </a:p>
        </p:txBody>
      </p:sp>
      <p:sp>
        <p:nvSpPr>
          <p:cNvPr id="5" name="Прямокутник 4">
            <a:extLst>
              <a:ext uri="{FF2B5EF4-FFF2-40B4-BE49-F238E27FC236}">
                <a16:creationId xmlns:a16="http://schemas.microsoft.com/office/drawing/2014/main" id="{3DEB2DEC-EB42-4CB7-89A5-68B7CAA82436}"/>
              </a:ext>
            </a:extLst>
          </p:cNvPr>
          <p:cNvSpPr/>
          <p:nvPr/>
        </p:nvSpPr>
        <p:spPr>
          <a:xfrm>
            <a:off x="2094114" y="1805735"/>
            <a:ext cx="8003771" cy="2795958"/>
          </a:xfrm>
          <a:prstGeom prst="rect">
            <a:avLst/>
          </a:prstGeom>
        </p:spPr>
        <p:txBody>
          <a:bodyPr wrap="square">
            <a:spAutoFit/>
          </a:bodyPr>
          <a:lstStyle/>
          <a:p>
            <a:pPr marL="342900" lvl="0" indent="-342900">
              <a:lnSpc>
                <a:spcPct val="150000"/>
              </a:lnSpc>
              <a:spcAft>
                <a:spcPts val="0"/>
              </a:spcAft>
              <a:buFont typeface="Symbol" panose="05050102010706020507" pitchFamily="18" charset="2"/>
              <a:buChar char=""/>
            </a:pPr>
            <a:r>
              <a:rPr lang="uk-UA"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Гроші</a:t>
            </a:r>
          </a:p>
          <a:p>
            <a:pPr lvl="0">
              <a:lnSpc>
                <a:spcPct val="150000"/>
              </a:lnSpc>
              <a:spcAft>
                <a:spcPts val="0"/>
              </a:spcAft>
            </a:pPr>
            <a:endParaRPr lang="en-US"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uk-UA"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Додаткове навантаження на сервер</a:t>
            </a:r>
          </a:p>
          <a:p>
            <a:pPr lvl="0">
              <a:lnSpc>
                <a:spcPct val="150000"/>
              </a:lnSpc>
              <a:spcAft>
                <a:spcPts val="0"/>
              </a:spcAft>
            </a:pPr>
            <a:endParaRPr lang="uk-UA"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uk-UA"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Безпека</a:t>
            </a:r>
          </a:p>
        </p:txBody>
      </p:sp>
    </p:spTree>
    <p:extLst>
      <p:ext uri="{BB962C8B-B14F-4D97-AF65-F5344CB8AC3E}">
        <p14:creationId xmlns:p14="http://schemas.microsoft.com/office/powerpoint/2010/main" val="1454640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5CCE40A9-3130-4174-8C68-19FB64BD9C32}"/>
              </a:ext>
            </a:extLst>
          </p:cNvPr>
          <p:cNvSpPr>
            <a:spLocks noGrp="1"/>
          </p:cNvSpPr>
          <p:nvPr>
            <p:ph type="title"/>
          </p:nvPr>
        </p:nvSpPr>
        <p:spPr>
          <a:xfrm>
            <a:off x="1295400" y="191172"/>
            <a:ext cx="9601200" cy="1028252"/>
          </a:xfrm>
        </p:spPr>
        <p:txBody>
          <a:bodyPr/>
          <a:lstStyle/>
          <a:p>
            <a:pPr algn="ctr"/>
            <a:r>
              <a:rPr lang="uk-UA" sz="4000" b="1" dirty="0">
                <a:latin typeface="Times New Roman" panose="02020603050405020304" pitchFamily="18" charset="0"/>
                <a:cs typeface="Times New Roman" panose="02020603050405020304" pitchFamily="18" charset="0"/>
              </a:rPr>
              <a:t>Висновки</a:t>
            </a:r>
          </a:p>
        </p:txBody>
      </p:sp>
      <p:sp>
        <p:nvSpPr>
          <p:cNvPr id="5" name="Прямокутник 4">
            <a:extLst>
              <a:ext uri="{FF2B5EF4-FFF2-40B4-BE49-F238E27FC236}">
                <a16:creationId xmlns:a16="http://schemas.microsoft.com/office/drawing/2014/main" id="{3DEB2DEC-EB42-4CB7-89A5-68B7CAA82436}"/>
              </a:ext>
            </a:extLst>
          </p:cNvPr>
          <p:cNvSpPr/>
          <p:nvPr/>
        </p:nvSpPr>
        <p:spPr>
          <a:xfrm>
            <a:off x="825038" y="1613511"/>
            <a:ext cx="10541923" cy="3985194"/>
          </a:xfrm>
          <a:prstGeom prst="rect">
            <a:avLst/>
          </a:prstGeom>
        </p:spPr>
        <p:txBody>
          <a:bodyPr wrap="square">
            <a:spAutoFit/>
          </a:bodyPr>
          <a:lstStyle/>
          <a:p>
            <a:pPr marL="342900" lvl="0" indent="-342900">
              <a:lnSpc>
                <a:spcPct val="150000"/>
              </a:lnSpc>
              <a:spcAft>
                <a:spcPts val="0"/>
              </a:spcAft>
              <a:buFont typeface="Symbol" panose="05050102010706020507" pitchFamily="18" charset="2"/>
              <a:buChar char=""/>
            </a:pPr>
            <a:r>
              <a:rPr lang="uk-UA"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Моніторинг полегшує життя розробникам;</a:t>
            </a:r>
          </a:p>
          <a:p>
            <a:pPr lvl="0">
              <a:lnSpc>
                <a:spcPct val="150000"/>
              </a:lnSpc>
              <a:spcAft>
                <a:spcPts val="0"/>
              </a:spcAft>
            </a:pPr>
            <a:endParaRPr lang="en-US"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uk-UA"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Великий вибір систем моніторингу дозволяє вибрати найкращий для Вашої аплікації;</a:t>
            </a:r>
          </a:p>
          <a:p>
            <a:pPr marL="342900" lvl="0" indent="-342900">
              <a:lnSpc>
                <a:spcPct val="150000"/>
              </a:lnSpc>
              <a:spcAft>
                <a:spcPts val="0"/>
              </a:spcAft>
              <a:buFont typeface="Symbol" panose="05050102010706020507" pitchFamily="18" charset="2"/>
              <a:buChar char=""/>
            </a:pPr>
            <a:endParaRPr lang="uk-UA"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endParaRPr>
          </a:p>
          <a:p>
            <a:pPr marL="342900" indent="-342900">
              <a:lnSpc>
                <a:spcPct val="150000"/>
              </a:lnSpc>
              <a:buFont typeface="Symbol" panose="05050102010706020507" pitchFamily="18" charset="2"/>
              <a:buChar char=""/>
            </a:pPr>
            <a:r>
              <a:rPr lang="uk-UA"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Будь-яка форма моніторингу сервера краще, ніж жодна.</a:t>
            </a:r>
          </a:p>
          <a:p>
            <a:pPr marL="342900" lvl="0" indent="-342900">
              <a:lnSpc>
                <a:spcPct val="150000"/>
              </a:lnSpc>
              <a:spcAft>
                <a:spcPts val="0"/>
              </a:spcAft>
              <a:buFont typeface="Symbol" panose="05050102010706020507" pitchFamily="18" charset="2"/>
              <a:buChar char=""/>
            </a:pPr>
            <a:endParaRPr lang="uk-UA" sz="2800" i="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1526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66E0927-A475-4EC1-94BA-37B8928CEB89}"/>
              </a:ext>
            </a:extLst>
          </p:cNvPr>
          <p:cNvSpPr>
            <a:spLocks noGrp="1"/>
          </p:cNvSpPr>
          <p:nvPr>
            <p:ph type="title"/>
          </p:nvPr>
        </p:nvSpPr>
        <p:spPr>
          <a:xfrm>
            <a:off x="1295400" y="219911"/>
            <a:ext cx="9601200" cy="867508"/>
          </a:xfrm>
        </p:spPr>
        <p:txBody>
          <a:bodyPr/>
          <a:lstStyle/>
          <a:p>
            <a:pPr algn="ctr"/>
            <a:r>
              <a:rPr lang="uk-UA" sz="4000" b="1" dirty="0">
                <a:latin typeface="Times New Roman" panose="02020603050405020304" pitchFamily="18" charset="0"/>
                <a:cs typeface="Times New Roman" panose="02020603050405020304" pitchFamily="18" charset="0"/>
              </a:rPr>
              <a:t>Список Джерел</a:t>
            </a:r>
          </a:p>
        </p:txBody>
      </p:sp>
      <p:sp>
        <p:nvSpPr>
          <p:cNvPr id="3" name="Місце для вмісту 2">
            <a:extLst>
              <a:ext uri="{FF2B5EF4-FFF2-40B4-BE49-F238E27FC236}">
                <a16:creationId xmlns:a16="http://schemas.microsoft.com/office/drawing/2014/main" id="{D6AE37C6-E40E-4318-A6D2-1609A5A5C672}"/>
              </a:ext>
            </a:extLst>
          </p:cNvPr>
          <p:cNvSpPr>
            <a:spLocks noGrp="1"/>
          </p:cNvSpPr>
          <p:nvPr>
            <p:ph idx="1"/>
          </p:nvPr>
        </p:nvSpPr>
        <p:spPr>
          <a:xfrm>
            <a:off x="1091004" y="1799665"/>
            <a:ext cx="10345615" cy="3581400"/>
          </a:xfrm>
        </p:spPr>
        <p:txBody>
          <a:bodyPr>
            <a:normAutofit/>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hlinkClick r:id="rId2"/>
              </a:rPr>
              <a:t>https://docs.microsoft.com/uk-ua/azure/azure-monitor/app/app-insights-overview</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hlinkClick r:id="rId3"/>
              </a:rPr>
              <a:t>https://aws.amazon.com/cloudwatch/?nc1=h_ls</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hlinkClick r:id="rId4"/>
              </a:rPr>
              <a:t>https://sweetcode.io/azure-monitor-aws-cloudwatch/</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hlinkClick r:id="rId5"/>
              </a:rPr>
              <a:t>https://solutionsreview.com/network-monitoring/active-monitoring-and-passive-monitoring-whats-the-difference/</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hlinkClick r:id="rId6"/>
              </a:rPr>
              <a:t>https://stackify.com/application-performance-metrics/</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uk-UA"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7011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5E6157-ECD7-4841-9715-2B17FDECBD03}"/>
              </a:ext>
            </a:extLst>
          </p:cNvPr>
          <p:cNvSpPr>
            <a:spLocks noGrp="1"/>
          </p:cNvSpPr>
          <p:nvPr>
            <p:ph type="title"/>
          </p:nvPr>
        </p:nvSpPr>
        <p:spPr>
          <a:xfrm>
            <a:off x="1371600" y="195108"/>
            <a:ext cx="9601200" cy="1251025"/>
          </a:xfrm>
        </p:spPr>
        <p:txBody>
          <a:bodyPr/>
          <a:lstStyle/>
          <a:p>
            <a:pPr algn="ctr"/>
            <a:r>
              <a:rPr lang="uk-UA" b="1" dirty="0">
                <a:latin typeface="Times New Roman" panose="02020603050405020304" pitchFamily="18" charset="0"/>
                <a:cs typeface="Times New Roman" panose="02020603050405020304" pitchFamily="18" charset="0"/>
              </a:rPr>
              <a:t>Що? Як? Навіщо?</a:t>
            </a:r>
          </a:p>
        </p:txBody>
      </p:sp>
      <p:pic>
        <p:nvPicPr>
          <p:cNvPr id="6" name="Рисунок 5">
            <a:extLst>
              <a:ext uri="{FF2B5EF4-FFF2-40B4-BE49-F238E27FC236}">
                <a16:creationId xmlns:a16="http://schemas.microsoft.com/office/drawing/2014/main" id="{89FF6F43-E406-4B22-8E9E-67A483949BBF}"/>
              </a:ext>
            </a:extLst>
          </p:cNvPr>
          <p:cNvPicPr>
            <a:picLocks noChangeAspect="1"/>
          </p:cNvPicPr>
          <p:nvPr/>
        </p:nvPicPr>
        <p:blipFill>
          <a:blip r:embed="rId3"/>
          <a:stretch>
            <a:fillRect/>
          </a:stretch>
        </p:blipFill>
        <p:spPr>
          <a:xfrm>
            <a:off x="210919" y="1446133"/>
            <a:ext cx="11770162" cy="4997698"/>
          </a:xfrm>
          <a:prstGeom prst="rect">
            <a:avLst/>
          </a:prstGeom>
        </p:spPr>
      </p:pic>
    </p:spTree>
    <p:extLst>
      <p:ext uri="{BB962C8B-B14F-4D97-AF65-F5344CB8AC3E}">
        <p14:creationId xmlns:p14="http://schemas.microsoft.com/office/powerpoint/2010/main" val="4163311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F572EE-37EB-4138-8182-B5930B715113}"/>
              </a:ext>
            </a:extLst>
          </p:cNvPr>
          <p:cNvSpPr>
            <a:spLocks noGrp="1"/>
          </p:cNvSpPr>
          <p:nvPr>
            <p:ph type="title"/>
          </p:nvPr>
        </p:nvSpPr>
        <p:spPr>
          <a:xfrm>
            <a:off x="1371600" y="177800"/>
            <a:ext cx="9601200" cy="1485900"/>
          </a:xfrm>
        </p:spPr>
        <p:txBody>
          <a:bodyPr/>
          <a:lstStyle/>
          <a:p>
            <a:pPr algn="ctr"/>
            <a:r>
              <a:rPr lang="ru-RU" b="1" dirty="0">
                <a:latin typeface="Times New Roman" panose="02020603050405020304" pitchFamily="18" charset="0"/>
                <a:cs typeface="Times New Roman" panose="02020603050405020304" pitchFamily="18" charset="0"/>
              </a:rPr>
              <a:t>Система контролю і </a:t>
            </a:r>
            <a:r>
              <a:rPr lang="ru-RU" b="1" dirty="0" err="1">
                <a:latin typeface="Times New Roman" panose="02020603050405020304" pitchFamily="18" charset="0"/>
                <a:cs typeface="Times New Roman" panose="02020603050405020304" pitchFamily="18" charset="0"/>
              </a:rPr>
              <a:t>моніторингу</a:t>
            </a:r>
            <a:r>
              <a:rPr lang="ru-RU" b="1" dirty="0">
                <a:latin typeface="Times New Roman" panose="02020603050405020304" pitchFamily="18" charset="0"/>
                <a:cs typeface="Times New Roman" panose="02020603050405020304" pitchFamily="18" charset="0"/>
              </a:rPr>
              <a:t> ІТ </a:t>
            </a:r>
            <a:r>
              <a:rPr lang="ru-RU" b="1" dirty="0" err="1">
                <a:latin typeface="Times New Roman" panose="02020603050405020304" pitchFamily="18" charset="0"/>
                <a:cs typeface="Times New Roman" panose="02020603050405020304" pitchFamily="18" charset="0"/>
              </a:rPr>
              <a:t>інфраструктури</a:t>
            </a:r>
            <a:r>
              <a:rPr lang="ru-RU" b="1" dirty="0">
                <a:latin typeface="Times New Roman" panose="02020603050405020304" pitchFamily="18" charset="0"/>
                <a:cs typeface="Times New Roman" panose="02020603050405020304" pitchFamily="18" charset="0"/>
              </a:rPr>
              <a:t> </a:t>
            </a:r>
            <a:r>
              <a:rPr lang="ru-RU" b="1" dirty="0" err="1">
                <a:latin typeface="Times New Roman" panose="02020603050405020304" pitchFamily="18" charset="0"/>
                <a:cs typeface="Times New Roman" panose="02020603050405020304" pitchFamily="18" charset="0"/>
              </a:rPr>
              <a:t>забезпечує</a:t>
            </a:r>
            <a:r>
              <a:rPr lang="ru-RU" b="1" dirty="0">
                <a:latin typeface="Times New Roman" panose="02020603050405020304" pitchFamily="18" charset="0"/>
                <a:cs typeface="Times New Roman" panose="02020603050405020304" pitchFamily="18" charset="0"/>
              </a:rPr>
              <a:t>:</a:t>
            </a:r>
            <a:endParaRPr lang="uk-UA" dirty="0">
              <a:latin typeface="Times New Roman" panose="02020603050405020304" pitchFamily="18" charset="0"/>
              <a:cs typeface="Times New Roman" panose="02020603050405020304" pitchFamily="18" charset="0"/>
            </a:endParaRPr>
          </a:p>
        </p:txBody>
      </p:sp>
      <p:sp>
        <p:nvSpPr>
          <p:cNvPr id="4" name="Прямокутник 3">
            <a:extLst>
              <a:ext uri="{FF2B5EF4-FFF2-40B4-BE49-F238E27FC236}">
                <a16:creationId xmlns:a16="http://schemas.microsoft.com/office/drawing/2014/main" id="{4F419E1E-13B6-4921-A1AB-3F5D8CB54F55}"/>
              </a:ext>
            </a:extLst>
          </p:cNvPr>
          <p:cNvSpPr/>
          <p:nvPr/>
        </p:nvSpPr>
        <p:spPr>
          <a:xfrm>
            <a:off x="640814" y="2072490"/>
            <a:ext cx="11062772" cy="3903954"/>
          </a:xfrm>
          <a:prstGeom prst="rect">
            <a:avLst/>
          </a:prstGeom>
        </p:spPr>
        <p:txBody>
          <a:bodyPr wrap="square">
            <a:spAutoFit/>
          </a:bodyPr>
          <a:lstStyle/>
          <a:p>
            <a:pPr marL="342900" lvl="0" indent="-342900">
              <a:lnSpc>
                <a:spcPct val="150000"/>
              </a:lnSpc>
              <a:spcAft>
                <a:spcPts val="0"/>
              </a:spcAft>
              <a:buFont typeface="Symbol" panose="05050102010706020507" pitchFamily="18" charset="2"/>
              <a:buChar char=""/>
            </a:pPr>
            <a:r>
              <a:rPr lang="uk-UA"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моніторинг всіх важливих параметрів роботи ІТ інфраструктури в режимі 24×7;</a:t>
            </a:r>
          </a:p>
          <a:p>
            <a:pPr marL="342900" lvl="0" indent="-342900">
              <a:lnSpc>
                <a:spcPct val="150000"/>
              </a:lnSpc>
              <a:spcAft>
                <a:spcPts val="0"/>
              </a:spcAft>
              <a:buFont typeface="Symbol" panose="05050102010706020507" pitchFamily="18" charset="2"/>
              <a:buChar char=""/>
            </a:pPr>
            <a:r>
              <a:rPr lang="uk-UA"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централізований контроль всіх параметрів ІТ-інфраструктури з єдиного АРМ оператора;</a:t>
            </a:r>
          </a:p>
          <a:p>
            <a:pPr marL="342900" lvl="0" indent="-342900">
              <a:lnSpc>
                <a:spcPct val="150000"/>
              </a:lnSpc>
              <a:spcAft>
                <a:spcPts val="0"/>
              </a:spcAft>
              <a:buFont typeface="Symbol" panose="05050102010706020507" pitchFamily="18" charset="2"/>
              <a:buChar char=""/>
            </a:pPr>
            <a:r>
              <a:rPr lang="uk-UA"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нотифікація ІТ персоналу і клієнтів у разі ризиків або виникнення аварійних ситуацій;</a:t>
            </a:r>
          </a:p>
          <a:p>
            <a:pPr marL="342900" lvl="0" indent="-342900">
              <a:lnSpc>
                <a:spcPct val="150000"/>
              </a:lnSpc>
              <a:spcAft>
                <a:spcPts val="0"/>
              </a:spcAft>
              <a:buFont typeface="Symbol" panose="05050102010706020507" pitchFamily="18" charset="2"/>
              <a:buChar char=""/>
            </a:pPr>
            <a:r>
              <a:rPr lang="uk-UA" sz="24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rPr>
              <a:t>скорочення експлуатаційних витрат.</a:t>
            </a:r>
          </a:p>
        </p:txBody>
      </p:sp>
    </p:spTree>
    <p:extLst>
      <p:ext uri="{BB962C8B-B14F-4D97-AF65-F5344CB8AC3E}">
        <p14:creationId xmlns:p14="http://schemas.microsoft.com/office/powerpoint/2010/main" val="3306041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3F3A37-183F-4CAF-B6D6-D88DCC0EF2BA}"/>
              </a:ext>
            </a:extLst>
          </p:cNvPr>
          <p:cNvSpPr>
            <a:spLocks noGrp="1"/>
          </p:cNvSpPr>
          <p:nvPr>
            <p:ph type="title"/>
          </p:nvPr>
        </p:nvSpPr>
        <p:spPr>
          <a:xfrm>
            <a:off x="1258360" y="151537"/>
            <a:ext cx="9974826" cy="956187"/>
          </a:xfrm>
        </p:spPr>
        <p:txBody>
          <a:bodyPr>
            <a:normAutofit fontScale="90000"/>
          </a:bodyPr>
          <a:lstStyle/>
          <a:p>
            <a:r>
              <a:rPr lang="uk-UA" b="1" dirty="0">
                <a:latin typeface="Times New Roman" panose="02020603050405020304" pitchFamily="18" charset="0"/>
                <a:cs typeface="Times New Roman" panose="02020603050405020304" pitchFamily="18" charset="0"/>
              </a:rPr>
              <a:t>Системи моніторингу ІТ-інфраструктури</a:t>
            </a:r>
            <a:endParaRPr lang="uk-UA" dirty="0"/>
          </a:p>
        </p:txBody>
      </p:sp>
      <p:sp>
        <p:nvSpPr>
          <p:cNvPr id="3" name="Місце для вмісту 2">
            <a:extLst>
              <a:ext uri="{FF2B5EF4-FFF2-40B4-BE49-F238E27FC236}">
                <a16:creationId xmlns:a16="http://schemas.microsoft.com/office/drawing/2014/main" id="{7510A49C-AAA9-467B-A0C7-6CCA696434A0}"/>
              </a:ext>
            </a:extLst>
          </p:cNvPr>
          <p:cNvSpPr>
            <a:spLocks noGrp="1"/>
          </p:cNvSpPr>
          <p:nvPr>
            <p:ph idx="1"/>
          </p:nvPr>
        </p:nvSpPr>
        <p:spPr>
          <a:xfrm>
            <a:off x="1009409" y="1698281"/>
            <a:ext cx="3962882" cy="526649"/>
          </a:xfrm>
        </p:spPr>
        <p:txBody>
          <a:bodyPr>
            <a:normAutofit fontScale="70000" lnSpcReduction="20000"/>
          </a:bodyPr>
          <a:lstStyle/>
          <a:p>
            <a:pPr>
              <a:buFont typeface="Wingdings" panose="05000000000000000000" pitchFamily="2" charset="2"/>
              <a:buChar char="§"/>
            </a:pPr>
            <a:r>
              <a:rPr lang="en-US" sz="2800" b="1" dirty="0">
                <a:solidFill>
                  <a:schemeClr val="tx2"/>
                </a:solidFill>
                <a:latin typeface="Times New Roman" panose="02020603050405020304" pitchFamily="18" charset="0"/>
                <a:cs typeface="Times New Roman" panose="02020603050405020304" pitchFamily="18" charset="0"/>
              </a:rPr>
              <a:t>Azure Application Insight</a:t>
            </a:r>
          </a:p>
          <a:p>
            <a:pPr marL="0" indent="0">
              <a:buNone/>
            </a:pPr>
            <a:endParaRPr lang="uk-UA" b="1" dirty="0">
              <a:latin typeface="Times New Roman" panose="02020603050405020304" pitchFamily="18" charset="0"/>
              <a:cs typeface="Times New Roman" panose="02020603050405020304" pitchFamily="18" charset="0"/>
            </a:endParaRPr>
          </a:p>
        </p:txBody>
      </p:sp>
      <p:pic>
        <p:nvPicPr>
          <p:cNvPr id="5" name="Рисунок 4">
            <a:extLst>
              <a:ext uri="{FF2B5EF4-FFF2-40B4-BE49-F238E27FC236}">
                <a16:creationId xmlns:a16="http://schemas.microsoft.com/office/drawing/2014/main" id="{20F65609-7F17-4181-9434-4AD9799D3E66}"/>
              </a:ext>
            </a:extLst>
          </p:cNvPr>
          <p:cNvPicPr>
            <a:picLocks noChangeAspect="1"/>
          </p:cNvPicPr>
          <p:nvPr/>
        </p:nvPicPr>
        <p:blipFill>
          <a:blip r:embed="rId3"/>
          <a:stretch>
            <a:fillRect/>
          </a:stretch>
        </p:blipFill>
        <p:spPr>
          <a:xfrm>
            <a:off x="1009409" y="2367431"/>
            <a:ext cx="10325582" cy="3411033"/>
          </a:xfrm>
          <a:prstGeom prst="rect">
            <a:avLst/>
          </a:prstGeom>
        </p:spPr>
      </p:pic>
      <p:sp>
        <p:nvSpPr>
          <p:cNvPr id="6" name="Місце для вмісту 2">
            <a:extLst>
              <a:ext uri="{FF2B5EF4-FFF2-40B4-BE49-F238E27FC236}">
                <a16:creationId xmlns:a16="http://schemas.microsoft.com/office/drawing/2014/main" id="{97ACCD3E-B85B-4CCF-9519-EC3DCCE351D1}"/>
              </a:ext>
            </a:extLst>
          </p:cNvPr>
          <p:cNvSpPr txBox="1">
            <a:spLocks/>
          </p:cNvSpPr>
          <p:nvPr/>
        </p:nvSpPr>
        <p:spPr>
          <a:xfrm>
            <a:off x="1009409" y="1579943"/>
            <a:ext cx="3962882" cy="526649"/>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2400" b="1" dirty="0">
                <a:latin typeface="Times New Roman" panose="02020603050405020304" pitchFamily="18" charset="0"/>
                <a:cs typeface="Times New Roman" panose="02020603050405020304" pitchFamily="18" charset="0"/>
              </a:rPr>
              <a:t>New Relic APM</a:t>
            </a:r>
          </a:p>
          <a:p>
            <a:pPr marL="0" indent="0">
              <a:buFont typeface="Franklin Gothic Book" panose="020B0503020102020204" pitchFamily="34" charset="0"/>
              <a:buNone/>
            </a:pPr>
            <a:endParaRPr lang="uk-UA" b="1" dirty="0">
              <a:latin typeface="Times New Roman" panose="02020603050405020304" pitchFamily="18" charset="0"/>
              <a:cs typeface="Times New Roman" panose="02020603050405020304" pitchFamily="18" charset="0"/>
            </a:endParaRPr>
          </a:p>
        </p:txBody>
      </p:sp>
      <p:pic>
        <p:nvPicPr>
          <p:cNvPr id="1026" name="Picture 2" descr="New Relic APM is an APM tool to consider">
            <a:extLst>
              <a:ext uri="{FF2B5EF4-FFF2-40B4-BE49-F238E27FC236}">
                <a16:creationId xmlns:a16="http://schemas.microsoft.com/office/drawing/2014/main" id="{6B22387D-4DE2-4ECC-ADCC-3B40B8750A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577" y="2367431"/>
            <a:ext cx="10525246" cy="3397407"/>
          </a:xfrm>
          <a:prstGeom prst="rect">
            <a:avLst/>
          </a:prstGeom>
          <a:noFill/>
          <a:extLst>
            <a:ext uri="{909E8E84-426E-40DD-AFC4-6F175D3DCCD1}">
              <a14:hiddenFill xmlns:a14="http://schemas.microsoft.com/office/drawing/2010/main">
                <a:solidFill>
                  <a:srgbClr val="FFFFFF"/>
                </a:solidFill>
              </a14:hiddenFill>
            </a:ext>
          </a:extLst>
        </p:spPr>
      </p:pic>
      <p:sp>
        <p:nvSpPr>
          <p:cNvPr id="9" name="Місце для вмісту 2">
            <a:extLst>
              <a:ext uri="{FF2B5EF4-FFF2-40B4-BE49-F238E27FC236}">
                <a16:creationId xmlns:a16="http://schemas.microsoft.com/office/drawing/2014/main" id="{7CF7C0E7-F898-42F4-9B9C-74844AEAE5BA}"/>
              </a:ext>
            </a:extLst>
          </p:cNvPr>
          <p:cNvSpPr txBox="1">
            <a:spLocks/>
          </p:cNvSpPr>
          <p:nvPr/>
        </p:nvSpPr>
        <p:spPr>
          <a:xfrm>
            <a:off x="1011334" y="1570300"/>
            <a:ext cx="3962882" cy="526649"/>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2400" b="1" dirty="0" err="1">
                <a:latin typeface="Times New Roman" panose="02020603050405020304" pitchFamily="18" charset="0"/>
                <a:cs typeface="Times New Roman" panose="02020603050405020304" pitchFamily="18" charset="0"/>
              </a:rPr>
              <a:t>Raygun</a:t>
            </a:r>
            <a:endParaRPr lang="uk-UA" sz="2400" b="1" dirty="0">
              <a:latin typeface="Times New Roman" panose="02020603050405020304" pitchFamily="18" charset="0"/>
              <a:cs typeface="Times New Roman" panose="02020603050405020304" pitchFamily="18" charset="0"/>
            </a:endParaRPr>
          </a:p>
        </p:txBody>
      </p:sp>
      <p:pic>
        <p:nvPicPr>
          <p:cNvPr id="1028" name="Picture 4" descr="Raygun is a new APM tool to consider">
            <a:extLst>
              <a:ext uri="{FF2B5EF4-FFF2-40B4-BE49-F238E27FC236}">
                <a16:creationId xmlns:a16="http://schemas.microsoft.com/office/drawing/2014/main" id="{AB90F78F-3E63-44FE-8AF1-0CD2B40D87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9577" y="2367431"/>
            <a:ext cx="10525246" cy="3485118"/>
          </a:xfrm>
          <a:prstGeom prst="rect">
            <a:avLst/>
          </a:prstGeom>
          <a:noFill/>
          <a:extLst>
            <a:ext uri="{909E8E84-426E-40DD-AFC4-6F175D3DCCD1}">
              <a14:hiddenFill xmlns:a14="http://schemas.microsoft.com/office/drawing/2010/main">
                <a:solidFill>
                  <a:srgbClr val="FFFFFF"/>
                </a:solidFill>
              </a14:hiddenFill>
            </a:ext>
          </a:extLst>
        </p:spPr>
      </p:pic>
      <p:sp>
        <p:nvSpPr>
          <p:cNvPr id="11" name="Місце для вмісту 2">
            <a:extLst>
              <a:ext uri="{FF2B5EF4-FFF2-40B4-BE49-F238E27FC236}">
                <a16:creationId xmlns:a16="http://schemas.microsoft.com/office/drawing/2014/main" id="{0BAFC5A5-2263-4FCD-8625-7E9D70D11C73}"/>
              </a:ext>
            </a:extLst>
          </p:cNvPr>
          <p:cNvSpPr txBox="1">
            <a:spLocks/>
          </p:cNvSpPr>
          <p:nvPr/>
        </p:nvSpPr>
        <p:spPr>
          <a:xfrm>
            <a:off x="1012786" y="1591691"/>
            <a:ext cx="3242213" cy="381601"/>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2400" b="1" dirty="0">
                <a:latin typeface="Times New Roman" panose="02020603050405020304" pitchFamily="18" charset="0"/>
                <a:cs typeface="Times New Roman" panose="02020603050405020304" pitchFamily="18" charset="0"/>
              </a:rPr>
              <a:t>Scout</a:t>
            </a:r>
            <a:endParaRPr lang="uk-UA" sz="2400" b="1" dirty="0">
              <a:latin typeface="Times New Roman" panose="02020603050405020304" pitchFamily="18" charset="0"/>
              <a:cs typeface="Times New Roman" panose="02020603050405020304" pitchFamily="18" charset="0"/>
            </a:endParaRPr>
          </a:p>
        </p:txBody>
      </p:sp>
      <p:pic>
        <p:nvPicPr>
          <p:cNvPr id="1030" name="Picture 6" descr="Scout is an APM tool to consider">
            <a:extLst>
              <a:ext uri="{FF2B5EF4-FFF2-40B4-BE49-F238E27FC236}">
                <a16:creationId xmlns:a16="http://schemas.microsoft.com/office/drawing/2014/main" id="{B9F98999-EADE-48F0-83EB-50DFA70252F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9577" y="2377073"/>
            <a:ext cx="10672392" cy="3475475"/>
          </a:xfrm>
          <a:prstGeom prst="rect">
            <a:avLst/>
          </a:prstGeom>
          <a:noFill/>
          <a:extLst>
            <a:ext uri="{909E8E84-426E-40DD-AFC4-6F175D3DCCD1}">
              <a14:hiddenFill xmlns:a14="http://schemas.microsoft.com/office/drawing/2010/main">
                <a:solidFill>
                  <a:srgbClr val="FFFFFF"/>
                </a:solidFill>
              </a14:hiddenFill>
            </a:ext>
          </a:extLst>
        </p:spPr>
      </p:pic>
      <p:sp>
        <p:nvSpPr>
          <p:cNvPr id="13" name="Місце для вмісту 2">
            <a:extLst>
              <a:ext uri="{FF2B5EF4-FFF2-40B4-BE49-F238E27FC236}">
                <a16:creationId xmlns:a16="http://schemas.microsoft.com/office/drawing/2014/main" id="{2D2FAC4B-E6B0-4F8F-A4E8-C99D302DC83C}"/>
              </a:ext>
            </a:extLst>
          </p:cNvPr>
          <p:cNvSpPr txBox="1">
            <a:spLocks/>
          </p:cNvSpPr>
          <p:nvPr/>
        </p:nvSpPr>
        <p:spPr>
          <a:xfrm>
            <a:off x="1013257" y="1569221"/>
            <a:ext cx="3962882" cy="526649"/>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2400" b="1" dirty="0" err="1">
                <a:latin typeface="Times New Roman" panose="02020603050405020304" pitchFamily="18" charset="0"/>
                <a:cs typeface="Times New Roman" panose="02020603050405020304" pitchFamily="18" charset="0"/>
              </a:rPr>
              <a:t>SharePath</a:t>
            </a:r>
            <a:endParaRPr lang="uk-UA" sz="2400" b="1" dirty="0">
              <a:latin typeface="Times New Roman" panose="02020603050405020304" pitchFamily="18" charset="0"/>
              <a:cs typeface="Times New Roman" panose="02020603050405020304" pitchFamily="18" charset="0"/>
            </a:endParaRPr>
          </a:p>
        </p:txBody>
      </p:sp>
      <p:pic>
        <p:nvPicPr>
          <p:cNvPr id="1032" name="Picture 8" descr="Sharepath is an APM tool to consider">
            <a:extLst>
              <a:ext uri="{FF2B5EF4-FFF2-40B4-BE49-F238E27FC236}">
                <a16:creationId xmlns:a16="http://schemas.microsoft.com/office/drawing/2014/main" id="{EE085C9E-7869-4731-9F71-E5232DC8A05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9577" y="2387115"/>
            <a:ext cx="10672392" cy="3699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227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02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028"/>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1"/>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030"/>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6" grpId="1"/>
      <p:bldP spid="9" grpId="0"/>
      <p:bldP spid="9" grpId="1"/>
      <p:bldP spid="11" grpId="0"/>
      <p:bldP spid="11" grpId="1"/>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FCD820-E42A-4F6E-B2C4-25F210AF099A}"/>
              </a:ext>
            </a:extLst>
          </p:cNvPr>
          <p:cNvSpPr>
            <a:spLocks noGrp="1"/>
          </p:cNvSpPr>
          <p:nvPr>
            <p:ph type="title"/>
          </p:nvPr>
        </p:nvSpPr>
        <p:spPr>
          <a:xfrm>
            <a:off x="1371600" y="252666"/>
            <a:ext cx="9601200" cy="1485900"/>
          </a:xfrm>
        </p:spPr>
        <p:txBody>
          <a:bodyPr/>
          <a:lstStyle/>
          <a:p>
            <a:pPr algn="ctr"/>
            <a:r>
              <a:rPr lang="en-US" sz="4000" b="1" dirty="0">
                <a:latin typeface="Times New Roman" panose="02020603050405020304" pitchFamily="18" charset="0"/>
                <a:cs typeface="Times New Roman" panose="02020603050405020304" pitchFamily="18" charset="0"/>
              </a:rPr>
              <a:t>Azure Monitor vs AWS CloudWatch</a:t>
            </a:r>
            <a:endParaRPr lang="uk-UA" dirty="0"/>
          </a:p>
        </p:txBody>
      </p:sp>
      <p:pic>
        <p:nvPicPr>
          <p:cNvPr id="2052" name="Picture 4" descr="Результат пошуку зображень за запитом &quot;azure icon&quot;">
            <a:extLst>
              <a:ext uri="{FF2B5EF4-FFF2-40B4-BE49-F238E27FC236}">
                <a16:creationId xmlns:a16="http://schemas.microsoft.com/office/drawing/2014/main" id="{45DB0B83-5B00-4760-8F06-78B08C2085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0863" y="370972"/>
            <a:ext cx="4748463" cy="474846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Результат пошуку зображень за запитом &quot;amazon web services icon&quot;">
            <a:extLst>
              <a:ext uri="{FF2B5EF4-FFF2-40B4-BE49-F238E27FC236}">
                <a16:creationId xmlns:a16="http://schemas.microsoft.com/office/drawing/2014/main" id="{FB204EB7-D5B9-421D-A8CA-8543FF597E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5684" y="2935705"/>
            <a:ext cx="6972969" cy="3922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5664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FCD820-E42A-4F6E-B2C4-25F210AF099A}"/>
              </a:ext>
            </a:extLst>
          </p:cNvPr>
          <p:cNvSpPr>
            <a:spLocks noGrp="1"/>
          </p:cNvSpPr>
          <p:nvPr>
            <p:ph type="title"/>
          </p:nvPr>
        </p:nvSpPr>
        <p:spPr>
          <a:xfrm>
            <a:off x="1295400" y="215153"/>
            <a:ext cx="9601200" cy="742278"/>
          </a:xfrm>
        </p:spPr>
        <p:txBody>
          <a:bodyPr/>
          <a:lstStyle/>
          <a:p>
            <a:pPr algn="ctr"/>
            <a:r>
              <a:rPr lang="en-US" sz="4000" b="1" dirty="0">
                <a:latin typeface="Times New Roman" panose="02020603050405020304" pitchFamily="18" charset="0"/>
                <a:cs typeface="Times New Roman" panose="02020603050405020304" pitchFamily="18" charset="0"/>
              </a:rPr>
              <a:t>Azure Application Insights</a:t>
            </a:r>
            <a:endParaRPr lang="uk-UA" dirty="0"/>
          </a:p>
        </p:txBody>
      </p:sp>
      <p:pic>
        <p:nvPicPr>
          <p:cNvPr id="2050" name="Picture 2">
            <a:extLst>
              <a:ext uri="{FF2B5EF4-FFF2-40B4-BE49-F238E27FC236}">
                <a16:creationId xmlns:a16="http://schemas.microsoft.com/office/drawing/2014/main" id="{ADAF9479-2643-4043-ADB9-340ACAB9DB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045" y="936249"/>
            <a:ext cx="11449910" cy="592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574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EDC40B-FE96-4395-A847-F749074E4E8E}"/>
              </a:ext>
            </a:extLst>
          </p:cNvPr>
          <p:cNvSpPr>
            <a:spLocks noGrp="1"/>
          </p:cNvSpPr>
          <p:nvPr>
            <p:ph type="title"/>
          </p:nvPr>
        </p:nvSpPr>
        <p:spPr>
          <a:xfrm>
            <a:off x="1371600" y="247650"/>
            <a:ext cx="9601200" cy="1485900"/>
          </a:xfrm>
        </p:spPr>
        <p:txBody>
          <a:bodyPr/>
          <a:lstStyle/>
          <a:p>
            <a:pPr algn="ctr"/>
            <a:r>
              <a:rPr lang="en-US" sz="4000" b="1" dirty="0">
                <a:latin typeface="Times New Roman" panose="02020603050405020304" pitchFamily="18" charset="0"/>
                <a:cs typeface="Times New Roman" panose="02020603050405020304" pitchFamily="18" charset="0"/>
              </a:rPr>
              <a:t>Azure Application Insights</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(Demo)</a:t>
            </a:r>
            <a:endParaRPr lang="uk-UA"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6410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E44C2C-1BB9-419C-A3CE-5622333397CD}"/>
              </a:ext>
            </a:extLst>
          </p:cNvPr>
          <p:cNvSpPr>
            <a:spLocks noGrp="1"/>
          </p:cNvSpPr>
          <p:nvPr>
            <p:ph type="title"/>
          </p:nvPr>
        </p:nvSpPr>
        <p:spPr>
          <a:xfrm>
            <a:off x="688112" y="228298"/>
            <a:ext cx="10815776" cy="1010509"/>
          </a:xfrm>
        </p:spPr>
        <p:txBody>
          <a:bodyPr/>
          <a:lstStyle/>
          <a:p>
            <a:pPr algn="ctr"/>
            <a:r>
              <a:rPr lang="en-US" sz="4000" b="1" dirty="0">
                <a:latin typeface="Times New Roman" panose="02020603050405020304" pitchFamily="18" charset="0"/>
                <a:cs typeface="Times New Roman" panose="02020603050405020304" pitchFamily="18" charset="0"/>
              </a:rPr>
              <a:t>Amazon Web Services</a:t>
            </a:r>
            <a:r>
              <a:rPr lang="uk-UA" sz="4000" b="1"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CloudWatch</a:t>
            </a:r>
            <a:endParaRPr lang="uk-UA" sz="4000" b="1"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9B50782A-2A02-43A9-A199-E018242FAF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562" y="1593810"/>
            <a:ext cx="11960875" cy="4753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0284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ітчаста">
  <a:themeElements>
    <a:clrScheme name="Сітчаста">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Сітчаста">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Сітчаста">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TM03457485[[fn=Мережа]]</Template>
  <TotalTime>25193</TotalTime>
  <Words>2956</Words>
  <Application>Microsoft Office PowerPoint</Application>
  <PresentationFormat>Широкий екран</PresentationFormat>
  <Paragraphs>179</Paragraphs>
  <Slides>26</Slides>
  <Notes>23</Notes>
  <HiddenSlides>0</HiddenSlides>
  <MMClips>0</MMClips>
  <ScaleCrop>false</ScaleCrop>
  <HeadingPairs>
    <vt:vector size="6" baseType="variant">
      <vt:variant>
        <vt:lpstr>Використані шрифти</vt:lpstr>
      </vt:variant>
      <vt:variant>
        <vt:i4>8</vt:i4>
      </vt:variant>
      <vt:variant>
        <vt:lpstr>Тема</vt:lpstr>
      </vt:variant>
      <vt:variant>
        <vt:i4>1</vt:i4>
      </vt:variant>
      <vt:variant>
        <vt:lpstr>Заголовки слайдів</vt:lpstr>
      </vt:variant>
      <vt:variant>
        <vt:i4>26</vt:i4>
      </vt:variant>
    </vt:vector>
  </HeadingPairs>
  <TitlesOfParts>
    <vt:vector size="35" baseType="lpstr">
      <vt:lpstr>Arial</vt:lpstr>
      <vt:lpstr>Calibri</vt:lpstr>
      <vt:lpstr>Cambria Math</vt:lpstr>
      <vt:lpstr>Century Gothic</vt:lpstr>
      <vt:lpstr>Franklin Gothic Book</vt:lpstr>
      <vt:lpstr>Symbol</vt:lpstr>
      <vt:lpstr>Times New Roman</vt:lpstr>
      <vt:lpstr>Wingdings</vt:lpstr>
      <vt:lpstr>Сітчаста</vt:lpstr>
      <vt:lpstr>Моніторинг</vt:lpstr>
      <vt:lpstr>Зміст</vt:lpstr>
      <vt:lpstr>Що? Як? Навіщо?</vt:lpstr>
      <vt:lpstr>Система контролю і моніторингу ІТ інфраструктури забезпечує:</vt:lpstr>
      <vt:lpstr>Системи моніторингу ІТ-інфраструктури</vt:lpstr>
      <vt:lpstr>Azure Monitor vs AWS CloudWatch</vt:lpstr>
      <vt:lpstr>Azure Application Insights</vt:lpstr>
      <vt:lpstr>Azure Application Insights (Demo)</vt:lpstr>
      <vt:lpstr>Amazon Web Services CloudWatch</vt:lpstr>
      <vt:lpstr>Amazon Web Services CloudWatch</vt:lpstr>
      <vt:lpstr>Підсумок</vt:lpstr>
      <vt:lpstr>Типи метрик</vt:lpstr>
      <vt:lpstr>Приклади метрик</vt:lpstr>
      <vt:lpstr>Приклади метрик</vt:lpstr>
      <vt:lpstr>Приклади метрик</vt:lpstr>
      <vt:lpstr>Приклади метрик</vt:lpstr>
      <vt:lpstr>Приклади метрик</vt:lpstr>
      <vt:lpstr>Приклади метрик</vt:lpstr>
      <vt:lpstr>Приклади метрик</vt:lpstr>
      <vt:lpstr>Приклади метрик</vt:lpstr>
      <vt:lpstr>Підсумок</vt:lpstr>
      <vt:lpstr>Активний та пасивний моніторинг</vt:lpstr>
      <vt:lpstr>Підсумок</vt:lpstr>
      <vt:lpstr>Недоліки моніторингу</vt:lpstr>
      <vt:lpstr>Висновки</vt:lpstr>
      <vt:lpstr>Список Джерел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Презентація PowerPoint</dc:title>
  <dc:creator>Ксеня</dc:creator>
  <cp:lastModifiedBy>Ксеня</cp:lastModifiedBy>
  <cp:revision>93</cp:revision>
  <dcterms:created xsi:type="dcterms:W3CDTF">2019-09-17T11:40:57Z</dcterms:created>
  <dcterms:modified xsi:type="dcterms:W3CDTF">2019-11-28T19:19:43Z</dcterms:modified>
</cp:coreProperties>
</file>