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alatino Linotype"/>
      <p:regular r:id="rId18"/>
      <p:bold r:id="rId19"/>
      <p:italic r:id="rId20"/>
      <p:boldItalic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italic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PalatinoLinotype-boldItalic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alatinoLinotype-bold.fntdata"/><Relationship Id="rId18" Type="http://schemas.openxmlformats.org/officeDocument/2006/relationships/font" Target="fonts/PalatinoLinotyp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5e16c5a7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5e16c5a7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75e16c5a7c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e16c5a7c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e16c5a7c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75e16c5a7c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5e16c5a7c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5e16c5a7c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75e16c5a7c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5e16c5a7c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5e16c5a7c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75e16c5a7c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e16c5a7c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e16c5a7c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75e16c5a7c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5e16c5a7c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5e16c5a7c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75e16c5a7c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e16c5a7c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e16c5a7c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75e16c5a7c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5e16c5a7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5e16c5a7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75e16c5a7c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hasang.io/courses/cleancode/lectures/4364834" TargetMode="External"/><Relationship Id="rId4" Type="http://schemas.openxmlformats.org/officeDocument/2006/relationships/hyperlink" Target="https://dzone.com/articles/software-design-principles-dry-and-kiss" TargetMode="External"/><Relationship Id="rId5" Type="http://schemas.openxmlformats.org/officeDocument/2006/relationships/hyperlink" Target="https://johnnyblog.ru/archives/166" TargetMode="External"/><Relationship Id="rId6" Type="http://schemas.openxmlformats.org/officeDocument/2006/relationships/hyperlink" Target="https://medium.com/@Ialimijoro/the-dry-principle-and-why-you-should-use-it-f02435ae9449" TargetMode="External"/><Relationship Id="rId7" Type="http://schemas.openxmlformats.org/officeDocument/2006/relationships/hyperlink" Target="https://wiki.c2.com/?DontRepeatYoursel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1751012" y="609601"/>
            <a:ext cx="86763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b="1" lang="en-US" sz="12000">
                <a:latin typeface="Courier New"/>
                <a:ea typeface="Courier New"/>
                <a:cs typeface="Courier New"/>
                <a:sym typeface="Courier New"/>
              </a:rPr>
              <a:t>DRY</a:t>
            </a:r>
            <a:endParaRPr b="1" sz="1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Don`t Repeat Yourself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9281400" y="6075450"/>
            <a:ext cx="29106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3600">
                <a:latin typeface="Courier New"/>
                <a:ea typeface="Courier New"/>
                <a:cs typeface="Courier New"/>
                <a:sym typeface="Courier New"/>
              </a:rPr>
              <a:t>Ботук Денис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Плюси</a:t>
            </a:r>
            <a:r>
              <a:rPr lang="en-US"/>
              <a:t> DRY (+):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Код пишеться один раз, що в кінцевому результаті зменшує час розробки;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Код пишеться тільки один раз, що зменшує можливість внесення нових помилок в новий код;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Код знаходиться тільки в одному місці, що дозволяє при зміні потреб або ж знаходженні помилки виправляти його тільки в одному місці;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Мінуси </a:t>
            </a:r>
            <a:r>
              <a:rPr lang="en-US"/>
              <a:t>DRY (-):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Кількість класів в системі зростає</a:t>
            </a: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;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Складніше змінювати код, який використовується в декількох місцях, тому що будь-яке з них може в результаті зламатись;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Висновки: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0"/>
          <p:cNvSpPr txBox="1"/>
          <p:nvPr>
            <p:ph idx="1" type="body"/>
          </p:nvPr>
        </p:nvSpPr>
        <p:spPr>
          <a:xfrm>
            <a:off x="1141425" y="3107975"/>
            <a:ext cx="9906000" cy="268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latino Linotype"/>
              <a:buChar char="➢"/>
            </a:pPr>
            <a:r>
              <a:rPr lang="en-US" sz="24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Для зміни логіки достатньо внесення виправлень всього в одному місці і простіше тестувати одну функцію. </a:t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latino Linotype"/>
              <a:buChar char="➢"/>
            </a:pPr>
            <a:r>
              <a:rPr lang="en-US" sz="24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Дотримання принципу призводить до декомпозиції складних алгоритмів на прості функції, що спрощує розуміння програмного коду. </a:t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latino Linotype"/>
              <a:buChar char="➢"/>
            </a:pPr>
            <a:r>
              <a:rPr lang="en-US" sz="24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Повторне використання декомпонованих функцій, дозволяє скоротити час розробки і тестування нової функціональності.</a:t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latino Linotype"/>
              <a:buChar char="➢"/>
            </a:pPr>
            <a:r>
              <a:rPr lang="en-US" sz="24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Дотримання принципу DRY призводить до модульної архітектури програми і до чіткого поділу відповідальності за бізнес-логіку між програмними класами.</a:t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Список використаних джерел</a:t>
            </a:r>
            <a:r>
              <a:rPr lang="en-US"/>
              <a:t>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945450" y="3136425"/>
            <a:ext cx="10301100" cy="2683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latino Linotype"/>
              <a:buChar char="➢"/>
            </a:pPr>
            <a:r>
              <a:rPr i="1" lang="en-US" sz="2400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Pragmatic Programmer, Andrew Hunt and David Thomas, 1999 </a:t>
            </a:r>
            <a:endParaRPr i="1" sz="2400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latino Linotype"/>
              <a:buChar char="➢"/>
            </a:pPr>
            <a:r>
              <a:rPr lang="en-US" sz="2400" u="sng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  <a:hlinkClick r:id="rId3"/>
              </a:rPr>
              <a:t>https://khasang.io/courses/cleancode/lectures/4364834</a:t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latino Linotype"/>
              <a:buChar char="➢"/>
            </a:pPr>
            <a:r>
              <a:rPr lang="en-US" sz="2400" u="sng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  <a:hlinkClick r:id="rId4"/>
              </a:rPr>
              <a:t>https://dzone.com/articles/software-design-principles-dry-and-kiss</a:t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latino Linotype"/>
              <a:buChar char="➢"/>
            </a:pPr>
            <a:r>
              <a:rPr lang="en-US" sz="2400" u="sng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  <a:hlinkClick r:id="rId5"/>
              </a:rPr>
              <a:t>https://johnnyblog.ru/archives/166</a:t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latino Linotype"/>
              <a:buChar char="➢"/>
            </a:pPr>
            <a:r>
              <a:rPr lang="en-US" sz="2400" u="sng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  <a:hlinkClick r:id="rId6"/>
              </a:rPr>
              <a:t>https://medium.com/@Ialimijoro/the-dry-principle-and-why-you-should-use-it-f02435ae9449</a:t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latino Linotype"/>
              <a:buChar char="➢"/>
            </a:pPr>
            <a:r>
              <a:rPr lang="en-US" sz="2400" u="sng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  <a:hlinkClick r:id="rId7"/>
              </a:rPr>
              <a:t>https://wiki.c2.com/?DontRepeatYourself</a:t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ЗМІСТ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Загальне формулювання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20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Ознаки того, що потрібно застосувати принцип DRY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Як досягти DRY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Порушення DRY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Приклад використання DRY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Плюси DRY(+)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Мінуси DRY(-)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Висновки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73050" lvl="0" marL="285750" rtl="0" algn="l">
              <a:spcBef>
                <a:spcPts val="100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Список використаних джерел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143000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Загальне формулювання: </a:t>
            </a:r>
            <a:endParaRPr sz="3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1141425" y="2667000"/>
            <a:ext cx="9906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alatino Linotype"/>
              <a:buChar char="➢"/>
            </a:pPr>
            <a:r>
              <a:rPr lang="en-US" sz="24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The Pragmatic Programmer: </a:t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«Будь-яка інформація повинна мати єдине, однозначне, авторитетне представлення в системі»</a:t>
            </a:r>
            <a:endParaRPr sz="2400" u="sng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pic>
        <p:nvPicPr>
          <p:cNvPr descr="Andy Hunt programmer.jpg" id="147" name="Google Shape;1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900" y="3272398"/>
            <a:ext cx="1739475" cy="270335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/>
          <p:nvPr/>
        </p:nvSpPr>
        <p:spPr>
          <a:xfrm>
            <a:off x="2666163" y="5975749"/>
            <a:ext cx="122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Енді Хант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Ð´ÐµÐ²ÑÐ´ ÑÐ¾Ð¼Ð°Ñ Ð¿ÑÐ¾Ð³ÑÐ°Ð¼ÑÐ²Ð°Ð½Ð½Ñ&quot;" id="149" name="Google Shape;149;p21"/>
          <p:cNvPicPr preferRelativeResize="0"/>
          <p:nvPr/>
        </p:nvPicPr>
        <p:blipFill rotWithShape="1">
          <a:blip r:embed="rId4">
            <a:alphaModFix/>
          </a:blip>
          <a:srcRect b="0" l="22375" r="17571" t="0"/>
          <a:stretch/>
        </p:blipFill>
        <p:spPr>
          <a:xfrm>
            <a:off x="7339525" y="3272400"/>
            <a:ext cx="2443571" cy="2703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7842216" y="5975749"/>
            <a:ext cx="143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Дейв Томас</a:t>
            </a:r>
            <a:endParaRPr sz="1800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Загальне формулювання: 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Модифікація одного елементу системи не вимагає модифікації сторонніх елементів;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Елементи, що мають логічне відношення до модифікованого, змінюються прогнозовано та одноманітно;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Будь-який функціонал в коді повинен бути реалізований рівно один раз;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/>
              <a:t>Ознаки того, що </a:t>
            </a:r>
            <a:r>
              <a:rPr b="1" lang="en-US"/>
              <a:t>ПОТРІБНО ЗАСТОСУВАТИ</a:t>
            </a:r>
            <a:r>
              <a:rPr lang="en-US"/>
              <a:t> принцип </a:t>
            </a:r>
            <a:r>
              <a:rPr b="1" lang="en-US"/>
              <a:t>DRY</a:t>
            </a:r>
            <a:r>
              <a:rPr lang="en-US"/>
              <a:t>: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285750" rtl="0" algn="l"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Якщо ви пишите або копіюєте один і той самий фрагмент коду багато раз, то це ознака того, що ви повторюєтесь;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9250" lvl="0" marL="2857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alatino Linotype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Якщо вам періодично потрібно робити якісь однотипні системні дії;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Як досягти DRY: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Розділіть свій код та логіку на менші одиниці багаторазового використання та використовуйте цей код, звертаючись до нього, де вам потрібно; 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Рефакоринг;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Font typeface="Palatino Linotype"/>
              <a:buChar char="➢"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Допоміжні класи (так звані helper класи);</a:t>
            </a:r>
            <a:endParaRPr sz="24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Порушення</a:t>
            </a:r>
            <a:r>
              <a:rPr lang="en-US"/>
              <a:t> DRY: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Порушення принципу DRY - WET (“write everything twice”, “we enjoy typing”)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“write everything ten thousand times” (“пиши вс десять тисяч раз”)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3183911" y="5340476"/>
            <a:ext cx="2141775" cy="78338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E68422"/>
                </a:solidFill>
                <a:latin typeface="Palatino Linotype"/>
              </a:rPr>
              <a:t>DRY</a:t>
            </a:r>
          </a:p>
        </p:txBody>
      </p:sp>
      <p:sp>
        <p:nvSpPr>
          <p:cNvPr id="178" name="Google Shape;178;p25"/>
          <p:cNvSpPr/>
          <p:nvPr/>
        </p:nvSpPr>
        <p:spPr>
          <a:xfrm>
            <a:off x="6863171" y="5340476"/>
            <a:ext cx="2141772" cy="7833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E68422"/>
                </a:solidFill>
                <a:latin typeface="Palatino Linotype"/>
              </a:rPr>
              <a:t>WET</a:t>
            </a: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0361" y="4691328"/>
            <a:ext cx="897200" cy="20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Приклад використання </a:t>
            </a:r>
            <a:r>
              <a:rPr lang="en-US"/>
              <a:t>DRY: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Приклад вихідного коду: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696" y="2752375"/>
            <a:ext cx="7727479" cy="38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Приклад використання DRY: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FFFF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Можна покращити наступним чином:</a:t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800" cap="none">
              <a:solidFill>
                <a:srgbClr val="FFFF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674" y="2859478"/>
            <a:ext cx="7720650" cy="37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