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y="5143500" cx="9144000"/>
  <p:notesSz cx="6858000" cy="9144000"/>
  <p:embeddedFontLst>
    <p:embeddedFont>
      <p:font typeface="Century Gothic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CenturyGothic-boldItalic.fntdata"/><Relationship Id="rId61" Type="http://schemas.openxmlformats.org/officeDocument/2006/relationships/font" Target="fonts/CenturyGothic-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CenturyGothic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font" Target="fonts/CenturyGothic-regular.fntdata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3df3fae93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3df3fae93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63df3fae93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63df3fae93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3df3fae93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3df3fae93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63df3fae93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63df3fae93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63df3fae93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63df3fae93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3df3fae93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63df3fae93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3df3fae93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3df3fae93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63df3fae93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63df3fae93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63df3fae93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63df3fae93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3df3fae93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63df3fae93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bf2c51da6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bf2c51da6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641910f77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641910f77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641910f77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641910f77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641910f770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641910f770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641910f77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641910f77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641910f770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641910f770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63df3fae93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63df3fae93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63df3fae93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63df3fae93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63df3fae93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63df3fae93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641910f7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641910f7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63df3fae93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63df3fae93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63df3fae93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63df3fae93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641910f77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641910f77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641910f77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641910f77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641910f77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641910f77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641910f77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641910f77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641910f77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641910f77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641910f77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641910f77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641910f77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641910f77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641910f77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641910f77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641910f77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641910f77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63df3fae93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63df3fae93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63df3fae93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63df3fae93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641910f77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641910f77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641910f77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641910f77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641910f77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641910f77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641910f77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641910f77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641910f770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641910f770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641910f770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641910f770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641910f770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641910f770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41910f770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41910f770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641910f770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641910f770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63df3fae93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63df3fae93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3df3fae93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3df3fae93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63df3fae93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63df3fae93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641910f770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641910f770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6bf2c51da6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6bf2c51da6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63df3fae93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63df3fae93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3df3fae93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3df3fae93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3fde2cd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3fde2cd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63df3fae93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63df3fae93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63df3fae93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63df3fae93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313259" y="457201"/>
            <a:ext cx="6507300" cy="24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13259" y="2914650"/>
            <a:ext cx="6507300" cy="14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5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50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50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5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5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500"/>
              </a:spcBef>
              <a:spcAft>
                <a:spcPts val="0"/>
              </a:spcAft>
              <a:buSzPts val="9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500"/>
              </a:spcBef>
              <a:spcAft>
                <a:spcPts val="500"/>
              </a:spcAft>
              <a:buSzPts val="9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628209" y="4412456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856059" y="4412456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7885509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anoramic Picture with Caption">
  <p:cSld name="Panoramic Picture with Ca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56060" y="3549649"/>
            <a:ext cx="74295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1"/>
          <p:cNvSpPr/>
          <p:nvPr>
            <p:ph idx="2" type="pic"/>
          </p:nvPr>
        </p:nvSpPr>
        <p:spPr>
          <a:xfrm>
            <a:off x="1484709" y="699084"/>
            <a:ext cx="6169500" cy="2373600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500"/>
              </a:spcBef>
              <a:spcAft>
                <a:spcPts val="50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>
            <a:off x="856060" y="3974702"/>
            <a:ext cx="74295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SzPts val="1100"/>
              <a:buNone/>
              <a:defRPr sz="11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6628209" y="4412456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856059" y="4412456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7885509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aption">
  <p:cSld name="Title and 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>
            <a:off x="856059" y="457201"/>
            <a:ext cx="7429500" cy="23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>
            <a:off x="856058" y="3257550"/>
            <a:ext cx="74295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6628209" y="4412456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856059" y="4412456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7885509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with Caption">
  <p:cSld name="Quote with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/>
        </p:nvSpPr>
        <p:spPr>
          <a:xfrm>
            <a:off x="627459" y="590118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entury Gothic"/>
              <a:buNone/>
            </a:pPr>
            <a:r>
              <a:rPr b="0" i="0" lang="en" sz="6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 sz="1100"/>
          </a:p>
        </p:txBody>
      </p:sp>
      <p:sp>
        <p:nvSpPr>
          <p:cNvPr id="83" name="Google Shape;83;p13"/>
          <p:cNvSpPr txBox="1"/>
          <p:nvPr/>
        </p:nvSpPr>
        <p:spPr>
          <a:xfrm>
            <a:off x="7828359" y="2057400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entury Gothic"/>
              <a:buNone/>
            </a:pPr>
            <a:r>
              <a:rPr b="0" i="0" lang="en" sz="6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 sz="1100"/>
          </a:p>
        </p:txBody>
      </p:sp>
      <p:sp>
        <p:nvSpPr>
          <p:cNvPr id="84" name="Google Shape;84;p13"/>
          <p:cNvSpPr txBox="1"/>
          <p:nvPr>
            <p:ph type="title"/>
          </p:nvPr>
        </p:nvSpPr>
        <p:spPr>
          <a:xfrm>
            <a:off x="1084660" y="457201"/>
            <a:ext cx="69723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1256109" y="2514600"/>
            <a:ext cx="66294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Font typeface="Century Gothic"/>
              <a:buNone/>
              <a:defRPr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100"/>
              <a:buFont typeface="Century Gothic"/>
              <a:buNone/>
              <a:defRPr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500"/>
              </a:spcBef>
              <a:spcAft>
                <a:spcPts val="5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2" type="body"/>
          </p:nvPr>
        </p:nvSpPr>
        <p:spPr>
          <a:xfrm>
            <a:off x="856058" y="3257550"/>
            <a:ext cx="74295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indent="-317500" lvl="1" marL="9144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500"/>
              </a:spcBef>
              <a:spcAft>
                <a:spcPts val="5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6628209" y="4412456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856059" y="4412456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7885509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Name Card">
  <p:cSld name="Name Card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856059" y="2481436"/>
            <a:ext cx="7429500" cy="11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856057" y="3583036"/>
            <a:ext cx="74295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algn="l"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>
                <a:solidFill>
                  <a:schemeClr val="lt1"/>
                </a:solidFill>
              </a:defRPr>
            </a:lvl1pPr>
            <a:lvl2pPr indent="-317500" lvl="1" marL="9144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500"/>
              </a:spcBef>
              <a:spcAft>
                <a:spcPts val="5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0" type="dt"/>
          </p:nvPr>
        </p:nvSpPr>
        <p:spPr>
          <a:xfrm>
            <a:off x="6628209" y="4412456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1" type="ftr"/>
          </p:nvPr>
        </p:nvSpPr>
        <p:spPr>
          <a:xfrm>
            <a:off x="856059" y="4412456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7885509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 Name Card">
  <p:cSld name="Quote Name Card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/>
        </p:nvSpPr>
        <p:spPr>
          <a:xfrm>
            <a:off x="627459" y="590118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entury Gothic"/>
              <a:buNone/>
            </a:pPr>
            <a:r>
              <a:rPr b="0" i="0" lang="en" sz="6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 sz="1100"/>
          </a:p>
        </p:txBody>
      </p:sp>
      <p:sp>
        <p:nvSpPr>
          <p:cNvPr id="98" name="Google Shape;98;p15"/>
          <p:cNvSpPr txBox="1"/>
          <p:nvPr/>
        </p:nvSpPr>
        <p:spPr>
          <a:xfrm>
            <a:off x="7828359" y="2057400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entury Gothic"/>
              <a:buNone/>
            </a:pPr>
            <a:r>
              <a:rPr b="0" i="0" lang="en" sz="6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 sz="1100"/>
          </a:p>
        </p:txBody>
      </p:sp>
      <p:sp>
        <p:nvSpPr>
          <p:cNvPr id="99" name="Google Shape;99;p15"/>
          <p:cNvSpPr txBox="1"/>
          <p:nvPr>
            <p:ph type="title"/>
          </p:nvPr>
        </p:nvSpPr>
        <p:spPr>
          <a:xfrm>
            <a:off x="1084660" y="457201"/>
            <a:ext cx="69723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856059" y="2914650"/>
            <a:ext cx="74295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lt1"/>
                </a:solidFill>
              </a:defRPr>
            </a:lvl1pPr>
            <a:lvl2pPr indent="-317500" lvl="1" marL="9144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500"/>
              </a:spcBef>
              <a:spcAft>
                <a:spcPts val="5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2" type="body"/>
          </p:nvPr>
        </p:nvSpPr>
        <p:spPr>
          <a:xfrm>
            <a:off x="856058" y="3581400"/>
            <a:ext cx="74295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10" type="dt"/>
          </p:nvPr>
        </p:nvSpPr>
        <p:spPr>
          <a:xfrm>
            <a:off x="6628209" y="4412456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15"/>
          <p:cNvSpPr txBox="1"/>
          <p:nvPr>
            <p:ph idx="11" type="ftr"/>
          </p:nvPr>
        </p:nvSpPr>
        <p:spPr>
          <a:xfrm>
            <a:off x="856059" y="4412456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7885509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rue or False">
  <p:cSld name="True or Fals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856059" y="457201"/>
            <a:ext cx="7429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856059" y="2628900"/>
            <a:ext cx="74295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100"/>
              <a:buNone/>
              <a:defRPr b="0" sz="2100" cap="none">
                <a:solidFill>
                  <a:schemeClr val="lt1"/>
                </a:solidFill>
              </a:defRPr>
            </a:lvl1pPr>
            <a:lvl2pPr indent="-317500" lvl="1" marL="9144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500"/>
              </a:spcBef>
              <a:spcAft>
                <a:spcPts val="5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idx="2" type="body"/>
          </p:nvPr>
        </p:nvSpPr>
        <p:spPr>
          <a:xfrm>
            <a:off x="856058" y="3257550"/>
            <a:ext cx="74295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16"/>
          <p:cNvSpPr txBox="1"/>
          <p:nvPr>
            <p:ph idx="10" type="dt"/>
          </p:nvPr>
        </p:nvSpPr>
        <p:spPr>
          <a:xfrm>
            <a:off x="6628209" y="4412456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16"/>
          <p:cNvSpPr txBox="1"/>
          <p:nvPr>
            <p:ph idx="11" type="ftr"/>
          </p:nvPr>
        </p:nvSpPr>
        <p:spPr>
          <a:xfrm>
            <a:off x="856059" y="4412456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idx="12" type="sldNum"/>
          </p:nvPr>
        </p:nvSpPr>
        <p:spPr>
          <a:xfrm>
            <a:off x="7885509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856060" y="457200"/>
            <a:ext cx="7429500" cy="14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 rot="5400000">
            <a:off x="3399158" y="-542851"/>
            <a:ext cx="2343300" cy="7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500"/>
              </a:spcBef>
              <a:spcAft>
                <a:spcPts val="5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10" type="dt"/>
          </p:nvPr>
        </p:nvSpPr>
        <p:spPr>
          <a:xfrm>
            <a:off x="6628209" y="4412456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1" type="ftr"/>
          </p:nvPr>
        </p:nvSpPr>
        <p:spPr>
          <a:xfrm>
            <a:off x="856059" y="4412456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7885509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 rot="5400000">
            <a:off x="5513559" y="1571399"/>
            <a:ext cx="3886200" cy="16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 rot="5400000">
            <a:off x="1741809" y="-428700"/>
            <a:ext cx="3886200" cy="56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500"/>
              </a:spcBef>
              <a:spcAft>
                <a:spcPts val="5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10" type="dt"/>
          </p:nvPr>
        </p:nvSpPr>
        <p:spPr>
          <a:xfrm>
            <a:off x="6628209" y="4412456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18"/>
          <p:cNvSpPr txBox="1"/>
          <p:nvPr>
            <p:ph idx="11" type="ftr"/>
          </p:nvPr>
        </p:nvSpPr>
        <p:spPr>
          <a:xfrm>
            <a:off x="856059" y="4412456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7885509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indent="-323850" lvl="0" marL="457200" rtl="0">
              <a:spcBef>
                <a:spcPts val="300"/>
              </a:spcBef>
              <a:spcAft>
                <a:spcPts val="0"/>
              </a:spcAft>
              <a:buSzPts val="1500"/>
              <a:buChar char="•"/>
              <a:defRPr/>
            </a:lvl1pPr>
            <a:lvl2pPr indent="-317500" lvl="1" marL="914400" rtl="0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2pPr>
            <a:lvl3pPr indent="-304800" lvl="2" marL="13716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/>
            </a:lvl3pPr>
            <a:lvl4pPr indent="-298450" lvl="3" marL="1828800" rtl="0">
              <a:spcBef>
                <a:spcPts val="500"/>
              </a:spcBef>
              <a:spcAft>
                <a:spcPts val="0"/>
              </a:spcAft>
              <a:buSzPts val="1100"/>
              <a:buChar char="•"/>
              <a:defRPr/>
            </a:lvl4pPr>
            <a:lvl5pPr indent="-298450" lvl="4" marL="2286000" rtl="0">
              <a:spcBef>
                <a:spcPts val="500"/>
              </a:spcBef>
              <a:spcAft>
                <a:spcPts val="0"/>
              </a:spcAft>
              <a:buSzPts val="1100"/>
              <a:buChar char="•"/>
              <a:defRPr/>
            </a:lvl5pPr>
            <a:lvl6pPr indent="-285750" lvl="5" marL="2743200" rtl="0"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 rtl="0"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 rtl="0">
              <a:spcBef>
                <a:spcPts val="5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 rtl="0">
              <a:spcBef>
                <a:spcPts val="500"/>
              </a:spcBef>
              <a:spcAft>
                <a:spcPts val="50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56060" y="457200"/>
            <a:ext cx="7429500" cy="14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56060" y="2000249"/>
            <a:ext cx="7429500" cy="23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spcBef>
                <a:spcPts val="500"/>
              </a:spcBef>
              <a:spcAft>
                <a:spcPts val="5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628209" y="4412456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856059" y="4412456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7885509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1313260" y="2481436"/>
            <a:ext cx="6515100" cy="110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entury Gothic"/>
              <a:buNone/>
              <a:defRPr b="0" sz="3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1313258" y="3583036"/>
            <a:ext cx="65151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r">
              <a:spcBef>
                <a:spcPts val="3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100"/>
              <a:buNone/>
              <a:defRPr sz="11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1100"/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6628209" y="4412456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856059" y="4412456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7885509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56060" y="457200"/>
            <a:ext cx="7429500" cy="14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56059" y="2000249"/>
            <a:ext cx="3657600" cy="23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2pPr>
            <a:lvl3pPr indent="-298450" lvl="2" marL="1371600" algn="l"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/>
            </a:lvl3pPr>
            <a:lvl4pPr indent="-285750" lvl="3" marL="1828800" algn="l">
              <a:spcBef>
                <a:spcPts val="500"/>
              </a:spcBef>
              <a:spcAft>
                <a:spcPts val="0"/>
              </a:spcAft>
              <a:buSzPts val="900"/>
              <a:buChar char="•"/>
              <a:defRPr sz="900"/>
            </a:lvl4pPr>
            <a:lvl5pPr indent="-285750" lvl="4" marL="2286000" algn="l">
              <a:spcBef>
                <a:spcPts val="500"/>
              </a:spcBef>
              <a:spcAft>
                <a:spcPts val="0"/>
              </a:spcAft>
              <a:buSzPts val="900"/>
              <a:buChar char="•"/>
              <a:defRPr sz="900"/>
            </a:lvl5pPr>
            <a:lvl6pPr indent="-285750" lvl="5" marL="2743200" algn="l">
              <a:spcBef>
                <a:spcPts val="500"/>
              </a:spcBef>
              <a:spcAft>
                <a:spcPts val="0"/>
              </a:spcAft>
              <a:buSzPts val="900"/>
              <a:buChar char="•"/>
              <a:defRPr sz="900"/>
            </a:lvl6pPr>
            <a:lvl7pPr indent="-285750" lvl="6" marL="3200400" algn="l">
              <a:spcBef>
                <a:spcPts val="500"/>
              </a:spcBef>
              <a:spcAft>
                <a:spcPts val="0"/>
              </a:spcAft>
              <a:buSzPts val="900"/>
              <a:buChar char="•"/>
              <a:defRPr sz="900"/>
            </a:lvl7pPr>
            <a:lvl8pPr indent="-285750" lvl="7" marL="3657600" algn="l">
              <a:spcBef>
                <a:spcPts val="500"/>
              </a:spcBef>
              <a:spcAft>
                <a:spcPts val="0"/>
              </a:spcAft>
              <a:buSzPts val="900"/>
              <a:buChar char="•"/>
              <a:defRPr sz="900"/>
            </a:lvl8pPr>
            <a:lvl9pPr indent="-285750" lvl="8" marL="4114800" algn="l">
              <a:spcBef>
                <a:spcPts val="500"/>
              </a:spcBef>
              <a:spcAft>
                <a:spcPts val="500"/>
              </a:spcAft>
              <a:buSzPts val="900"/>
              <a:buChar char="•"/>
              <a:defRPr sz="9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27959" y="2000250"/>
            <a:ext cx="3657600" cy="23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2pPr>
            <a:lvl3pPr indent="-298450" lvl="2" marL="1371600" algn="l"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/>
            </a:lvl3pPr>
            <a:lvl4pPr indent="-285750" lvl="3" marL="1828800" algn="l">
              <a:spcBef>
                <a:spcPts val="500"/>
              </a:spcBef>
              <a:spcAft>
                <a:spcPts val="0"/>
              </a:spcAft>
              <a:buSzPts val="900"/>
              <a:buChar char="•"/>
              <a:defRPr sz="900"/>
            </a:lvl4pPr>
            <a:lvl5pPr indent="-285750" lvl="4" marL="2286000" algn="l">
              <a:spcBef>
                <a:spcPts val="500"/>
              </a:spcBef>
              <a:spcAft>
                <a:spcPts val="0"/>
              </a:spcAft>
              <a:buSzPts val="900"/>
              <a:buChar char="•"/>
              <a:defRPr sz="900"/>
            </a:lvl5pPr>
            <a:lvl6pPr indent="-285750" lvl="5" marL="2743200" algn="l">
              <a:spcBef>
                <a:spcPts val="500"/>
              </a:spcBef>
              <a:spcAft>
                <a:spcPts val="0"/>
              </a:spcAft>
              <a:buSzPts val="900"/>
              <a:buChar char="•"/>
              <a:defRPr sz="900"/>
            </a:lvl6pPr>
            <a:lvl7pPr indent="-285750" lvl="6" marL="3200400" algn="l">
              <a:spcBef>
                <a:spcPts val="500"/>
              </a:spcBef>
              <a:spcAft>
                <a:spcPts val="0"/>
              </a:spcAft>
              <a:buSzPts val="900"/>
              <a:buChar char="•"/>
              <a:defRPr sz="900"/>
            </a:lvl7pPr>
            <a:lvl8pPr indent="-285750" lvl="7" marL="3657600" algn="l">
              <a:spcBef>
                <a:spcPts val="500"/>
              </a:spcBef>
              <a:spcAft>
                <a:spcPts val="0"/>
              </a:spcAft>
              <a:buSzPts val="900"/>
              <a:buChar char="•"/>
              <a:defRPr sz="900"/>
            </a:lvl8pPr>
            <a:lvl9pPr indent="-285750" lvl="8" marL="4114800" algn="l">
              <a:spcBef>
                <a:spcPts val="500"/>
              </a:spcBef>
              <a:spcAft>
                <a:spcPts val="500"/>
              </a:spcAft>
              <a:buSzPts val="900"/>
              <a:buChar char="•"/>
              <a:defRPr sz="9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628209" y="4412456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856059" y="4412456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7885509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56060" y="457200"/>
            <a:ext cx="7429500" cy="14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1071960" y="1993900"/>
            <a:ext cx="34416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100"/>
              <a:buNone/>
              <a:defRPr b="0" sz="21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56059" y="2432446"/>
            <a:ext cx="3657600" cy="19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2pPr>
            <a:lvl3pPr indent="-298450" lvl="2" marL="1371600" algn="l"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/>
            </a:lvl3pPr>
            <a:lvl4pPr indent="-285750" lvl="3" marL="1828800" algn="l">
              <a:spcBef>
                <a:spcPts val="500"/>
              </a:spcBef>
              <a:spcAft>
                <a:spcPts val="0"/>
              </a:spcAft>
              <a:buSzPts val="900"/>
              <a:buChar char="•"/>
              <a:defRPr sz="900"/>
            </a:lvl4pPr>
            <a:lvl5pPr indent="-285750" lvl="4" marL="2286000" algn="l">
              <a:spcBef>
                <a:spcPts val="500"/>
              </a:spcBef>
              <a:spcAft>
                <a:spcPts val="0"/>
              </a:spcAft>
              <a:buSzPts val="900"/>
              <a:buChar char="•"/>
              <a:defRPr sz="900"/>
            </a:lvl5pPr>
            <a:lvl6pPr indent="-285750" lvl="5" marL="2743200" algn="l">
              <a:spcBef>
                <a:spcPts val="500"/>
              </a:spcBef>
              <a:spcAft>
                <a:spcPts val="0"/>
              </a:spcAft>
              <a:buSzPts val="900"/>
              <a:buChar char="•"/>
              <a:defRPr sz="900"/>
            </a:lvl6pPr>
            <a:lvl7pPr indent="-285750" lvl="6" marL="3200400" algn="l">
              <a:spcBef>
                <a:spcPts val="500"/>
              </a:spcBef>
              <a:spcAft>
                <a:spcPts val="0"/>
              </a:spcAft>
              <a:buSzPts val="900"/>
              <a:buChar char="•"/>
              <a:defRPr sz="900"/>
            </a:lvl7pPr>
            <a:lvl8pPr indent="-285750" lvl="7" marL="3657600" algn="l">
              <a:spcBef>
                <a:spcPts val="500"/>
              </a:spcBef>
              <a:spcAft>
                <a:spcPts val="0"/>
              </a:spcAft>
              <a:buSzPts val="900"/>
              <a:buChar char="•"/>
              <a:defRPr sz="900"/>
            </a:lvl8pPr>
            <a:lvl9pPr indent="-285750" lvl="8" marL="4114800" algn="l">
              <a:spcBef>
                <a:spcPts val="500"/>
              </a:spcBef>
              <a:spcAft>
                <a:spcPts val="500"/>
              </a:spcAft>
              <a:buSzPts val="900"/>
              <a:buChar char="•"/>
              <a:defRPr sz="9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832350" y="2000250"/>
            <a:ext cx="34533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100"/>
              <a:buNone/>
              <a:defRPr b="0" sz="21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27959" y="2432446"/>
            <a:ext cx="3657600" cy="19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04800" lvl="1" marL="914400" algn="l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2pPr>
            <a:lvl3pPr indent="-298450" lvl="2" marL="1371600" algn="l"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/>
            </a:lvl3pPr>
            <a:lvl4pPr indent="-285750" lvl="3" marL="1828800" algn="l">
              <a:spcBef>
                <a:spcPts val="500"/>
              </a:spcBef>
              <a:spcAft>
                <a:spcPts val="0"/>
              </a:spcAft>
              <a:buSzPts val="900"/>
              <a:buChar char="•"/>
              <a:defRPr sz="900"/>
            </a:lvl4pPr>
            <a:lvl5pPr indent="-285750" lvl="4" marL="2286000" algn="l">
              <a:spcBef>
                <a:spcPts val="500"/>
              </a:spcBef>
              <a:spcAft>
                <a:spcPts val="0"/>
              </a:spcAft>
              <a:buSzPts val="900"/>
              <a:buChar char="•"/>
              <a:defRPr sz="900"/>
            </a:lvl5pPr>
            <a:lvl6pPr indent="-285750" lvl="5" marL="2743200" algn="l">
              <a:spcBef>
                <a:spcPts val="500"/>
              </a:spcBef>
              <a:spcAft>
                <a:spcPts val="0"/>
              </a:spcAft>
              <a:buSzPts val="900"/>
              <a:buChar char="•"/>
              <a:defRPr sz="900"/>
            </a:lvl6pPr>
            <a:lvl7pPr indent="-285750" lvl="6" marL="3200400" algn="l">
              <a:spcBef>
                <a:spcPts val="500"/>
              </a:spcBef>
              <a:spcAft>
                <a:spcPts val="0"/>
              </a:spcAft>
              <a:buSzPts val="900"/>
              <a:buChar char="•"/>
              <a:defRPr sz="900"/>
            </a:lvl7pPr>
            <a:lvl8pPr indent="-285750" lvl="7" marL="3657600" algn="l">
              <a:spcBef>
                <a:spcPts val="500"/>
              </a:spcBef>
              <a:spcAft>
                <a:spcPts val="0"/>
              </a:spcAft>
              <a:buSzPts val="900"/>
              <a:buChar char="•"/>
              <a:defRPr sz="900"/>
            </a:lvl8pPr>
            <a:lvl9pPr indent="-285750" lvl="8" marL="4114800" algn="l">
              <a:spcBef>
                <a:spcPts val="500"/>
              </a:spcBef>
              <a:spcAft>
                <a:spcPts val="500"/>
              </a:spcAft>
              <a:buSzPts val="900"/>
              <a:buChar char="•"/>
              <a:defRPr sz="9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6628209" y="4412456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856059" y="4412456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7885509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56060" y="457200"/>
            <a:ext cx="7429500" cy="14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6628209" y="4412456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856059" y="4412456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7885509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6628209" y="4412456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856059" y="4412456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7885509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56058" y="1200150"/>
            <a:ext cx="26619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827859" y="457201"/>
            <a:ext cx="44577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23850" lvl="0" marL="457200" algn="l"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1pPr>
            <a:lvl2pPr indent="-317500" lvl="1" marL="914400" algn="l"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2pPr>
            <a:lvl3pPr indent="-304800" lvl="2" marL="1371600" algn="l"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298450" lvl="3" marL="1828800" algn="l"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/>
            </a:lvl4pPr>
            <a:lvl5pPr indent="-298450" lvl="4" marL="2286000" algn="l"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298450" lvl="5" marL="2743200" algn="l"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/>
            </a:lvl6pPr>
            <a:lvl7pPr indent="-298450" lvl="6" marL="3200400" algn="l"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/>
            </a:lvl7pPr>
            <a:lvl8pPr indent="-298450" lvl="7" marL="3657600" algn="l"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/>
            </a:lvl8pPr>
            <a:lvl9pPr indent="-298450" lvl="8" marL="4114800" algn="l">
              <a:spcBef>
                <a:spcPts val="500"/>
              </a:spcBef>
              <a:spcAft>
                <a:spcPts val="500"/>
              </a:spcAft>
              <a:buSzPts val="1100"/>
              <a:buChar char="•"/>
              <a:defRPr sz="11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56058" y="2228850"/>
            <a:ext cx="266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628209" y="4412456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856059" y="4412456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7885509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56058" y="1200150"/>
            <a:ext cx="40005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sz="2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575300" y="-13716"/>
            <a:ext cx="2457300" cy="51777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ctr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500"/>
              </a:spcBef>
              <a:spcAft>
                <a:spcPts val="50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56058" y="2228850"/>
            <a:ext cx="40005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spcBef>
                <a:spcPts val="5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spcBef>
                <a:spcPts val="500"/>
              </a:spcBef>
              <a:spcAft>
                <a:spcPts val="5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799409" y="4412456"/>
            <a:ext cx="685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856059" y="4412456"/>
            <a:ext cx="3828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056959" y="4412456"/>
            <a:ext cx="241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56060" y="457200"/>
            <a:ext cx="7429500" cy="14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56060" y="2000249"/>
            <a:ext cx="7429500" cy="23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32385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1750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480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8450" lvl="3" marL="1828800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8450" lvl="4" marL="2286000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•"/>
              <a:defRPr b="0" i="0" sz="11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5750" lvl="5" marL="2743200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5750" lvl="6" marL="3200400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5750" lvl="7" marL="3657600" marR="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5750" lvl="8" marL="4114800" marR="0" rtl="0" algn="l">
              <a:spcBef>
                <a:spcPts val="500"/>
              </a:spcBef>
              <a:spcAft>
                <a:spcPts val="500"/>
              </a:spcAft>
              <a:buClr>
                <a:schemeClr val="lt1"/>
              </a:buClr>
              <a:buSzPts val="900"/>
              <a:buFont typeface="Arial"/>
              <a:buChar char="•"/>
              <a:defRPr b="0" i="0" sz="900" u="none" cap="small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628209" y="4412456"/>
            <a:ext cx="120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7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856059" y="4412456"/>
            <a:ext cx="5658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7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885509" y="4412456"/>
            <a:ext cx="413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Relationship Id="rId4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Relationship Id="rId5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20.png"/><Relationship Id="rId5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9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ctrTitle"/>
          </p:nvPr>
        </p:nvSpPr>
        <p:spPr>
          <a:xfrm>
            <a:off x="1313259" y="457201"/>
            <a:ext cx="6507300" cy="2400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</a:t>
            </a:r>
            <a:endParaRPr/>
          </a:p>
        </p:txBody>
      </p:sp>
      <p:sp>
        <p:nvSpPr>
          <p:cNvPr id="133" name="Google Shape;133;p20"/>
          <p:cNvSpPr txBox="1"/>
          <p:nvPr>
            <p:ph idx="1" type="subTitle"/>
          </p:nvPr>
        </p:nvSpPr>
        <p:spPr>
          <a:xfrm>
            <a:off x="1313259" y="2914650"/>
            <a:ext cx="6507300" cy="1428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relationships between tables</a:t>
            </a:r>
            <a:endParaRPr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23850" lvl="0" marL="457200" rtl="0" algn="l">
              <a:spcBef>
                <a:spcPts val="300"/>
              </a:spcBef>
              <a:spcAft>
                <a:spcPts val="0"/>
              </a:spcAft>
              <a:buSzPts val="1500"/>
              <a:buChar char="•"/>
            </a:pPr>
            <a:r>
              <a:rPr b="1" lang="en" sz="1400"/>
              <a:t>Many-to-many </a:t>
            </a:r>
            <a:r>
              <a:rPr lang="en" sz="1400"/>
              <a:t>is a type of relationship between tables A and B in which</a:t>
            </a:r>
            <a:r>
              <a:rPr lang="en"/>
              <a:t> </a:t>
            </a:r>
            <a:r>
              <a:rPr lang="en" sz="1400"/>
              <a:t>A may contain a parent instance for which there are many children in B and vice versa</a:t>
            </a:r>
            <a:endParaRPr sz="1400"/>
          </a:p>
        </p:txBody>
      </p:sp>
      <p:pic>
        <p:nvPicPr>
          <p:cNvPr id="190" name="Google Shape;19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0375" y="3265650"/>
            <a:ext cx="2381250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4025" y="3076450"/>
            <a:ext cx="2717700" cy="90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DDL(Data Definition Language)</a:t>
            </a:r>
            <a:endParaRPr/>
          </a:p>
        </p:txBody>
      </p:sp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/>
              <a:t>DDL - statements used to define database structure or schema. Some examples:</a:t>
            </a:r>
            <a:endParaRPr sz="14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CREATE - to create objects in the database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ALTER - alters the structure of the database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DROP - deletes objects from the database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RENAME - renames an object </a:t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DDL</a:t>
            </a:r>
            <a:endParaRPr/>
          </a:p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•"/>
            </a:pPr>
            <a:r>
              <a:rPr b="1" lang="en" sz="1400"/>
              <a:t>Create table:</a:t>
            </a:r>
            <a:endParaRPr b="1"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100"/>
              <a:t>CREATE TABLE branch(id integer, name char(15), city char(30), assets integer,</a:t>
            </a:r>
            <a:endParaRPr sz="11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100"/>
              <a:t> PRIMARY KEY(id), CHECK(assets &gt;= 0))</a:t>
            </a:r>
            <a:endParaRPr sz="11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•"/>
            </a:pPr>
            <a:r>
              <a:rPr b="1" lang="en" sz="1400"/>
              <a:t>Delete table:</a:t>
            </a:r>
            <a:endParaRPr b="1"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100"/>
              <a:t>DROP TABLE branch</a:t>
            </a:r>
            <a:endParaRPr sz="11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•"/>
            </a:pPr>
            <a:r>
              <a:rPr b="1" lang="en" sz="1400"/>
              <a:t>Alter table:</a:t>
            </a:r>
            <a:endParaRPr b="1"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100"/>
              <a:t>ALTER TABLE branch ADD year integer</a:t>
            </a:r>
            <a:endParaRPr sz="1100"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DML(Data Manipulation Language)</a:t>
            </a:r>
            <a:endParaRPr/>
          </a:p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/>
              <a:t>DML - statements used for managing data within schema objects. Some examples:</a:t>
            </a:r>
            <a:endParaRPr sz="14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SELECT - retrieves data from a database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INSERT - inserts data into a table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UPDATE - updates existing data within a table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DELETE - deletes records from a table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SQL queries</a:t>
            </a:r>
            <a:endParaRPr/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•"/>
            </a:pPr>
            <a:r>
              <a:rPr b="1" lang="en" sz="1400"/>
              <a:t>Select clause:</a:t>
            </a:r>
            <a:endParaRPr b="1"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>
                <a:solidFill>
                  <a:srgbClr val="FF0000"/>
                </a:solidFill>
              </a:rPr>
              <a:t>SELECT </a:t>
            </a:r>
            <a:r>
              <a:rPr lang="en" sz="1200"/>
              <a:t>name from branch - </a:t>
            </a:r>
            <a:r>
              <a:rPr lang="en" sz="1200">
                <a:solidFill>
                  <a:srgbClr val="FF0000"/>
                </a:solidFill>
              </a:rPr>
              <a:t>Retain duplicates</a:t>
            </a:r>
            <a:endParaRPr sz="1200">
              <a:solidFill>
                <a:srgbClr val="FF0000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/>
              <a:t>SELECT </a:t>
            </a:r>
            <a:r>
              <a:rPr lang="en" sz="1200">
                <a:solidFill>
                  <a:srgbClr val="FF0000"/>
                </a:solidFill>
              </a:rPr>
              <a:t>DISTINCT </a:t>
            </a:r>
            <a:r>
              <a:rPr lang="en" sz="1200"/>
              <a:t>name from branch - </a:t>
            </a:r>
            <a:r>
              <a:rPr lang="en" sz="1200">
                <a:solidFill>
                  <a:srgbClr val="FF0000"/>
                </a:solidFill>
              </a:rPr>
              <a:t>Remove duplicates</a:t>
            </a:r>
            <a:endParaRPr sz="1200"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b="1" lang="en" sz="1400"/>
              <a:t>Where clause:</a:t>
            </a:r>
            <a:endParaRPr b="1"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/>
              <a:t>SELECT number FROM loan </a:t>
            </a:r>
            <a:r>
              <a:rPr lang="en" sz="1200">
                <a:solidFill>
                  <a:srgbClr val="FF0000"/>
                </a:solidFill>
              </a:rPr>
              <a:t>WHERE </a:t>
            </a:r>
            <a:r>
              <a:rPr lang="en" sz="1200"/>
              <a:t>name = ‘Somebank’ AND amount &gt; 1200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b="1" lang="en" sz="1400"/>
              <a:t>Rename operation:</a:t>
            </a:r>
            <a:endParaRPr b="1"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/>
              <a:t>SELECT name, number </a:t>
            </a:r>
            <a:r>
              <a:rPr lang="en" sz="1200">
                <a:solidFill>
                  <a:srgbClr val="FF0000"/>
                </a:solidFill>
              </a:rPr>
              <a:t>AS</a:t>
            </a:r>
            <a:r>
              <a:rPr lang="en" sz="1200"/>
              <a:t> id, amount FROM loan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b="1" lang="en" sz="1400"/>
              <a:t>Tuple variables:</a:t>
            </a:r>
            <a:endParaRPr b="1"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/>
              <a:t>SELECT </a:t>
            </a:r>
            <a:r>
              <a:rPr lang="en" sz="1200">
                <a:solidFill>
                  <a:srgbClr val="FF0000"/>
                </a:solidFill>
              </a:rPr>
              <a:t>B</a:t>
            </a:r>
            <a:r>
              <a:rPr lang="en" sz="1200"/>
              <a:t>.name, </a:t>
            </a:r>
            <a:r>
              <a:rPr lang="en" sz="1200">
                <a:solidFill>
                  <a:srgbClr val="FF0000"/>
                </a:solidFill>
              </a:rPr>
              <a:t>B</a:t>
            </a:r>
            <a:r>
              <a:rPr lang="en" sz="1200"/>
              <a:t>.number, </a:t>
            </a:r>
            <a:r>
              <a:rPr lang="en" sz="1200">
                <a:solidFill>
                  <a:srgbClr val="FF0000"/>
                </a:solidFill>
              </a:rPr>
              <a:t>L</a:t>
            </a:r>
            <a:r>
              <a:rPr lang="en" sz="1200"/>
              <a:t>.amount FROM borrower </a:t>
            </a:r>
            <a:r>
              <a:rPr lang="en" sz="1200">
                <a:solidFill>
                  <a:srgbClr val="FF0000"/>
                </a:solidFill>
              </a:rPr>
              <a:t>AS </a:t>
            </a:r>
            <a:r>
              <a:rPr lang="en" sz="1200"/>
              <a:t>B, loan </a:t>
            </a:r>
            <a:r>
              <a:rPr lang="en" sz="1200">
                <a:solidFill>
                  <a:srgbClr val="FF0000"/>
                </a:solidFill>
              </a:rPr>
              <a:t>AS </a:t>
            </a:r>
            <a:r>
              <a:rPr lang="en" sz="1200"/>
              <a:t>L</a:t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SQL queries</a:t>
            </a:r>
            <a:endParaRPr/>
          </a:p>
        </p:txBody>
      </p:sp>
      <p:sp>
        <p:nvSpPr>
          <p:cNvPr id="221" name="Google Shape;22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•"/>
            </a:pPr>
            <a:r>
              <a:rPr b="1" lang="en" sz="1400"/>
              <a:t>String operations:</a:t>
            </a:r>
            <a:endParaRPr b="1"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/>
              <a:t>SELECT name FROM customer WHERE street </a:t>
            </a:r>
            <a:r>
              <a:rPr lang="en" sz="1200">
                <a:solidFill>
                  <a:srgbClr val="FF0000"/>
                </a:solidFill>
              </a:rPr>
              <a:t>LIKE </a:t>
            </a:r>
            <a:r>
              <a:rPr lang="en" sz="1200"/>
              <a:t>‘%Main%’ 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b="1" lang="en" sz="1400"/>
              <a:t>Ordering the display of tuples:</a:t>
            </a:r>
            <a:endParaRPr b="1"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/>
              <a:t>SELECT DISTINCT name FROM borrower </a:t>
            </a:r>
            <a:r>
              <a:rPr lang="en" sz="1200">
                <a:solidFill>
                  <a:srgbClr val="FF0000"/>
                </a:solidFill>
              </a:rPr>
              <a:t>ORDER BY</a:t>
            </a:r>
            <a:r>
              <a:rPr lang="en" sz="1200"/>
              <a:t> name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/>
              <a:t>SELECT * FROM loan </a:t>
            </a:r>
            <a:r>
              <a:rPr lang="en" sz="1200">
                <a:solidFill>
                  <a:srgbClr val="FF0000"/>
                </a:solidFill>
              </a:rPr>
              <a:t>ORDER BY</a:t>
            </a:r>
            <a:r>
              <a:rPr lang="en" sz="1200"/>
              <a:t> amount </a:t>
            </a:r>
            <a:r>
              <a:rPr lang="en" sz="1200">
                <a:solidFill>
                  <a:srgbClr val="FF0000"/>
                </a:solidFill>
              </a:rPr>
              <a:t>DESC</a:t>
            </a:r>
            <a:r>
              <a:rPr lang="en" sz="1200"/>
              <a:t>, number </a:t>
            </a:r>
            <a:r>
              <a:rPr lang="en" sz="1200">
                <a:solidFill>
                  <a:srgbClr val="FF0000"/>
                </a:solidFill>
              </a:rPr>
              <a:t>ASC</a:t>
            </a:r>
            <a:r>
              <a:rPr lang="en" sz="1200"/>
              <a:t> </a:t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operations</a:t>
            </a:r>
            <a:endParaRPr/>
          </a:p>
        </p:txBody>
      </p:sp>
      <p:sp>
        <p:nvSpPr>
          <p:cNvPr id="227" name="Google Shape;22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•"/>
            </a:pPr>
            <a:r>
              <a:rPr b="1" lang="en" sz="1400"/>
              <a:t>Union operation: </a:t>
            </a:r>
            <a:r>
              <a:rPr lang="en" sz="1400"/>
              <a:t>find all customers having a loan, an account or both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/>
              <a:t>(SELECT name FROM depositor) UNION (SELECT name FROM borrower)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b="1" lang="en" sz="1400"/>
              <a:t>Intersect operation: </a:t>
            </a:r>
            <a:r>
              <a:rPr lang="en" sz="1400"/>
              <a:t>find all customers who have both a loan </a:t>
            </a:r>
            <a:br>
              <a:rPr lang="en" sz="1400"/>
            </a:br>
            <a:r>
              <a:rPr lang="en" sz="1400"/>
              <a:t>and an account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/>
              <a:t>(SELECT DISTINCT name FROM depositor) INTERSECT </a:t>
            </a:r>
            <a:br>
              <a:rPr lang="en" sz="1200"/>
            </a:br>
            <a:r>
              <a:rPr lang="en" sz="1200"/>
              <a:t>(SELECT name FROM borrower)</a:t>
            </a:r>
            <a:endParaRPr sz="12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•"/>
            </a:pPr>
            <a:r>
              <a:rPr b="1" lang="en" sz="1400"/>
              <a:t>Except operation: </a:t>
            </a:r>
            <a:r>
              <a:rPr lang="en" sz="1400"/>
              <a:t>find all customers who have an account but no loan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/>
              <a:t>(SELECT DISTINCT name FROM depositor) EXCEPT </a:t>
            </a:r>
            <a:br>
              <a:rPr lang="en" sz="1200"/>
            </a:br>
            <a:r>
              <a:rPr lang="en" sz="1200"/>
              <a:t>(SELECT name FROM borrower)</a:t>
            </a:r>
            <a:endParaRPr sz="1200"/>
          </a:p>
        </p:txBody>
      </p:sp>
      <p:pic>
        <p:nvPicPr>
          <p:cNvPr id="228" name="Google Shape;22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3051" y="1687096"/>
            <a:ext cx="1727349" cy="126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4900" y="3007700"/>
            <a:ext cx="1590075" cy="116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15325" y="3820245"/>
            <a:ext cx="1727350" cy="126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/>
          <p:nvPr>
            <p:ph type="title"/>
          </p:nvPr>
        </p:nvSpPr>
        <p:spPr>
          <a:xfrm>
            <a:off x="729450" y="1308625"/>
            <a:ext cx="7688700" cy="535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Aggregate functions</a:t>
            </a:r>
            <a:endParaRPr/>
          </a:p>
        </p:txBody>
      </p:sp>
      <p:sp>
        <p:nvSpPr>
          <p:cNvPr id="236" name="Google Shape;23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400"/>
              <a:t>AVG, MIN, MAX, SUM, COUNT</a:t>
            </a:r>
            <a:endParaRPr b="1"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400"/>
              <a:t>Example: “</a:t>
            </a:r>
            <a:r>
              <a:rPr lang="en" sz="1400"/>
              <a:t>Find the average balance for each customer who lives in Lviv and has at least three accounts</a:t>
            </a:r>
            <a:r>
              <a:rPr b="1" lang="en" sz="1400"/>
              <a:t>”</a:t>
            </a:r>
            <a:endParaRPr b="1" sz="14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1400"/>
              <a:t>SELECT name, </a:t>
            </a:r>
            <a:r>
              <a:rPr lang="en" sz="1400">
                <a:solidFill>
                  <a:srgbClr val="FF0000"/>
                </a:solidFill>
              </a:rPr>
              <a:t>AVG</a:t>
            </a:r>
            <a:r>
              <a:rPr lang="en" sz="1400"/>
              <a:t>(balance) FROM depositor WHERE city = ‘Lviv’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rPr lang="en" sz="1400"/>
              <a:t>GROUP BY name HAVING </a:t>
            </a:r>
            <a:r>
              <a:rPr lang="en" sz="1400">
                <a:solidFill>
                  <a:srgbClr val="FF0000"/>
                </a:solidFill>
              </a:rPr>
              <a:t>COUNT</a:t>
            </a:r>
            <a:r>
              <a:rPr lang="en" sz="1400"/>
              <a:t>(account_number) &gt;= 3</a:t>
            </a:r>
            <a:endParaRPr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subqueries</a:t>
            </a:r>
            <a:endParaRPr/>
          </a:p>
        </p:txBody>
      </p:sp>
      <p:sp>
        <p:nvSpPr>
          <p:cNvPr id="242" name="Google Shape;242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•"/>
            </a:pPr>
            <a:r>
              <a:rPr b="1" lang="en" sz="1400"/>
              <a:t>Set membership: </a:t>
            </a:r>
            <a:r>
              <a:rPr lang="en" sz="1400"/>
              <a:t>find those customers who borrowed from the bank and who appear in the list of account holders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/>
              <a:t>SELECT DISTINCT name FROM borrower WHERE name </a:t>
            </a:r>
            <a:r>
              <a:rPr lang="en" sz="1200">
                <a:solidFill>
                  <a:srgbClr val="FF0000"/>
                </a:solidFill>
              </a:rPr>
              <a:t>IN</a:t>
            </a:r>
            <a:r>
              <a:rPr lang="en" sz="1200"/>
              <a:t> (SELECT name FROM depositor)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b="1" lang="en" sz="1400"/>
              <a:t>Set comparison: </a:t>
            </a:r>
            <a:r>
              <a:rPr lang="en" sz="1400"/>
              <a:t>find the names of all branches that have assets greater than those of at least one branch located in Brooklyn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/>
              <a:t>SELECT name FROM branch WHERE assets &gt; </a:t>
            </a:r>
            <a:r>
              <a:rPr lang="en" sz="1200">
                <a:solidFill>
                  <a:srgbClr val="FF0000"/>
                </a:solidFill>
              </a:rPr>
              <a:t>SOME</a:t>
            </a:r>
            <a:r>
              <a:rPr lang="en" sz="1200"/>
              <a:t> (SELECT assets FROM branch WHERE city = ‘Brooklyn’)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/>
              <a:t>&gt;SOME means greater than at least one member</a:t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complex queries</a:t>
            </a:r>
            <a:endParaRPr/>
          </a:p>
        </p:txBody>
      </p:sp>
      <p:sp>
        <p:nvSpPr>
          <p:cNvPr id="248" name="Google Shape;248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•"/>
            </a:pPr>
            <a:r>
              <a:rPr b="1" lang="en" sz="1400"/>
              <a:t>Derived relations: </a:t>
            </a:r>
            <a:r>
              <a:rPr lang="en" sz="1400"/>
              <a:t>find the maximum across all branches of the total balance at each branch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/>
              <a:t>SELECT MAX(total_balance) </a:t>
            </a:r>
            <a:br>
              <a:rPr lang="en" sz="1200"/>
            </a:br>
            <a:r>
              <a:rPr lang="en" sz="1200"/>
              <a:t>FROM (SELECT name, SUM(balance) FROM account GROUP BY name) AS branch_total(name, total_balance)</a:t>
            </a:r>
            <a:endParaRPr sz="12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b="1" lang="en"/>
              <a:t>“With” clause: </a:t>
            </a:r>
            <a:r>
              <a:rPr lang="en"/>
              <a:t>find accounts with the maximum balance; if there are many accounts with the same maximum balance, all of them are selected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/>
              <a:t>WITH max_balance(value) AS SELECT MAX(balance) FROM account</a:t>
            </a:r>
            <a:br>
              <a:rPr lang="en" sz="1200"/>
            </a:br>
            <a:r>
              <a:rPr lang="en" sz="1200"/>
              <a:t>SELECT number FROM account, max_balance</a:t>
            </a:r>
            <a:br>
              <a:rPr lang="en" sz="1200"/>
            </a:br>
            <a:r>
              <a:rPr lang="en" sz="1200"/>
              <a:t>WHERE account.balance = max_balance.value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857260" y="-321475"/>
            <a:ext cx="7429500" cy="1428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857260" y="1588374"/>
            <a:ext cx="7429500" cy="23433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Introduction and history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Integrity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Types of relationship between tables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DDL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DML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Basic SQL queries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Set operations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Aggregate functions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Nested subqueries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SQL join types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Views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Indexes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Transactions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ACID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Isolation levels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Stored procedures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SQL work in details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SQL summary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join types</a:t>
            </a:r>
            <a:endParaRPr/>
          </a:p>
        </p:txBody>
      </p:sp>
      <p:sp>
        <p:nvSpPr>
          <p:cNvPr id="254" name="Google Shape;254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Inner join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Left join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Right join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Full join</a:t>
            </a:r>
            <a:endParaRPr sz="1400"/>
          </a:p>
        </p:txBody>
      </p:sp>
      <p:pic>
        <p:nvPicPr>
          <p:cNvPr id="255" name="Google Shape;25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0063" y="2078863"/>
            <a:ext cx="3190875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Inner join</a:t>
            </a:r>
            <a:endParaRPr/>
          </a:p>
        </p:txBody>
      </p:sp>
      <p:sp>
        <p:nvSpPr>
          <p:cNvPr id="261" name="Google Shape;261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23850" lvl="0" marL="457200" rtl="0" algn="l">
              <a:spcBef>
                <a:spcPts val="30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Select all records from Table A and Table B, where the join condition is met</a:t>
            </a:r>
            <a:endParaRPr/>
          </a:p>
        </p:txBody>
      </p:sp>
      <p:pic>
        <p:nvPicPr>
          <p:cNvPr id="262" name="Google Shape;26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1388" y="301375"/>
            <a:ext cx="2486025" cy="177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17725"/>
            <a:ext cx="4410075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8600" y="3500825"/>
            <a:ext cx="5683349" cy="75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 join</a:t>
            </a:r>
            <a:endParaRPr/>
          </a:p>
        </p:txBody>
      </p:sp>
      <p:sp>
        <p:nvSpPr>
          <p:cNvPr id="270" name="Google Shape;270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23850" lvl="0" marL="457200" rtl="0" algn="l">
              <a:spcBef>
                <a:spcPts val="30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Select all records from Table A, along with records from Table B for which the join condition is met</a:t>
            </a:r>
            <a:endParaRPr/>
          </a:p>
        </p:txBody>
      </p:sp>
      <p:pic>
        <p:nvPicPr>
          <p:cNvPr id="271" name="Google Shape;27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6125" y="385138"/>
            <a:ext cx="2495550" cy="178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75"/>
            <a:ext cx="4365188" cy="10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80450" y="3410550"/>
            <a:ext cx="5306000" cy="97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Right join</a:t>
            </a:r>
            <a:endParaRPr/>
          </a:p>
        </p:txBody>
      </p:sp>
      <p:sp>
        <p:nvSpPr>
          <p:cNvPr id="279" name="Google Shape;279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23850" lvl="0" marL="457200" rtl="0" algn="l">
              <a:spcBef>
                <a:spcPts val="30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Select all records from Table B, along with records from Table A for which the join condition is met</a:t>
            </a:r>
            <a:endParaRPr/>
          </a:p>
        </p:txBody>
      </p:sp>
      <p:pic>
        <p:nvPicPr>
          <p:cNvPr id="280" name="Google Shape;28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1325" y="445013"/>
            <a:ext cx="2247900" cy="153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225" y="1152475"/>
            <a:ext cx="4333875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82518" y="3587803"/>
            <a:ext cx="5385531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join</a:t>
            </a:r>
            <a:endParaRPr/>
          </a:p>
        </p:txBody>
      </p:sp>
      <p:sp>
        <p:nvSpPr>
          <p:cNvPr id="288" name="Google Shape;288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23850" lvl="0" marL="457200" rtl="0" algn="l">
              <a:spcBef>
                <a:spcPts val="30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Select all records from Table A and Table B, regardless of whether the join condition is met or not</a:t>
            </a:r>
            <a:endParaRPr/>
          </a:p>
        </p:txBody>
      </p:sp>
      <p:pic>
        <p:nvPicPr>
          <p:cNvPr id="289" name="Google Shape;28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7038" y="445013"/>
            <a:ext cx="2505075" cy="17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75"/>
            <a:ext cx="4333875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48500" y="3428800"/>
            <a:ext cx="5157549" cy="12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Modification of the database</a:t>
            </a:r>
            <a:endParaRPr/>
          </a:p>
        </p:txBody>
      </p:sp>
      <p:sp>
        <p:nvSpPr>
          <p:cNvPr id="297" name="Google Shape;297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•"/>
            </a:pPr>
            <a:r>
              <a:rPr b="1" lang="en" sz="1400"/>
              <a:t>Deletion:</a:t>
            </a:r>
            <a:endParaRPr b="1"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/>
              <a:t>DELETE FROM account WHERE branch_name = ‘SomeName’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b="1" lang="en" sz="1400"/>
              <a:t>Insertion:</a:t>
            </a:r>
            <a:endParaRPr b="1"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/>
              <a:t>INSERT INTO account(number, branch_name, balance) VALUES(‘A-97’, ‘SomeName’, 1200)</a:t>
            </a:r>
            <a:endParaRPr sz="12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b="1" lang="en" sz="1400"/>
              <a:t>Update: </a:t>
            </a:r>
            <a:r>
              <a:rPr lang="en" sz="1400"/>
              <a:t>pay 5 percent interest on accounts whose balance is greater than average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/>
              <a:t>UPDATE account SET balance = balance * 1.05 </a:t>
            </a:r>
            <a:br>
              <a:rPr lang="en" sz="1200"/>
            </a:br>
            <a:r>
              <a:rPr lang="en" sz="1200"/>
              <a:t>WHERE balance &gt; SELECT AVG(balance) FROM account</a:t>
            </a:r>
            <a:endParaRPr sz="1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Views</a:t>
            </a:r>
            <a:endParaRPr/>
          </a:p>
        </p:txBody>
      </p:sp>
      <p:sp>
        <p:nvSpPr>
          <p:cNvPr id="303" name="Google Shape;303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A view is a virtual table based on the result set of an SQL statement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Views always show up-to-date data. The DB engine recreates the data using the view’s SQL statement every time user queries the view</a:t>
            </a:r>
            <a:br>
              <a:rPr lang="en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Find for each branch the sum of the amounts of all the loans at the branch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/>
              <a:t>CREATE VIEW branch_total_loan(name, loan) AS </a:t>
            </a:r>
            <a:br>
              <a:rPr lang="en" sz="1200"/>
            </a:br>
            <a:r>
              <a:rPr lang="en" sz="1200"/>
              <a:t>SELECT name, SUM(amount) FROM loan GROUP BY name</a:t>
            </a:r>
            <a:endParaRPr sz="12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Indexes</a:t>
            </a:r>
            <a:endParaRPr/>
          </a:p>
        </p:txBody>
      </p:sp>
      <p:sp>
        <p:nvSpPr>
          <p:cNvPr id="309" name="Google Shape;309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Indexes are special lookup tables that the database engine can use to speed up data retrieval</a:t>
            </a:r>
            <a:br>
              <a:rPr lang="en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Heap table consists of data pages, whereas clustered table consists of index pages and data pages</a:t>
            </a:r>
            <a:endParaRPr sz="1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Transactions</a:t>
            </a:r>
            <a:endParaRPr/>
          </a:p>
        </p:txBody>
      </p:sp>
      <p:sp>
        <p:nvSpPr>
          <p:cNvPr id="315" name="Google Shape;315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A transaction is a sequence of operations performed (using one or more SQL statements) on a database as a single logical unit of work.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The effects of all the SQL statements in a transaction can be either all committed (applied to the database) or all rolled back (undone from the database)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A database transaction must be ACID (atomic, consistent, isolated and durable).</a:t>
            </a:r>
            <a:endParaRPr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ACID</a:t>
            </a:r>
            <a:endParaRPr/>
          </a:p>
        </p:txBody>
      </p:sp>
      <p:sp>
        <p:nvSpPr>
          <p:cNvPr id="321" name="Google Shape;321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•"/>
            </a:pPr>
            <a:r>
              <a:rPr b="1" lang="en" sz="1400"/>
              <a:t>Atomicity</a:t>
            </a:r>
            <a:r>
              <a:rPr lang="en" sz="1400"/>
              <a:t> - in a transaction involving two or more discrete pieces of information, either all of the pieces are committed or none are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b="1" lang="en" sz="1400"/>
              <a:t>Consistency</a:t>
            </a:r>
            <a:r>
              <a:rPr lang="en" sz="1400"/>
              <a:t> - a transaction either creates a new and valid state of data, or, if any failure occurs, returns all data to its state before the transaction was started.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b="1" lang="en" sz="1400"/>
              <a:t>Isolation</a:t>
            </a:r>
            <a:r>
              <a:rPr lang="en" sz="1400"/>
              <a:t> - a transaction in process and not yet committed must remain isolated from any other transaction.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b="1" lang="en" sz="1400"/>
              <a:t>Durability</a:t>
            </a:r>
            <a:r>
              <a:rPr lang="en" sz="1400"/>
              <a:t> - committed data is saved by the system such that, even in the event of a failure and system restart, the data is available in its correct state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SQL(Structured Query Language) is a computer language aimed to store, manipulate and retrieve data stored in relational databases.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Is used in RDBMS</a:t>
            </a:r>
            <a:endParaRPr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commands</a:t>
            </a:r>
            <a:endParaRPr/>
          </a:p>
        </p:txBody>
      </p:sp>
      <p:sp>
        <p:nvSpPr>
          <p:cNvPr id="327" name="Google Shape;327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•"/>
            </a:pPr>
            <a:r>
              <a:rPr b="1" lang="en" sz="1400"/>
              <a:t>COMMIT</a:t>
            </a:r>
            <a:r>
              <a:rPr lang="en" sz="1400"/>
              <a:t> - causes transaction to complete. Its database modification are now permanent in the database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b="1" lang="en" sz="1400"/>
              <a:t>ROLLBACK</a:t>
            </a:r>
            <a:r>
              <a:rPr lang="en" sz="1400"/>
              <a:t> - causes transaction to end, but by aborting. Thus makes no effect on the database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Failures like division by 0 or constraint violation can also cause rollback</a:t>
            </a:r>
            <a:endParaRPr sz="1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Isolation levels</a:t>
            </a:r>
            <a:endParaRPr/>
          </a:p>
        </p:txBody>
      </p:sp>
      <p:sp>
        <p:nvSpPr>
          <p:cNvPr id="333" name="Google Shape;333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Serializable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Repeatable reads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Read committed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Read uncommitted</a:t>
            </a:r>
            <a:endParaRPr baseline="-25000" sz="1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Serializable</a:t>
            </a:r>
            <a:endParaRPr/>
          </a:p>
        </p:txBody>
      </p:sp>
      <p:sp>
        <p:nvSpPr>
          <p:cNvPr id="339" name="Google Shape;339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Highest isolation level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Requires read and write locks to be released at the end of the transaction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Range-locks are required</a:t>
            </a:r>
            <a:endParaRPr sz="1400"/>
          </a:p>
        </p:txBody>
      </p:sp>
      <p:pic>
        <p:nvPicPr>
          <p:cNvPr id="340" name="Google Shape;34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0634" y="205425"/>
            <a:ext cx="4656517" cy="243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Repeatable reads</a:t>
            </a:r>
            <a:endParaRPr/>
          </a:p>
        </p:txBody>
      </p:sp>
      <p:sp>
        <p:nvSpPr>
          <p:cNvPr id="346" name="Google Shape;346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23850" lvl="0" marL="457200" rtl="0" algn="l">
              <a:spcBef>
                <a:spcPts val="30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Requires read and write locks to be released at the end of the transaction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Range locks are not managed, thus phantom reads can occur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A phantom read occurs when, in the course of a transaction, new rows are added or removed by another transaction to the records being read.</a:t>
            </a:r>
            <a:endParaRPr/>
          </a:p>
        </p:txBody>
      </p:sp>
      <p:pic>
        <p:nvPicPr>
          <p:cNvPr id="347" name="Google Shape;34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0500" y="191372"/>
            <a:ext cx="4042725" cy="2118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committed</a:t>
            </a:r>
            <a:endParaRPr/>
          </a:p>
        </p:txBody>
      </p:sp>
      <p:sp>
        <p:nvSpPr>
          <p:cNvPr id="353" name="Google Shape;353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23850" lvl="0" marL="457200" rtl="0" algn="l">
              <a:spcBef>
                <a:spcPts val="30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Keeps write lock until the end of the transaction.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Read locks are released as soon as the </a:t>
            </a:r>
            <a:r>
              <a:rPr b="1" lang="en"/>
              <a:t>SELECT </a:t>
            </a:r>
            <a:r>
              <a:rPr lang="en"/>
              <a:t>operation is performed, thus non-repeatable reads phenomenon can occur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Range locks are not managed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A non-repeatable read occurs, when during the course of a transaction, a row is retrieved twice and the values within the row differ between reads.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committed</a:t>
            </a:r>
            <a:endParaRPr/>
          </a:p>
        </p:txBody>
      </p:sp>
      <p:sp>
        <p:nvSpPr>
          <p:cNvPr id="359" name="Google Shape;359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pic>
        <p:nvPicPr>
          <p:cNvPr id="360" name="Google Shape;36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9885" y="1222763"/>
            <a:ext cx="5813865" cy="296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uncommitted</a:t>
            </a:r>
            <a:endParaRPr/>
          </a:p>
        </p:txBody>
      </p:sp>
      <p:sp>
        <p:nvSpPr>
          <p:cNvPr id="366" name="Google Shape;366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23850" lvl="0" marL="457200" rtl="0" algn="l">
              <a:spcBef>
                <a:spcPts val="30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Lowest isolation level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No locks are required, thus dirty reads can occur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A dirty read (uncommitted dependency) occurs when a transaction is allowed to read data from a row that has been modified by another running transaction and not yet committed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uncommitted</a:t>
            </a:r>
            <a:endParaRPr/>
          </a:p>
        </p:txBody>
      </p:sp>
      <p:sp>
        <p:nvSpPr>
          <p:cNvPr id="372" name="Google Shape;372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pic>
        <p:nvPicPr>
          <p:cNvPr id="373" name="Google Shape;37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3212" y="1391887"/>
            <a:ext cx="4417575" cy="293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Isolation levels and their drawbacks</a:t>
            </a:r>
            <a:endParaRPr/>
          </a:p>
        </p:txBody>
      </p:sp>
      <p:sp>
        <p:nvSpPr>
          <p:cNvPr id="379" name="Google Shape;379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pic>
        <p:nvPicPr>
          <p:cNvPr id="380" name="Google Shape;38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874" y="2374138"/>
            <a:ext cx="7526274" cy="167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Procedural extensions</a:t>
            </a:r>
            <a:endParaRPr/>
          </a:p>
        </p:txBody>
      </p:sp>
      <p:sp>
        <p:nvSpPr>
          <p:cNvPr id="386" name="Google Shape;386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SQL does not automatize data operations so different DBMS vendors created extensions:</a:t>
            </a:r>
            <a:endParaRPr/>
          </a:p>
          <a:p>
            <a:pPr indent="-323850" lvl="0" marL="457200" rtl="0" algn="l">
              <a:spcBef>
                <a:spcPts val="50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Microsoft SQL Server/Sybase ASE - Transact-SQL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Oracle - PL/SQL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PostgreSQL - PL/</a:t>
            </a:r>
            <a:r>
              <a:rPr lang="en"/>
              <a:t>pg</a:t>
            </a:r>
            <a:r>
              <a:rPr lang="en"/>
              <a:t>SQL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MySQL - SQL/PSM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IBM DB2 - SQL PL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IBM implemented the language, originally called SEQUEL, as part of the System R project in early 1970s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Creators of the query language - Donald Chamberlin, Ray Boyce, creator of query compiler - Raymond Lorie, creator of cost-based optimizer - Pat Selinger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The first commercial relational DBMS using SEQUEL was released by Relational Software Inc. later becoming Oracle(1979)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SQL was standardized by the American Standards Authority (ANSI) in 1986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Rival of SEQUEL - QUEL and Ingres</a:t>
            </a:r>
            <a:endParaRPr sz="1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Procedural extensions</a:t>
            </a:r>
            <a:endParaRPr/>
          </a:p>
        </p:txBody>
      </p:sp>
      <p:sp>
        <p:nvSpPr>
          <p:cNvPr id="392" name="Google Shape;392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Include procedural programming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Possibility to create local variables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Various support functions for string, date, </a:t>
            </a:r>
            <a:br>
              <a:rPr lang="en" sz="1400"/>
            </a:br>
            <a:r>
              <a:rPr lang="en" sz="1400"/>
              <a:t>math processings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Flow control</a:t>
            </a:r>
            <a:endParaRPr sz="1400"/>
          </a:p>
        </p:txBody>
      </p:sp>
      <p:pic>
        <p:nvPicPr>
          <p:cNvPr id="393" name="Google Shape;39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6550" y="1982850"/>
            <a:ext cx="2108514" cy="101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9005" y="3075372"/>
            <a:ext cx="4422195" cy="186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Stored procedures</a:t>
            </a:r>
            <a:endParaRPr/>
          </a:p>
        </p:txBody>
      </p:sp>
      <p:sp>
        <p:nvSpPr>
          <p:cNvPr id="400" name="Google Shape;400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Stored procedure </a:t>
            </a:r>
            <a:r>
              <a:rPr lang="en" sz="1400"/>
              <a:t>is a subroutine available to applications that access RDBMS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Stored procedures are stored in the database data dictionary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Have access-control and data-validation mechanisms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Can make changes to DB unlike functions</a:t>
            </a:r>
            <a:endParaRPr sz="1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 of stored procedures</a:t>
            </a:r>
            <a:endParaRPr/>
          </a:p>
        </p:txBody>
      </p:sp>
      <p:sp>
        <p:nvSpPr>
          <p:cNvPr id="406" name="Google Shape;406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Reduce compiling overhead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Less internet traffic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Delegation of access rights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Some protection from SQL injection</a:t>
            </a:r>
            <a:endParaRPr sz="1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 of stored procedures</a:t>
            </a:r>
            <a:endParaRPr/>
          </a:p>
        </p:txBody>
      </p:sp>
      <p:sp>
        <p:nvSpPr>
          <p:cNvPr id="412" name="Google Shape;412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In most cases have vendor-specific language, thus dependency on specific DBMS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Are not as expressed and easy-to-write when it comes to higher level concepts(i.e. Business logic etc.)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Poor tool support for writing and debugging stored procedures</a:t>
            </a:r>
            <a:endParaRPr sz="1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SQL works</a:t>
            </a:r>
            <a:endParaRPr/>
          </a:p>
        </p:txBody>
      </p:sp>
      <p:sp>
        <p:nvSpPr>
          <p:cNvPr id="418" name="Google Shape;418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23850" lvl="0" marL="457200" rtl="0" algn="l">
              <a:spcBef>
                <a:spcPts val="30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Has relation engine and storage engine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Relation engine parses statements, optimizes them, compiles the code and manages the query execution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Storage engine retrieves and manipulates data stored on disk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Parsing</a:t>
            </a:r>
            <a:endParaRPr/>
          </a:p>
        </p:txBody>
      </p:sp>
      <p:sp>
        <p:nvSpPr>
          <p:cNvPr id="424" name="Google Shape;424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Check for correct syntax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Perform </a:t>
            </a:r>
            <a:r>
              <a:rPr b="1" lang="en" sz="1400"/>
              <a:t>binding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/>
              <a:t>Check whether tables and columns exist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/>
              <a:t>Loading metadata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/>
              <a:t>Replaces view with its query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/>
              <a:t>Use joins instead of subqueries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/>
              <a:t>Simplifies negative expressions</a:t>
            </a:r>
            <a:endParaRPr sz="12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Compilation</a:t>
            </a:r>
            <a:endParaRPr/>
          </a:p>
        </p:txBody>
      </p:sp>
      <p:sp>
        <p:nvSpPr>
          <p:cNvPr id="430" name="Google Shape;430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Look for statements which won’t be a part of optimization process and run them through language compiler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These statements are: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/>
              <a:t>Variable declarations and assignments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/>
              <a:t>Conditional processing with IF, ELSE etc.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/>
              <a:t>Iteration with WHILE, FOR</a:t>
            </a:r>
            <a:endParaRPr sz="12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</a:t>
            </a:r>
            <a:endParaRPr/>
          </a:p>
        </p:txBody>
      </p:sp>
      <p:sp>
        <p:nvSpPr>
          <p:cNvPr id="436" name="Google Shape;436;p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23850" lvl="0" marL="457200" rtl="0" algn="l">
              <a:spcBef>
                <a:spcPts val="30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Q</a:t>
            </a:r>
            <a:r>
              <a:rPr lang="en"/>
              <a:t>uery optimizer determines the ideal execution plan in several phases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1st - looks for </a:t>
            </a:r>
            <a:r>
              <a:rPr b="1" lang="en"/>
              <a:t>trivial </a:t>
            </a:r>
            <a:r>
              <a:rPr lang="en"/>
              <a:t>plan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2nd phase - looks for a plan which is good enough(e.g. Uses nested-loop joins and one index per table)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3rd phase - investigates more complex plans</a:t>
            </a:r>
            <a:br>
              <a:rPr lang="en"/>
            </a:br>
            <a:r>
              <a:rPr lang="en"/>
              <a:t>(e.g. using multiple indexes on a table)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4th phase - looks for more complex possibilities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After the optimizer develops a plan and returns it to the query processor for execution, the plan goes into DBMS cache with already assigned execution cost</a:t>
            </a:r>
            <a:endParaRPr/>
          </a:p>
        </p:txBody>
      </p:sp>
      <p:pic>
        <p:nvPicPr>
          <p:cNvPr id="437" name="Google Shape;437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2950" y="2683450"/>
            <a:ext cx="2795600" cy="64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Query execution</a:t>
            </a:r>
            <a:endParaRPr/>
          </a:p>
        </p:txBody>
      </p:sp>
      <p:sp>
        <p:nvSpPr>
          <p:cNvPr id="443" name="Google Shape;443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23850" lvl="0" marL="457200" rtl="0" algn="l">
              <a:spcBef>
                <a:spcPts val="30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DBMS checks if plan is in cache using cache key which is generated during optimization process 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If plan is in cache - query is executed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If not - query needs recompilation and reoptimization. It can happen when metadata related to query changed(e.g. adding or removing columns or </a:t>
            </a:r>
            <a:r>
              <a:rPr lang="en"/>
              <a:t>indexes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 of SQL</a:t>
            </a:r>
            <a:endParaRPr/>
          </a:p>
        </p:txBody>
      </p:sp>
      <p:sp>
        <p:nvSpPr>
          <p:cNvPr id="449" name="Google Shape;449;p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Independance from a specific DBMS</a:t>
            </a:r>
            <a:br>
              <a:rPr lang="en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Is based on defined standards</a:t>
            </a:r>
            <a:br>
              <a:rPr lang="en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Declarative</a:t>
            </a:r>
            <a:br>
              <a:rPr lang="en" sz="1400"/>
            </a:b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400"/>
              <a:t>The SQL language has several parts:</a:t>
            </a:r>
            <a:endParaRPr sz="1400"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Char char="•"/>
            </a:pPr>
            <a:r>
              <a:rPr b="1" lang="en" sz="1400"/>
              <a:t>Data-definition language(DDL). </a:t>
            </a:r>
            <a:r>
              <a:rPr lang="en" sz="1400"/>
              <a:t>Provides commands for defining relation schemas, deleting relations and modifying relation schemas.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b="1" lang="en" sz="1400"/>
              <a:t>Interactive data-manipulation language(DML). </a:t>
            </a:r>
            <a:r>
              <a:rPr lang="en" sz="1400"/>
              <a:t>It includes also commands to insert tuples into, delete tuples from and modify tuples in database, selection.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b="1" lang="en" sz="1400"/>
              <a:t>View definition. </a:t>
            </a:r>
            <a:r>
              <a:rPr lang="en" sz="1400"/>
              <a:t>Includes commands for defining views.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b="1" lang="en" sz="1400"/>
              <a:t>Transaction control language(TCL). </a:t>
            </a:r>
            <a:r>
              <a:rPr lang="en" sz="1400"/>
              <a:t>Includes commands for specifying the beginning and ending of transactions.</a:t>
            </a:r>
            <a:endParaRPr sz="14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 of SQL</a:t>
            </a:r>
            <a:endParaRPr/>
          </a:p>
        </p:txBody>
      </p:sp>
      <p:sp>
        <p:nvSpPr>
          <p:cNvPr id="455" name="Google Shape;455;p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23850" lvl="0" marL="457200" rtl="0" algn="l">
              <a:spcBef>
                <a:spcPts val="30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Inconsistency when it comes to relational data model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/>
              <a:t>Repetitive rows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/>
              <a:t>Indefinite values(NULL)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/>
              <a:t>Explicit column order from left to right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/>
              <a:t>Unnamed and repetitive names of columns</a:t>
            </a:r>
            <a:endParaRPr sz="12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200"/>
              <a:t>Considerable excess</a:t>
            </a:r>
            <a:br>
              <a:rPr lang="en"/>
            </a:b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Complexity for non-technical people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Deviation from standards when it comes to usage outside SQL Core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about SQL databases</a:t>
            </a:r>
            <a:endParaRPr/>
          </a:p>
        </p:txBody>
      </p:sp>
      <p:sp>
        <p:nvSpPr>
          <p:cNvPr id="461" name="Google Shape;461;p70"/>
          <p:cNvSpPr txBox="1"/>
          <p:nvPr>
            <p:ph idx="1" type="body"/>
          </p:nvPr>
        </p:nvSpPr>
        <p:spPr>
          <a:xfrm>
            <a:off x="729450" y="2078875"/>
            <a:ext cx="7688700" cy="2804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23850" lvl="0" marL="457200" rtl="0" algn="l">
              <a:spcBef>
                <a:spcPts val="30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SQL databases are relational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SQL databases are table based with predefined schema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SQL databases are vertically scalable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SQL databases use SQL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SQL databases are good fit for the complex query intensive environment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SQL databases are not best fit for hierarchical data storage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SQL databases are best fit for heavy duty transactional type applications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SQL databases emphasizes on ACID properties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SQL databases have excellent support from their vendors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SQL databases are either open-source(MySQL, PostgreSQL, SQLite etc) or close-sourced from commercial vendors(MS SQL Server etc)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</a:t>
            </a:r>
            <a:endParaRPr/>
          </a:p>
        </p:txBody>
      </p:sp>
      <p:sp>
        <p:nvSpPr>
          <p:cNvPr id="467" name="Google Shape;467;p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23850" lvl="0" marL="457200" rtl="0" algn="l">
              <a:spcBef>
                <a:spcPts val="30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www.wikipedia.org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www.sqlcourse.com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www.w3schools.com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www.udemy.com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72"/>
          <p:cNvSpPr txBox="1"/>
          <p:nvPr>
            <p:ph type="ctrTitle"/>
          </p:nvPr>
        </p:nvSpPr>
        <p:spPr>
          <a:xfrm>
            <a:off x="1313259" y="457201"/>
            <a:ext cx="6507300" cy="24003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Дякую за увагу!</a:t>
            </a:r>
            <a:endParaRPr/>
          </a:p>
        </p:txBody>
      </p:sp>
      <p:sp>
        <p:nvSpPr>
          <p:cNvPr id="473" name="Google Shape;473;p72"/>
          <p:cNvSpPr txBox="1"/>
          <p:nvPr>
            <p:ph idx="1" type="subTitle"/>
          </p:nvPr>
        </p:nvSpPr>
        <p:spPr>
          <a:xfrm>
            <a:off x="1313259" y="2914650"/>
            <a:ext cx="6507300" cy="1428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lang="en"/>
              <a:t>Виконав Щур Богдан,</a:t>
            </a:r>
            <a:endParaRPr/>
          </a:p>
          <a:p>
            <a:pPr indent="0" lvl="0" marL="0" rtl="0" algn="r">
              <a:spcBef>
                <a:spcPts val="500"/>
              </a:spcBef>
              <a:spcAft>
                <a:spcPts val="500"/>
              </a:spcAft>
              <a:buNone/>
            </a:pPr>
            <a:r>
              <a:rPr lang="en"/>
              <a:t>студент групи ПМІ-51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63" name="Google Shape;16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•"/>
            </a:pPr>
            <a:r>
              <a:rPr b="1" lang="en" sz="1400"/>
              <a:t>Embedded SQL and dynamic SQL. </a:t>
            </a:r>
            <a:r>
              <a:rPr lang="en" sz="1400"/>
              <a:t>Defines how SQL statements can be embedded with general-purpose programming languages.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b="1" lang="en" sz="1400"/>
              <a:t>Authorization, data control language(DCL). </a:t>
            </a:r>
            <a:r>
              <a:rPr lang="en" sz="1400"/>
              <a:t>Includes commands for specifying access rights to relations and views. Examples: GRANT, DENY, REVOKE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b="1" lang="en" sz="1400"/>
              <a:t>Integrity. </a:t>
            </a:r>
            <a:r>
              <a:rPr lang="en" sz="1400"/>
              <a:t>Includes commands for specifying integrity constraints that the data stored in the database must satisfy. Updates that violate integrity constraints are disallowed. Examples: PRIMARY KEY, FOREIGN KEY, NOT NULL, UNIQUE, CHECK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Integrity</a:t>
            </a:r>
            <a:endParaRPr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•"/>
            </a:pPr>
            <a:r>
              <a:rPr b="1" lang="en" sz="1400"/>
              <a:t>Primary key </a:t>
            </a:r>
            <a:r>
              <a:rPr lang="en" sz="1400"/>
              <a:t>- defines a column or combination of columns which uniquely identifies each row in the table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b="1" lang="en" sz="1400"/>
              <a:t>Foreign key</a:t>
            </a:r>
            <a:r>
              <a:rPr lang="en" sz="1400"/>
              <a:t> - identifies any column referencing the PRIMARY KEY in another table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b="1" lang="en" sz="1400"/>
              <a:t>Not null</a:t>
            </a:r>
            <a:r>
              <a:rPr lang="en" sz="1400"/>
              <a:t> - ensures that all rows in a column contain a definite value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b="1" lang="en" sz="1400"/>
              <a:t>Unique</a:t>
            </a:r>
            <a:r>
              <a:rPr lang="en" sz="1400"/>
              <a:t> -  ensures that a column or a group of columns in each row have a distinct value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b="1" lang="en" sz="1400"/>
              <a:t>Check </a:t>
            </a:r>
            <a:r>
              <a:rPr lang="en" sz="1400"/>
              <a:t>- defines a business rule on a column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727650" y="1318650"/>
            <a:ext cx="7688700" cy="535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relationships between tables</a:t>
            </a:r>
            <a:endParaRPr/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23850" lvl="0" marL="457200" rtl="0" algn="l">
              <a:spcBef>
                <a:spcPts val="300"/>
              </a:spcBef>
              <a:spcAft>
                <a:spcPts val="0"/>
              </a:spcAft>
              <a:buSzPts val="1500"/>
              <a:buChar char="•"/>
            </a:pPr>
            <a:r>
              <a:rPr b="1" lang="en" sz="1400"/>
              <a:t>One-to-one </a:t>
            </a:r>
            <a:r>
              <a:rPr lang="en" sz="1400"/>
              <a:t>is a type of relation between tables</a:t>
            </a:r>
            <a:r>
              <a:rPr lang="en"/>
              <a:t> </a:t>
            </a:r>
            <a:r>
              <a:rPr lang="en" sz="1400"/>
              <a:t>A and B in which one element of A may only be linked to one element of B, and vice versa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2900" y="3369400"/>
            <a:ext cx="2381250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relationships between tables</a:t>
            </a:r>
            <a:endParaRPr/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23850" lvl="0" marL="457200" rtl="0" algn="l">
              <a:spcBef>
                <a:spcPts val="300"/>
              </a:spcBef>
              <a:spcAft>
                <a:spcPts val="0"/>
              </a:spcAft>
              <a:buSzPts val="1500"/>
              <a:buChar char="•"/>
            </a:pPr>
            <a:r>
              <a:rPr b="1" lang="en" sz="1400"/>
              <a:t>One-to-many</a:t>
            </a:r>
            <a:r>
              <a:rPr lang="en" sz="1400"/>
              <a:t> is a type of relations between tables A and B in which</a:t>
            </a:r>
            <a:r>
              <a:rPr lang="en"/>
              <a:t> </a:t>
            </a:r>
            <a:r>
              <a:rPr lang="en" sz="1400"/>
              <a:t>an element of A may be linked to many elements of B, but a member of B is linked to only one element of A</a:t>
            </a:r>
            <a:endParaRPr sz="1400"/>
          </a:p>
          <a:p>
            <a:pPr indent="0" lvl="0" marL="0" rtl="0" algn="l"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83" name="Google Shape;18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6375" y="3305100"/>
            <a:ext cx="2381250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esh">
  <a:themeElements>
    <a:clrScheme name="Mesh">
      <a:dk1>
        <a:srgbClr val="000000"/>
      </a:dk1>
      <a:lt1>
        <a:srgbClr val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