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67" r:id="rId12"/>
    <p:sldId id="268" r:id="rId13"/>
    <p:sldId id="269" r:id="rId14"/>
    <p:sldId id="270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2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476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94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802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242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153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34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86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2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849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4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7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397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595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14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96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57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54767F-630B-4A4D-814A-13AA84D7C4F3}" type="datetimeFigureOut">
              <a:rPr lang="uk-UA" smtClean="0"/>
              <a:t>09.11.2020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CCCD46-F6F7-4D1E-8C3A-C3FB201C44D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348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Ea7v8wjSfE&amp;ab_channel=%D0%A8%D0%BA%D0%BE%D0%BB%D0%B0web-%D0%BF%D1%80%D0%BE%D0%B3%D1%80%D0%B0%D0%BC%D0%BC%D0%B8%D1%80%D0%BE%D0%B2%D0%B0%D0%BD%D0%B8%D1%8FConstcode" TargetMode="External"/><Relationship Id="rId2" Type="http://schemas.openxmlformats.org/officeDocument/2006/relationships/hyperlink" Target="https://www.youtube.com/watch?v=KmTK8kub_gw&amp;ab_channel=%D0%A5%D0%B0%D1%83%D0%B4%D0%B8%D0%A5%D0%BE%E2%84%A2-%D0%9F%D1%80%D0%BE%D1%81%D1%82%D0%BE%D0%BE%D0%BC%D0%B8%D1%80%D0%B5IT!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2.2.0/jquery.min.js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jax.googleapis.com/ajax/libs/jquery/3.5.1/jquery.min.js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9412" y="1845731"/>
            <a:ext cx="8689976" cy="2509213"/>
          </a:xfrm>
        </p:spPr>
        <p:txBody>
          <a:bodyPr/>
          <a:lstStyle/>
          <a:p>
            <a:r>
              <a:rPr lang="uk-UA" dirty="0">
                <a:latin typeface="Arial Rounded MT Bold" panose="020F0704030504030204" pitchFamily="34" charset="0"/>
              </a:rPr>
              <a:t>Знайомство</a:t>
            </a:r>
            <a:br>
              <a:rPr lang="uk-UA" dirty="0">
                <a:latin typeface="Arial Rounded MT Bold" panose="020F0704030504030204" pitchFamily="34" charset="0"/>
              </a:rPr>
            </a:br>
            <a:r>
              <a:rPr lang="uk-UA" dirty="0">
                <a:latin typeface="Arial Rounded MT Bold" panose="020F0704030504030204" pitchFamily="34" charset="0"/>
              </a:rPr>
              <a:t> з</a:t>
            </a:r>
            <a:br>
              <a:rPr lang="uk-UA" dirty="0">
                <a:latin typeface="Arial Rounded MT Bold" panose="020F0704030504030204" pitchFamily="34" charset="0"/>
              </a:rPr>
            </a:br>
            <a:r>
              <a:rPr lang="uk-UA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JQuery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0" y="3835255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37" y="362382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078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5409" y="479970"/>
            <a:ext cx="577794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Як отримати елемент з допомогою </a:t>
            </a:r>
            <a:r>
              <a:rPr lang="en-US" sz="2000" b="1" dirty="0"/>
              <a:t>jQuery?</a:t>
            </a:r>
          </a:p>
          <a:p>
            <a:r>
              <a:rPr lang="uk-UA" sz="2000" dirty="0"/>
              <a:t>Для того щоб розуміти як працює селектор Вам все-таки необхідні базові знання </a:t>
            </a:r>
            <a:r>
              <a:rPr lang="en-US" sz="2000" dirty="0"/>
              <a:t>CSS, </a:t>
            </a:r>
            <a:r>
              <a:rPr lang="uk-UA" sz="2000" dirty="0"/>
              <a:t>тому що саме від принципів </a:t>
            </a:r>
            <a:r>
              <a:rPr lang="en-US" sz="2000" dirty="0"/>
              <a:t>CSS </a:t>
            </a:r>
            <a:r>
              <a:rPr lang="uk-UA" sz="2000" dirty="0"/>
              <a:t>відштовхує селектор </a:t>
            </a:r>
            <a:r>
              <a:rPr lang="en-US" sz="2000" dirty="0"/>
              <a:t>jQuery: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$ ( "# Header") - </a:t>
            </a:r>
            <a:r>
              <a:rPr lang="uk-UA" sz="2000" dirty="0"/>
              <a:t>отримання елемента з </a:t>
            </a:r>
            <a:r>
              <a:rPr lang="en-US" sz="2000" dirty="0"/>
              <a:t>id "header»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$ ( «H3») - </a:t>
            </a:r>
            <a:r>
              <a:rPr lang="uk-UA" sz="2000" dirty="0"/>
              <a:t>отримати всі елементи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$ ( «</a:t>
            </a:r>
            <a:r>
              <a:rPr lang="en-US" sz="2000" dirty="0" err="1"/>
              <a:t>Div</a:t>
            </a:r>
            <a:r>
              <a:rPr lang="en-US" sz="2000" dirty="0"/>
              <a:t> # content .photo») - </a:t>
            </a:r>
            <a:r>
              <a:rPr lang="uk-UA" sz="2000" dirty="0"/>
              <a:t>отримати всі елементи з класом </a:t>
            </a:r>
            <a:r>
              <a:rPr lang="en-US" sz="2000" dirty="0"/>
              <a:t> «photo» </a:t>
            </a:r>
            <a:r>
              <a:rPr lang="uk-UA" sz="2000" dirty="0"/>
              <a:t>які знаходяться в елементі </a:t>
            </a:r>
            <a:r>
              <a:rPr lang="en-US" sz="2000" dirty="0"/>
              <a:t>div </a:t>
            </a:r>
            <a:r>
              <a:rPr lang="uk-UA" sz="2000" dirty="0"/>
              <a:t>з </a:t>
            </a:r>
            <a:r>
              <a:rPr lang="en-US" sz="2000" dirty="0"/>
              <a:t>id  "content"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$ ( «</a:t>
            </a:r>
            <a:r>
              <a:rPr lang="en-US" sz="2000" dirty="0" err="1"/>
              <a:t>Ul</a:t>
            </a:r>
            <a:r>
              <a:rPr lang="en-US" sz="2000" dirty="0"/>
              <a:t> li») - </a:t>
            </a:r>
            <a:r>
              <a:rPr lang="uk-UA" sz="2000" dirty="0"/>
              <a:t>отримати всі</a:t>
            </a:r>
            <a:r>
              <a:rPr lang="en-US" sz="2000" dirty="0"/>
              <a:t> </a:t>
            </a:r>
            <a:r>
              <a:rPr lang="uk-UA" sz="2000" dirty="0"/>
              <a:t>елементи зі списку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$ ( «</a:t>
            </a:r>
            <a:r>
              <a:rPr lang="en-US" sz="2000" dirty="0" err="1"/>
              <a:t>Ul</a:t>
            </a:r>
            <a:r>
              <a:rPr lang="en-US" sz="2000" dirty="0"/>
              <a:t> li: first») - </a:t>
            </a:r>
            <a:r>
              <a:rPr lang="uk-UA" sz="2000" dirty="0"/>
              <a:t>отримати тільки перший елемент</a:t>
            </a:r>
          </a:p>
          <a:p>
            <a:pPr lvl="1"/>
            <a:r>
              <a:rPr lang="uk-UA" sz="2000" dirty="0"/>
              <a:t>зі списку</a:t>
            </a:r>
          </a:p>
          <a:p>
            <a:endParaRPr lang="uk-UA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353425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Приклад використання </a:t>
            </a:r>
            <a:r>
              <a:rPr lang="en-US" dirty="0"/>
              <a:t>JQuery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1" y="4084638"/>
            <a:ext cx="3140508" cy="31405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86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353425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Кілька Прикладів використання </a:t>
            </a:r>
            <a:r>
              <a:rPr lang="en-US" dirty="0"/>
              <a:t>JQuery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1" y="4084638"/>
            <a:ext cx="3140508" cy="31405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91309" y="672846"/>
            <a:ext cx="680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dirty="0"/>
              <a:t>Отже як прочитати елементи веб-сторінки за допомогою </a:t>
            </a:r>
            <a:r>
              <a:rPr lang="en-US" altLang="uk-UA" sz="2000" dirty="0"/>
              <a:t>jQuery: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89708" y="1909908"/>
            <a:ext cx="3084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&lt;p&gt; 1...&lt;/p&gt;</a:t>
            </a:r>
            <a:endParaRPr lang="en-US" altLang="uk-UA" sz="2000" dirty="0">
              <a:solidFill>
                <a:srgbClr val="212529"/>
              </a:solidFill>
              <a:latin typeface="SFMono-Regular"/>
            </a:endParaRPr>
          </a:p>
          <a:p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&lt;p&gt; 2...&lt;/p&gt; </a:t>
            </a:r>
            <a:endParaRPr lang="en-US" altLang="uk-UA" sz="2000" dirty="0">
              <a:solidFill>
                <a:srgbClr val="212529"/>
              </a:solidFill>
              <a:latin typeface="SFMono-Regular"/>
            </a:endParaRPr>
          </a:p>
          <a:p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... </a:t>
            </a:r>
          </a:p>
          <a:p>
            <a:endParaRPr lang="en-US" altLang="uk-UA" sz="2000" dirty="0">
              <a:solidFill>
                <a:srgbClr val="212529"/>
              </a:solidFill>
              <a:latin typeface="SFMono-Regular"/>
            </a:endParaRPr>
          </a:p>
          <a:p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 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var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htmlContent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= $('p').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(); console.log(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htmlContent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); &lt;/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 </a:t>
            </a:r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89708" y="4557218"/>
            <a:ext cx="3505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$('p').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each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(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function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(){ // виведемо значення елемента на консоль console.log($(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this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).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()); });</a:t>
            </a:r>
            <a:r>
              <a:rPr lang="uk-UA" altLang="uk-UA" sz="1600" dirty="0"/>
              <a:t> </a:t>
            </a:r>
            <a:endParaRPr lang="uk-UA" altLang="uk-UA" sz="4400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188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353425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Кілька Прикладів використання </a:t>
            </a:r>
            <a:r>
              <a:rPr lang="en-US" dirty="0"/>
              <a:t>JQuery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1" y="4084638"/>
            <a:ext cx="3140508" cy="31405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84074" y="605720"/>
            <a:ext cx="680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dirty="0"/>
              <a:t>А як змінити елементи веб-сторінки за допомогою </a:t>
            </a:r>
            <a:r>
              <a:rPr lang="en-US" altLang="uk-UA" sz="2000" dirty="0"/>
              <a:t>jQuery: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84074" y="1205883"/>
            <a:ext cx="598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212529"/>
                </a:solidFill>
                <a:latin typeface="SFMono-Regular"/>
              </a:rPr>
              <a:t>Для того щоб змінити значення деяких об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’</a:t>
            </a:r>
            <a:r>
              <a:rPr lang="uk-UA" dirty="0" err="1">
                <a:solidFill>
                  <a:srgbClr val="212529"/>
                </a:solidFill>
                <a:latin typeface="SFMono-Regular"/>
              </a:rPr>
              <a:t>єктів</a:t>
            </a:r>
            <a:r>
              <a:rPr lang="uk-UA" dirty="0">
                <a:solidFill>
                  <a:srgbClr val="212529"/>
                </a:solidFill>
                <a:latin typeface="SFMono-Regular"/>
              </a:rPr>
              <a:t> на веб сторінці можна використати наступний код: 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184074" y="2361089"/>
            <a:ext cx="350520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ul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 &lt;li&gt;молоко 1 літр&lt;/li&gt; &lt;li&gt;яйця 2 шт.&lt;/li&gt;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&lt;li&gt;мука 270 гр.&lt;/li&gt;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&lt;/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ul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 $('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ul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').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('&lt;li&gt;молоко 500 мл &lt;/li&gt;&lt;li&gt;яйця 3 шт.&lt;/li&gt;&lt;li&gt;мука 200 гр.&lt;/li&gt;'); &lt;/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</a:t>
            </a:r>
            <a:r>
              <a:rPr lang="uk-UA" altLang="uk-UA" sz="1600" dirty="0"/>
              <a:t> </a:t>
            </a:r>
            <a:endParaRPr lang="uk-UA" altLang="uk-UA" sz="4400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858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353425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Кілька Прикладів використання </a:t>
            </a:r>
            <a:r>
              <a:rPr lang="en-US" dirty="0"/>
              <a:t>JQuery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1" y="4084638"/>
            <a:ext cx="3140508" cy="31405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84074" y="421054"/>
            <a:ext cx="680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dirty="0"/>
              <a:t>А як змінити </a:t>
            </a:r>
            <a:r>
              <a:rPr lang="uk-UA" altLang="uk-UA" sz="2000" b="1" dirty="0"/>
              <a:t>лише 1 елемент </a:t>
            </a:r>
            <a:r>
              <a:rPr lang="uk-UA" altLang="uk-UA" sz="2000" dirty="0"/>
              <a:t>веб-сторінки за допомогою </a:t>
            </a:r>
            <a:r>
              <a:rPr lang="en-US" altLang="uk-UA" sz="2000" dirty="0"/>
              <a:t>jQuery: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84074" y="1298216"/>
            <a:ext cx="598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212529"/>
                </a:solidFill>
                <a:latin typeface="SFMono-Regular"/>
              </a:rPr>
              <a:t>Для того щоб змінити значення певного елемента на веб сторінці можна використати наступний код: 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184074" y="2515571"/>
            <a:ext cx="3505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ul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id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="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ingredients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 ... (тут міститься наш 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інградієнт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&lt;/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ul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&lt;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 $('#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ingredients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').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html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(‘Нове значення 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інградієнта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'); &lt;/</a:t>
            </a:r>
            <a:r>
              <a:rPr lang="uk-UA" altLang="uk-UA" sz="20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000" dirty="0">
                <a:solidFill>
                  <a:srgbClr val="212529"/>
                </a:solidFill>
                <a:latin typeface="SFMono-Regular"/>
              </a:rPr>
              <a:t>&gt;</a:t>
            </a:r>
            <a:r>
              <a:rPr lang="uk-UA" altLang="uk-UA" sz="1600" dirty="0"/>
              <a:t> </a:t>
            </a:r>
            <a:endParaRPr lang="uk-UA" altLang="uk-UA" sz="4400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018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353425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Кілька Прикладів використання </a:t>
            </a:r>
            <a:r>
              <a:rPr lang="en-US" dirty="0"/>
              <a:t>JQuery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1" y="4084638"/>
            <a:ext cx="3140508" cy="31405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84074" y="451833"/>
            <a:ext cx="680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dirty="0"/>
              <a:t>Також за допомогою </a:t>
            </a:r>
            <a:r>
              <a:rPr lang="en-US" altLang="uk-UA" sz="2000" dirty="0"/>
              <a:t>jQuery</a:t>
            </a:r>
            <a:r>
              <a:rPr lang="uk-UA" altLang="uk-UA" sz="2000" dirty="0"/>
              <a:t> можна видаляти швидко певний контент із веб- сторінки</a:t>
            </a:r>
            <a:r>
              <a:rPr lang="en-US" altLang="uk-UA" sz="20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84074" y="1707445"/>
            <a:ext cx="49424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&lt;div </a:t>
            </a:r>
            <a:r>
              <a:rPr lang="uk-UA" altLang="uk-UA" sz="2400" dirty="0" err="1">
                <a:solidFill>
                  <a:srgbClr val="212529"/>
                </a:solidFill>
                <a:latin typeface="SFMono-Regular"/>
              </a:rPr>
              <a:t>class</a:t>
            </a: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="</a:t>
            </a:r>
            <a:r>
              <a:rPr lang="uk-UA" altLang="uk-UA" sz="2400" dirty="0" err="1">
                <a:solidFill>
                  <a:srgbClr val="212529"/>
                </a:solidFill>
                <a:latin typeface="SFMono-Regular"/>
              </a:rPr>
              <a:t>vote</a:t>
            </a: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"&gt;Контент...&lt;/div&gt;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 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 &lt;</a:t>
            </a:r>
            <a:r>
              <a:rPr lang="uk-UA" altLang="uk-UA" sz="24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&gt; $('.</a:t>
            </a:r>
            <a:r>
              <a:rPr lang="uk-UA" altLang="uk-UA" sz="2400" dirty="0" err="1">
                <a:solidFill>
                  <a:srgbClr val="212529"/>
                </a:solidFill>
                <a:latin typeface="SFMono-Regular"/>
              </a:rPr>
              <a:t>vote</a:t>
            </a: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').</a:t>
            </a:r>
            <a:r>
              <a:rPr lang="uk-UA" altLang="uk-UA" sz="2400" dirty="0" err="1">
                <a:solidFill>
                  <a:srgbClr val="212529"/>
                </a:solidFill>
                <a:latin typeface="SFMono-Regular"/>
              </a:rPr>
              <a:t>empty</a:t>
            </a: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(); &lt;/</a:t>
            </a:r>
            <a:r>
              <a:rPr lang="uk-UA" altLang="uk-UA" sz="2400" dirty="0" err="1">
                <a:solidFill>
                  <a:srgbClr val="212529"/>
                </a:solidFill>
                <a:latin typeface="SFMono-Regular"/>
              </a:rPr>
              <a:t>script</a:t>
            </a:r>
            <a:r>
              <a:rPr lang="uk-UA" altLang="uk-UA" sz="2400" dirty="0">
                <a:solidFill>
                  <a:srgbClr val="212529"/>
                </a:solidFill>
                <a:latin typeface="SFMono-Regular"/>
              </a:rPr>
              <a:t>&gt;</a:t>
            </a:r>
            <a:r>
              <a:rPr lang="uk-UA" altLang="uk-UA" dirty="0"/>
              <a:t> </a:t>
            </a:r>
            <a:endParaRPr lang="uk-UA" altLang="uk-UA" sz="4800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02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Рекомендую для перегляду додатковий матеріал: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https://www.youtube.com/watch?v=KmTK8kub_gw&amp;ab_channel=%D0%A5%D0%B0%D1%83%D0%B4%D0%B8%D0%A5%D0%BE%E2%84%A2-%D0%9F%D1%80%D0%BE%D1%81%D1%82%D0%BE%D0%BE%D0%BC%D0%B8%D1%80%D0%B5IT%21</a:t>
            </a:r>
            <a:endParaRPr lang="uk-UA" sz="1800" dirty="0"/>
          </a:p>
          <a:p>
            <a:r>
              <a:rPr lang="en-US" sz="1800" dirty="0">
                <a:hlinkClick r:id="rId3"/>
              </a:rPr>
              <a:t>https://www.youtube.com/watch?v=XEa7v8wjSfE&amp;ab_channel=%D0%A8%D0%BA%D0%BE%D0%BB%D0%B0web-%D0%BF%D1%80%D0%BE%D0%B3%D1%80%D0%B0%D0%BC%D0%BC%D0%B8%D1%80%D0%BE%D0%B2%D0%B0%D0%BD%D0%B8%D1%8FConstcode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411370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6" y="877455"/>
            <a:ext cx="6207460" cy="1337239"/>
          </a:xfrm>
        </p:spPr>
        <p:txBody>
          <a:bodyPr/>
          <a:lstStyle/>
          <a:p>
            <a:pPr algn="l"/>
            <a:r>
              <a:rPr lang="uk-UA" dirty="0"/>
              <a:t>Використані Джерела: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https://uk.wikipedia.org/wiki/JQuery#%D0%AF%D0%BA_%D0%BF%D1%96%D0%B4%D0%BA%D0%BB%D1%8E%D1%87%D0%B8%D1%82%D0%B8_jQuery</a:t>
            </a:r>
            <a:endParaRPr lang="uk-UA" dirty="0">
              <a:hlinkClick r:id="rId2"/>
            </a:endParaRPr>
          </a:p>
          <a:p>
            <a:r>
              <a:rPr lang="en-US" dirty="0">
                <a:hlinkClick r:id="rId2"/>
              </a:rPr>
              <a:t>https://jquery.com/</a:t>
            </a:r>
            <a:endParaRPr lang="uk-UA" dirty="0"/>
          </a:p>
          <a:p>
            <a:r>
              <a:rPr lang="en-US" dirty="0">
                <a:hlinkClick r:id="rId3"/>
              </a:rPr>
              <a:t>https://ajax.googleapis.com/ajax/libs/jquery/2.2.0/jquery.min.js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763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177" y="710880"/>
            <a:ext cx="4184698" cy="1596177"/>
          </a:xfrm>
        </p:spPr>
        <p:txBody>
          <a:bodyPr/>
          <a:lstStyle/>
          <a:p>
            <a:pPr algn="l"/>
            <a:r>
              <a:rPr lang="uk-UA" dirty="0"/>
              <a:t>Зміст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177" y="1874981"/>
            <a:ext cx="9144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2" action="ppaction://hlinksldjump"/>
              </a:rPr>
              <a:t>Що таке цей таємничий </a:t>
            </a:r>
            <a:r>
              <a:rPr lang="en-US" dirty="0">
                <a:hlinkClick r:id="rId2" action="ppaction://hlinksldjump"/>
              </a:rPr>
              <a:t>JQuery?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3" action="ppaction://hlinksldjump"/>
              </a:rPr>
              <a:t>Як підключити </a:t>
            </a:r>
            <a:br>
              <a:rPr lang="uk-UA" dirty="0">
                <a:hlinkClick r:id="rId3" action="ppaction://hlinksldjump"/>
              </a:rPr>
            </a:br>
            <a:r>
              <a:rPr lang="en-US" dirty="0">
                <a:hlinkClick r:id="rId3" action="ppaction://hlinksldjump"/>
              </a:rPr>
              <a:t>JQuery?</a:t>
            </a:r>
            <a:r>
              <a:rPr lang="uk-UA" dirty="0">
                <a:hlinkClick r:id="rId3" action="ppaction://hlinksldjump"/>
              </a:rPr>
              <a:t> (спосіб 1)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4" action="ppaction://hlinksldjump"/>
              </a:rPr>
              <a:t>Як підключити </a:t>
            </a:r>
            <a:br>
              <a:rPr lang="uk-UA" dirty="0">
                <a:hlinkClick r:id="rId4" action="ppaction://hlinksldjump"/>
              </a:rPr>
            </a:br>
            <a:r>
              <a:rPr lang="en-US" dirty="0">
                <a:hlinkClick r:id="rId4" action="ppaction://hlinksldjump"/>
              </a:rPr>
              <a:t>JQuery?</a:t>
            </a:r>
            <a:r>
              <a:rPr lang="uk-UA" dirty="0">
                <a:hlinkClick r:id="rId4" action="ppaction://hlinksldjump"/>
              </a:rPr>
              <a:t> (спосіб 2)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5" action="ppaction://hlinksldjump"/>
              </a:rPr>
              <a:t>Синтез бібліотеки</a:t>
            </a:r>
            <a:br>
              <a:rPr lang="uk-UA" dirty="0">
                <a:hlinkClick r:id="rId5" action="ppaction://hlinksldjump"/>
              </a:rPr>
            </a:br>
            <a:r>
              <a:rPr lang="en-US" dirty="0">
                <a:hlinkClick r:id="rId5" action="ppaction://hlinksldjump"/>
              </a:rPr>
              <a:t>JQuery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 action="ppaction://hlinksldjump"/>
              </a:rPr>
              <a:t>Загальний приклад використання </a:t>
            </a:r>
            <a:r>
              <a:rPr lang="en-US" dirty="0" err="1">
                <a:hlinkClick r:id="rId6" action="ppaction://hlinksldjump"/>
              </a:rPr>
              <a:t>Jquery</a:t>
            </a:r>
            <a:r>
              <a:rPr lang="uk-UA" dirty="0">
                <a:hlinkClick r:id="rId6" action="ppaction://hlinksldjump"/>
              </a:rPr>
              <a:t> №1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7" action="ppaction://hlinksldjump"/>
              </a:rPr>
              <a:t>Загальний приклад використання </a:t>
            </a:r>
            <a:r>
              <a:rPr lang="en-US" dirty="0" err="1">
                <a:hlinkClick r:id="rId7" action="ppaction://hlinksldjump"/>
              </a:rPr>
              <a:t>Jquery</a:t>
            </a:r>
            <a:r>
              <a:rPr lang="uk-UA" dirty="0">
                <a:hlinkClick r:id="rId7" action="ppaction://hlinksldjump"/>
              </a:rPr>
              <a:t> №2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8" action="ppaction://hlinksldjump"/>
              </a:rPr>
              <a:t>Приклад 1 використання </a:t>
            </a:r>
            <a:r>
              <a:rPr lang="en-US" dirty="0">
                <a:hlinkClick r:id="rId8" action="ppaction://hlinksldjump"/>
              </a:rPr>
              <a:t>JQuery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9" action="ppaction://hlinksldjump"/>
              </a:rPr>
              <a:t>Приклад 2 використання </a:t>
            </a:r>
            <a:r>
              <a:rPr lang="en-US" dirty="0">
                <a:hlinkClick r:id="rId9" action="ppaction://hlinksldjump"/>
              </a:rPr>
              <a:t>JQuery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10" action="ppaction://hlinksldjump"/>
              </a:rPr>
              <a:t>Приклад 3 використання </a:t>
            </a:r>
            <a:r>
              <a:rPr lang="en-US" dirty="0">
                <a:hlinkClick r:id="rId10" action="ppaction://hlinksldjump"/>
              </a:rPr>
              <a:t>JQuery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11" action="ppaction://hlinksldjump"/>
              </a:rPr>
              <a:t>Приклад 4 використання </a:t>
            </a:r>
            <a:r>
              <a:rPr lang="en-US" dirty="0">
                <a:hlinkClick r:id="rId11" action="ppaction://hlinksldjump"/>
              </a:rPr>
              <a:t>JQuery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12" action="ppaction://hlinksldjump"/>
              </a:rPr>
              <a:t>Рекомендації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13" action="ppaction://hlinksldjump"/>
              </a:rPr>
              <a:t>Джерела 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86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6" y="479970"/>
            <a:ext cx="2863898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Що таке цей таємничий </a:t>
            </a:r>
            <a:r>
              <a:rPr lang="en-US" dirty="0"/>
              <a:t>JQuery?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888509" y="665018"/>
            <a:ext cx="6594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JQuery</a:t>
            </a:r>
            <a:r>
              <a:rPr lang="uk-UA" sz="2000" dirty="0"/>
              <a:t> </a:t>
            </a:r>
            <a:r>
              <a:rPr lang="en-US" sz="2000" dirty="0"/>
              <a:t>- </a:t>
            </a:r>
            <a:r>
              <a:rPr lang="uk-UA" sz="2000" dirty="0"/>
              <a:t>це бібліотека для мови </a:t>
            </a:r>
            <a:r>
              <a:rPr lang="en-US" sz="2000" dirty="0"/>
              <a:t>JavaScript. </a:t>
            </a:r>
            <a:r>
              <a:rPr lang="uk-UA" sz="2000" dirty="0"/>
              <a:t>Яка була заснована для того щоб зробити код сайту «універсальним», тобто, щоб сайт працював стабільно в усіх браузерах.</a:t>
            </a:r>
          </a:p>
          <a:p>
            <a:endParaRPr lang="uk-UA" sz="2000" dirty="0"/>
          </a:p>
          <a:p>
            <a:r>
              <a:rPr lang="uk-UA" sz="2000" dirty="0"/>
              <a:t>Також ще за допомогою бібліотеки </a:t>
            </a:r>
            <a:r>
              <a:rPr lang="en-US" sz="2000" dirty="0"/>
              <a:t>jQuery </a:t>
            </a:r>
            <a:r>
              <a:rPr lang="uk-UA" sz="2000" dirty="0"/>
              <a:t>для</a:t>
            </a:r>
            <a:r>
              <a:rPr lang="en-US" sz="2000" dirty="0"/>
              <a:t> JavaScript</a:t>
            </a:r>
            <a:r>
              <a:rPr lang="uk-UA" sz="2000" dirty="0"/>
              <a:t> змінилися розміри коду. Сам код став менший у розмірах, що стало кращим для самого програміста.  </a:t>
            </a:r>
          </a:p>
          <a:p>
            <a:endParaRPr lang="uk-UA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91" y="4084638"/>
            <a:ext cx="3140508" cy="31405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732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104043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Як підключити </a:t>
            </a:r>
            <a:br>
              <a:rPr lang="uk-UA" dirty="0"/>
            </a:br>
            <a:r>
              <a:rPr lang="en-US" dirty="0"/>
              <a:t>JQuery?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971636" y="479970"/>
            <a:ext cx="4627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Існує кілька способів підключити </a:t>
            </a:r>
            <a:r>
              <a:rPr lang="en-US" dirty="0"/>
              <a:t>jQuery </a:t>
            </a:r>
            <a:r>
              <a:rPr lang="uk-UA" dirty="0"/>
              <a:t>у свій</a:t>
            </a:r>
            <a:r>
              <a:rPr lang="en-US" dirty="0"/>
              <a:t> html</a:t>
            </a:r>
            <a:r>
              <a:rPr lang="uk-UA" dirty="0"/>
              <a:t>-файл.</a:t>
            </a:r>
          </a:p>
          <a:p>
            <a:endParaRPr lang="uk-UA" dirty="0"/>
          </a:p>
          <a:p>
            <a:r>
              <a:rPr lang="uk-UA" dirty="0"/>
              <a:t>Отож, </a:t>
            </a:r>
            <a:r>
              <a:rPr lang="uk-UA" b="1" dirty="0"/>
              <a:t>СПОСІБ 1:</a:t>
            </a:r>
          </a:p>
          <a:p>
            <a:r>
              <a:rPr lang="uk-UA" b="1" dirty="0"/>
              <a:t>	</a:t>
            </a:r>
            <a:r>
              <a:rPr lang="uk-UA" dirty="0"/>
              <a:t>За прямим підключенням бібліотеки у свій проект. </a:t>
            </a:r>
          </a:p>
          <a:p>
            <a:r>
              <a:rPr lang="uk-UA" dirty="0"/>
              <a:t>Для того щоб підключити </a:t>
            </a:r>
            <a:r>
              <a:rPr lang="en-US" dirty="0"/>
              <a:t>jQuery</a:t>
            </a:r>
            <a:r>
              <a:rPr lang="uk-UA" dirty="0"/>
              <a:t> потрібно перейти за посиланням(</a:t>
            </a:r>
            <a:r>
              <a:rPr lang="en-US" dirty="0">
                <a:hlinkClick r:id="rId2"/>
              </a:rPr>
              <a:t>https://jquery.com/</a:t>
            </a:r>
            <a:r>
              <a:rPr lang="uk-UA" dirty="0"/>
              <a:t>)</a:t>
            </a:r>
          </a:p>
          <a:p>
            <a:r>
              <a:rPr lang="uk-UA" dirty="0"/>
              <a:t>На цьому сайті ми бачимо </a:t>
            </a:r>
            <a:r>
              <a:rPr lang="uk-UA" b="1" dirty="0"/>
              <a:t>велику жовту кнопку </a:t>
            </a:r>
            <a:r>
              <a:rPr lang="en-US" b="1" dirty="0"/>
              <a:t>Download jQuery</a:t>
            </a:r>
            <a:r>
              <a:rPr lang="uk-UA" b="1" dirty="0"/>
              <a:t>.</a:t>
            </a:r>
          </a:p>
          <a:p>
            <a:r>
              <a:rPr lang="uk-UA" dirty="0"/>
              <a:t>Потім ми вибираємо версію яка є доступною і </a:t>
            </a:r>
            <a:r>
              <a:rPr lang="uk-UA" b="1" dirty="0"/>
              <a:t>скачуємо файл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55" y="1121642"/>
            <a:ext cx="3389745" cy="1611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11" y="4145762"/>
            <a:ext cx="4754780" cy="224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4" y="5318989"/>
            <a:ext cx="2145146" cy="2145146"/>
          </a:xfrm>
          <a:prstGeom prst="rect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366128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104043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Як підключити </a:t>
            </a:r>
            <a:br>
              <a:rPr lang="uk-UA" dirty="0"/>
            </a:br>
            <a:r>
              <a:rPr lang="en-US" dirty="0"/>
              <a:t>JQuery?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971636" y="229424"/>
            <a:ext cx="462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У самому </a:t>
            </a:r>
            <a:r>
              <a:rPr lang="en-US" dirty="0"/>
              <a:t>html</a:t>
            </a:r>
            <a:r>
              <a:rPr lang="uk-UA" dirty="0"/>
              <a:t> файлі ми підключаємо </a:t>
            </a:r>
            <a:r>
              <a:rPr lang="en-US" dirty="0"/>
              <a:t>jQuery </a:t>
            </a:r>
          </a:p>
          <a:p>
            <a:r>
              <a:rPr lang="uk-UA" dirty="0"/>
              <a:t>за допомогою наступного коду:</a:t>
            </a:r>
            <a:endParaRPr lang="en-US" dirty="0"/>
          </a:p>
          <a:p>
            <a:endParaRPr lang="uk-UA" dirty="0"/>
          </a:p>
          <a:p>
            <a:r>
              <a:rPr lang="uk-UA" dirty="0"/>
              <a:t>Тут ми підключаємо в тезі </a:t>
            </a:r>
            <a:r>
              <a:rPr lang="en-US" b="1" dirty="0"/>
              <a:t>&lt;head&gt;</a:t>
            </a:r>
            <a:endParaRPr lang="uk-UA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71636" y="1524000"/>
            <a:ext cx="431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uk-UA" sz="1600" i="1" dirty="0"/>
              <a:t>&lt;!DOCTYPE </a:t>
            </a:r>
            <a:r>
              <a:rPr lang="uk-UA" sz="1600" i="1" dirty="0" err="1"/>
              <a:t>html</a:t>
            </a:r>
            <a:r>
              <a:rPr lang="uk-UA" sz="1600" i="1" dirty="0"/>
              <a:t>&gt;</a:t>
            </a:r>
            <a:endParaRPr lang="uk-UA" sz="1600" dirty="0"/>
          </a:p>
          <a:p>
            <a:pPr latinLnBrk="1"/>
            <a:r>
              <a:rPr lang="uk-UA" sz="1600" dirty="0"/>
              <a:t>&lt;</a:t>
            </a:r>
            <a:r>
              <a:rPr lang="uk-UA" sz="1600" dirty="0" err="1"/>
              <a:t>html</a:t>
            </a:r>
            <a:r>
              <a:rPr lang="uk-UA" sz="1600" dirty="0"/>
              <a:t> </a:t>
            </a:r>
            <a:r>
              <a:rPr lang="uk-UA" sz="1600" dirty="0" err="1"/>
              <a:t>lang</a:t>
            </a:r>
            <a:r>
              <a:rPr lang="uk-UA" sz="1600" dirty="0"/>
              <a:t>="</a:t>
            </a:r>
            <a:r>
              <a:rPr lang="uk-UA" sz="1600" dirty="0" err="1"/>
              <a:t>en</a:t>
            </a:r>
            <a:r>
              <a:rPr lang="uk-UA" sz="1600" dirty="0"/>
              <a:t>"&gt;</a:t>
            </a:r>
          </a:p>
          <a:p>
            <a:pPr latinLnBrk="1"/>
            <a:r>
              <a:rPr lang="uk-UA" sz="1600" dirty="0"/>
              <a:t>&lt;</a:t>
            </a:r>
            <a:r>
              <a:rPr lang="uk-UA" sz="1600" dirty="0" err="1"/>
              <a:t>head</a:t>
            </a:r>
            <a:r>
              <a:rPr lang="uk-UA" sz="1600" dirty="0"/>
              <a:t>&gt;</a:t>
            </a:r>
          </a:p>
          <a:p>
            <a:pPr latinLnBrk="1"/>
            <a:r>
              <a:rPr lang="uk-UA" sz="1600" dirty="0"/>
              <a:t>&lt;</a:t>
            </a:r>
            <a:r>
              <a:rPr lang="uk-UA" sz="1600" dirty="0" err="1"/>
              <a:t>meta</a:t>
            </a:r>
            <a:r>
              <a:rPr lang="uk-UA" sz="1600" dirty="0"/>
              <a:t> </a:t>
            </a:r>
            <a:r>
              <a:rPr lang="uk-UA" sz="1600" dirty="0" err="1"/>
              <a:t>charset</a:t>
            </a:r>
            <a:r>
              <a:rPr lang="uk-UA" sz="1600" dirty="0"/>
              <a:t>="UTF-8"&gt;</a:t>
            </a:r>
          </a:p>
          <a:p>
            <a:pPr latinLnBrk="1"/>
            <a:r>
              <a:rPr lang="uk-UA" sz="1600" dirty="0"/>
              <a:t>&lt;</a:t>
            </a:r>
            <a:r>
              <a:rPr lang="uk-UA" sz="1600" dirty="0" err="1"/>
              <a:t>title</a:t>
            </a:r>
            <a:r>
              <a:rPr lang="uk-UA" sz="1600" dirty="0"/>
              <a:t>&gt;</a:t>
            </a:r>
            <a:r>
              <a:rPr lang="uk-UA" sz="1600" dirty="0" err="1"/>
              <a:t>Document</a:t>
            </a:r>
            <a:r>
              <a:rPr lang="uk-UA" sz="1600" dirty="0"/>
              <a:t>&lt;/</a:t>
            </a:r>
            <a:r>
              <a:rPr lang="uk-UA" sz="1600" dirty="0" err="1"/>
              <a:t>title</a:t>
            </a:r>
            <a:r>
              <a:rPr lang="uk-UA" sz="1600" dirty="0"/>
              <a:t>&gt;</a:t>
            </a:r>
          </a:p>
          <a:p>
            <a:pPr latinLnBrk="1"/>
            <a:r>
              <a:rPr lang="uk-UA" sz="1600" dirty="0"/>
              <a:t>&lt;!</a:t>
            </a:r>
            <a:r>
              <a:rPr lang="en-US" sz="1600" dirty="0">
                <a:latin typeface="inherit"/>
              </a:rPr>
              <a:t> --</a:t>
            </a:r>
            <a:r>
              <a:rPr lang="uk-UA" sz="1600" dirty="0"/>
              <a:t>Підключаємо бібліотеку--&gt;</a:t>
            </a:r>
          </a:p>
          <a:p>
            <a:pPr latinLnBrk="1"/>
            <a:r>
              <a:rPr lang="uk-UA" sz="1600" b="1" dirty="0"/>
              <a:t>&lt;</a:t>
            </a:r>
            <a:r>
              <a:rPr lang="uk-UA" sz="1600" b="1" dirty="0" err="1"/>
              <a:t>script</a:t>
            </a:r>
            <a:r>
              <a:rPr lang="uk-UA" sz="1600" b="1" dirty="0"/>
              <a:t> </a:t>
            </a:r>
            <a:r>
              <a:rPr lang="uk-UA" sz="1600" b="1" dirty="0" err="1"/>
              <a:t>src</a:t>
            </a:r>
            <a:r>
              <a:rPr lang="uk-UA" sz="1600" b="1" dirty="0"/>
              <a:t>="</a:t>
            </a:r>
            <a:r>
              <a:rPr lang="uk-UA" sz="1600" b="1" dirty="0" err="1"/>
              <a:t>js</a:t>
            </a:r>
            <a:r>
              <a:rPr lang="uk-UA" sz="1600" b="1" dirty="0"/>
              <a:t>/jquery-3.5.1.js"&gt;&lt;/</a:t>
            </a:r>
            <a:r>
              <a:rPr lang="uk-UA" sz="1600" b="1" dirty="0" err="1"/>
              <a:t>script</a:t>
            </a:r>
            <a:r>
              <a:rPr lang="uk-UA" sz="1600" b="1" dirty="0"/>
              <a:t>&gt;</a:t>
            </a:r>
          </a:p>
          <a:p>
            <a:pPr latinLnBrk="1"/>
            <a:r>
              <a:rPr lang="uk-UA" sz="1600" dirty="0"/>
              <a:t>&lt;/</a:t>
            </a:r>
            <a:r>
              <a:rPr lang="uk-UA" sz="1600" dirty="0" err="1"/>
              <a:t>head</a:t>
            </a:r>
            <a:r>
              <a:rPr lang="uk-UA" sz="1600" dirty="0"/>
              <a:t>&gt;</a:t>
            </a:r>
          </a:p>
          <a:p>
            <a:pPr latinLnBrk="1"/>
            <a:r>
              <a:rPr lang="uk-UA" sz="1600" dirty="0"/>
              <a:t>&lt;</a:t>
            </a:r>
            <a:r>
              <a:rPr lang="uk-UA" sz="1600" dirty="0" err="1"/>
              <a:t>body</a:t>
            </a:r>
            <a:r>
              <a:rPr lang="uk-UA" sz="1600" dirty="0"/>
              <a:t>&gt;</a:t>
            </a:r>
          </a:p>
          <a:p>
            <a:pPr latinLnBrk="1"/>
            <a:r>
              <a:rPr lang="uk-UA" sz="1600" dirty="0"/>
              <a:t>&lt;/</a:t>
            </a:r>
            <a:r>
              <a:rPr lang="uk-UA" sz="1600" dirty="0" err="1"/>
              <a:t>body</a:t>
            </a:r>
            <a:r>
              <a:rPr lang="uk-UA" sz="1600" dirty="0"/>
              <a:t>&gt;</a:t>
            </a:r>
          </a:p>
          <a:p>
            <a:pPr latinLnBrk="1"/>
            <a:r>
              <a:rPr lang="uk-UA" sz="1600" dirty="0"/>
              <a:t>&lt;/</a:t>
            </a:r>
            <a:r>
              <a:rPr lang="uk-UA" sz="1600" dirty="0" err="1"/>
              <a:t>html</a:t>
            </a:r>
            <a:r>
              <a:rPr lang="uk-UA" sz="1600" dirty="0"/>
              <a:t>&gt;</a:t>
            </a:r>
          </a:p>
          <a:p>
            <a:endParaRPr lang="uk-UA" dirty="0"/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97488"/>
              </p:ext>
            </p:extLst>
          </p:nvPr>
        </p:nvGraphicFramePr>
        <p:xfrm>
          <a:off x="6183607" y="3937462"/>
          <a:ext cx="4447448" cy="2773680"/>
        </p:xfrm>
        <a:graphic>
          <a:graphicData uri="http://schemas.openxmlformats.org/drawingml/2006/table">
            <a:tbl>
              <a:tblPr/>
              <a:tblGrid>
                <a:gridCol w="4447448">
                  <a:extLst>
                    <a:ext uri="{9D8B030D-6E8A-4147-A177-3AD203B41FA5}">
                      <a16:colId xmlns:a16="http://schemas.microsoft.com/office/drawing/2014/main" val="200475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&lt;html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&lt;meta charset="UTF-8"&gt;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&lt;title&gt;Document&lt;/title&gt;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&lt;!--</a:t>
                      </a:r>
                      <a:r>
                        <a:rPr lang="uk-UA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Підключаємо бібліотеку--&gt;</a:t>
                      </a:r>
                    </a:p>
                    <a:p>
                      <a:pPr marL="0" algn="l" defTabSz="457200" rtl="0" eaLnBrk="1" latinLnBrk="1" hangingPunct="1"/>
                      <a:r>
                        <a:rPr lang="uk-U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uk-UA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</a:t>
                      </a:r>
                      <a:r>
                        <a:rPr lang="uk-U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uk-U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uk-UA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uk-U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/jquery-3.5.1.js"&gt;&lt;/</a:t>
                      </a:r>
                      <a:r>
                        <a:rPr lang="uk-UA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</a:t>
                      </a:r>
                      <a:r>
                        <a:rPr lang="uk-UA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pPr marL="0" algn="l" defTabSz="457200" rtl="0" eaLnBrk="1" fontAlgn="t" latinLnBrk="1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665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1637" y="4632543"/>
            <a:ext cx="186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Це є приклад альтернативного підключення </a:t>
            </a:r>
            <a:r>
              <a:rPr lang="en-US" dirty="0"/>
              <a:t>jQuery </a:t>
            </a:r>
            <a:r>
              <a:rPr lang="uk-UA" dirty="0"/>
              <a:t>у тезі </a:t>
            </a:r>
          </a:p>
          <a:p>
            <a:r>
              <a:rPr lang="en-US" b="1" dirty="0"/>
              <a:t>&lt;body&gt;</a:t>
            </a:r>
            <a:endParaRPr lang="uk-UA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4" y="5318989"/>
            <a:ext cx="2145146" cy="2145146"/>
          </a:xfrm>
          <a:prstGeom prst="rect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72" y="1350400"/>
            <a:ext cx="3663502" cy="2237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021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104043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Як підключити </a:t>
            </a:r>
            <a:br>
              <a:rPr lang="uk-UA" dirty="0"/>
            </a:br>
            <a:r>
              <a:rPr lang="en-US" dirty="0"/>
              <a:t>JQuery?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971636" y="479970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СПОСІБ 2. </a:t>
            </a:r>
            <a:r>
              <a:rPr lang="uk-UA" dirty="0"/>
              <a:t>Підключаємо бібліотеку через посилання.</a:t>
            </a:r>
            <a:endParaRPr lang="uk-UA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54764" y="1330036"/>
            <a:ext cx="4221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Спосіб для підключення </a:t>
            </a:r>
            <a:r>
              <a:rPr lang="en-US" dirty="0"/>
              <a:t>jQuery </a:t>
            </a:r>
            <a:r>
              <a:rPr lang="uk-UA" dirty="0"/>
              <a:t>через посилання є актуальним для невеликих проектів, адже при підключенні через посилання сам файл </a:t>
            </a:r>
            <a:r>
              <a:rPr lang="en-US" dirty="0"/>
              <a:t>jQuery </a:t>
            </a:r>
            <a:r>
              <a:rPr lang="uk-UA" dirty="0"/>
              <a:t>не знаходиться у нас на пристрої.</a:t>
            </a:r>
          </a:p>
          <a:p>
            <a:endParaRPr lang="uk-UA" dirty="0"/>
          </a:p>
          <a:p>
            <a:r>
              <a:rPr lang="uk-UA" dirty="0"/>
              <a:t>Одне з таких посилань:</a:t>
            </a:r>
          </a:p>
          <a:p>
            <a:endParaRPr lang="uk-UA" dirty="0"/>
          </a:p>
          <a:p>
            <a:r>
              <a:rPr lang="en-US" dirty="0">
                <a:hlinkClick r:id="rId2"/>
              </a:rPr>
              <a:t>https://ajax.googleapis.com/ajax/libs/jquery/</a:t>
            </a:r>
            <a:r>
              <a:rPr lang="uk-UA" dirty="0">
                <a:hlinkClick r:id="rId2"/>
              </a:rPr>
              <a:t>3.5.1</a:t>
            </a:r>
            <a:r>
              <a:rPr lang="en-US" dirty="0">
                <a:hlinkClick r:id="rId2"/>
              </a:rPr>
              <a:t>/jquery.min.js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38" y="2499590"/>
            <a:ext cx="2847975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4" y="5318989"/>
            <a:ext cx="2145146" cy="2145146"/>
          </a:xfrm>
          <a:prstGeom prst="rect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170711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104043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Як підключити </a:t>
            </a:r>
            <a:br>
              <a:rPr lang="uk-UA" dirty="0"/>
            </a:br>
            <a:r>
              <a:rPr lang="en-US" dirty="0"/>
              <a:t>JQuery?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971636" y="229424"/>
            <a:ext cx="462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У самому </a:t>
            </a:r>
            <a:r>
              <a:rPr lang="en-US" dirty="0"/>
              <a:t>html</a:t>
            </a:r>
            <a:r>
              <a:rPr lang="uk-UA" dirty="0"/>
              <a:t> файлі ми підключаємо </a:t>
            </a:r>
            <a:r>
              <a:rPr lang="en-US" dirty="0"/>
              <a:t>jQuery </a:t>
            </a:r>
          </a:p>
          <a:p>
            <a:r>
              <a:rPr lang="uk-UA" dirty="0"/>
              <a:t>за допомогою наступного коду:</a:t>
            </a:r>
            <a:endParaRPr lang="en-US" dirty="0"/>
          </a:p>
          <a:p>
            <a:endParaRPr lang="uk-UA" dirty="0"/>
          </a:p>
          <a:p>
            <a:r>
              <a:rPr lang="uk-UA" dirty="0"/>
              <a:t>Тут ми підключаємо в тезі </a:t>
            </a:r>
            <a:r>
              <a:rPr lang="en-US" b="1" dirty="0"/>
              <a:t>&lt;head&gt;</a:t>
            </a:r>
            <a:endParaRPr lang="uk-UA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71636" y="1524000"/>
            <a:ext cx="43133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600" i="1" dirty="0"/>
              <a:t>&lt;!DOCTYPE html&gt;</a:t>
            </a:r>
          </a:p>
          <a:p>
            <a:pPr latinLnBrk="1"/>
            <a:r>
              <a:rPr lang="en-US" sz="1600" i="1" dirty="0"/>
              <a:t>&lt;html </a:t>
            </a:r>
            <a:r>
              <a:rPr lang="en-US" sz="1600" i="1" dirty="0" err="1"/>
              <a:t>lang</a:t>
            </a:r>
            <a:r>
              <a:rPr lang="en-US" sz="1600" i="1" dirty="0"/>
              <a:t>="</a:t>
            </a:r>
            <a:r>
              <a:rPr lang="en-US" sz="1600" i="1" dirty="0" err="1"/>
              <a:t>en</a:t>
            </a:r>
            <a:r>
              <a:rPr lang="en-US" sz="1600" i="1" dirty="0"/>
              <a:t>"&gt;</a:t>
            </a:r>
          </a:p>
          <a:p>
            <a:pPr latinLnBrk="1"/>
            <a:r>
              <a:rPr lang="en-US" sz="1600" i="1" dirty="0"/>
              <a:t>&lt;head&gt;</a:t>
            </a:r>
          </a:p>
          <a:p>
            <a:pPr latinLnBrk="1"/>
            <a:r>
              <a:rPr lang="en-US" sz="1600" i="1" dirty="0"/>
              <a:t>&lt;meta charset="UTF-8"&gt;</a:t>
            </a:r>
          </a:p>
          <a:p>
            <a:pPr latinLnBrk="1"/>
            <a:r>
              <a:rPr lang="en-US" sz="1600" i="1" dirty="0"/>
              <a:t>&lt;title&gt;Document&lt;/title&gt;</a:t>
            </a:r>
          </a:p>
          <a:p>
            <a:pPr latinLnBrk="1"/>
            <a:r>
              <a:rPr lang="en-US" sz="1600" i="1" dirty="0"/>
              <a:t>&lt;!--</a:t>
            </a:r>
            <a:r>
              <a:rPr lang="uk-UA" sz="1600" i="1" dirty="0"/>
              <a:t>Підключаємо бібліотеку--&gt;</a:t>
            </a:r>
          </a:p>
          <a:p>
            <a:pPr latinLnBrk="1"/>
            <a:r>
              <a:rPr lang="uk-UA" sz="1600" b="1" i="1" dirty="0"/>
              <a:t>&lt;</a:t>
            </a:r>
            <a:r>
              <a:rPr lang="en-US" sz="1600" b="1" i="1" dirty="0"/>
              <a:t>script </a:t>
            </a:r>
            <a:r>
              <a:rPr lang="en-US" sz="1600" b="1" i="1" dirty="0" err="1"/>
              <a:t>src</a:t>
            </a:r>
            <a:r>
              <a:rPr lang="en-US" sz="1600" b="1" i="1" dirty="0"/>
              <a:t>="https://ajax.googleapis.com/ajax/libs/</a:t>
            </a:r>
            <a:r>
              <a:rPr lang="en-US" sz="1600" b="1" i="1" dirty="0" err="1"/>
              <a:t>jquery</a:t>
            </a:r>
            <a:r>
              <a:rPr lang="en-US" sz="1600" b="1" i="1" dirty="0"/>
              <a:t>/</a:t>
            </a:r>
            <a:r>
              <a:rPr lang="uk-UA" sz="1600" b="1" i="1" dirty="0"/>
              <a:t>3.5.1</a:t>
            </a:r>
            <a:r>
              <a:rPr lang="en-US" sz="1600" b="1" i="1" dirty="0"/>
              <a:t>/jquery.min.js"&gt;&lt;/script&gt;</a:t>
            </a:r>
          </a:p>
          <a:p>
            <a:pPr latinLnBrk="1"/>
            <a:r>
              <a:rPr lang="en-US" sz="1600" i="1" dirty="0"/>
              <a:t>&lt;/head&gt;</a:t>
            </a:r>
          </a:p>
          <a:p>
            <a:pPr latinLnBrk="1"/>
            <a:r>
              <a:rPr lang="en-US" sz="1600" i="1" dirty="0"/>
              <a:t>&lt;body&gt;</a:t>
            </a:r>
          </a:p>
          <a:p>
            <a:pPr latinLnBrk="1"/>
            <a:r>
              <a:rPr lang="en-US" sz="1600" i="1" dirty="0"/>
              <a:t>&lt;/body&gt;</a:t>
            </a:r>
          </a:p>
          <a:p>
            <a:pPr latinLnBrk="1"/>
            <a:r>
              <a:rPr lang="en-US" sz="1600" i="1" dirty="0"/>
              <a:t>&lt;/html&gt;</a:t>
            </a:r>
          </a:p>
          <a:p>
            <a:endParaRPr lang="uk-UA" dirty="0"/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4263"/>
              </p:ext>
            </p:extLst>
          </p:nvPr>
        </p:nvGraphicFramePr>
        <p:xfrm>
          <a:off x="6128327" y="3743498"/>
          <a:ext cx="4447448" cy="3017520"/>
        </p:xfrm>
        <a:graphic>
          <a:graphicData uri="http://schemas.openxmlformats.org/drawingml/2006/table">
            <a:tbl>
              <a:tblPr/>
              <a:tblGrid>
                <a:gridCol w="4447448">
                  <a:extLst>
                    <a:ext uri="{9D8B030D-6E8A-4147-A177-3AD203B41FA5}">
                      <a16:colId xmlns:a16="http://schemas.microsoft.com/office/drawing/2014/main" val="200475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&lt;html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&lt;meta charset="UTF-8"&gt;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&lt;title&gt;Document&lt;/title&gt;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pPr latinLnBrk="1"/>
                      <a:r>
                        <a:rPr lang="en-US" sz="1600" i="1" dirty="0"/>
                        <a:t>&lt;!--</a:t>
                      </a:r>
                      <a:r>
                        <a:rPr lang="uk-UA" sz="1600" i="1" dirty="0"/>
                        <a:t>Підключаємо бібліотеку--&gt;</a:t>
                      </a:r>
                    </a:p>
                    <a:p>
                      <a:pPr latinLnBrk="1"/>
                      <a:r>
                        <a:rPr lang="uk-UA" sz="1600" b="1" i="1" dirty="0"/>
                        <a:t>&lt;</a:t>
                      </a:r>
                      <a:r>
                        <a:rPr lang="en-US" sz="1600" b="1" i="1" dirty="0"/>
                        <a:t>script </a:t>
                      </a:r>
                      <a:r>
                        <a:rPr lang="en-US" sz="1600" b="1" i="1" dirty="0" err="1"/>
                        <a:t>src</a:t>
                      </a:r>
                      <a:r>
                        <a:rPr lang="en-US" sz="1600" b="1" i="1" dirty="0"/>
                        <a:t>="https://ajax.googleapis.com/ajax/libs/</a:t>
                      </a:r>
                      <a:r>
                        <a:rPr lang="en-US" sz="1600" b="1" i="1" dirty="0" err="1"/>
                        <a:t>jquery</a:t>
                      </a:r>
                      <a:r>
                        <a:rPr lang="en-US" sz="1600" b="1" i="1" dirty="0"/>
                        <a:t>/</a:t>
                      </a:r>
                      <a:r>
                        <a:rPr lang="uk-UA" sz="1600" b="1" i="1" dirty="0"/>
                        <a:t>3.5.1</a:t>
                      </a:r>
                      <a:r>
                        <a:rPr lang="en-US" sz="1600" b="1" i="1" dirty="0"/>
                        <a:t>/jquery.min.js"&gt;&lt;/script&gt;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pPr latinLnBrk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665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1637" y="4632543"/>
            <a:ext cx="186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Це є приклад альтернативного підключення </a:t>
            </a:r>
            <a:r>
              <a:rPr lang="en-US" dirty="0"/>
              <a:t>jQuery </a:t>
            </a:r>
            <a:r>
              <a:rPr lang="uk-UA" dirty="0"/>
              <a:t>у тезі </a:t>
            </a:r>
          </a:p>
          <a:p>
            <a:r>
              <a:rPr lang="en-US" b="1" dirty="0"/>
              <a:t>&lt;body&gt;</a:t>
            </a:r>
            <a:endParaRPr lang="uk-UA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4" y="5318989"/>
            <a:ext cx="2145146" cy="2145146"/>
          </a:xfrm>
          <a:prstGeom prst="rect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8" y="1524000"/>
            <a:ext cx="5300882" cy="1308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490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104043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Синтез бібліотеки</a:t>
            </a:r>
            <a:br>
              <a:rPr lang="uk-UA" dirty="0"/>
            </a:br>
            <a:r>
              <a:rPr lang="en-US" dirty="0"/>
              <a:t>JQuery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971636" y="229424"/>
            <a:ext cx="4627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В усіх командах </a:t>
            </a:r>
            <a:r>
              <a:rPr lang="en-US" sz="2000" dirty="0"/>
              <a:t>jQuery</a:t>
            </a:r>
            <a:r>
              <a:rPr lang="uk-UA" sz="2000" dirty="0"/>
              <a:t> використовуються </a:t>
            </a:r>
            <a:r>
              <a:rPr lang="uk-UA" sz="2000" dirty="0">
                <a:solidFill>
                  <a:schemeClr val="accent1">
                    <a:lumMod val="50000"/>
                  </a:schemeClr>
                </a:solidFill>
              </a:rPr>
              <a:t>селектори*</a:t>
            </a:r>
            <a:r>
              <a:rPr lang="uk-UA" sz="2000" dirty="0"/>
              <a:t>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1636" y="1200629"/>
            <a:ext cx="70619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Ось декілька прикладів використання </a:t>
            </a:r>
            <a:r>
              <a:rPr lang="en-US" sz="2000" dirty="0"/>
              <a:t>jQuery</a:t>
            </a:r>
          </a:p>
          <a:p>
            <a:endParaRPr lang="en-US" sz="2000" dirty="0"/>
          </a:p>
          <a:p>
            <a:r>
              <a:rPr lang="en-US" sz="2000" dirty="0"/>
              <a:t>$("p") - </a:t>
            </a:r>
            <a:r>
              <a:rPr lang="uk-UA" sz="2000" dirty="0"/>
              <a:t>вибрати всі &lt;</a:t>
            </a:r>
            <a:r>
              <a:rPr lang="en-US" sz="2000" dirty="0"/>
              <a:t>p&gt; </a:t>
            </a:r>
            <a:r>
              <a:rPr lang="uk-UA" sz="2000" dirty="0"/>
              <a:t>елементи.</a:t>
            </a:r>
          </a:p>
          <a:p>
            <a:r>
              <a:rPr lang="uk-UA" sz="2000" dirty="0"/>
              <a:t>$(".</a:t>
            </a:r>
            <a:r>
              <a:rPr lang="en-US" sz="2000" dirty="0"/>
              <a:t>test") - </a:t>
            </a:r>
            <a:r>
              <a:rPr lang="uk-UA" sz="2000" dirty="0"/>
              <a:t>вибрати елементи де </a:t>
            </a:r>
            <a:r>
              <a:rPr lang="en-US" sz="2000" dirty="0"/>
              <a:t>class="test".</a:t>
            </a:r>
          </a:p>
          <a:p>
            <a:r>
              <a:rPr lang="en-US" sz="2000" dirty="0"/>
              <a:t>$("#test") - </a:t>
            </a:r>
            <a:r>
              <a:rPr lang="uk-UA" sz="2000" dirty="0"/>
              <a:t>вибрати по ідентифікатору</a:t>
            </a:r>
          </a:p>
          <a:p>
            <a:r>
              <a:rPr lang="uk-UA" sz="2000" dirty="0"/>
              <a:t>$("*") - вибрати всі елементи</a:t>
            </a:r>
          </a:p>
          <a:p>
            <a:r>
              <a:rPr lang="uk-UA" sz="2000" dirty="0"/>
              <a:t>$(</a:t>
            </a:r>
            <a:r>
              <a:rPr lang="en-US" sz="2000" dirty="0"/>
              <a:t>this) - </a:t>
            </a:r>
            <a:r>
              <a:rPr lang="uk-UA" sz="2000" dirty="0"/>
              <a:t>вибрати поточній </a:t>
            </a:r>
            <a:r>
              <a:rPr lang="en-US" sz="2000" dirty="0"/>
              <a:t>HTML </a:t>
            </a:r>
            <a:r>
              <a:rPr lang="uk-UA" sz="2000" dirty="0"/>
              <a:t>елемент</a:t>
            </a:r>
          </a:p>
          <a:p>
            <a:r>
              <a:rPr lang="uk-UA" sz="2000" dirty="0"/>
              <a:t>$("</a:t>
            </a:r>
            <a:r>
              <a:rPr lang="en-US" sz="2000" dirty="0" err="1"/>
              <a:t>p.intro</a:t>
            </a:r>
            <a:r>
              <a:rPr lang="en-US" sz="2000" dirty="0"/>
              <a:t>") - </a:t>
            </a:r>
            <a:r>
              <a:rPr lang="uk-UA" sz="2000" dirty="0"/>
              <a:t>вибрати всі &lt;</a:t>
            </a:r>
            <a:r>
              <a:rPr lang="en-US" sz="2000" dirty="0"/>
              <a:t>p&gt; </a:t>
            </a:r>
            <a:r>
              <a:rPr lang="uk-UA" sz="2000" dirty="0"/>
              <a:t>елементи з </a:t>
            </a:r>
            <a:r>
              <a:rPr lang="en-US" sz="2000" dirty="0"/>
              <a:t>class="intro"</a:t>
            </a:r>
          </a:p>
          <a:p>
            <a:r>
              <a:rPr lang="en-US" sz="2000" dirty="0"/>
              <a:t>$("p:first") - </a:t>
            </a:r>
            <a:r>
              <a:rPr lang="uk-UA" sz="2000" dirty="0"/>
              <a:t>вибрати перший &lt;</a:t>
            </a:r>
            <a:r>
              <a:rPr lang="en-US" sz="2000" dirty="0"/>
              <a:t>p&gt; </a:t>
            </a:r>
            <a:r>
              <a:rPr lang="uk-UA" sz="2000" dirty="0"/>
              <a:t>елемент</a:t>
            </a:r>
          </a:p>
          <a:p>
            <a:r>
              <a:rPr lang="uk-UA" sz="2000" dirty="0"/>
              <a:t>$("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li:first</a:t>
            </a:r>
            <a:r>
              <a:rPr lang="en-US" sz="2000" dirty="0"/>
              <a:t>") - </a:t>
            </a:r>
            <a:r>
              <a:rPr lang="uk-UA" sz="2000" dirty="0"/>
              <a:t>вибрати перший &lt;</a:t>
            </a:r>
            <a:r>
              <a:rPr lang="en-US" sz="2000" dirty="0"/>
              <a:t>li&gt; </a:t>
            </a:r>
            <a:r>
              <a:rPr lang="uk-UA" sz="2000" dirty="0"/>
              <a:t>елемент в &lt;</a:t>
            </a:r>
            <a:r>
              <a:rPr lang="en-US" sz="2000" dirty="0" err="1"/>
              <a:t>ul</a:t>
            </a:r>
            <a:r>
              <a:rPr lang="en-US" sz="2000" dirty="0"/>
              <a:t>&gt; </a:t>
            </a:r>
            <a:r>
              <a:rPr lang="uk-UA" sz="2000" dirty="0"/>
              <a:t>елементі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4" y="5318989"/>
            <a:ext cx="2145146" cy="2145146"/>
          </a:xfrm>
          <a:prstGeom prst="rect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3" name="TextBox 2"/>
          <p:cNvSpPr txBox="1"/>
          <p:nvPr/>
        </p:nvSpPr>
        <p:spPr>
          <a:xfrm>
            <a:off x="3740727" y="5772727"/>
            <a:ext cx="532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селектори </a:t>
            </a:r>
            <a:r>
              <a:rPr lang="uk-UA" dirty="0"/>
              <a:t>-  лінійні </a:t>
            </a:r>
            <a:r>
              <a:rPr lang="uk-UA" altLang="uk-UA" dirty="0">
                <a:solidFill>
                  <a:srgbClr val="222222"/>
                </a:solidFill>
                <a:latin typeface="inherit"/>
              </a:rPr>
              <a:t>вирази, за допомогою яких задаються умови пошуку елементів DOM на сторінці</a:t>
            </a:r>
            <a:r>
              <a:rPr lang="uk-UA" altLang="uk-UA" sz="600" dirty="0"/>
              <a:t> </a:t>
            </a:r>
            <a:endParaRPr lang="uk-UA" altLang="uk-UA" sz="1400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22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065" y="479970"/>
            <a:ext cx="3353425" cy="5911592"/>
          </a:xfrm>
          <a:ln w="28575" cap="rnd">
            <a:solidFill>
              <a:schemeClr val="tx1">
                <a:lumMod val="95000"/>
                <a:lumOff val="5000"/>
                <a:alpha val="90000"/>
              </a:schemeClr>
            </a:solidFill>
            <a:prstDash val="solid"/>
            <a:bevel/>
          </a:ln>
        </p:spPr>
        <p:txBody>
          <a:bodyPr/>
          <a:lstStyle/>
          <a:p>
            <a:r>
              <a:rPr lang="uk-UA" dirty="0"/>
              <a:t>Приклад використання </a:t>
            </a:r>
            <a:r>
              <a:rPr lang="en-US" dirty="0"/>
              <a:t>JQuery</a:t>
            </a:r>
            <a:endParaRPr lang="uk-U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3310" y="479970"/>
            <a:ext cx="68072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dirty="0"/>
              <a:t>Зазвичай об’єкти шукають з метою здійснити з ними певні перетворення.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/>
              <a:t>Наприклад, змінити елементи стилю, використовуючи метод </a:t>
            </a:r>
            <a:r>
              <a:rPr lang="uk-UA" altLang="uk-UA" dirty="0" err="1"/>
              <a:t>css</a:t>
            </a:r>
            <a:r>
              <a:rPr lang="uk-UA" altLang="uk-UA" dirty="0"/>
              <a:t>():</a:t>
            </a:r>
            <a:br>
              <a:rPr lang="uk-UA" altLang="uk-UA" dirty="0"/>
            </a:br>
            <a:br>
              <a:rPr lang="uk-UA" altLang="uk-UA" dirty="0"/>
            </a:br>
            <a:r>
              <a:rPr lang="uk-UA" altLang="uk-UA" dirty="0" err="1"/>
              <a:t>css</a:t>
            </a:r>
            <a:r>
              <a:rPr lang="uk-UA" altLang="uk-UA" dirty="0"/>
              <a:t>( властивість ) — одержання величини властивості;</a:t>
            </a:r>
            <a:br>
              <a:rPr lang="uk-UA" altLang="uk-UA" dirty="0"/>
            </a:br>
            <a:r>
              <a:rPr lang="uk-UA" altLang="uk-UA" dirty="0" err="1"/>
              <a:t>css</a:t>
            </a:r>
            <a:r>
              <a:rPr lang="uk-UA" altLang="uk-UA" dirty="0"/>
              <a:t>( властивість, величина ) — надати властивості величину;</a:t>
            </a:r>
            <a:br>
              <a:rPr lang="uk-UA" altLang="uk-UA" dirty="0"/>
            </a:br>
            <a:r>
              <a:rPr lang="uk-UA" altLang="uk-UA" dirty="0" err="1"/>
              <a:t>css</a:t>
            </a:r>
            <a:r>
              <a:rPr lang="uk-UA" altLang="uk-UA" dirty="0"/>
              <a:t>( властивість1: величина1,</a:t>
            </a:r>
            <a:br>
              <a:rPr lang="uk-UA" altLang="uk-UA" dirty="0"/>
            </a:br>
            <a:r>
              <a:rPr lang="uk-UA" altLang="uk-UA" dirty="0"/>
              <a:t>     властивість2: величина2, … ) — надати величини кільком властивостям.</a:t>
            </a:r>
            <a:br>
              <a:rPr lang="uk-UA" altLang="uk-UA" dirty="0"/>
            </a:br>
            <a:br>
              <a:rPr lang="uk-UA" altLang="uk-UA" dirty="0"/>
            </a:br>
            <a:r>
              <a:rPr lang="uk-UA" altLang="uk-UA" dirty="0"/>
              <a:t>Приклад: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/>
              <a:t>$("#</a:t>
            </a:r>
            <a:r>
              <a:rPr lang="uk-UA" altLang="uk-UA" dirty="0" err="1"/>
              <a:t>my</a:t>
            </a:r>
            <a:r>
              <a:rPr lang="uk-UA" altLang="uk-UA" dirty="0"/>
              <a:t>").</a:t>
            </a:r>
            <a:r>
              <a:rPr lang="uk-UA" altLang="uk-UA" dirty="0" err="1"/>
              <a:t>css</a:t>
            </a:r>
            <a:r>
              <a:rPr lang="uk-UA" altLang="uk-UA" dirty="0"/>
              <a:t>('</a:t>
            </a:r>
            <a:r>
              <a:rPr lang="uk-UA" altLang="uk-UA" dirty="0" err="1"/>
              <a:t>color</a:t>
            </a:r>
            <a:r>
              <a:rPr lang="uk-UA" altLang="uk-UA" dirty="0"/>
              <a:t>') // одержати величину кольору шрифту // об’єкту з ідентифікатором </a:t>
            </a:r>
            <a:r>
              <a:rPr lang="uk-UA" altLang="uk-UA" dirty="0" err="1"/>
              <a:t>my</a:t>
            </a:r>
            <a:r>
              <a:rPr lang="uk-UA" altLang="uk-UA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/>
              <a:t>$("div").</a:t>
            </a:r>
            <a:r>
              <a:rPr lang="uk-UA" altLang="uk-UA" dirty="0" err="1"/>
              <a:t>css</a:t>
            </a:r>
            <a:r>
              <a:rPr lang="uk-UA" altLang="uk-UA" dirty="0"/>
              <a:t>('</a:t>
            </a:r>
            <a:r>
              <a:rPr lang="uk-UA" altLang="uk-UA" dirty="0" err="1"/>
              <a:t>color</a:t>
            </a:r>
            <a:r>
              <a:rPr lang="uk-UA" altLang="uk-UA" dirty="0"/>
              <a:t>', '</a:t>
            </a:r>
            <a:r>
              <a:rPr lang="uk-UA" altLang="uk-UA" dirty="0" err="1"/>
              <a:t>red</a:t>
            </a:r>
            <a:r>
              <a:rPr lang="uk-UA" altLang="uk-UA" dirty="0"/>
              <a:t>') // змінити колір шрифту блоків div на червоний $("div").</a:t>
            </a:r>
            <a:r>
              <a:rPr lang="uk-UA" altLang="uk-UA" dirty="0" err="1"/>
              <a:t>css</a:t>
            </a:r>
            <a:r>
              <a:rPr lang="uk-UA" altLang="uk-UA" dirty="0"/>
              <a:t>({  // у блоках div змінити: '</a:t>
            </a:r>
            <a:r>
              <a:rPr lang="uk-UA" altLang="uk-UA" dirty="0" err="1"/>
              <a:t>color</a:t>
            </a:r>
            <a:r>
              <a:rPr lang="uk-UA" altLang="uk-UA" dirty="0"/>
              <a:t>':'</a:t>
            </a:r>
            <a:r>
              <a:rPr lang="uk-UA" altLang="uk-UA" dirty="0" err="1"/>
              <a:t>red</a:t>
            </a:r>
            <a:r>
              <a:rPr lang="uk-UA" altLang="uk-UA" dirty="0"/>
              <a:t>',      // колір шрифту на червоний 'font-size':'14pt',  // розмір шрифту на 14 пунктів 'margin-left':'10px' // ширину поля зліва на 10 пікселів })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99556">
                        <a14:foregroundMark x1="37778" y1="51111" x2="37778" y2="51111"/>
                        <a14:foregroundMark x1="56889" y1="50667" x2="56889" y2="50667"/>
                        <a14:foregroundMark x1="72444" y1="50222" x2="72444" y2="50222"/>
                        <a14:foregroundMark x1="84889" y1="48000" x2="84889" y2="48000"/>
                        <a14:foregroundMark x1="9778" y1="48889" x2="9778" y2="48889"/>
                        <a14:foregroundMark x1="10222" y1="37778" x2="10222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54" y="5318989"/>
            <a:ext cx="2145146" cy="2145146"/>
          </a:xfrm>
          <a:prstGeom prst="rect">
            <a:avLst/>
          </a:prstGeom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3146177311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плинка">
  <a:themeElements>
    <a:clrScheme name="Краплинка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раплинк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раплинка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TM04033925[[fn=Краплинка]]</Template>
  <TotalTime>352</TotalTime>
  <Words>1266</Words>
  <Application>Microsoft Office PowerPoint</Application>
  <PresentationFormat>Широкий екран</PresentationFormat>
  <Paragraphs>154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inherit</vt:lpstr>
      <vt:lpstr>SFMono-Regular</vt:lpstr>
      <vt:lpstr>Tw Cen MT</vt:lpstr>
      <vt:lpstr>Краплинка</vt:lpstr>
      <vt:lpstr>Знайомство  з  JQuery</vt:lpstr>
      <vt:lpstr>Зміст</vt:lpstr>
      <vt:lpstr>Що таке цей таємничий JQuery?</vt:lpstr>
      <vt:lpstr>Як підключити  JQuery?</vt:lpstr>
      <vt:lpstr>Як підключити  JQuery?</vt:lpstr>
      <vt:lpstr>Як підключити  JQuery?</vt:lpstr>
      <vt:lpstr>Як підключити  JQuery?</vt:lpstr>
      <vt:lpstr>Синтез бібліотеки JQuery</vt:lpstr>
      <vt:lpstr>Приклад використання JQuery</vt:lpstr>
      <vt:lpstr>Приклад використання JQuery</vt:lpstr>
      <vt:lpstr>Кілька Прикладів використання JQuery</vt:lpstr>
      <vt:lpstr>Кілька Прикладів використання JQuery</vt:lpstr>
      <vt:lpstr>Кілька Прикладів використання JQuery</vt:lpstr>
      <vt:lpstr>Кілька Прикладів використання JQuery</vt:lpstr>
      <vt:lpstr>Рекомендую для перегляду додатковий матеріал:</vt:lpstr>
      <vt:lpstr>Використані Джерела: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Знайомство  з  JQuery</dc:title>
  <dc:creator>Назар</dc:creator>
  <cp:lastModifiedBy>Ольга Кравець</cp:lastModifiedBy>
  <cp:revision>26</cp:revision>
  <dcterms:created xsi:type="dcterms:W3CDTF">2020-11-03T15:32:31Z</dcterms:created>
  <dcterms:modified xsi:type="dcterms:W3CDTF">2020-11-09T11:06:43Z</dcterms:modified>
</cp:coreProperties>
</file>