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9" r:id="rId19"/>
    <p:sldId id="306" r:id="rId20"/>
    <p:sldId id="305" r:id="rId21"/>
    <p:sldId id="307" r:id="rId22"/>
    <p:sldId id="285" r:id="rId2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10DAE-D5B8-48BC-BECA-F2FF19CE115F}" type="datetimeFigureOut">
              <a:rPr lang="uk-UA" smtClean="0"/>
              <a:pPr/>
              <a:t>08.10.2018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97A3-ADBF-4774-8DE4-AF008638210E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9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Перетворення розподілу ймовірностей</a:t>
            </a:r>
            <a:endParaRPr lang="uk-UA" dirty="0"/>
          </a:p>
        </p:txBody>
      </p:sp>
      <p:sp>
        <p:nvSpPr>
          <p:cNvPr id="3" name="Shape 403"/>
          <p:cNvSpPr txBox="1"/>
          <p:nvPr/>
        </p:nvSpPr>
        <p:spPr>
          <a:xfrm>
            <a:off x="2846087" y="4043802"/>
            <a:ext cx="3451800" cy="74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72230"/>
          </a:xfrm>
        </p:spPr>
        <p:txBody>
          <a:bodyPr>
            <a:normAutofit/>
          </a:bodyPr>
          <a:lstStyle/>
          <a:p>
            <a:r>
              <a:rPr lang="en-US" dirty="0" smtClean="0"/>
              <a:t>x, y – </a:t>
            </a:r>
            <a:r>
              <a:rPr lang="uk-UA" dirty="0" smtClean="0"/>
              <a:t>значення </a:t>
            </a:r>
            <a:r>
              <a:rPr lang="el-GR" dirty="0" smtClean="0"/>
              <a:t>ξ</a:t>
            </a:r>
            <a:r>
              <a:rPr lang="uk-UA" dirty="0" smtClean="0"/>
              <a:t> і </a:t>
            </a:r>
            <a:r>
              <a:rPr lang="el-GR" dirty="0" smtClean="0"/>
              <a:t>η</a:t>
            </a:r>
            <a:endParaRPr lang="uk-UA" dirty="0" smtClean="0"/>
          </a:p>
          <a:p>
            <a:endParaRPr lang="uk-UA" sz="3200" dirty="0" smtClean="0"/>
          </a:p>
          <a:p>
            <a:endParaRPr lang="uk-UA" dirty="0" smtClean="0"/>
          </a:p>
          <a:p>
            <a:r>
              <a:rPr lang="uk-UA" sz="3200" dirty="0" smtClean="0"/>
              <a:t>Зауважимо, що коли </a:t>
            </a:r>
            <a:r>
              <a:rPr lang="el-GR" sz="3200" dirty="0" smtClean="0"/>
              <a:t>ξ</a:t>
            </a:r>
            <a:r>
              <a:rPr lang="uk-UA" sz="3200" dirty="0" smtClean="0"/>
              <a:t> і </a:t>
            </a:r>
            <a:r>
              <a:rPr lang="el-GR" sz="3200" dirty="0" smtClean="0"/>
              <a:t>η</a:t>
            </a:r>
            <a:r>
              <a:rPr lang="uk-UA" sz="3200" dirty="0" smtClean="0"/>
              <a:t> – взаємно незалежні випадкові змінні з густинами </a:t>
            </a:r>
            <a:r>
              <a:rPr lang="uk-UA" dirty="0" smtClean="0"/>
              <a:t>відповідно</a:t>
            </a:r>
            <a:r>
              <a:rPr lang="uk-UA" sz="3200" dirty="0" smtClean="0"/>
              <a:t>	       і 		, то густина вектора (</a:t>
            </a:r>
            <a:r>
              <a:rPr lang="el-GR" sz="3200" dirty="0" smtClean="0"/>
              <a:t>ξ</a:t>
            </a:r>
            <a:r>
              <a:rPr lang="uk-UA" dirty="0" smtClean="0"/>
              <a:t>,</a:t>
            </a:r>
            <a:r>
              <a:rPr lang="el-GR" sz="3200" dirty="0" smtClean="0"/>
              <a:t>η</a:t>
            </a:r>
            <a:r>
              <a:rPr lang="uk-UA" sz="3200" dirty="0" smtClean="0"/>
              <a:t>) рівна добутку густин компонент</a:t>
            </a:r>
          </a:p>
          <a:p>
            <a:endParaRPr lang="uk-UA" dirty="0" smtClean="0"/>
          </a:p>
          <a:p>
            <a:r>
              <a:rPr lang="uk-UA" sz="3200" dirty="0" smtClean="0"/>
              <a:t>І густина суми компоненти </a:t>
            </a:r>
            <a:r>
              <a:rPr lang="el-GR" sz="3200" dirty="0" smtClean="0"/>
              <a:t>ζ</a:t>
            </a:r>
            <a:r>
              <a:rPr lang="uk-UA" sz="3200" dirty="0" smtClean="0"/>
              <a:t>=</a:t>
            </a:r>
            <a:r>
              <a:rPr lang="el-GR" sz="3200" dirty="0" smtClean="0"/>
              <a:t>ξ</a:t>
            </a:r>
            <a:r>
              <a:rPr lang="uk-UA" sz="3200" dirty="0" smtClean="0"/>
              <a:t>+</a:t>
            </a:r>
            <a:r>
              <a:rPr lang="el-GR" sz="3200" dirty="0" smtClean="0"/>
              <a:t>η</a:t>
            </a:r>
            <a:r>
              <a:rPr lang="uk-UA" sz="3200" dirty="0" smtClean="0"/>
              <a:t> буде 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412772" y="1000108"/>
          <a:ext cx="73025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3" imgW="2920680" imgH="469800" progId="Equation.3">
                  <p:embed/>
                </p:oleObj>
              </mc:Choice>
              <mc:Fallback>
                <p:oleObj name="Equation" r:id="rId3" imgW="29206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72" y="1000108"/>
                        <a:ext cx="730250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4"/>
          <p:cNvGraphicFramePr>
            <a:graphicFrameLocks noChangeAspect="1"/>
          </p:cNvGraphicFramePr>
          <p:nvPr/>
        </p:nvGraphicFramePr>
        <p:xfrm>
          <a:off x="928662" y="5429264"/>
          <a:ext cx="41910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5" imgW="1676160" imgH="469800" progId="Equation.3">
                  <p:embed/>
                </p:oleObj>
              </mc:Choice>
              <mc:Fallback>
                <p:oleObj name="Equation" r:id="rId5" imgW="167616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429264"/>
                        <a:ext cx="419100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2"/>
          <p:cNvGraphicFramePr>
            <a:graphicFrameLocks noChangeAspect="1"/>
          </p:cNvGraphicFramePr>
          <p:nvPr/>
        </p:nvGraphicFramePr>
        <p:xfrm>
          <a:off x="2857488" y="3357562"/>
          <a:ext cx="952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7" imgW="380880" imgH="241200" progId="Equation.3">
                  <p:embed/>
                </p:oleObj>
              </mc:Choice>
              <mc:Fallback>
                <p:oleObj name="Equation" r:id="rId7" imgW="38088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357562"/>
                        <a:ext cx="9525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2"/>
          <p:cNvGraphicFramePr>
            <a:graphicFrameLocks noChangeAspect="1"/>
          </p:cNvGraphicFramePr>
          <p:nvPr/>
        </p:nvGraphicFramePr>
        <p:xfrm>
          <a:off x="4071934" y="3286124"/>
          <a:ext cx="952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9" imgW="380880" imgH="241200" progId="Equation.3">
                  <p:embed/>
                </p:oleObj>
              </mc:Choice>
              <mc:Fallback>
                <p:oleObj name="Equation" r:id="rId9" imgW="38088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3286124"/>
                        <a:ext cx="9525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928662" y="4357694"/>
          <a:ext cx="3524251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11" imgW="1409400" imgH="241200" progId="Equation.3">
                  <p:embed/>
                </p:oleObj>
              </mc:Choice>
              <mc:Fallback>
                <p:oleObj name="Equation" r:id="rId11" imgW="14094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357694"/>
                        <a:ext cx="3524251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72230"/>
          </a:xfrm>
        </p:spPr>
        <p:txBody>
          <a:bodyPr>
            <a:normAutofit/>
          </a:bodyPr>
          <a:lstStyle/>
          <a:p>
            <a:r>
              <a:rPr lang="uk-UA" dirty="0" smtClean="0"/>
              <a:t>Такого типу інтеграл називають згорткою.</a:t>
            </a:r>
          </a:p>
          <a:p>
            <a:r>
              <a:rPr lang="uk-UA" u="sng" dirty="0" smtClean="0"/>
              <a:t>Зауваження</a:t>
            </a:r>
            <a:r>
              <a:rPr lang="en-US" u="sng" dirty="0" smtClean="0"/>
              <a:t>:</a:t>
            </a:r>
            <a:r>
              <a:rPr lang="uk-UA" dirty="0" smtClean="0"/>
              <a:t> часто при аналізі  розподілу потрібно брати похідну від інтегралу. З матаналізу відомо правило, як брати похідну від інтегралу в параметрі</a:t>
            </a:r>
            <a:r>
              <a:rPr lang="en-US" dirty="0" smtClean="0"/>
              <a:t>:</a:t>
            </a:r>
            <a:endParaRPr lang="uk-UA" sz="3200" dirty="0" smtClean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-71470" y="3186113"/>
          <a:ext cx="9245601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3" imgW="4076640" imgH="495000" progId="Equation.3">
                  <p:embed/>
                </p:oleObj>
              </mc:Choice>
              <mc:Fallback>
                <p:oleObj name="Equation" r:id="rId3" imgW="407664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1470" y="3186113"/>
                        <a:ext cx="9245601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3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2006"/>
          </a:xfrm>
        </p:spPr>
        <p:txBody>
          <a:bodyPr/>
          <a:lstStyle/>
          <a:p>
            <a:r>
              <a:rPr lang="uk-UA" dirty="0" smtClean="0"/>
              <a:t>Знайти густину модуля стандартної нормальної випадкової змінної															 - стандартна.</a:t>
            </a:r>
            <a:endParaRPr lang="en-US" dirty="0" smtClean="0"/>
          </a:p>
          <a:p>
            <a:r>
              <a:rPr lang="uk-UA" dirty="0" smtClean="0"/>
              <a:t>Нормальна випадкова змінна називається стандартною, якщо </a:t>
            </a:r>
            <a:r>
              <a:rPr lang="en-US" dirty="0" smtClean="0"/>
              <a:t>a=0, </a:t>
            </a:r>
            <a:r>
              <a:rPr lang="el-GR" dirty="0" smtClean="0"/>
              <a:t>σ</a:t>
            </a:r>
            <a:r>
              <a:rPr lang="en-US" dirty="0" smtClean="0"/>
              <a:t>=1, </a:t>
            </a:r>
            <a:r>
              <a:rPr lang="uk-UA" dirty="0" smtClean="0"/>
              <a:t>тобто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896938" y="2563813"/>
          <a:ext cx="45402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3" imgW="1815840" imgH="482400" progId="Equation.3">
                  <p:embed/>
                </p:oleObj>
              </mc:Choice>
              <mc:Fallback>
                <p:oleObj name="Equation" r:id="rId3" imgW="18158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2563813"/>
                        <a:ext cx="454025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801709" y="4540266"/>
          <a:ext cx="6985001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5" imgW="2793960" imgH="469800" progId="Equation.3">
                  <p:embed/>
                </p:oleObj>
              </mc:Choice>
              <mc:Fallback>
                <p:oleObj name="Equation" r:id="rId5" imgW="279396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709" y="4540266"/>
                        <a:ext cx="6985001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286520"/>
          </a:xfrm>
        </p:spPr>
        <p:txBody>
          <a:bodyPr>
            <a:normAutofit/>
          </a:bodyPr>
          <a:lstStyle/>
          <a:p>
            <a:r>
              <a:rPr lang="uk-UA" dirty="0" smtClean="0"/>
              <a:t>Знайти густину випадкової змінної</a:t>
            </a:r>
          </a:p>
          <a:p>
            <a:endParaRPr lang="uk-UA" dirty="0" smtClean="0"/>
          </a:p>
          <a:p>
            <a:r>
              <a:rPr lang="uk-UA" dirty="0" smtClean="0"/>
              <a:t>Визначимо функцію розподілу</a:t>
            </a:r>
          </a:p>
          <a:p>
            <a:endParaRPr lang="uk-UA" dirty="0" smtClean="0"/>
          </a:p>
          <a:p>
            <a:r>
              <a:rPr lang="uk-UA" dirty="0" smtClean="0"/>
              <a:t>Очевидно, що функція розподілу Ф(</a:t>
            </a:r>
            <a:r>
              <a:rPr lang="en-US" dirty="0" smtClean="0"/>
              <a:t>y) </a:t>
            </a:r>
            <a:r>
              <a:rPr lang="uk-UA" dirty="0" smtClean="0"/>
              <a:t>змінної        при </a:t>
            </a:r>
            <a:r>
              <a:rPr lang="en-US" dirty="0" smtClean="0"/>
              <a:t>y&lt;0 </a:t>
            </a:r>
            <a:r>
              <a:rPr lang="uk-UA" dirty="0" smtClean="0"/>
              <a:t>рівна нулю, як імовірність неможливої події.					 При 			маємо далі</a:t>
            </a:r>
          </a:p>
          <a:p>
            <a:endParaRPr lang="uk-UA" dirty="0" smtClean="0"/>
          </a:p>
          <a:p>
            <a:endParaRPr lang="uk-UA" dirty="0" smtClean="0"/>
          </a:p>
          <a:p>
            <a:pPr>
              <a:buNone/>
            </a:pPr>
            <a:r>
              <a:rPr lang="uk-UA" dirty="0" smtClean="0"/>
              <a:t>де ця функція </a:t>
            </a:r>
            <a:r>
              <a:rPr lang="uk-UA" dirty="0" err="1" smtClean="0"/>
              <a:t>табульована</a:t>
            </a:r>
            <a:r>
              <a:rPr lang="uk-UA" dirty="0" smtClean="0"/>
              <a:t>.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57224" y="1214422"/>
          <a:ext cx="279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3" imgW="1117440" imgH="203040" progId="Equation.3">
                  <p:embed/>
                </p:oleObj>
              </mc:Choice>
              <mc:Fallback>
                <p:oleObj name="Equation" r:id="rId3" imgW="111744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214422"/>
                        <a:ext cx="2794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4"/>
          <p:cNvGraphicFramePr>
            <a:graphicFrameLocks noChangeAspect="1"/>
          </p:cNvGraphicFramePr>
          <p:nvPr/>
        </p:nvGraphicFramePr>
        <p:xfrm>
          <a:off x="912824" y="2357438"/>
          <a:ext cx="5302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5" imgW="2120760" imgH="241200" progId="Equation.3">
                  <p:embed/>
                </p:oleObj>
              </mc:Choice>
              <mc:Fallback>
                <p:oleObj name="Equation" r:id="rId5" imgW="21207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24" y="2357438"/>
                        <a:ext cx="53022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285984" y="3429000"/>
          <a:ext cx="57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7" imgW="228600" imgH="203040" progId="Equation.3">
                  <p:embed/>
                </p:oleObj>
              </mc:Choice>
              <mc:Fallback>
                <p:oleObj name="Equation" r:id="rId7" imgW="22860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429000"/>
                        <a:ext cx="571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928662" y="4429132"/>
          <a:ext cx="2381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9" imgW="952200" imgH="203040" progId="Equation.3">
                  <p:embed/>
                </p:oleObj>
              </mc:Choice>
              <mc:Fallback>
                <p:oleObj name="Equation" r:id="rId9" imgW="9522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429132"/>
                        <a:ext cx="2381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4214810" y="4429132"/>
          <a:ext cx="1555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11" imgW="622080" imgH="203040" progId="Equation.3">
                  <p:embed/>
                </p:oleObj>
              </mc:Choice>
              <mc:Fallback>
                <p:oleObj name="Equation" r:id="rId11" imgW="62208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4429132"/>
                        <a:ext cx="1555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-32" y="4786313"/>
          <a:ext cx="90805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13" imgW="3632040" imgH="482400" progId="Equation.3">
                  <p:embed/>
                </p:oleObj>
              </mc:Choice>
              <mc:Fallback>
                <p:oleObj name="Equation" r:id="rId13" imgW="363204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2" y="4786313"/>
                        <a:ext cx="908050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72230"/>
          </a:xfrm>
        </p:spPr>
        <p:txBody>
          <a:bodyPr>
            <a:normAutofit/>
          </a:bodyPr>
          <a:lstStyle/>
          <a:p>
            <a:endParaRPr lang="uk-UA" sz="3200" dirty="0" smtClean="0"/>
          </a:p>
          <a:p>
            <a:endParaRPr lang="uk-UA" dirty="0" smtClean="0"/>
          </a:p>
          <a:p>
            <a:r>
              <a:rPr lang="uk-UA" sz="3200" dirty="0" smtClean="0"/>
              <a:t>Отже густина </a:t>
            </a:r>
            <a:r>
              <a:rPr lang="el-GR" sz="3200" dirty="0" smtClean="0"/>
              <a:t>ϕ</a:t>
            </a:r>
            <a:r>
              <a:rPr lang="uk-UA" sz="3200" dirty="0" smtClean="0"/>
              <a:t>(</a:t>
            </a:r>
            <a:r>
              <a:rPr lang="en-US" sz="3200" dirty="0" smtClean="0"/>
              <a:t>y</a:t>
            </a:r>
            <a:r>
              <a:rPr lang="uk-UA" sz="3200" dirty="0" smtClean="0"/>
              <a:t>) </a:t>
            </a:r>
            <a:r>
              <a:rPr lang="uk-UA" dirty="0" smtClean="0"/>
              <a:t>змінної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Відзначимо, що густину задаємо на відкритому інтервалі. Функція </a:t>
            </a:r>
            <a:r>
              <a:rPr lang="uk-UA" dirty="0" err="1" smtClean="0"/>
              <a:t>розподіленепереврна</a:t>
            </a:r>
            <a:r>
              <a:rPr lang="uk-UA" dirty="0" smtClean="0"/>
              <a:t>, а похідна  має розрив. Похідна в точці </a:t>
            </a:r>
            <a:r>
              <a:rPr lang="en-US" dirty="0" smtClean="0"/>
              <a:t>y=0 </a:t>
            </a:r>
            <a:r>
              <a:rPr lang="uk-UA" dirty="0" smtClean="0"/>
              <a:t>не існує,зліва є 0, а справа є      .</a:t>
            </a:r>
            <a:endParaRPr lang="uk-UA" sz="3200" dirty="0" smtClean="0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285984" y="214313"/>
          <a:ext cx="43815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3" imgW="1752480" imgH="634680" progId="Equation.3">
                  <p:embed/>
                </p:oleObj>
              </mc:Choice>
              <mc:Fallback>
                <p:oleObj name="Equation" r:id="rId3" imgW="1752480" imgH="634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14313"/>
                        <a:ext cx="4381500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4"/>
          <p:cNvGraphicFramePr>
            <a:graphicFrameLocks noChangeAspect="1"/>
          </p:cNvGraphicFramePr>
          <p:nvPr/>
        </p:nvGraphicFramePr>
        <p:xfrm>
          <a:off x="5357818" y="1785926"/>
          <a:ext cx="57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5" imgW="228600" imgH="203040" progId="Equation.3">
                  <p:embed/>
                </p:oleObj>
              </mc:Choice>
              <mc:Fallback>
                <p:oleObj name="Equation" r:id="rId5" imgW="2286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1785926"/>
                        <a:ext cx="571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905017" y="2428875"/>
          <a:ext cx="5238751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7" imgW="2095200" imgH="634680" progId="Equation.3">
                  <p:embed/>
                </p:oleObj>
              </mc:Choice>
              <mc:Fallback>
                <p:oleObj name="Equation" r:id="rId7" imgW="2095200" imgH="634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17" y="2428875"/>
                        <a:ext cx="5238751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3000364" y="5929330"/>
          <a:ext cx="610269" cy="92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9" imgW="291960" imgH="444240" progId="Equation.3">
                  <p:embed/>
                </p:oleObj>
              </mc:Choice>
              <mc:Fallback>
                <p:oleObj name="Equation" r:id="rId9" imgW="291960" imgH="444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929330"/>
                        <a:ext cx="610269" cy="92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4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2006"/>
          </a:xfrm>
        </p:spPr>
        <p:txBody>
          <a:bodyPr>
            <a:normAutofit/>
          </a:bodyPr>
          <a:lstStyle/>
          <a:p>
            <a:r>
              <a:rPr lang="uk-UA" dirty="0" smtClean="0"/>
              <a:t>Випадкова змінна </a:t>
            </a:r>
            <a:r>
              <a:rPr lang="el-GR" dirty="0" smtClean="0"/>
              <a:t>ξ</a:t>
            </a:r>
            <a:r>
              <a:rPr lang="uk-UA" dirty="0" smtClean="0"/>
              <a:t> рівномірно розподілена на проміжку		    , тобто її густина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Знайти густину розподілу </a:t>
            </a:r>
            <a:r>
              <a:rPr lang="en-US" dirty="0" smtClean="0"/>
              <a:t>g(y) </a:t>
            </a:r>
            <a:r>
              <a:rPr lang="uk-UA" dirty="0" smtClean="0"/>
              <a:t>випадкової змінної 		     . У нашому прикладі </a:t>
            </a:r>
            <a:r>
              <a:rPr lang="en-US" dirty="0" smtClean="0"/>
              <a:t>n=1 (</a:t>
            </a:r>
            <a:r>
              <a:rPr lang="el-GR" dirty="0" smtClean="0"/>
              <a:t>ξ</a:t>
            </a:r>
            <a:r>
              <a:rPr lang="en-US" dirty="0" smtClean="0"/>
              <a:t> – </a:t>
            </a:r>
            <a:r>
              <a:rPr lang="uk-UA" dirty="0" smtClean="0"/>
              <a:t>одновимірна</a:t>
            </a:r>
            <a:r>
              <a:rPr lang="en-US" dirty="0" smtClean="0"/>
              <a:t>)</a:t>
            </a:r>
            <a:r>
              <a:rPr lang="uk-UA" dirty="0" smtClean="0"/>
              <a:t>, </a:t>
            </a:r>
            <a:r>
              <a:rPr lang="en-US" dirty="0" smtClean="0"/>
              <a:t>k=1.</a:t>
            </a:r>
            <a:endParaRPr lang="uk-UA" dirty="0" smtClean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143240" y="1928802"/>
          <a:ext cx="1428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571320" imgH="393480" progId="Equation.3">
                  <p:embed/>
                </p:oleObj>
              </mc:Choice>
              <mc:Fallback>
                <p:oleObj name="Equation" r:id="rId3" imgW="5713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1928802"/>
                        <a:ext cx="142875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14348" y="2571744"/>
          <a:ext cx="28892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5" imgW="1155600" imgH="761760" progId="Equation.3">
                  <p:embed/>
                </p:oleObj>
              </mc:Choice>
              <mc:Fallback>
                <p:oleObj name="Equation" r:id="rId5" imgW="1155600" imgH="7617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571744"/>
                        <a:ext cx="288925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285984" y="5000636"/>
          <a:ext cx="1492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7" imgW="596880" imgH="203040" progId="Equation.3">
                  <p:embed/>
                </p:oleObj>
              </mc:Choice>
              <mc:Fallback>
                <p:oleObj name="Equation" r:id="rId7" imgW="5968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5000636"/>
                        <a:ext cx="1492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20"/>
          </a:xfrm>
        </p:spPr>
        <p:txBody>
          <a:bodyPr>
            <a:normAutofit/>
          </a:bodyPr>
          <a:lstStyle/>
          <a:p>
            <a:r>
              <a:rPr lang="uk-UA" dirty="0" smtClean="0"/>
              <a:t>Позначимо цю функцію через Ф</a:t>
            </a:r>
            <a:r>
              <a:rPr lang="en-US" dirty="0" smtClean="0"/>
              <a:t>(y) </a:t>
            </a:r>
            <a:r>
              <a:rPr lang="uk-UA" dirty="0" smtClean="0"/>
              <a:t>і визначимо її функцію розподілу при 0</a:t>
            </a:r>
            <a:r>
              <a:rPr lang="en-US" dirty="0" smtClean="0"/>
              <a:t>&lt;y&lt;1.</a:t>
            </a:r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Функція розподілу випадкової змінної 	      є 0, при </a:t>
            </a:r>
            <a:r>
              <a:rPr lang="en-US" dirty="0" smtClean="0"/>
              <a:t>y&lt;0 </a:t>
            </a:r>
            <a:r>
              <a:rPr lang="uk-UA" dirty="0" smtClean="0"/>
              <a:t>і </a:t>
            </a:r>
            <a:r>
              <a:rPr lang="en-US" dirty="0" smtClean="0"/>
              <a:t>1 </a:t>
            </a:r>
            <a:r>
              <a:rPr lang="uk-UA" dirty="0" smtClean="0"/>
              <a:t>при </a:t>
            </a:r>
            <a:r>
              <a:rPr lang="en-US" dirty="0" smtClean="0"/>
              <a:t>y&gt;1.</a:t>
            </a:r>
            <a:endParaRPr lang="uk-UA" dirty="0" smtClean="0"/>
          </a:p>
        </p:txBody>
      </p:sp>
      <p:graphicFrame>
        <p:nvGraphicFramePr>
          <p:cNvPr id="22535" name="Object 4"/>
          <p:cNvGraphicFramePr>
            <a:graphicFrameLocks noChangeAspect="1"/>
          </p:cNvGraphicFramePr>
          <p:nvPr/>
        </p:nvGraphicFramePr>
        <p:xfrm>
          <a:off x="992188" y="1428750"/>
          <a:ext cx="5873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3" imgW="2349360" imgH="241200" progId="Equation.3">
                  <p:embed/>
                </p:oleObj>
              </mc:Choice>
              <mc:Fallback>
                <p:oleObj name="Equation" r:id="rId3" imgW="23493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428750"/>
                        <a:ext cx="58737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1031875" y="2928934"/>
          <a:ext cx="7143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5" imgW="2857320" imgH="393480" progId="Equation.3">
                  <p:embed/>
                </p:oleObj>
              </mc:Choice>
              <mc:Fallback>
                <p:oleObj name="Equation" r:id="rId5" imgW="285732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928934"/>
                        <a:ext cx="714375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7572396" y="2071678"/>
          <a:ext cx="1492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7" imgW="596880" imgH="203040" progId="Equation.3">
                  <p:embed/>
                </p:oleObj>
              </mc:Choice>
              <mc:Fallback>
                <p:oleObj name="Equation" r:id="rId7" imgW="59688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2071678"/>
                        <a:ext cx="1492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873125" y="3730634"/>
          <a:ext cx="7683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9" imgW="3073320" imgH="393480" progId="Equation.3">
                  <p:embed/>
                </p:oleObj>
              </mc:Choice>
              <mc:Fallback>
                <p:oleObj name="Equation" r:id="rId9" imgW="307332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730634"/>
                        <a:ext cx="76835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1" y="4396270"/>
          <a:ext cx="9144000" cy="164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11" imgW="3809880" imgH="685800" progId="Equation.3">
                  <p:embed/>
                </p:oleObj>
              </mc:Choice>
              <mc:Fallback>
                <p:oleObj name="Equation" r:id="rId11" imgW="3809880" imgH="685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396270"/>
                        <a:ext cx="9144000" cy="1645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2214546" y="5730898"/>
          <a:ext cx="5492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13" imgW="2197080" imgH="393480" progId="Equation.3">
                  <p:embed/>
                </p:oleObj>
              </mc:Choice>
              <mc:Fallback>
                <p:oleObj name="Equation" r:id="rId13" imgW="219708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5730898"/>
                        <a:ext cx="549275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72230"/>
          </a:xfrm>
        </p:spPr>
        <p:txBody>
          <a:bodyPr>
            <a:normAutofit/>
          </a:bodyPr>
          <a:lstStyle/>
          <a:p>
            <a:r>
              <a:rPr lang="uk-UA" dirty="0" smtClean="0"/>
              <a:t>Таким чином функція розподілу</a:t>
            </a:r>
          </a:p>
          <a:p>
            <a:endParaRPr lang="uk-UA" sz="3200" dirty="0" smtClean="0"/>
          </a:p>
          <a:p>
            <a:endParaRPr lang="uk-UA" dirty="0" smtClean="0"/>
          </a:p>
          <a:p>
            <a:endParaRPr lang="uk-UA" sz="3200" dirty="0" smtClean="0"/>
          </a:p>
          <a:p>
            <a:endParaRPr lang="uk-UA" sz="3200" dirty="0" smtClean="0"/>
          </a:p>
          <a:p>
            <a:endParaRPr lang="uk-UA" dirty="0" smtClean="0"/>
          </a:p>
          <a:p>
            <a:r>
              <a:rPr lang="uk-UA" sz="3200" dirty="0" smtClean="0"/>
              <a:t>Площа </a:t>
            </a:r>
            <a:r>
              <a:rPr lang="en-US" sz="3200" dirty="0" smtClean="0"/>
              <a:t>S </a:t>
            </a:r>
            <a:r>
              <a:rPr lang="uk-UA" sz="3200" dirty="0" smtClean="0"/>
              <a:t>під кривою =1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857224" y="1000108"/>
          <a:ext cx="485775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3" imgW="1942920" imgH="749160" progId="Equation.3">
                  <p:embed/>
                </p:oleObj>
              </mc:Choice>
              <mc:Fallback>
                <p:oleObj name="Equation" r:id="rId3" imgW="1942920" imgH="749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000108"/>
                        <a:ext cx="4857750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746140" y="2714620"/>
          <a:ext cx="59690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5" imgW="2387520" imgH="634680" progId="Equation.3">
                  <p:embed/>
                </p:oleObj>
              </mc:Choice>
              <mc:Fallback>
                <p:oleObj name="Equation" r:id="rId5" imgW="2387520" imgH="634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40" y="2714620"/>
                        <a:ext cx="5969000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72230"/>
          </a:xfrm>
        </p:spPr>
        <p:txBody>
          <a:bodyPr>
            <a:normAutofit/>
          </a:bodyPr>
          <a:lstStyle/>
          <a:p>
            <a:r>
              <a:rPr lang="uk-UA" u="sng" dirty="0" smtClean="0"/>
              <a:t>Зауваження</a:t>
            </a:r>
            <a:r>
              <a:rPr lang="en-US" dirty="0" smtClean="0"/>
              <a:t>:</a:t>
            </a:r>
            <a:r>
              <a:rPr lang="uk-UA" dirty="0" smtClean="0"/>
              <a:t> Якщо хоча б одна з компонент вектора </a:t>
            </a:r>
            <a:r>
              <a:rPr lang="el-GR" dirty="0" smtClean="0"/>
              <a:t>ξ</a:t>
            </a:r>
            <a:r>
              <a:rPr lang="uk-UA" dirty="0" smtClean="0"/>
              <a:t> дискретна, то розглянута дотепер теорія знаходження функції розподілу не працює. Тоді знаходження функції розподілу  густини, якщо вона існує відбувається методами </a:t>
            </a:r>
            <a:r>
              <a:rPr lang="uk-UA" dirty="0" err="1" smtClean="0"/>
              <a:t>ТІМС</a:t>
            </a:r>
            <a:r>
              <a:rPr lang="uk-UA" dirty="0" smtClean="0"/>
              <a:t> з використанням правил додавання, множення повної імовірності і т.д.</a:t>
            </a:r>
            <a:endParaRPr lang="uk-UA" sz="32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Приклад 5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2006"/>
          </a:xfrm>
        </p:spPr>
        <p:txBody>
          <a:bodyPr/>
          <a:lstStyle/>
          <a:p>
            <a:r>
              <a:rPr lang="uk-UA" dirty="0" smtClean="0"/>
              <a:t>Дано 2 незалежних випадкових змінних </a:t>
            </a:r>
            <a:r>
              <a:rPr lang="el-GR" dirty="0" smtClean="0"/>
              <a:t>ξ</a:t>
            </a:r>
            <a:r>
              <a:rPr lang="uk-UA" dirty="0" smtClean="0"/>
              <a:t> і </a:t>
            </a:r>
            <a:r>
              <a:rPr lang="el-GR" dirty="0" smtClean="0"/>
              <a:t>η</a:t>
            </a:r>
            <a:r>
              <a:rPr lang="uk-UA" dirty="0" smtClean="0"/>
              <a:t>, які приймають значення </a:t>
            </a:r>
            <a:r>
              <a:rPr lang="el-GR" dirty="0" smtClean="0"/>
              <a:t>ξ</a:t>
            </a:r>
            <a:r>
              <a:rPr lang="en-US" dirty="0" smtClean="0"/>
              <a:t>:-1,0,1 </a:t>
            </a:r>
            <a:r>
              <a:rPr lang="uk-UA" dirty="0" smtClean="0"/>
              <a:t>і </a:t>
            </a:r>
            <a:r>
              <a:rPr lang="el-GR" dirty="0" smtClean="0"/>
              <a:t>η</a:t>
            </a:r>
            <a:r>
              <a:rPr lang="en-US" dirty="0" smtClean="0"/>
              <a:t>:1,2 </a:t>
            </a:r>
            <a:r>
              <a:rPr lang="uk-UA" dirty="0" smtClean="0"/>
              <a:t>відповідно з ймовірностями </a:t>
            </a:r>
            <a:r>
              <a:rPr lang="en-US" dirty="0" smtClean="0"/>
              <a:t>			</a:t>
            </a:r>
            <a:r>
              <a:rPr lang="uk-UA" dirty="0" smtClean="0"/>
              <a:t>і </a:t>
            </a:r>
            <a:r>
              <a:rPr lang="en-US" dirty="0" smtClean="0"/>
              <a:t>	</a:t>
            </a:r>
            <a:r>
              <a:rPr lang="uk-UA" dirty="0" smtClean="0"/>
              <a:t> </a:t>
            </a:r>
            <a:r>
              <a:rPr lang="en-US" dirty="0" smtClean="0"/>
              <a:t>. </a:t>
            </a:r>
            <a:r>
              <a:rPr lang="uk-UA" dirty="0" smtClean="0"/>
              <a:t>Знайти розподіл суми </a:t>
            </a:r>
            <a:r>
              <a:rPr lang="el-GR" dirty="0" smtClean="0"/>
              <a:t>ζ</a:t>
            </a:r>
            <a:r>
              <a:rPr lang="uk-UA" dirty="0" smtClean="0"/>
              <a:t>=</a:t>
            </a:r>
            <a:r>
              <a:rPr lang="el-GR" dirty="0" smtClean="0"/>
              <a:t>η</a:t>
            </a:r>
            <a:r>
              <a:rPr lang="uk-UA" dirty="0" smtClean="0"/>
              <a:t>+</a:t>
            </a:r>
            <a:r>
              <a:rPr lang="el-GR" dirty="0" smtClean="0"/>
              <a:t>ξ</a:t>
            </a:r>
            <a:r>
              <a:rPr lang="uk-UA" dirty="0" smtClean="0"/>
              <a:t>.</a:t>
            </a:r>
          </a:p>
          <a:p>
            <a:r>
              <a:rPr lang="uk-UA" dirty="0" smtClean="0"/>
              <a:t>Очевидно, що сума </a:t>
            </a:r>
            <a:r>
              <a:rPr lang="el-GR" dirty="0" smtClean="0"/>
              <a:t>η</a:t>
            </a:r>
            <a:r>
              <a:rPr lang="uk-UA" dirty="0" smtClean="0"/>
              <a:t>+</a:t>
            </a:r>
            <a:r>
              <a:rPr lang="el-GR" dirty="0" smtClean="0"/>
              <a:t>ξ</a:t>
            </a:r>
            <a:r>
              <a:rPr lang="uk-UA" dirty="0" smtClean="0"/>
              <a:t> може приймати значення 0,1,2,3. Щоб знайти відповідні їм імовірності треба знайти імовірність суміщення значень </a:t>
            </a:r>
            <a:r>
              <a:rPr lang="el-GR" dirty="0" smtClean="0"/>
              <a:t>ξ</a:t>
            </a:r>
            <a:r>
              <a:rPr lang="uk-UA" dirty="0" smtClean="0"/>
              <a:t> із значеннями </a:t>
            </a:r>
            <a:r>
              <a:rPr lang="el-GR" dirty="0" smtClean="0"/>
              <a:t>η</a:t>
            </a:r>
            <a:r>
              <a:rPr lang="uk-UA" dirty="0" smtClean="0"/>
              <a:t>.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6572264" y="2428868"/>
          <a:ext cx="1138399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3" imgW="482400" imgH="393480" progId="Equation.3">
                  <p:embed/>
                </p:oleObj>
              </mc:Choice>
              <mc:Fallback>
                <p:oleObj name="Equation" r:id="rId3" imgW="4824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2428868"/>
                        <a:ext cx="1138399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785787" y="3000372"/>
          <a:ext cx="714380" cy="885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5" imgW="317160" imgH="393480" progId="Equation.3">
                  <p:embed/>
                </p:oleObj>
              </mc:Choice>
              <mc:Fallback>
                <p:oleObj name="Equation" r:id="rId5" imgW="3171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7" y="3000372"/>
                        <a:ext cx="714380" cy="8858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Перетворення розподілу ймовірностей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uk-UA" dirty="0" smtClean="0"/>
              <a:t>Нехай </a:t>
            </a:r>
            <a:r>
              <a:rPr lang="en-US" dirty="0" smtClean="0"/>
              <a:t>n-</a:t>
            </a:r>
            <a:r>
              <a:rPr lang="uk-UA" dirty="0" smtClean="0"/>
              <a:t>вимірний випадковий вектор	 має густину		      . Нехай дано </a:t>
            </a:r>
            <a:r>
              <a:rPr lang="en-US" dirty="0" smtClean="0"/>
              <a:t>k </a:t>
            </a:r>
            <a:r>
              <a:rPr lang="uk-UA" dirty="0" smtClean="0"/>
              <a:t>функцій від вектора 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uk-UA" dirty="0" smtClean="0"/>
              <a:t>Числа </a:t>
            </a:r>
            <a:r>
              <a:rPr lang="en-US" dirty="0" smtClean="0"/>
              <a:t>n </a:t>
            </a:r>
            <a:r>
              <a:rPr lang="uk-UA" dirty="0" smtClean="0"/>
              <a:t>і </a:t>
            </a:r>
            <a:r>
              <a:rPr lang="en-US" dirty="0" smtClean="0"/>
              <a:t>k</a:t>
            </a:r>
            <a:r>
              <a:rPr lang="uk-UA" dirty="0" smtClean="0"/>
              <a:t> – довільні натуральні</a:t>
            </a:r>
            <a:endParaRPr lang="en-US" dirty="0" smtClean="0"/>
          </a:p>
          <a:p>
            <a:pPr>
              <a:buNone/>
            </a:pPr>
            <a:r>
              <a:rPr lang="uk-UA" dirty="0" smtClean="0"/>
              <a:t>Утворимо новий вектор </a:t>
            </a:r>
            <a:r>
              <a:rPr lang="el-GR" dirty="0" smtClean="0"/>
              <a:t>η</a:t>
            </a:r>
            <a:r>
              <a:rPr lang="en-US" dirty="0" smtClean="0"/>
              <a:t> </a:t>
            </a:r>
            <a:r>
              <a:rPr lang="uk-UA" dirty="0" smtClean="0"/>
              <a:t>з компонентами</a:t>
            </a:r>
            <a:endParaRPr lang="uk-UA" dirty="0"/>
          </a:p>
        </p:txBody>
      </p:sp>
      <p:graphicFrame>
        <p:nvGraphicFramePr>
          <p:cNvPr id="4" name="Об'єкт 3"/>
          <p:cNvGraphicFramePr>
            <a:graphicFrameLocks noChangeAspect="1"/>
          </p:cNvGraphicFramePr>
          <p:nvPr/>
        </p:nvGraphicFramePr>
        <p:xfrm>
          <a:off x="6370638" y="4833938"/>
          <a:ext cx="13096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698400" imgH="431640" progId="Equation.3">
                  <p:embed/>
                </p:oleObj>
              </mc:Choice>
              <mc:Fallback>
                <p:oleObj name="Equation" r:id="rId3" imgW="6984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638" y="4833938"/>
                        <a:ext cx="1309687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016725" y="1643050"/>
          <a:ext cx="2127275" cy="571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5" imgW="850680" imgH="228600" progId="Equation.3">
                  <p:embed/>
                </p:oleObj>
              </mc:Choice>
              <mc:Fallback>
                <p:oleObj name="Equation" r:id="rId5" imgW="8506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25" y="1643050"/>
                        <a:ext cx="2127275" cy="5715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928926" y="2071678"/>
          <a:ext cx="180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7" imgW="723600" imgH="228600" progId="Equation.3">
                  <p:embed/>
                </p:oleObj>
              </mc:Choice>
              <mc:Fallback>
                <p:oleObj name="Equation" r:id="rId7" imgW="723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071678"/>
                        <a:ext cx="1809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508122" y="3000372"/>
          <a:ext cx="26352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9" imgW="1054080" imgH="685800" progId="Equation.3">
                  <p:embed/>
                </p:oleObj>
              </mc:Choice>
              <mc:Fallback>
                <p:oleObj name="Equation" r:id="rId9" imgW="105408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2" y="3000372"/>
                        <a:ext cx="263525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1635120" y="6000750"/>
          <a:ext cx="2222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11" imgW="888840" imgH="228600" progId="Equation.3">
                  <p:embed/>
                </p:oleObj>
              </mc:Choice>
              <mc:Fallback>
                <p:oleObj name="Equation" r:id="rId11" imgW="8888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0" y="6000750"/>
                        <a:ext cx="2222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5"/>
          <p:cNvGraphicFramePr>
            <a:graphicFrameLocks noChangeAspect="1"/>
          </p:cNvGraphicFramePr>
          <p:nvPr/>
        </p:nvGraphicFramePr>
        <p:xfrm>
          <a:off x="4357686" y="2571744"/>
          <a:ext cx="31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13" imgW="126720" imgH="203040" progId="Equation.3">
                  <p:embed/>
                </p:oleObj>
              </mc:Choice>
              <mc:Fallback>
                <p:oleObj name="Equation" r:id="rId13" imgW="12672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2571744"/>
                        <a:ext cx="317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72230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Знайдемо наприклад імовірність того, що </a:t>
            </a:r>
            <a:r>
              <a:rPr lang="el-GR" sz="3200" dirty="0" smtClean="0"/>
              <a:t>ξ</a:t>
            </a:r>
            <a:r>
              <a:rPr lang="uk-UA" sz="3200" dirty="0" smtClean="0"/>
              <a:t>=-1 і </a:t>
            </a:r>
            <a:r>
              <a:rPr lang="el-GR" sz="3200" dirty="0" smtClean="0"/>
              <a:t>η</a:t>
            </a:r>
            <a:r>
              <a:rPr lang="uk-UA" sz="3200" dirty="0" smtClean="0"/>
              <a:t>=1. Оскільки </a:t>
            </a:r>
            <a:r>
              <a:rPr lang="el-GR" dirty="0" smtClean="0"/>
              <a:t>ξ</a:t>
            </a:r>
            <a:r>
              <a:rPr lang="uk-UA" dirty="0" smtClean="0"/>
              <a:t> та </a:t>
            </a:r>
            <a:r>
              <a:rPr lang="el-GR" dirty="0" smtClean="0"/>
              <a:t>η</a:t>
            </a:r>
            <a:r>
              <a:rPr lang="uk-UA" dirty="0" smtClean="0"/>
              <a:t> – незалежні, то</a:t>
            </a:r>
            <a:r>
              <a:rPr lang="en-US" dirty="0" smtClean="0"/>
              <a:t>:</a:t>
            </a:r>
            <a:endParaRPr lang="uk-UA" sz="3200" dirty="0" smtClean="0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1781" y="1444618"/>
          <a:ext cx="9112251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3" imgW="3644640" imgH="393480" progId="Equation.3">
                  <p:embed/>
                </p:oleObj>
              </mc:Choice>
              <mc:Fallback>
                <p:oleObj name="Equation" r:id="rId3" imgW="36446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" y="1444618"/>
                        <a:ext cx="9112251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785786" y="2571744"/>
          <a:ext cx="7524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5" imgW="3009600" imgH="203040" progId="Equation.3">
                  <p:embed/>
                </p:oleObj>
              </mc:Choice>
              <mc:Fallback>
                <p:oleObj name="Equation" r:id="rId5" imgW="300960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571744"/>
                        <a:ext cx="7524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42906" y="2944816"/>
          <a:ext cx="88582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7" imgW="3543120" imgH="393480" progId="Equation.3">
                  <p:embed/>
                </p:oleObj>
              </mc:Choice>
              <mc:Fallback>
                <p:oleObj name="Equation" r:id="rId7" imgW="354312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06" y="2944816"/>
                        <a:ext cx="885825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936625" y="4206884"/>
          <a:ext cx="736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9" imgW="2946240" imgH="203040" progId="Equation.3">
                  <p:embed/>
                </p:oleObj>
              </mc:Choice>
              <mc:Fallback>
                <p:oleObj name="Equation" r:id="rId9" imgW="294624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206884"/>
                        <a:ext cx="7366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309592" y="4587890"/>
          <a:ext cx="84772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11" imgW="3390840" imgH="393480" progId="Equation.3">
                  <p:embed/>
                </p:oleObj>
              </mc:Choice>
              <mc:Fallback>
                <p:oleObj name="Equation" r:id="rId11" imgW="339084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92" y="4587890"/>
                        <a:ext cx="847725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111125" y="5715016"/>
          <a:ext cx="8890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13" imgW="3555720" imgH="393480" progId="Equation.3">
                  <p:embed/>
                </p:oleObj>
              </mc:Choice>
              <mc:Fallback>
                <p:oleObj name="Equation" r:id="rId13" imgW="3555720" imgH="393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5715016"/>
                        <a:ext cx="88900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286520"/>
          </a:xfrm>
        </p:spPr>
        <p:txBody>
          <a:bodyPr>
            <a:normAutofit/>
          </a:bodyPr>
          <a:lstStyle/>
          <a:p>
            <a:r>
              <a:rPr lang="uk-UA" dirty="0" smtClean="0"/>
              <a:t>Отже відповідна функція розподілу буде</a:t>
            </a:r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730250" y="1166813"/>
          <a:ext cx="40640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3" imgW="1625400" imgH="1015920" progId="Equation.3">
                  <p:embed/>
                </p:oleObj>
              </mc:Choice>
              <mc:Fallback>
                <p:oleObj name="Equation" r:id="rId3" imgW="1625400" imgH="10159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166813"/>
                        <a:ext cx="4064000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6"/>
          <p:cNvSpPr txBox="1"/>
          <p:nvPr/>
        </p:nvSpPr>
        <p:spPr>
          <a:xfrm>
            <a:off x="2457742" y="2599092"/>
            <a:ext cx="4228500" cy="18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 dirty="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uk-UA" u="sng" dirty="0" smtClean="0"/>
              <a:t>Задача</a:t>
            </a:r>
            <a:r>
              <a:rPr lang="en-US" dirty="0" smtClean="0"/>
              <a:t>: </a:t>
            </a:r>
            <a:r>
              <a:rPr lang="uk-UA" dirty="0" smtClean="0"/>
              <a:t>Знайти, якщо існує густину розподілу імовірності вектору </a:t>
            </a:r>
            <a:r>
              <a:rPr lang="el-GR" dirty="0" smtClean="0"/>
              <a:t>η</a:t>
            </a:r>
            <a:r>
              <a:rPr lang="uk-UA" dirty="0" smtClean="0"/>
              <a:t>, яку позначимо через </a:t>
            </a:r>
            <a:r>
              <a:rPr lang="en-US" dirty="0" smtClean="0"/>
              <a:t>		 	.</a:t>
            </a:r>
          </a:p>
          <a:p>
            <a:r>
              <a:rPr lang="uk-UA" dirty="0" smtClean="0"/>
              <a:t>Позначимо через			функцію розподілу вектора </a:t>
            </a:r>
            <a:r>
              <a:rPr lang="el-GR" dirty="0" smtClean="0"/>
              <a:t>η</a:t>
            </a:r>
            <a:r>
              <a:rPr lang="uk-UA" dirty="0" smtClean="0"/>
              <a:t>. За означенням – це імовірність такої системи нерівностей</a:t>
            </a:r>
            <a:r>
              <a:rPr lang="en-US" dirty="0" smtClean="0"/>
              <a:t>:</a:t>
            </a:r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Це означає</a:t>
            </a:r>
            <a:r>
              <a:rPr lang="en-US" dirty="0" smtClean="0"/>
              <a:t>:				 - </a:t>
            </a:r>
            <a:r>
              <a:rPr lang="uk-UA" dirty="0" smtClean="0"/>
              <a:t>число.</a:t>
            </a:r>
            <a:endParaRPr lang="uk-UA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159260" y="1571616"/>
          <a:ext cx="184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3" imgW="736560" imgH="228600" progId="Equation.3">
                  <p:embed/>
                </p:oleObj>
              </mc:Choice>
              <mc:Fallback>
                <p:oleObj name="Equation" r:id="rId3" imgW="7365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60" y="1571616"/>
                        <a:ext cx="1841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4040188" y="2143125"/>
          <a:ext cx="190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5" imgW="761760" imgH="228600" progId="Equation.3">
                  <p:embed/>
                </p:oleObj>
              </mc:Choice>
              <mc:Fallback>
                <p:oleObj name="Equation" r:id="rId5" imgW="7617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2143125"/>
                        <a:ext cx="1905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571604" y="3571876"/>
          <a:ext cx="5746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7" imgW="2298600" imgH="228600" progId="Equation.3">
                  <p:embed/>
                </p:oleObj>
              </mc:Choice>
              <mc:Fallback>
                <p:oleObj name="Equation" r:id="rId7" imgW="22986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571876"/>
                        <a:ext cx="5746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285852" y="4214818"/>
          <a:ext cx="6445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9" imgW="2577960" imgH="228600" progId="Equation.3">
                  <p:embed/>
                </p:oleObj>
              </mc:Choice>
              <mc:Fallback>
                <p:oleObj name="Equation" r:id="rId9" imgW="25779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214818"/>
                        <a:ext cx="64452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016260" y="4857760"/>
          <a:ext cx="298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11" imgW="1193760" imgH="228600" progId="Equation.3">
                  <p:embed/>
                </p:oleObj>
              </mc:Choice>
              <mc:Fallback>
                <p:oleObj name="Equation" r:id="rId11" imgW="11937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60" y="4857760"/>
                        <a:ext cx="2984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uk-UA" dirty="0" smtClean="0"/>
              <a:t>Одна нерівність визначає область по одну сторону </a:t>
            </a:r>
            <a:r>
              <a:rPr lang="uk-UA" dirty="0" err="1" smtClean="0"/>
              <a:t>гіперповерхні</a:t>
            </a:r>
            <a:r>
              <a:rPr lang="uk-UA" dirty="0" smtClean="0"/>
              <a:t> в </a:t>
            </a:r>
            <a:r>
              <a:rPr lang="en-US" dirty="0" smtClean="0"/>
              <a:t>n</a:t>
            </a:r>
            <a:r>
              <a:rPr lang="uk-UA" dirty="0" err="1" smtClean="0"/>
              <a:t>-вимірному</a:t>
            </a:r>
            <a:r>
              <a:rPr lang="uk-UA" dirty="0" smtClean="0"/>
              <a:t> евклідовому просторі .</a:t>
            </a:r>
          </a:p>
          <a:p>
            <a:r>
              <a:rPr lang="uk-UA" dirty="0" smtClean="0"/>
              <a:t>Система </a:t>
            </a:r>
            <a:r>
              <a:rPr lang="en-US" dirty="0" smtClean="0"/>
              <a:t>k </a:t>
            </a:r>
            <a:r>
              <a:rPr lang="uk-UA" dirty="0" smtClean="0"/>
              <a:t>нерівностей представляє спільну частину всіх областей, тобто деяку нову область </a:t>
            </a:r>
            <a:r>
              <a:rPr lang="en-US" dirty="0" smtClean="0"/>
              <a:t>D.</a:t>
            </a:r>
          </a:p>
          <a:p>
            <a:r>
              <a:rPr lang="uk-UA" dirty="0" smtClean="0"/>
              <a:t>Інакше, система нерівностей виконана коли визначений вектор </a:t>
            </a:r>
            <a:r>
              <a:rPr lang="en-US" dirty="0" smtClean="0"/>
              <a:t>  </a:t>
            </a:r>
            <a:r>
              <a:rPr lang="uk-UA" dirty="0" smtClean="0"/>
              <a:t> належить до деякої області </a:t>
            </a:r>
            <a:r>
              <a:rPr lang="en-US" dirty="0" smtClean="0"/>
              <a:t>D.</a:t>
            </a:r>
            <a:endParaRPr lang="uk-UA" dirty="0"/>
          </a:p>
        </p:txBody>
      </p:sp>
      <p:graphicFrame>
        <p:nvGraphicFramePr>
          <p:cNvPr id="43009" name="Object 5"/>
          <p:cNvGraphicFramePr>
            <a:graphicFrameLocks noChangeAspect="1"/>
          </p:cNvGraphicFramePr>
          <p:nvPr/>
        </p:nvGraphicFramePr>
        <p:xfrm>
          <a:off x="4183062" y="4214818"/>
          <a:ext cx="31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3" imgW="126720" imgH="203040" progId="Equation.3">
                  <p:embed/>
                </p:oleObj>
              </mc:Choice>
              <mc:Fallback>
                <p:oleObj name="Equation" r:id="rId3" imgW="1267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2" y="4214818"/>
                        <a:ext cx="317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72230"/>
          </a:xfrm>
        </p:spPr>
        <p:txBody>
          <a:bodyPr>
            <a:normAutofit/>
          </a:bodyPr>
          <a:lstStyle/>
          <a:p>
            <a:r>
              <a:rPr lang="uk-UA" dirty="0" smtClean="0"/>
              <a:t>Отже</a:t>
            </a:r>
          </a:p>
          <a:p>
            <a:endParaRPr lang="uk-UA" dirty="0" smtClean="0"/>
          </a:p>
          <a:p>
            <a:pPr>
              <a:buNone/>
            </a:pPr>
            <a:r>
              <a:rPr lang="uk-UA" dirty="0" smtClean="0"/>
              <a:t>(за 2-ю властивістю густини)</a:t>
            </a:r>
          </a:p>
          <a:p>
            <a:r>
              <a:rPr lang="uk-UA" dirty="0" smtClean="0"/>
              <a:t>Знайшовши функцію густини розподілу бачимо</a:t>
            </a:r>
            <a:r>
              <a:rPr lang="en-US" dirty="0" smtClean="0"/>
              <a:t>:</a:t>
            </a:r>
            <a:r>
              <a:rPr lang="uk-UA" dirty="0" smtClean="0"/>
              <a:t> В кожні точці існування густини вона рівна </a:t>
            </a:r>
            <a:r>
              <a:rPr lang="en-US" dirty="0" smtClean="0"/>
              <a:t>k-</a:t>
            </a:r>
            <a:r>
              <a:rPr lang="uk-UA" dirty="0" smtClean="0"/>
              <a:t>кратні похідні, взятій по кожному аргументу 1 раз.</a:t>
            </a:r>
          </a:p>
          <a:p>
            <a:pPr>
              <a:buNone/>
            </a:pPr>
            <a:r>
              <a:rPr lang="uk-UA" sz="3200" dirty="0" smtClean="0"/>
              <a:t>	  		   -  густина </a:t>
            </a:r>
            <a:r>
              <a:rPr lang="en-US" sz="3200" dirty="0" smtClean="0"/>
              <a:t>k-</a:t>
            </a:r>
            <a:r>
              <a:rPr lang="uk-UA" sz="3200" dirty="0" smtClean="0"/>
              <a:t>кратного вектора.</a:t>
            </a:r>
            <a:r>
              <a:rPr lang="uk-UA" dirty="0" smtClean="0"/>
              <a:t> </a:t>
            </a:r>
            <a:r>
              <a:rPr lang="en-US" dirty="0" smtClean="0"/>
              <a:t>(</a:t>
            </a:r>
            <a:r>
              <a:rPr lang="uk-UA" dirty="0" smtClean="0"/>
              <a:t>за 2-ю властивістю густини)</a:t>
            </a:r>
          </a:p>
          <a:p>
            <a:r>
              <a:rPr lang="uk-UA" dirty="0" smtClean="0"/>
              <a:t>Зауваження</a:t>
            </a:r>
            <a:r>
              <a:rPr lang="en-US" dirty="0" smtClean="0"/>
              <a:t>: </a:t>
            </a:r>
            <a:r>
              <a:rPr lang="uk-UA" dirty="0" smtClean="0"/>
              <a:t>не виключено, що </a:t>
            </a:r>
            <a:r>
              <a:rPr lang="en-US" dirty="0" smtClean="0"/>
              <a:t>D – </a:t>
            </a:r>
            <a:r>
              <a:rPr lang="uk-UA" dirty="0" smtClean="0"/>
              <a:t>порожня, тоді Ф=0</a:t>
            </a:r>
            <a:endParaRPr lang="uk-UA" sz="3200" dirty="0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5445144" y="3786190"/>
          <a:ext cx="184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736560" imgH="228600" progId="Equation.3">
                  <p:embed/>
                </p:oleObj>
              </mc:Choice>
              <mc:Fallback>
                <p:oleObj name="Equation" r:id="rId3" imgW="7365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44" y="3786190"/>
                        <a:ext cx="1841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833438" y="4357698"/>
          <a:ext cx="180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5" imgW="723600" imgH="228600" progId="Equation.3">
                  <p:embed/>
                </p:oleObj>
              </mc:Choice>
              <mc:Fallback>
                <p:oleObj name="Equation" r:id="rId5" imgW="723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4357698"/>
                        <a:ext cx="1809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897084" y="642922"/>
          <a:ext cx="5746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7" imgW="2298600" imgH="228600" progId="Equation.3">
                  <p:embed/>
                </p:oleObj>
              </mc:Choice>
              <mc:Fallback>
                <p:oleObj name="Equation" r:id="rId7" imgW="2298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84" y="642922"/>
                        <a:ext cx="5746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50900" y="1142984"/>
          <a:ext cx="7493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9" imgW="2997000" imgH="291960" progId="Equation.3">
                  <p:embed/>
                </p:oleObj>
              </mc:Choice>
              <mc:Fallback>
                <p:oleObj name="Equation" r:id="rId9" imgW="2997000" imgH="291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00" y="1142984"/>
                        <a:ext cx="74930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3" name="Object 3"/>
          <p:cNvGraphicFramePr>
            <a:graphicFrameLocks noChangeAspect="1"/>
          </p:cNvGraphicFramePr>
          <p:nvPr/>
        </p:nvGraphicFramePr>
        <p:xfrm>
          <a:off x="2143108" y="714356"/>
          <a:ext cx="4381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1752480" imgH="457200" progId="Equation.3">
                  <p:embed/>
                </p:oleObj>
              </mc:Choice>
              <mc:Fallback>
                <p:oleObj name="Equation" r:id="rId3" imgW="17524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714356"/>
                        <a:ext cx="43815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72230"/>
          </a:xfrm>
        </p:spPr>
        <p:txBody>
          <a:bodyPr>
            <a:normAutofit/>
          </a:bodyPr>
          <a:lstStyle/>
          <a:p>
            <a:r>
              <a:rPr lang="uk-UA" u="sng" dirty="0" smtClean="0"/>
              <a:t>Приклад 1</a:t>
            </a:r>
            <a:r>
              <a:rPr lang="en-US" dirty="0" smtClean="0"/>
              <a:t>:</a:t>
            </a:r>
            <a:r>
              <a:rPr lang="uk-UA" dirty="0" smtClean="0"/>
              <a:t> Двовимірний випадковий вектор (</a:t>
            </a:r>
            <a:r>
              <a:rPr lang="el-GR" dirty="0" smtClean="0"/>
              <a:t>ξ</a:t>
            </a:r>
            <a:r>
              <a:rPr lang="uk-UA" dirty="0" smtClean="0"/>
              <a:t>,</a:t>
            </a:r>
            <a:r>
              <a:rPr lang="el-GR" dirty="0" smtClean="0"/>
              <a:t>η</a:t>
            </a:r>
            <a:r>
              <a:rPr lang="uk-UA" dirty="0" smtClean="0"/>
              <a:t>) має густину </a:t>
            </a:r>
            <a:r>
              <a:rPr lang="en-US" dirty="0" smtClean="0"/>
              <a:t>p{x,</a:t>
            </a:r>
            <a:r>
              <a:rPr lang="uk-UA" dirty="0" smtClean="0"/>
              <a:t> </a:t>
            </a:r>
            <a:r>
              <a:rPr lang="en-US" dirty="0" smtClean="0"/>
              <a:t>y}. </a:t>
            </a:r>
            <a:r>
              <a:rPr lang="uk-UA" dirty="0" smtClean="0"/>
              <a:t>Знайти густину 1-ї компоненти </a:t>
            </a:r>
            <a:r>
              <a:rPr lang="el-GR" dirty="0" smtClean="0"/>
              <a:t>ζ</a:t>
            </a:r>
            <a:r>
              <a:rPr lang="uk-UA" dirty="0" smtClean="0"/>
              <a:t>=</a:t>
            </a:r>
            <a:r>
              <a:rPr lang="el-GR" dirty="0" smtClean="0"/>
              <a:t>ξ</a:t>
            </a:r>
            <a:r>
              <a:rPr lang="uk-UA" dirty="0" smtClean="0"/>
              <a:t> </a:t>
            </a:r>
            <a:r>
              <a:rPr lang="en-US" dirty="0" smtClean="0"/>
              <a:t>n=2, k=1. </a:t>
            </a:r>
            <a:r>
              <a:rPr lang="uk-UA" dirty="0" smtClean="0"/>
              <a:t>Позначимо через Ф(</a:t>
            </a:r>
            <a:r>
              <a:rPr lang="en-US" dirty="0" smtClean="0"/>
              <a:t>z) </a:t>
            </a:r>
            <a:r>
              <a:rPr lang="uk-UA" dirty="0" smtClean="0"/>
              <a:t>функцію розподілу </a:t>
            </a:r>
            <a:r>
              <a:rPr lang="el-GR" dirty="0" smtClean="0"/>
              <a:t>ζ</a:t>
            </a:r>
            <a:r>
              <a:rPr lang="uk-UA" dirty="0" smtClean="0"/>
              <a:t> (одновимірної випадкової змінної)</a:t>
            </a:r>
          </a:p>
          <a:p>
            <a:endParaRPr lang="uk-UA" sz="3200" dirty="0" smtClean="0"/>
          </a:p>
          <a:p>
            <a:endParaRPr lang="uk-UA" dirty="0" smtClean="0"/>
          </a:p>
          <a:p>
            <a:endParaRPr lang="uk-UA" sz="3200" dirty="0" smtClean="0"/>
          </a:p>
          <a:p>
            <a:r>
              <a:rPr lang="uk-UA" dirty="0" smtClean="0"/>
              <a:t>Позначимо  густину 1-ї компоненти</a:t>
            </a:r>
            <a:r>
              <a:rPr lang="en-US" dirty="0" smtClean="0"/>
              <a:t>:</a:t>
            </a:r>
            <a:endParaRPr lang="uk-UA" sz="3200" dirty="0" smtClean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642910" y="3071810"/>
          <a:ext cx="74612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2984400" imgH="291960" progId="Equation.3">
                  <p:embed/>
                </p:oleObj>
              </mc:Choice>
              <mc:Fallback>
                <p:oleObj name="Equation" r:id="rId3" imgW="298440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071810"/>
                        <a:ext cx="746125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658938" y="5254646"/>
          <a:ext cx="54927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5" imgW="2197080" imgH="469800" progId="Equation.3">
                  <p:embed/>
                </p:oleObj>
              </mc:Choice>
              <mc:Fallback>
                <p:oleObj name="Equation" r:id="rId5" imgW="21970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5254646"/>
                        <a:ext cx="549275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1262063" y="3643313"/>
          <a:ext cx="60642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7" imgW="2425680" imgH="469800" progId="Equation.3">
                  <p:embed/>
                </p:oleObj>
              </mc:Choice>
              <mc:Fallback>
                <p:oleObj name="Equation" r:id="rId7" imgW="2425680" imgH="46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643313"/>
                        <a:ext cx="606425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72230"/>
          </a:xfrm>
        </p:spPr>
        <p:txBody>
          <a:bodyPr>
            <a:normAutofit/>
          </a:bodyPr>
          <a:lstStyle/>
          <a:p>
            <a:r>
              <a:rPr lang="uk-UA" dirty="0" smtClean="0"/>
              <a:t>Таким чином густина 1-ї компоненти дорівнює інтегралу двомірної густини по другій компоненті (густину позначимо					   . Аналогічно другої 								       компоненти</a:t>
            </a:r>
            <a:r>
              <a:rPr lang="en-US" dirty="0" smtClean="0"/>
              <a:t>:</a:t>
            </a:r>
            <a:endParaRPr lang="en-US" sz="3200" dirty="0" smtClean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777874" y="1897060"/>
          <a:ext cx="36512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1460160" imgH="469800" progId="Equation.3">
                  <p:embed/>
                </p:oleObj>
              </mc:Choice>
              <mc:Fallback>
                <p:oleObj name="Equation" r:id="rId3" imgW="14601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4" y="1897060"/>
                        <a:ext cx="365125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4"/>
          <p:cNvGraphicFramePr>
            <a:graphicFrameLocks noChangeAspect="1"/>
          </p:cNvGraphicFramePr>
          <p:nvPr/>
        </p:nvGraphicFramePr>
        <p:xfrm>
          <a:off x="3214704" y="2571744"/>
          <a:ext cx="37147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5" imgW="1485720" imgH="469800" progId="Equation.3">
                  <p:embed/>
                </p:oleObj>
              </mc:Choice>
              <mc:Fallback>
                <p:oleObj name="Equation" r:id="rId5" imgW="1485720" imgH="469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704" y="2571744"/>
                        <a:ext cx="371475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2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Двовимірний випадковий вектор (</a:t>
            </a:r>
            <a:r>
              <a:rPr lang="el-GR" dirty="0" smtClean="0"/>
              <a:t>ξ</a:t>
            </a:r>
            <a:r>
              <a:rPr lang="uk-UA" dirty="0" smtClean="0"/>
              <a:t>,</a:t>
            </a:r>
            <a:r>
              <a:rPr lang="el-GR" dirty="0" smtClean="0"/>
              <a:t>η</a:t>
            </a:r>
            <a:r>
              <a:rPr lang="uk-UA" dirty="0" smtClean="0"/>
              <a:t>) має густину </a:t>
            </a:r>
            <a:r>
              <a:rPr lang="en-US" dirty="0" smtClean="0"/>
              <a:t>p(x,</a:t>
            </a:r>
            <a:r>
              <a:rPr lang="uk-UA" dirty="0" smtClean="0"/>
              <a:t> </a:t>
            </a:r>
            <a:r>
              <a:rPr lang="en-US" dirty="0" smtClean="0"/>
              <a:t>y). </a:t>
            </a:r>
            <a:r>
              <a:rPr lang="uk-UA" dirty="0" smtClean="0"/>
              <a:t>Знайти густину суми компонент 		  (</a:t>
            </a:r>
            <a:r>
              <a:rPr lang="en-US" dirty="0" smtClean="0"/>
              <a:t>n=2, k=1)</a:t>
            </a:r>
          </a:p>
          <a:p>
            <a:r>
              <a:rPr lang="uk-UA" dirty="0" smtClean="0"/>
              <a:t>Позначимо функцію розподілу одновимірної випадкової функції </a:t>
            </a:r>
            <a:r>
              <a:rPr lang="el-GR" dirty="0" smtClean="0"/>
              <a:t>ζ</a:t>
            </a:r>
            <a:r>
              <a:rPr lang="uk-UA" dirty="0" smtClean="0"/>
              <a:t> через Ф(</a:t>
            </a:r>
            <a:r>
              <a:rPr lang="en-US" dirty="0" smtClean="0"/>
              <a:t>z).</a:t>
            </a:r>
            <a:endParaRPr lang="uk-UA" dirty="0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2857488" y="2643182"/>
          <a:ext cx="146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583920" imgH="203040" progId="Equation.3">
                  <p:embed/>
                </p:oleObj>
              </mc:Choice>
              <mc:Fallback>
                <p:oleObj name="Equation" r:id="rId3" imgW="5839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643182"/>
                        <a:ext cx="1460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571472" y="4572008"/>
          <a:ext cx="83185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5" imgW="3327120" imgH="317160" progId="Equation.3">
                  <p:embed/>
                </p:oleObj>
              </mc:Choice>
              <mc:Fallback>
                <p:oleObj name="Equation" r:id="rId5" imgW="3327120" imgH="317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572008"/>
                        <a:ext cx="83185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285875" y="5214938"/>
          <a:ext cx="61595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7" imgW="2463480" imgH="469800" progId="Equation.3">
                  <p:embed/>
                </p:oleObj>
              </mc:Choice>
              <mc:Fallback>
                <p:oleObj name="Equation" r:id="rId7" imgW="246348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214938"/>
                        <a:ext cx="615950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441</Words>
  <Application>Microsoft Office PowerPoint</Application>
  <PresentationFormat>Экран (4:3)</PresentationFormat>
  <Paragraphs>79</Paragraphs>
  <Slides>22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Nunito</vt:lpstr>
      <vt:lpstr>Roboto</vt:lpstr>
      <vt:lpstr>Тема Office</vt:lpstr>
      <vt:lpstr>Equation</vt:lpstr>
      <vt:lpstr>Перетворення розподілу ймовірностей</vt:lpstr>
      <vt:lpstr>Перетворення розподілу ймовірностей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Приклад 2</vt:lpstr>
      <vt:lpstr>Презентация PowerPoint</vt:lpstr>
      <vt:lpstr>Презентация PowerPoint</vt:lpstr>
      <vt:lpstr>Приклад 3</vt:lpstr>
      <vt:lpstr>Презентация PowerPoint</vt:lpstr>
      <vt:lpstr>Презентация PowerPoint</vt:lpstr>
      <vt:lpstr>Приклад 4</vt:lpstr>
      <vt:lpstr>Презентация PowerPoint</vt:lpstr>
      <vt:lpstr>Презентация PowerPoint</vt:lpstr>
      <vt:lpstr>Презентация PowerPoint</vt:lpstr>
      <vt:lpstr>Приклад 5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Володя</dc:creator>
  <cp:lastModifiedBy>Family</cp:lastModifiedBy>
  <cp:revision>206</cp:revision>
  <dcterms:created xsi:type="dcterms:W3CDTF">2018-03-21T09:38:57Z</dcterms:created>
  <dcterms:modified xsi:type="dcterms:W3CDTF">2018-10-08T10:09:54Z</dcterms:modified>
</cp:coreProperties>
</file>