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AE7A7-7363-4E2B-9B9C-C9982C40CF33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ECF7-0A92-45DC-B863-CFF1D94F071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327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6ECF7-0A92-45DC-B863-CFF1D94F0715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3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83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33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763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8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491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3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6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677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12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205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20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AF00-22B3-494E-A292-6F9D75D3AF8A}" type="datetimeFigureOut">
              <a:rPr lang="uk-UA" smtClean="0"/>
              <a:pPr/>
              <a:t>22.10.2018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F1093-3A2A-4C8C-8CC2-4F78C9050C20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60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856984" cy="23042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Закон великих чисел</a:t>
            </a:r>
            <a:endParaRPr lang="uk-UA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02545" y="5517232"/>
            <a:ext cx="3312368" cy="1248544"/>
          </a:xfrm>
        </p:spPr>
        <p:txBody>
          <a:bodyPr>
            <a:normAutofit/>
          </a:bodyPr>
          <a:lstStyle/>
          <a:p>
            <a:pPr algn="l"/>
            <a:endParaRPr lang="uk-UA" sz="2400" dirty="0"/>
          </a:p>
        </p:txBody>
      </p:sp>
      <p:pic>
        <p:nvPicPr>
          <p:cNvPr id="10244" name="Picture 4" descr="Ð ÐµÐ·ÑÐ»ÑÑÐ°Ñ Ð¿Ð¾ÑÑÐºÑ Ð·Ð¾Ð±ÑÐ°Ð¶ÐµÐ½Ñ Ð·Ð° Ð·Ð°Ð¿Ð¸ÑÐ¾Ð¼ &quot;Ð·Ð°ÐºÐ¾Ð½ Ð²ÐµÐ»Ð¸ÐºÐ¸Ñ ÑÐ¸ÑÐµÐ»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075">
            <a:off x="1207837" y="4396745"/>
            <a:ext cx="1731051" cy="8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3431">
            <a:off x="5283312" y="3514921"/>
            <a:ext cx="3279020" cy="9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6115"/>
            <a:ext cx="7920880" cy="794613"/>
          </a:xfrm>
        </p:spPr>
        <p:txBody>
          <a:bodyPr>
            <a:noAutofit/>
          </a:bodyPr>
          <a:lstStyle/>
          <a:p>
            <a:r>
              <a:rPr lang="uk-UA" sz="2400" dirty="0" smtClean="0"/>
              <a:t>Правило обґрунтування середніх арифметичних</a:t>
            </a:r>
            <a:endParaRPr lang="uk-U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7156" y="1484784"/>
                <a:ext cx="8784976" cy="38884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uk-UA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uk-UA" b="1" dirty="0">
                    <a:solidFill>
                      <a:schemeClr val="tx1"/>
                    </a:solidFill>
                    <a:latin typeface="Cambria Math"/>
                  </a:rPr>
                  <a:t>Н</a:t>
                </a:r>
                <a:r>
                  <a:rPr lang="uk-UA" b="1" dirty="0" smtClean="0">
                    <a:solidFill>
                      <a:schemeClr val="tx1"/>
                    </a:solidFill>
                    <a:latin typeface="Cambria Math"/>
                  </a:rPr>
                  <a:t>ехай</a:t>
                </a:r>
                <a:r>
                  <a:rPr lang="uk-UA" dirty="0" smtClean="0">
                    <a:solidFill>
                      <a:schemeClr val="tx1"/>
                    </a:solidFill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uk-UA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uk-UA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uk-UA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послідовність незалежних випадкових змінних, які мають однакові сподівання (без систематичної помилки)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b="1" dirty="0" smtClean="0">
                                  <a:solidFill>
                                    <a:schemeClr val="tx1"/>
                                  </a:solidFill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=1,2,…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uk-UA" dirty="0" smtClean="0">
                    <a:solidFill>
                      <a:schemeClr val="tx1"/>
                    </a:solidFill>
                  </a:rPr>
                  <a:t>І дисперсії обмежені однією сталою С=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const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b="1" dirty="0" smtClean="0">
                                  <a:solidFill>
                                    <a:schemeClr val="tx1"/>
                                  </a:solidFill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=1,2,…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r>
                  <a:rPr lang="uk-UA" dirty="0" smtClean="0">
                    <a:solidFill>
                      <a:schemeClr val="tx1"/>
                    </a:solidFill>
                  </a:rPr>
                  <a:t>І нехай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ɛ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&gt; 0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uk-UA" b="1" dirty="0" smtClean="0">
                    <a:solidFill>
                      <a:schemeClr val="tx1"/>
                    </a:solidFill>
                  </a:rPr>
                  <a:t>Тоді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границя ймовірності того, що середнє арифметичне перших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випадкових змінних буде відрізнятися від спільного сподівання в один або другий бік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ніж на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ɛ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uk-UA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∞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дорівнює 1.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b="1" dirty="0" smtClean="0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ξ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uk-UA" b="1" dirty="0" smtClean="0">
                  <a:solidFill>
                    <a:schemeClr val="tx1"/>
                  </a:solidFill>
                </a:endParaRPr>
              </a:p>
              <a:p>
                <a:endParaRPr lang="uk-U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7156" y="1484784"/>
                <a:ext cx="8784976" cy="3888432"/>
              </a:xfrm>
              <a:blipFill rotWithShape="1">
                <a:blip r:embed="rId2" cstate="print"/>
                <a:stretch>
                  <a:fillRect l="-763" t="-14914" r="-90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267156" y="188640"/>
            <a:ext cx="576064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uk-UA" dirty="0"/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ÑÐ¾ÑÐ½Ð¸Ð¹ ÑÑÐ¸ÐºÑÑÐ½Ð¸Ðº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89240"/>
            <a:ext cx="240997" cy="2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58458" y="5514304"/>
                <a:ext cx="847803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Доведення. </a:t>
                </a:r>
                <a:r>
                  <a:rPr lang="uk-UA" dirty="0" smtClean="0">
                    <a:solidFill>
                      <a:schemeClr val="bg1">
                        <a:lumMod val="50000"/>
                      </a:schemeClr>
                    </a:solidFill>
                  </a:rPr>
                  <a:t>Математичне сподівання випадкової змінної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b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m:t>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dirty="0" smtClean="0">
                    <a:solidFill>
                      <a:schemeClr val="bg1">
                        <a:lumMod val="50000"/>
                      </a:schemeClr>
                    </a:solidFill>
                  </a:rPr>
                  <a:t> буде рівним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𝑬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b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m:t>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𝑬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b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m:t>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 …+</m:t>
                        </m:r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E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b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rPr>
                              <m:t>ξ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 …+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uk-UA" dirty="0" smtClean="0">
                    <a:solidFill>
                      <a:schemeClr val="bg1">
                        <a:lumMod val="50000"/>
                      </a:schemeClr>
                    </a:solidFill>
                  </a:rPr>
                  <a:t>Тому дана теорема  є теоремою Чебишова.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uk-UA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8" y="5514304"/>
                <a:ext cx="8478038" cy="116955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302" t="-32461" b="-3036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Ð ÐµÐ·ÑÐ»ÑÑÐ°Ñ Ð¿Ð¾ÑÑÐºÑ Ð·Ð¾Ð±ÑÐ°Ð¶ÐµÐ½Ñ Ð·Ð° Ð·Ð°Ð¿Ð¸ÑÐ¾Ð¼ &quot;ÑÐ¾ÑÐ½Ð¸Ð¹ ÑÑÐ¸ÐºÑÑÐ½Ð¸Ðº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464394"/>
            <a:ext cx="240997" cy="2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3456384" cy="360040"/>
          </a:xfrm>
        </p:spPr>
        <p:txBody>
          <a:bodyPr>
            <a:noAutofit/>
          </a:bodyPr>
          <a:lstStyle/>
          <a:p>
            <a:r>
              <a:rPr lang="uk-UA" sz="1800" dirty="0" smtClean="0"/>
              <a:t>Практичний Висновок.</a:t>
            </a:r>
            <a:endParaRPr lang="uk-UA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2" y="2132856"/>
                <a:ext cx="8640961" cy="3240360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>
                    <a:solidFill>
                      <a:schemeClr val="tx1"/>
                    </a:solidFill>
                  </a:rPr>
                  <a:t>На основі цієї теореми за невідоме значення </a:t>
                </a:r>
                <a:r>
                  <a:rPr lang="uk-UA" b="1" dirty="0" smtClean="0">
                    <a:solidFill>
                      <a:schemeClr val="tx1"/>
                    </a:solidFill>
                  </a:rPr>
                  <a:t>а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вимірюваної величини приймаємо наближено середнє арифметичне вимірювань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−</m:t>
                    </m:r>
                    <m:r>
                      <a:rPr lang="uk-UA" b="0" i="1" smtClean="0">
                        <a:solidFill>
                          <a:schemeClr val="tx1"/>
                        </a:solidFill>
                        <a:latin typeface="Cambria Math"/>
                      </a:rPr>
                      <m:t>значення </m:t>
                    </m:r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≈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 …+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uk-UA" dirty="0">
                  <a:solidFill>
                    <a:schemeClr val="tx1"/>
                  </a:solidFill>
                </a:endParaRPr>
              </a:p>
              <a:p>
                <a:endParaRPr lang="uk-UA" dirty="0" smtClean="0">
                  <a:solidFill>
                    <a:schemeClr val="tx1"/>
                  </a:solidFill>
                </a:endParaRPr>
              </a:p>
              <a:p>
                <a:r>
                  <a:rPr lang="uk-UA" dirty="0" smtClean="0">
                    <a:solidFill>
                      <a:schemeClr val="tx1"/>
                    </a:solidFill>
                  </a:rPr>
                  <a:t>проведених без систематичної помилки і з однаковою точністю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</m:oMath>
                </a14:m>
                <a:r>
                  <a:rPr lang="uk-UA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a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-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означає, що вимірювання проведені без систематичної похибки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</a:t>
                </a:r>
                <a:endParaRPr lang="uk-U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2132856"/>
                <a:ext cx="8640961" cy="3240360"/>
              </a:xfrm>
              <a:blipFill rotWithShape="1">
                <a:blip r:embed="rId2" cstate="print"/>
                <a:stretch>
                  <a:fillRect l="-705" b="-30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40" y="-31010"/>
            <a:ext cx="1450860" cy="231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9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5505871" cy="64807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Теорема маркова</a:t>
            </a:r>
            <a:endParaRPr lang="uk-UA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620688"/>
            <a:ext cx="6408712" cy="401836"/>
          </a:xfrm>
        </p:spPr>
        <p:txBody>
          <a:bodyPr/>
          <a:lstStyle/>
          <a:p>
            <a:r>
              <a:rPr lang="uk-UA" dirty="0" smtClean="0"/>
              <a:t>Перше узагальнення теореми Чебишова провів Марков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95536" y="1052736"/>
                <a:ext cx="8496944" cy="5529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b="1" dirty="0" smtClean="0">
                    <a:latin typeface="Cambria Math"/>
                  </a:rPr>
                  <a:t>Нехай</a:t>
                </a:r>
                <a:r>
                  <a:rPr lang="uk-UA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uk-UA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/>
                          <m:t>ξ</m:t>
                        </m:r>
                      </m:e>
                      <m:sub>
                        <m:r>
                          <a:rPr lang="uk-UA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/>
                          <m:t>ξ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uk-UA" b="1" i="1" smtClean="0">
                        <a:latin typeface="Cambria Math"/>
                      </a:rPr>
                      <m:t>…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/>
                          <m:t>ξ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послідовність  як завгодно залежних випадкових змінних, які задовольняють умову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uk-U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 smtClean="0"/>
                                  <m:t>ξ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→∞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 0</m:t>
                    </m:r>
                  </m:oMath>
                </a14:m>
                <a:r>
                  <a:rPr lang="en-US" b="0" dirty="0" smtClean="0"/>
                  <a:t>;</a:t>
                </a:r>
              </a:p>
              <a:p>
                <a:r>
                  <a:rPr lang="uk-UA" dirty="0" smtClean="0"/>
                  <a:t>Нехай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&gt;0.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uk-UA" dirty="0" smtClean="0"/>
                  <a:t>Тоді границя ймовірності того, що середнє арифметичне перших </a:t>
                </a:r>
                <a:r>
                  <a:rPr lang="en-US" dirty="0" smtClean="0"/>
                  <a:t>n</a:t>
                </a:r>
                <a:r>
                  <a:rPr lang="uk-UA" dirty="0" smtClean="0"/>
                  <a:t> випадкових змінних  відхиляється від середнього арифметичного їх сподівань в один або другий бік </a:t>
                </a:r>
                <a:r>
                  <a:rPr lang="en-US" dirty="0" smtClean="0"/>
                  <a:t>&lt; </a:t>
                </a:r>
                <a:r>
                  <a:rPr lang="uk-UA" dirty="0" smtClean="0"/>
                  <a:t>ніж на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uk-UA" b="0" dirty="0" smtClean="0"/>
                  <a:t> </a:t>
                </a:r>
                <a:r>
                  <a:rPr lang="uk-UA" dirty="0" smtClean="0"/>
                  <a:t>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uk-UA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дорівнює 1.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b="1" dirty="0" smtClean="0"/>
                                            <m:t>ξ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 −</m:t>
                                  </m:r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𝑬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b="1" dirty="0" smtClean="0"/>
                                            <m:t>ξ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0" dirty="0" smtClean="0"/>
              </a:p>
              <a:p>
                <a:endParaRPr lang="en-US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r>
                  <a:rPr lang="uk-UA" b="1" dirty="0" smtClean="0"/>
                  <a:t>Доведення. </a:t>
                </a:r>
                <a:r>
                  <a:rPr lang="uk-UA" dirty="0" smtClean="0"/>
                  <a:t>Як в теоремі Чебишова.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 smtClean="0"/>
                                        <m:t>ξ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 smtClean="0">
                                  <a:latin typeface="Cambria Math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𝑬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 smtClean="0"/>
                                        <m:t>ξ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e>
                      </m:d>
                      <m:r>
                        <a:rPr lang="uk-UA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−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uk-U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 smtClean="0"/>
                                        <m:t>ξ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−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uk-U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 smtClean="0"/>
                                        <m:t>ξ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uk-UA" b="1" i="1" dirty="0" smtClean="0">
                  <a:latin typeface="Cambria Math"/>
                  <a:ea typeface="Cambria Math"/>
                </a:endParaRPr>
              </a:p>
              <a:p>
                <a:endParaRPr lang="uk-UA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…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, </m:t>
                        </m:r>
                      </m:e>
                    </m:func>
                  </m:oMath>
                </a14:m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uk-UA" b="1" i="1" smtClean="0">
                        <a:latin typeface="Cambria Math"/>
                        <a:ea typeface="Cambria Math"/>
                      </a:rPr>
                      <m:t>але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uk-UA" b="1" i="1" smtClean="0">
                        <a:latin typeface="Cambria Math"/>
                        <a:ea typeface="Cambria Math"/>
                      </a:rPr>
                      <m:t> не може бути. Отже 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…</m:t>
                            </m:r>
                          </m:e>
                        </m:d>
                        <m:r>
                          <a:rPr lang="uk-UA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8496944" cy="552959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46" t="-1654" r="-4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Ð ÐµÐ·ÑÐ»ÑÑÐ°Ñ Ð¿Ð¾ÑÑÐºÑ Ð·Ð¾Ð±ÑÐ°Ð¶ÐµÐ½Ñ Ð·Ð° Ð·Ð°Ð¿Ð¸ÑÐ¾Ð¼ &quot;ÑÐ¾ÑÐ½Ð¸Ð¹ ÑÑÐ¸ÐºÑÑÐ½Ð¸Ðº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96" y="6206899"/>
            <a:ext cx="240997" cy="2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авая фигурная скобка 5"/>
          <p:cNvSpPr/>
          <p:nvPr/>
        </p:nvSpPr>
        <p:spPr>
          <a:xfrm rot="16200000">
            <a:off x="7579192" y="4419968"/>
            <a:ext cx="358321" cy="1116126"/>
          </a:xfrm>
          <a:prstGeom prst="rightBrace">
            <a:avLst>
              <a:gd name="adj1" fmla="val 8333"/>
              <a:gd name="adj2" fmla="val 5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7884368" y="479887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2400" y="46147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0</a:t>
            </a:r>
            <a:endParaRPr lang="uk-U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2913583" cy="6782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означення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692696"/>
            <a:ext cx="8712967" cy="4896544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tx1"/>
                </a:solidFill>
              </a:rPr>
              <a:t>Законом великих чисел</a:t>
            </a:r>
            <a:r>
              <a:rPr lang="uk-UA" sz="2400" dirty="0" smtClean="0">
                <a:solidFill>
                  <a:schemeClr val="tx1"/>
                </a:solidFill>
              </a:rPr>
              <a:t> називають довільне твердження, в якому йдеться мова про деяку масову випадкову подію, залежну від нескінченної кількості інших випадкових подій, кожна з яких на основну має незначний вплив.</a:t>
            </a:r>
          </a:p>
          <a:p>
            <a:endParaRPr lang="uk-UA" sz="2400" dirty="0"/>
          </a:p>
          <a:p>
            <a:endParaRPr lang="uk-UA" sz="2400" dirty="0" smtClean="0"/>
          </a:p>
          <a:p>
            <a:endParaRPr lang="uk-UA" sz="2400" dirty="0"/>
          </a:p>
          <a:p>
            <a:endParaRPr lang="uk-UA" sz="2400" dirty="0" smtClean="0"/>
          </a:p>
          <a:p>
            <a:endParaRPr lang="uk-UA" dirty="0"/>
          </a:p>
          <a:p>
            <a:r>
              <a:rPr lang="uk-UA" dirty="0" smtClean="0"/>
              <a:t>Ми розглянемо клас законів великих чисел, який доводиться єдиним методом за допомогою </a:t>
            </a:r>
            <a:r>
              <a:rPr lang="uk-UA" b="1" dirty="0" smtClean="0"/>
              <a:t>нерівності Чебишова.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1607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040560" cy="6782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Нерівність маркова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2" y="692696"/>
                <a:ext cx="8712967" cy="5328592"/>
              </a:xfrm>
            </p:spPr>
            <p:txBody>
              <a:bodyPr>
                <a:normAutofit/>
              </a:bodyPr>
              <a:lstStyle/>
              <a:p>
                <a:r>
                  <a:rPr lang="uk-UA" sz="2400" b="1" dirty="0" smtClean="0">
                    <a:solidFill>
                      <a:schemeClr val="tx1"/>
                    </a:solidFill>
                  </a:rPr>
                  <a:t>Нехай невід'ємна випадкова змінна </a:t>
                </a:r>
                <a:r>
                  <a:rPr lang="el-GR" b="1" dirty="0" smtClean="0">
                    <a:solidFill>
                      <a:schemeClr val="tx1"/>
                    </a:solidFill>
                  </a:rPr>
                  <a:t>ξ</a:t>
                </a:r>
                <a:r>
                  <a:rPr lang="uk-UA" b="1" dirty="0">
                    <a:solidFill>
                      <a:schemeClr val="tx1"/>
                    </a:solidFill>
                  </a:rPr>
                  <a:t> </a:t>
                </a:r>
                <a:r>
                  <a:rPr lang="uk-UA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≥ 0 </a:t>
                </a:r>
                <a:r>
                  <a:rPr lang="uk-UA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має обмежене сподівання і нехай </a:t>
                </a:r>
                <a:r>
                  <a:rPr lang="uk-UA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а =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Calibri"/>
                    <a:cs typeface="Calibri"/>
                  </a:rPr>
                  <a:t>const</a:t>
                </a:r>
                <a:r>
                  <a:rPr lang="en-US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 &gt;0, </a:t>
                </a:r>
                <a:r>
                  <a:rPr lang="uk-UA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тоді ймовірність того, що випадкова змінна </a:t>
                </a:r>
                <a:r>
                  <a:rPr lang="el-GR" b="1" dirty="0" smtClean="0">
                    <a:solidFill>
                      <a:schemeClr val="tx1"/>
                    </a:solidFill>
                  </a:rPr>
                  <a:t>ξ</a:t>
                </a:r>
                <a:r>
                  <a:rPr lang="uk-UA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буде не більша ніж стала </a:t>
                </a:r>
                <a:r>
                  <a:rPr lang="uk-UA" b="1" dirty="0" smtClean="0">
                    <a:solidFill>
                      <a:schemeClr val="tx1"/>
                    </a:solidFill>
                  </a:rPr>
                  <a:t>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uk-UA" dirty="0" smtClean="0">
                  <a:solidFill>
                    <a:schemeClr val="tx1"/>
                  </a:solidFill>
                </a:endParaRPr>
              </a:p>
              <a:p>
                <a:r>
                  <a:rPr lang="uk-UA" sz="2800" b="1" dirty="0" smtClean="0">
                    <a:solidFill>
                      <a:schemeClr val="tx1"/>
                    </a:solidFill>
                  </a:rPr>
                  <a:t>Р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{</a:t>
                </a:r>
                <a:r>
                  <a:rPr lang="el-GR" sz="2800" b="1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≤ a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}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≥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8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Calibri"/>
                          </a:rPr>
                          <m:t>𝒂</m:t>
                        </m:r>
                      </m:den>
                    </m:f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/>
                        <a:cs typeface="Calibri"/>
                      </a:rPr>
                      <m:t>.</m:t>
                    </m:r>
                  </m:oMath>
                </a14:m>
                <a:endParaRPr lang="uk-UA" sz="2800" b="1" dirty="0" smtClean="0">
                  <a:solidFill>
                    <a:schemeClr val="tx1"/>
                  </a:solidFill>
                  <a:latin typeface="Calibri"/>
                  <a:cs typeface="Calibri"/>
                </a:endParaRPr>
              </a:p>
              <a:p>
                <a:endParaRPr lang="uk-UA" b="1" dirty="0">
                  <a:latin typeface="Calibri"/>
                  <a:cs typeface="Calibri"/>
                </a:endParaRPr>
              </a:p>
              <a:p>
                <a:endParaRPr lang="en-US" b="1" dirty="0" smtClean="0">
                  <a:latin typeface="Calibri"/>
                  <a:cs typeface="Calibri"/>
                </a:endParaRPr>
              </a:p>
              <a:p>
                <a:r>
                  <a:rPr lang="uk-UA" b="1" dirty="0" smtClean="0"/>
                  <a:t>       Доведення. </a:t>
                </a:r>
                <a:r>
                  <a:rPr lang="uk-UA" dirty="0" smtClean="0"/>
                  <a:t>Нехай </a:t>
                </a:r>
                <a:r>
                  <a:rPr lang="el-GR" b="1" dirty="0" smtClean="0"/>
                  <a:t>ξ</a:t>
                </a:r>
                <a:r>
                  <a:rPr lang="uk-UA" b="1" dirty="0" smtClean="0"/>
                  <a:t> </a:t>
                </a:r>
                <a:r>
                  <a:rPr lang="uk-UA" dirty="0" smtClean="0"/>
                  <a:t>абсолютна неперервна змінна тоді існує щільність розподілу</a:t>
                </a:r>
                <a:r>
                  <a:rPr lang="en-US" dirty="0" smtClean="0"/>
                  <a:t>. </a:t>
                </a:r>
                <a:r>
                  <a:rPr lang="uk-UA" dirty="0" smtClean="0"/>
                  <a:t>Нехай </a:t>
                </a:r>
                <a:r>
                  <a:rPr lang="el-GR" b="1" dirty="0" smtClean="0"/>
                  <a:t>ξ</a:t>
                </a:r>
                <a:r>
                  <a:rPr lang="uk-UA" b="1" dirty="0" smtClean="0"/>
                  <a:t> </a:t>
                </a:r>
                <a:r>
                  <a:rPr lang="uk-UA" dirty="0" smtClean="0"/>
                  <a:t>має густину </a:t>
                </a:r>
                <a:r>
                  <a:rPr lang="en-US" b="1" i="1" dirty="0" smtClean="0"/>
                  <a:t>p(x)</a:t>
                </a:r>
                <a:r>
                  <a:rPr lang="uk-UA" dirty="0" smtClean="0"/>
                  <a:t>, тоді</a:t>
                </a:r>
                <a:endParaRPr lang="en-US" dirty="0" smtClean="0"/>
              </a:p>
              <a:p>
                <a:endParaRPr lang="uk-UA" dirty="0" smtClean="0"/>
              </a:p>
              <a:p>
                <a:r>
                  <a:rPr lang="uk-UA" b="1" dirty="0" smtClean="0"/>
                  <a:t>Р</a:t>
                </a:r>
                <a:r>
                  <a:rPr lang="en-US" b="1" dirty="0" smtClean="0"/>
                  <a:t>{</a:t>
                </a:r>
                <a:r>
                  <a:rPr lang="el-GR" b="1" dirty="0" smtClean="0"/>
                  <a:t>ξ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latin typeface="Calibri"/>
                    <a:cs typeface="Calibri"/>
                  </a:rPr>
                  <a:t>≤ a</a:t>
                </a:r>
                <a:r>
                  <a:rPr lang="en-US" b="1" dirty="0" smtClean="0"/>
                  <a:t>} =</a:t>
                </a:r>
                <a:r>
                  <a:rPr lang="uk-UA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</m:e>
                    </m:nary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−  </m:t>
                        </m:r>
                      </m:e>
                    </m:nary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=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≥1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 smtClean="0">
                    <a:cs typeface="Calibri"/>
                  </a:rPr>
                  <a:t>≥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 = 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1 −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 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1 −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l-GR" dirty="0" smtClean="0"/>
                              <m:t>ξ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692696"/>
                <a:ext cx="8712967" cy="5328592"/>
              </a:xfrm>
              <a:blipFill rotWithShape="1">
                <a:blip r:embed="rId2" cstate="print"/>
                <a:stretch>
                  <a:fillRect l="-1399" r="-90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Ð ÐµÐ·ÑÐ»ÑÑÐ°Ñ Ð¿Ð¾ÑÑÐºÑ Ð·Ð¾Ð±ÑÐ°Ð¶ÐµÐ½Ñ Ð·Ð° Ð·Ð°Ð¿Ð¸ÑÐ¾Ð¼ &quot;ÑÐ¾ÑÐ½Ð¸Ð¹ ÑÑÐ¸ÐºÑÑÐ½Ð¸Ðº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6" y="4001626"/>
            <a:ext cx="240997" cy="2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ÑÐ°Ñ Ð¿Ð¾ÑÑÐºÑ Ð·Ð¾Ð±ÑÐ°Ð¶ÐµÐ½Ñ Ð·Ð° Ð·Ð°Ð¿Ð¸ÑÐ¾Ð¼ &quot;ÑÐ¾ÑÐ½Ð¸Ð¹ ÑÑÐ¸ÐºÑÑÐ½Ð¸Ðº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512" y="5733256"/>
            <a:ext cx="240997" cy="2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187624" y="4941168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064" y="463339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2-га властивість густини</a:t>
            </a:r>
            <a:endParaRPr lang="uk-UA" sz="1400" dirty="0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3100934" y="4499535"/>
            <a:ext cx="328523" cy="986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3059832" y="457183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1 (3-тя властивість густини)</a:t>
            </a:r>
            <a:endParaRPr lang="uk-UA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6114705" y="5524055"/>
            <a:ext cx="306035" cy="1217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0152" y="638132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l-GR" dirty="0" smtClean="0"/>
                        <m:t>ξ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381328"/>
                <a:ext cx="720080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5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566" y="188640"/>
            <a:ext cx="5040560" cy="6782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Нерівність чебишова</a:t>
            </a:r>
            <a:endParaRPr lang="uk-U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87421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524" y="6128329"/>
            <a:ext cx="865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/>
              <a:t>Ймовірність того, що випадкова змінна </a:t>
            </a:r>
            <a:r>
              <a:rPr lang="el-GR" b="1" i="1" dirty="0" smtClean="0"/>
              <a:t>ξ</a:t>
            </a:r>
            <a:r>
              <a:rPr lang="en-US" b="1" i="1" dirty="0" smtClean="0"/>
              <a:t> </a:t>
            </a:r>
            <a:r>
              <a:rPr lang="uk-UA" b="1" i="1" dirty="0" smtClean="0"/>
              <a:t> </a:t>
            </a:r>
            <a:r>
              <a:rPr lang="uk-UA" i="1" dirty="0" smtClean="0"/>
              <a:t>буде відрізнятися від її математичного сподівання по її абсолютній величині на величину е буде </a:t>
            </a:r>
            <a:r>
              <a:rPr lang="en-US" b="1" i="1" dirty="0" smtClean="0">
                <a:cs typeface="Calibri"/>
              </a:rPr>
              <a:t>≥ …</a:t>
            </a:r>
            <a:endParaRPr lang="uk-UA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96339" y="1854665"/>
            <a:ext cx="5040560" cy="864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73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040560" cy="6782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Теорема чебишова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2" y="692696"/>
                <a:ext cx="8712967" cy="597666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2400" b="1" dirty="0" smtClean="0">
                    <a:solidFill>
                      <a:schemeClr val="tx1"/>
                    </a:solidFill>
                  </a:rPr>
                  <a:t>Теорема. Нехай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uk-UA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uk-UA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-</a:t>
                </a:r>
                <a:r>
                  <a:rPr lang="uk-UA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послідовність попарно незалежних випадкових змінних, які мають дисперсі</a:t>
                </a:r>
                <a:r>
                  <a:rPr lang="uk-UA" dirty="0">
                    <a:solidFill>
                      <a:schemeClr val="tx1"/>
                    </a:solidFill>
                    <a:latin typeface="Calibri"/>
                    <a:cs typeface="Calibri"/>
                  </a:rPr>
                  <a:t>ї</a:t>
                </a:r>
                <a:r>
                  <a:rPr lang="uk-UA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, обмежені однією і тією ж сталою </a:t>
                </a:r>
                <a:r>
                  <a:rPr lang="uk-UA" b="1" i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С</a:t>
                </a:r>
              </a:p>
              <a:p>
                <a:pPr algn="just"/>
                <a:r>
                  <a:rPr lang="en-US" b="1" dirty="0" smtClean="0">
                    <a:solidFill>
                      <a:schemeClr val="tx1"/>
                    </a:solidFill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 ≤ C  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i=1,2,…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uk-UA" b="1" dirty="0" smtClean="0">
                    <a:solidFill>
                      <a:schemeClr val="tx1"/>
                    </a:solidFill>
                  </a:rPr>
                  <a:t>і нехай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ɛ&gt;0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як завгодно мале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just"/>
                <a:r>
                  <a:rPr lang="uk-UA" dirty="0" smtClean="0">
                    <a:solidFill>
                      <a:schemeClr val="tx1"/>
                    </a:solidFill>
                  </a:rPr>
                  <a:t>Тоді границя ймовірності того, що середнє арифметичне перших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n-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випадкових змінних буде відрізнятися від середніх арифметичних їхніх сподівань (в один </a:t>
                </a:r>
                <a:r>
                  <a:rPr lang="uk-UA" dirty="0">
                    <a:solidFill>
                      <a:schemeClr val="tx1"/>
                    </a:solidFill>
                  </a:rPr>
                  <a:t>а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бо другий бік)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ніж на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ɛ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при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 </a:t>
                </a:r>
                <a:r>
                  <a:rPr lang="en-US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→ ∞ </a:t>
                </a:r>
                <a:r>
                  <a:rPr lang="uk-UA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дорівнює </a:t>
                </a:r>
                <a:r>
                  <a:rPr lang="uk-UA" b="1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1.</a:t>
                </a:r>
              </a:p>
              <a:p>
                <a:pPr algn="just"/>
                <a:endParaRPr lang="uk-UA" b="1" dirty="0">
                  <a:latin typeface="Calibri"/>
                  <a:cs typeface="Calibri"/>
                </a:endParaRPr>
              </a:p>
              <a:p>
                <a:pPr algn="just"/>
                <a:endParaRPr lang="uk-UA" b="1" dirty="0" smtClean="0">
                  <a:latin typeface="Calibri"/>
                  <a:cs typeface="Calibri"/>
                </a:endParaRPr>
              </a:p>
              <a:p>
                <a:pPr algn="just"/>
                <a:endParaRPr lang="uk-UA" b="1" dirty="0" smtClean="0"/>
              </a:p>
              <a:p>
                <a:pPr algn="just"/>
                <a:endParaRPr lang="uk-UA" b="1" dirty="0">
                  <a:latin typeface="Calibri"/>
                  <a:cs typeface="Calibri"/>
                </a:endParaRPr>
              </a:p>
              <a:p>
                <a:pPr algn="just"/>
                <a:endParaRPr lang="en-US" b="1" dirty="0" smtClean="0">
                  <a:latin typeface="Calibri"/>
                  <a:cs typeface="Calibri"/>
                </a:endParaRPr>
              </a:p>
              <a:p>
                <a:pPr algn="just"/>
                <a:r>
                  <a:rPr lang="uk-UA" b="1" dirty="0" smtClean="0"/>
                  <a:t>       </a:t>
                </a:r>
              </a:p>
              <a:p>
                <a:pPr algn="just"/>
                <a:endParaRPr lang="uk-UA" b="1" dirty="0"/>
              </a:p>
              <a:p>
                <a:pPr algn="just"/>
                <a:endParaRPr lang="uk-UA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692696"/>
                <a:ext cx="8712967" cy="5976664"/>
              </a:xfrm>
              <a:blipFill rotWithShape="1">
                <a:blip r:embed="rId2" cstate="print"/>
                <a:stretch>
                  <a:fillRect l="-1049" r="-6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Users\Roman\Documents\Без імен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968552" cy="10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Roman\Documents\Без імені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"/>
          <a:stretch/>
        </p:blipFill>
        <p:spPr bwMode="auto">
          <a:xfrm>
            <a:off x="467544" y="680719"/>
            <a:ext cx="7128792" cy="62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0" r="15905"/>
          <a:stretch/>
        </p:blipFill>
        <p:spPr bwMode="auto">
          <a:xfrm>
            <a:off x="6529001" y="3465300"/>
            <a:ext cx="250095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5808921" y="4295489"/>
            <a:ext cx="720080" cy="251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01475"/>
            <a:ext cx="236157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3609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3" y="205859"/>
            <a:ext cx="235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Треба довести, що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76256" y="5378470"/>
                <a:ext cx="864019" cy="44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→∞</m:t>
                          </m:r>
                        </m:e>
                      </m:groupChr>
                      <m:r>
                        <a:rPr lang="en-US" b="0" i="1" smtClean="0">
                          <a:latin typeface="Cambria Math"/>
                        </a:rPr>
                        <m:t> 0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378470"/>
                <a:ext cx="864019" cy="44614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авая фигурная скобка 8"/>
          <p:cNvSpPr/>
          <p:nvPr/>
        </p:nvSpPr>
        <p:spPr>
          <a:xfrm>
            <a:off x="6680804" y="5404815"/>
            <a:ext cx="195452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69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6456" cy="6782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Часткові випадки Теореми чебишова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2" y="1700808"/>
                <a:ext cx="8712967" cy="496855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2400" b="1" dirty="0" smtClean="0">
                    <a:solidFill>
                      <a:schemeClr val="tx1"/>
                    </a:solidFill>
                  </a:rPr>
                  <a:t>Нехай µ число появ події А в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n </a:t>
                </a:r>
                <a:r>
                  <a:rPr lang="uk-UA" sz="2400" b="1" dirty="0" smtClean="0">
                    <a:solidFill>
                      <a:schemeClr val="tx1"/>
                    </a:solidFill>
                  </a:rPr>
                  <a:t>незалежних спробах, причому ймовірність появи події А в </a:t>
                </a:r>
                <a:r>
                  <a:rPr lang="en-US" sz="2400" b="1" i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-</a:t>
                </a:r>
                <a:r>
                  <a:rPr lang="uk-UA" sz="2400" b="1" i="1" dirty="0" smtClean="0">
                    <a:solidFill>
                      <a:schemeClr val="tx1"/>
                    </a:solidFill>
                  </a:rPr>
                  <a:t>ій </a:t>
                </a:r>
                <a:r>
                  <a:rPr lang="uk-UA" sz="2400" b="1" dirty="0" smtClean="0">
                    <a:solidFill>
                      <a:schemeClr val="tx1"/>
                    </a:solidFill>
                  </a:rPr>
                  <a:t>спробі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i=1,2,…</a:t>
                </a:r>
                <a:endParaRPr lang="uk-UA" sz="2400" b="1" i="1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uk-UA" sz="2400" b="1" dirty="0" smtClean="0">
                    <a:solidFill>
                      <a:schemeClr val="tx1"/>
                    </a:solidFill>
                  </a:rPr>
                  <a:t>І нехай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ɛ</a:t>
                </a:r>
                <a:r>
                  <a:rPr lang="uk-UA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&gt; 0 (</a:t>
                </a:r>
                <a:r>
                  <a:rPr lang="uk-UA" sz="2400" b="1" dirty="0" smtClean="0">
                    <a:solidFill>
                      <a:schemeClr val="tx1"/>
                    </a:solidFill>
                  </a:rPr>
                  <a:t>як завгодно мале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)</a:t>
                </a:r>
                <a:r>
                  <a:rPr lang="uk-UA" sz="24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uk-UA" sz="2400" dirty="0" smtClean="0">
                    <a:solidFill>
                      <a:schemeClr val="tx1"/>
                    </a:solidFill>
                  </a:rPr>
                  <a:t>Тоді границя ймовірності того, що відносна частота буде відрізнятися від середнього арифметичного появ події А в перших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n </a:t>
                </a:r>
                <a:r>
                  <a:rPr lang="uk-UA" sz="2400" dirty="0" smtClean="0">
                    <a:solidFill>
                      <a:schemeClr val="tx1"/>
                    </a:solidFill>
                  </a:rPr>
                  <a:t>спробах (в один або другий бік)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uk-UA" sz="2400" dirty="0" smtClean="0">
                    <a:solidFill>
                      <a:schemeClr val="tx1"/>
                    </a:solidFill>
                  </a:rPr>
                  <a:t>ніж на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ɛ</a:t>
                </a:r>
                <a:r>
                  <a:rPr lang="uk-UA" sz="2400" dirty="0" smtClean="0">
                    <a:solidFill>
                      <a:schemeClr val="tx1"/>
                    </a:solidFill>
                  </a:rPr>
                  <a:t>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uk-U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sz="2400" dirty="0" smtClean="0">
                    <a:solidFill>
                      <a:schemeClr val="tx1"/>
                    </a:solidFill>
                  </a:rPr>
                  <a:t>дорівнює 1.</a:t>
                </a:r>
              </a:p>
              <a:p>
                <a:pPr algn="just"/>
                <a:endParaRPr lang="uk-UA" sz="2400" b="1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num>
                                    <m:den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− </m:t>
                                  </m:r>
                                  <m:f>
                                    <m:f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…+</m:t>
                                          </m:r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</m:d>
                        </m:e>
                      </m:func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uk-UA" sz="2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pPr algn="just"/>
                <a:endParaRPr lang="uk-UA" b="1" dirty="0">
                  <a:solidFill>
                    <a:schemeClr val="tx1"/>
                  </a:solidFill>
                </a:endParaRPr>
              </a:p>
              <a:p>
                <a:pPr algn="just"/>
                <a:endParaRPr lang="uk-UA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700808"/>
                <a:ext cx="8712967" cy="4968552"/>
              </a:xfrm>
              <a:blipFill rotWithShape="1">
                <a:blip r:embed="rId2" cstate="print"/>
                <a:stretch>
                  <a:fillRect l="-1049" t="-3313" r="-104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520" y="802231"/>
            <a:ext cx="763284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/>
              <a:t>Теорема </a:t>
            </a:r>
            <a:r>
              <a:rPr lang="uk-UA" dirty="0"/>
              <a:t>П</a:t>
            </a:r>
            <a:r>
              <a:rPr lang="uk-UA" dirty="0" smtClean="0"/>
              <a:t>уассона як закон великих чисел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67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504" y="332656"/>
                <a:ext cx="9036496" cy="6480720"/>
              </a:xfrm>
            </p:spPr>
            <p:txBody>
              <a:bodyPr>
                <a:noAutofit/>
              </a:bodyPr>
              <a:lstStyle/>
              <a:p>
                <a:r>
                  <a:rPr lang="uk-UA" sz="1600" u="sng" dirty="0" smtClean="0">
                    <a:solidFill>
                      <a:schemeClr val="tx1"/>
                    </a:solidFill>
                  </a:rPr>
                  <a:t>Доведення. </a:t>
                </a:r>
                <a:r>
                  <a:rPr lang="en-US" sz="1600" dirty="0" smtClean="0"/>
                  <a:t> </a:t>
                </a:r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Розглянемо послідовність двозначних випадкових змінних</a:t>
                </a:r>
                <a:endParaRPr lang="en-US" sz="16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6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chemeClr val="tx1"/>
                    </a:solidFill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якщо А в</m:t>
                            </m:r>
                            <m: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ідбулася в </m:t>
                            </m:r>
                            <m: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−ій спробі.</m:t>
                            </m:r>
                          </m:e>
                          <m:e>
                            <m: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якщо в цій спробі А не відбулася</m:t>
                            </m:r>
                          </m:e>
                        </m:eqArr>
                      </m:e>
                    </m:d>
                  </m:oMath>
                </a14:m>
                <a:endParaRPr lang="uk-UA" sz="16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Очевидно, що сподівання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6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дорівнює (спроби незалежні, тоді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6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uk-UA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600" b="1" dirty="0" smtClean="0">
                            <a:solidFill>
                              <a:schemeClr val="tx1"/>
                            </a:solidFill>
                          </a:rPr>
                          <m:t>ξ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uk-UA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 також незалежні):</a:t>
                </a:r>
              </a:p>
              <a:p>
                <a:endParaRPr lang="uk-UA" sz="1600" dirty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𝑬</m:t>
                      </m:r>
                      <m:sSub>
                        <m:sSubPr>
                          <m:ctrlPr>
                            <a:rPr lang="uk-U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600" b="1" dirty="0" smtClean="0">
                              <a:solidFill>
                                <a:schemeClr val="tx1"/>
                              </a:solidFill>
                            </a:rPr>
                            <m:t>ξ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∙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endParaRPr lang="en-US" sz="1600" b="1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𝑬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uk-UA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1600" b="1" dirty="0" smtClean="0">
                                  <a:solidFill>
                                    <a:schemeClr val="tx1"/>
                                  </a:solidFill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∙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Знайдемо дисперсію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b="1" dirty="0" smtClean="0">
                                <a:solidFill>
                                  <a:schemeClr val="tx1"/>
                                </a:solidFill>
                              </a:rPr>
                              <m:t>ξ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60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l-GR" sz="1600" b="1" dirty="0" smtClean="0">
                                <a:solidFill>
                                  <a:schemeClr val="tx1"/>
                                </a:solidFill>
                              </a:rPr>
                              <m:t>ξ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 −(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uk-UA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b="1" dirty="0" smtClean="0">
                                <a:solidFill>
                                  <a:schemeClr val="tx1"/>
                                </a:solidFill>
                              </a:rPr>
                              <m:t>ξ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 (1 -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</a:p>
              <a:p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Покажемо, що ця дисперсія для всіх </a:t>
                </a:r>
                <a:r>
                  <a:rPr lang="uk-UA" sz="1600" b="1" i="1" dirty="0" smtClean="0">
                    <a:solidFill>
                      <a:schemeClr val="tx1"/>
                    </a:solidFill>
                    <a:latin typeface="Cambria Math"/>
                  </a:rPr>
                  <a:t>і</a:t>
                </a:r>
                <a:r>
                  <a:rPr lang="uk-UA" sz="1600" b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 обмежена числом С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.</a:t>
                </a:r>
              </a:p>
              <a:p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Розглянемо функцію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(1−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, 	0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 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=1 −2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=0⇒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𝑚𝑎𝑥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endParaRPr lang="uk-UA" sz="16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=−2&lt;0</m:t>
                    </m:r>
                  </m:oMath>
                </a14:m>
                <a:r>
                  <a:rPr lang="en-US" sz="1600" b="1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 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i="1" dirty="0" smtClean="0">
                    <a:solidFill>
                      <a:schemeClr val="tx1"/>
                    </a:solidFill>
                    <a:latin typeface="Cambria Math"/>
                  </a:rPr>
                  <a:t> - </a:t>
                </a:r>
                <a:r>
                  <a:rPr lang="uk-UA" sz="1600" i="1" dirty="0" smtClean="0">
                    <a:solidFill>
                      <a:schemeClr val="tx1"/>
                    </a:solidFill>
                    <a:latin typeface="Cambria Math"/>
                  </a:rPr>
                  <a:t>максимальне значення функції</a:t>
                </a:r>
              </a:p>
              <a:p>
                <a:endParaRPr lang="uk-UA" sz="1600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uk-UA" sz="1600" b="1" dirty="0" smtClean="0">
                    <a:solidFill>
                      <a:schemeClr val="tx1"/>
                    </a:solidFill>
                    <a:latin typeface="Cambria Math"/>
                  </a:rPr>
                  <a:t>Очевидно, що сума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uk-U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uk-UA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1600" b="1" dirty="0" smtClean="0">
                                  <a:solidFill>
                                    <a:schemeClr val="tx1"/>
                                  </a:solidFill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                                         </m:t>
                      </m:r>
                      <m:nary>
                        <m:naryPr>
                          <m:chr m:val="∑"/>
                          <m:ctrlPr>
                            <a:rPr lang="uk-U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𝑬</m:t>
                          </m:r>
                          <m:sSub>
                            <m:sSubPr>
                              <m:ctrlPr>
                                <a:rPr lang="uk-UA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6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1600" b="1" dirty="0" smtClean="0">
                                  <a:solidFill>
                                    <a:schemeClr val="tx1"/>
                                  </a:solidFill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uk-UA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6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                            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1600" b="1" dirty="0" smtClean="0">
                                  <a:solidFill>
                                    <a:schemeClr val="tx1"/>
                                  </a:solidFill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uk-UA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600" b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uk-UA" sz="1600" dirty="0" smtClean="0">
                    <a:solidFill>
                      <a:schemeClr val="tx1"/>
                    </a:solidFill>
                    <a:latin typeface="Cambria Math"/>
                  </a:rPr>
                  <a:t>Отже всі умови теореми Чебишова виконуються і тому: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…+</m:t>
                                        </m:r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𝜺</m:t>
                            </m:r>
                          </m:e>
                        </m:d>
                      </m:e>
                    </m:func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uk-UA" sz="1600" b="1" dirty="0" smtClean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332656"/>
                <a:ext cx="9036496" cy="6480720"/>
              </a:xfrm>
              <a:blipFill rotWithShape="1">
                <a:blip r:embed="rId3" cstate="print"/>
                <a:stretch>
                  <a:fillRect l="-405" t="-6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9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1473423" cy="318244"/>
          </a:xfrm>
        </p:spPr>
        <p:txBody>
          <a:bodyPr>
            <a:normAutofit fontScale="90000"/>
          </a:bodyPr>
          <a:lstStyle/>
          <a:p>
            <a:r>
              <a:rPr lang="uk-UA" sz="1800" dirty="0" smtClean="0"/>
              <a:t>Зауваження</a:t>
            </a:r>
            <a:endParaRPr lang="uk-UA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2" y="476672"/>
                <a:ext cx="8784976" cy="6120680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>
                    <a:solidFill>
                      <a:schemeClr val="tx1"/>
                    </a:solidFill>
                  </a:rPr>
                  <a:t>Якщо в теоремі Пуассона вважати, що всі ймовірності рівні для всіх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i=1,2,…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, то ми одержимо теорему Бернуллі (1713).</a:t>
                </a:r>
              </a:p>
              <a:p>
                <a:endParaRPr lang="uk-UA" dirty="0" smtClean="0">
                  <a:solidFill>
                    <a:schemeClr val="tx1"/>
                  </a:solidFill>
                </a:endParaRPr>
              </a:p>
              <a:p>
                <a:r>
                  <a:rPr lang="uk-UA" b="1" u="sng" dirty="0" smtClean="0">
                    <a:solidFill>
                      <a:schemeClr val="tx1"/>
                    </a:solidFill>
                  </a:rPr>
                  <a:t>Теорема Я. Бернуллі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 (1713).</a:t>
                </a:r>
              </a:p>
              <a:p>
                <a:pPr algn="just"/>
                <a:r>
                  <a:rPr lang="uk-UA" b="1" dirty="0" smtClean="0">
                    <a:solidFill>
                      <a:schemeClr val="tx1"/>
                    </a:solidFill>
                  </a:rPr>
                  <a:t>Нехай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µ число появ події </a:t>
                </a:r>
                <a:r>
                  <a:rPr lang="uk-UA" b="1" dirty="0" smtClean="0">
                    <a:solidFill>
                      <a:schemeClr val="tx1"/>
                    </a:solidFill>
                  </a:rPr>
                  <a:t>А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в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незалежних спробах, при сталій ймовірності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𝒄𝒐𝒏𝒔𝒕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0&lt;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&lt;1</m:t>
                    </m:r>
                  </m:oMath>
                </a14:m>
                <a:r>
                  <a:rPr lang="uk-UA" dirty="0" smtClean="0">
                    <a:solidFill>
                      <a:schemeClr val="tx1"/>
                    </a:solidFill>
                  </a:rPr>
                  <a:t> появи подій в одній</a:t>
                </a:r>
                <a:r>
                  <a:rPr lang="uk-UA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спробі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dirty="0" smtClean="0">
                    <a:solidFill>
                      <a:schemeClr val="tx1"/>
                    </a:solidFill>
                  </a:rPr>
                  <a:t> і нехай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ɛ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&gt; 0 (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як завгодно мале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uk-UA" dirty="0" smtClean="0">
                    <a:solidFill>
                      <a:schemeClr val="tx1"/>
                    </a:solidFill>
                  </a:rPr>
                  <a:t>Тоді границя ймовірності того, що відношення частоти буде відрізнятися від ймовірності появи події А в перших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спробах (в один або другий бік)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ніж на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ɛ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uk-UA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uk-UA" dirty="0" smtClean="0">
                    <a:solidFill>
                      <a:schemeClr val="tx1"/>
                    </a:solidFill>
                  </a:rPr>
                  <a:t>дорівнює 1.</a:t>
                </a:r>
              </a:p>
              <a:p>
                <a:pPr algn="just"/>
                <a:endParaRPr lang="uk-UA" b="1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uk-UA" b="1" dirty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       </a:t>
                </a:r>
                <a:r>
                  <a:rPr lang="uk-UA" b="1" dirty="0" smtClean="0"/>
                  <a:t>Для доведення </a:t>
                </a:r>
                <a:r>
                  <a:rPr lang="uk-UA" dirty="0" smtClean="0"/>
                  <a:t>використовуємо теорему Пуассона, поклавши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 smtClean="0"/>
                  <a:t> 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/>
                  <a:t> </a:t>
                </a:r>
                <a:endParaRPr lang="uk-UA" dirty="0" smtClean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476672"/>
                <a:ext cx="8784976" cy="6120680"/>
              </a:xfrm>
              <a:blipFill rotWithShape="1">
                <a:blip r:embed="rId2" cstate="print"/>
                <a:stretch>
                  <a:fillRect l="-693" t="-199" r="-69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Ð ÐµÐ·ÑÐ»ÑÑÐ°Ñ Ð¿Ð¾ÑÑÐºÑ Ð·Ð¾Ð±ÑÐ°Ð¶ÐµÐ½Ñ Ð·Ð° Ð·Ð°Ð¿Ð¸ÑÐ¾Ð¼ &quot;ÑÐ¾ÑÐ½Ð¸Ð¹ ÑÑÐ¸ÐºÑÑÐ½Ð¸Ðº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89240"/>
            <a:ext cx="240997" cy="2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 ÐµÐ·ÑÐ»ÑÑÐ°Ñ Ð¿Ð¾ÑÑÐºÑ Ð·Ð¾Ð±ÑÐ°Ð¶ÐµÐ½Ñ Ð·Ð° Ð·Ð°Ð¿Ð¸ÑÐ¾Ð¼ &quot;ÑÐ¾ÑÐ½Ð¸Ð¹ ÑÑÐ¸ÐºÑÑÐ½Ð¸Ðº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961101"/>
            <a:ext cx="240997" cy="2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240</Words>
  <Application>Microsoft Office PowerPoint</Application>
  <PresentationFormat>Экран (4:3)</PresentationFormat>
  <Paragraphs>107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Тема Office</vt:lpstr>
      <vt:lpstr>Закон великих чисел</vt:lpstr>
      <vt:lpstr>означення</vt:lpstr>
      <vt:lpstr>Нерівність маркова</vt:lpstr>
      <vt:lpstr>Нерівність чебишова</vt:lpstr>
      <vt:lpstr>Теорема чебишова</vt:lpstr>
      <vt:lpstr>Презентация PowerPoint</vt:lpstr>
      <vt:lpstr>Часткові випадки Теореми чебишова</vt:lpstr>
      <vt:lpstr>Презентация PowerPoint</vt:lpstr>
      <vt:lpstr>Зауваження</vt:lpstr>
      <vt:lpstr>Правило обґрунтування середніх арифметичних</vt:lpstr>
      <vt:lpstr>Практичний Висновок.</vt:lpstr>
      <vt:lpstr>Теорема маркова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 великих чисел</dc:title>
  <dc:creator>Роман Грицишин</dc:creator>
  <cp:lastModifiedBy>Family</cp:lastModifiedBy>
  <cp:revision>56</cp:revision>
  <dcterms:created xsi:type="dcterms:W3CDTF">2018-04-28T13:25:30Z</dcterms:created>
  <dcterms:modified xsi:type="dcterms:W3CDTF">2018-10-22T14:41:58Z</dcterms:modified>
</cp:coreProperties>
</file>