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12" r:id="rId4"/>
    <p:sldId id="313" r:id="rId5"/>
    <p:sldId id="338" r:id="rId6"/>
    <p:sldId id="339" r:id="rId7"/>
    <p:sldId id="329" r:id="rId8"/>
    <p:sldId id="340" r:id="rId9"/>
    <p:sldId id="328" r:id="rId10"/>
    <p:sldId id="331" r:id="rId11"/>
    <p:sldId id="330" r:id="rId12"/>
    <p:sldId id="341" r:id="rId13"/>
    <p:sldId id="342" r:id="rId14"/>
    <p:sldId id="343" r:id="rId15"/>
    <p:sldId id="344" r:id="rId16"/>
    <p:sldId id="345" r:id="rId17"/>
    <p:sldId id="346" r:id="rId18"/>
    <p:sldId id="332" r:id="rId19"/>
    <p:sldId id="314" r:id="rId20"/>
    <p:sldId id="347" r:id="rId21"/>
    <p:sldId id="349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37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0DAE-D5B8-48BC-BECA-F2FF19CE115F}" type="datetimeFigureOut">
              <a:rPr lang="uk-UA" smtClean="0"/>
              <a:pPr/>
              <a:t>15.11.2021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97A3-ADBF-4774-8DE4-AF008638210E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46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69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8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Ланцюг Маркова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ланцюгів Маркова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Приклад 1</a:t>
            </a:r>
            <a:r>
              <a:rPr lang="en-US" dirty="0"/>
              <a:t>: </a:t>
            </a:r>
            <a:r>
              <a:rPr lang="uk-UA" dirty="0"/>
              <a:t>ланка винищувачів нараховує 4 бойові літаки</a:t>
            </a:r>
            <a:r>
              <a:rPr lang="en-US" dirty="0"/>
              <a:t>; </a:t>
            </a:r>
            <a:r>
              <a:rPr lang="uk-UA" dirty="0"/>
              <a:t>раз в день ланка отримує бойове завдання. Імовірність того, що при виконанні завдання бойова машина вийде з ладу =</a:t>
            </a:r>
            <a:r>
              <a:rPr lang="en-US" dirty="0"/>
              <a:t>q</a:t>
            </a:r>
            <a:r>
              <a:rPr lang="uk-UA" dirty="0"/>
              <a:t>. Якщо із завдання повернеться менше 3-х машин, то вночі командир одержує поповнення у вигляді 1-ї машини. Якщо після поповнення все одно менше 3-х машин, то ланка не отримує бойового завдання і чекає на наступне поповнення.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Записати матрицю переходу ланки зі стану в стан за одиницю часу , відповідний стохастичний вектор та нарисувати відповідний граф переходів ланки із стану в стан, якщо імовірність того, що з </a:t>
            </a:r>
            <a:r>
              <a:rPr lang="en-US" sz="2800" dirty="0"/>
              <a:t>n</a:t>
            </a:r>
            <a:r>
              <a:rPr lang="uk-UA" sz="2800" dirty="0"/>
              <a:t> бойових машин після виконання завдання повернеться </a:t>
            </a:r>
            <a:r>
              <a:rPr lang="en-US" sz="2800" dirty="0"/>
              <a:t>k </a:t>
            </a:r>
            <a:r>
              <a:rPr lang="uk-UA" sz="2800" dirty="0"/>
              <a:t>задається формулою</a:t>
            </a:r>
          </a:p>
          <a:p>
            <a:r>
              <a:rPr lang="uk-UA" sz="2800" dirty="0"/>
              <a:t>Очевидно що ланка може перебувати в 1-му із 4-х станів </a:t>
            </a:r>
          </a:p>
          <a:p>
            <a:pPr>
              <a:buNone/>
            </a:pPr>
            <a:r>
              <a:rPr lang="uk-UA" sz="2800" dirty="0"/>
              <a:t>			       -  стохастичний вектор. </a:t>
            </a:r>
          </a:p>
        </p:txBody>
      </p:sp>
      <p:graphicFrame>
        <p:nvGraphicFramePr>
          <p:cNvPr id="95236" name="Object 6"/>
          <p:cNvGraphicFramePr>
            <a:graphicFrameLocks noChangeAspect="1"/>
          </p:cNvGraphicFramePr>
          <p:nvPr/>
        </p:nvGraphicFramePr>
        <p:xfrm>
          <a:off x="6357950" y="2571744"/>
          <a:ext cx="1555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2571744"/>
                        <a:ext cx="1555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809750" y="3500438"/>
          <a:ext cx="215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5" imgW="863280" imgH="228600" progId="Equation.3">
                  <p:embed/>
                </p:oleObj>
              </mc:Choice>
              <mc:Fallback>
                <p:oleObj name="Equation" r:id="rId5" imgW="8632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500438"/>
                        <a:ext cx="2159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928662" y="4000504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7" imgW="774360" imgH="203040" progId="Equation.3">
                  <p:embed/>
                </p:oleObj>
              </mc:Choice>
              <mc:Fallback>
                <p:oleObj name="Equation" r:id="rId7" imgW="7743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000504"/>
                        <a:ext cx="1936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952514" y="4429125"/>
          <a:ext cx="56197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9" imgW="2247840" imgH="914400" progId="Equation.3">
                  <p:embed/>
                </p:oleObj>
              </mc:Choice>
              <mc:Fallback>
                <p:oleObj name="Equation" r:id="rId9" imgW="2247840" imgH="914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4" y="4429125"/>
                        <a:ext cx="56197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458" y="357188"/>
            <a:ext cx="7515083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uk-UA" dirty="0"/>
              <a:t>Приклад 2</a:t>
            </a:r>
            <a:r>
              <a:rPr lang="en-US" dirty="0"/>
              <a:t>: </a:t>
            </a:r>
            <a:r>
              <a:rPr lang="uk-UA" dirty="0"/>
              <a:t>деякий пристрій може перебувати в 4-х робочих станах. З 1-го він може перейти лише в 4-й, із 2-го – лише в 4-й, із 3-го – із імовірністю </a:t>
            </a:r>
            <a:r>
              <a:rPr lang="en-US" dirty="0"/>
              <a:t> p </a:t>
            </a:r>
            <a:r>
              <a:rPr lang="uk-UA" dirty="0"/>
              <a:t>в 1-й і імовірністю </a:t>
            </a:r>
            <a:r>
              <a:rPr lang="en-US" dirty="0"/>
              <a:t>q </a:t>
            </a:r>
            <a:r>
              <a:rPr lang="uk-UA" dirty="0"/>
              <a:t>в 2-й, а з 4-го – лише в 3-й.</a:t>
            </a:r>
          </a:p>
          <a:p>
            <a:r>
              <a:rPr lang="uk-UA" dirty="0"/>
              <a:t>Описати цю фізичну систему за допомогою ланцюга Маркова. Записати матрицю переходу зі стану в стан за одиницю часу , відповідний стохастичний вектор та нарисувати відповідний граф переходів приладу із стану в стан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Стани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571604" y="1285860"/>
          <a:ext cx="215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9" name="Equation" r:id="rId3" imgW="863280" imgH="228600" progId="Equation.3">
                  <p:embed/>
                </p:oleObj>
              </mc:Choice>
              <mc:Fallback>
                <p:oleObj name="Equation" r:id="rId3" imgW="863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285860"/>
                        <a:ext cx="2159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928662" y="857232"/>
          <a:ext cx="193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0" name="Equation" r:id="rId5" imgW="774360" imgH="203040" progId="Equation.3">
                  <p:embed/>
                </p:oleObj>
              </mc:Choice>
              <mc:Fallback>
                <p:oleObj name="Equation" r:id="rId5" imgW="774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857232"/>
                        <a:ext cx="1936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32808" y="3643314"/>
            <a:ext cx="7006367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857224" y="1857364"/>
          <a:ext cx="27622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Equation" r:id="rId8" imgW="1104840" imgH="914400" progId="Equation.3">
                  <p:embed/>
                </p:oleObj>
              </mc:Choice>
              <mc:Fallback>
                <p:oleObj name="Equation" r:id="rId8" imgW="110484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857364"/>
                        <a:ext cx="276225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uk-UA" dirty="0"/>
              <a:t>Приклад 3</a:t>
            </a:r>
            <a:r>
              <a:rPr lang="en-US" dirty="0"/>
              <a:t>: </a:t>
            </a:r>
            <a:r>
              <a:rPr lang="uk-UA" dirty="0"/>
              <a:t>Дано 3 лотерейні квитки кожен із них поділено на 3 сектори. Центральний кут кожного сектора вимірюється у частинах повного кута і сектор 	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/>
              <a:t>j-</a:t>
            </a:r>
            <a:r>
              <a:rPr lang="uk-UA" dirty="0" err="1"/>
              <a:t>му</a:t>
            </a:r>
            <a:r>
              <a:rPr lang="uk-UA" dirty="0"/>
              <a:t> крузі рівний 	частині повного круга, </a:t>
            </a:r>
            <a:r>
              <a:rPr lang="en-US" dirty="0"/>
              <a:t>j=1,2,3</a:t>
            </a:r>
            <a:r>
              <a:rPr lang="uk-UA" dirty="0"/>
              <a:t>,</a:t>
            </a:r>
            <a:r>
              <a:rPr lang="en-US" dirty="0"/>
              <a:t>  		</a:t>
            </a:r>
            <a:r>
              <a:rPr lang="uk-UA" dirty="0"/>
              <a:t>і </a:t>
            </a:r>
          </a:p>
          <a:p>
            <a:endParaRPr lang="uk-UA" dirty="0"/>
          </a:p>
          <a:p>
            <a:r>
              <a:rPr lang="uk-UA" dirty="0"/>
              <a:t>Проводяться послідовні спроби</a:t>
            </a:r>
            <a:r>
              <a:rPr lang="en-US" dirty="0"/>
              <a:t>: </a:t>
            </a:r>
            <a:r>
              <a:rPr lang="uk-UA" dirty="0"/>
              <a:t>початкова, перша друга, третя. Початкова спроба полягає у тому, що згідно з розподілом 							вибирається 1 з лотерейних квитків.</a:t>
            </a:r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4572000" y="187325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73250"/>
                        <a:ext cx="444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12813" y="2341563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341563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6611938" y="2357438"/>
          <a:ext cx="1206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Equation" r:id="rId7" imgW="482400" imgH="241200" progId="Equation.3">
                  <p:embed/>
                </p:oleObj>
              </mc:Choice>
              <mc:Fallback>
                <p:oleObj name="Equation" r:id="rId7" imgW="482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2357438"/>
                        <a:ext cx="1206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857224" y="2857496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9" name="Equation" r:id="rId9" imgW="457200" imgH="241200" progId="Equation.3">
                  <p:embed/>
                </p:oleObj>
              </mc:Choice>
              <mc:Fallback>
                <p:oleObj name="Equation" r:id="rId9" imgW="457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57496"/>
                        <a:ext cx="1143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857224" y="5000636"/>
          <a:ext cx="495300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11" imgW="1981080" imgH="228600" progId="Equation.3">
                  <p:embed/>
                </p:oleObj>
              </mc:Choice>
              <mc:Fallback>
                <p:oleObj name="Equation" r:id="rId11" imgW="19810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000636"/>
                        <a:ext cx="4953001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476500" y="2857496"/>
          <a:ext cx="666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Equation" r:id="rId13" imgW="2666880" imgH="228600" progId="Equation.3">
                  <p:embed/>
                </p:oleObj>
              </mc:Choice>
              <mc:Fallback>
                <p:oleObj name="Equation" r:id="rId13" imgW="2666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857496"/>
                        <a:ext cx="6667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785786" y="3786190"/>
          <a:ext cx="2794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3" imgW="1117440" imgH="914400" progId="Equation.3">
                  <p:embed/>
                </p:oleObj>
              </mc:Choice>
              <mc:Fallback>
                <p:oleObj name="Equation" r:id="rId3" imgW="111744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786190"/>
                        <a:ext cx="27940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19" y="2917410"/>
            <a:ext cx="5286381" cy="394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14366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Далі обраний круг обертають і біля якого сектора виявиться фіксована стрілка, такий відповідний квиток і буде наступним. Імовірність вибрати наступний квиток пропорційна відповідному куту на поточному квитку.</a:t>
            </a:r>
          </a:p>
          <a:p>
            <a:r>
              <a:rPr lang="uk-UA" sz="2800" dirty="0"/>
              <a:t>Очевидно, що матриця переходу і граф можливих переходів є наступними</a:t>
            </a:r>
            <a:r>
              <a:rPr lang="en-US" sz="2800" dirty="0"/>
              <a:t>:</a:t>
            </a:r>
            <a:endParaRPr lang="uk-UA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Імовірність переходу системи із стану в стан за </a:t>
            </a:r>
            <a:r>
              <a:rPr lang="en-US" dirty="0"/>
              <a:t>n </a:t>
            </a:r>
            <a:r>
              <a:rPr lang="uk-UA" dirty="0"/>
              <a:t>кроків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Позначимо через         імовірність того, що системи перейде зі стану      в стан       за </a:t>
            </a:r>
            <a:r>
              <a:rPr lang="en-US" dirty="0"/>
              <a:t>n </a:t>
            </a:r>
            <a:r>
              <a:rPr lang="uk-UA" dirty="0"/>
              <a:t>кроків. Перехід 			взагалі-то може відбуватися різними шляхами. Очевидно, що	        . Покладемо, за означенням</a:t>
            </a:r>
          </a:p>
          <a:p>
            <a:endParaRPr lang="uk-UA" dirty="0"/>
          </a:p>
          <a:p>
            <a:pPr>
              <a:buNone/>
            </a:pPr>
            <a:endParaRPr lang="uk-UA" dirty="0"/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3929058" y="1571612"/>
          <a:ext cx="698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Equation" r:id="rId3" imgW="279360" imgH="253800" progId="Equation.3">
                  <p:embed/>
                </p:oleObj>
              </mc:Choice>
              <mc:Fallback>
                <p:oleObj name="Equation" r:id="rId3" imgW="2793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571612"/>
                        <a:ext cx="698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5214942" y="2143116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143116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6858016" y="2143116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2143116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571868" y="2643182"/>
          <a:ext cx="2063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Equation" r:id="rId9" imgW="825480" imgH="253800" progId="Equation.3">
                  <p:embed/>
                </p:oleObj>
              </mc:Choice>
              <mc:Fallback>
                <p:oleObj name="Equation" r:id="rId9" imgW="82548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643182"/>
                        <a:ext cx="2063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3357554" y="3579818"/>
          <a:ext cx="1492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579818"/>
                        <a:ext cx="1492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3071802" y="4071942"/>
          <a:ext cx="2349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13" imgW="939600" imgH="431640" progId="Equation.3">
                  <p:embed/>
                </p:oleObj>
              </mc:Choice>
              <mc:Fallback>
                <p:oleObj name="Equation" r:id="rId13" imgW="9396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4071942"/>
                        <a:ext cx="2349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За формулою повної </a:t>
            </a:r>
            <a:r>
              <a:rPr lang="uk-UA" sz="2800" dirty="0" err="1"/>
              <a:t>іморівності</a:t>
            </a:r>
            <a:r>
              <a:rPr lang="uk-UA" sz="2800" dirty="0"/>
              <a:t> (1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uk-UA" sz="2800" dirty="0"/>
              <a:t>Імовірність того, що система перейде від стану   до стану        за 2 кроки.</a:t>
            </a:r>
          </a:p>
          <a:p>
            <a:r>
              <a:rPr lang="uk-UA" sz="2800" dirty="0"/>
              <a:t>Очевидно, що вираз справа є результатом множення </a:t>
            </a:r>
            <a:r>
              <a:rPr lang="en-US" sz="2800" dirty="0"/>
              <a:t>j-</a:t>
            </a:r>
            <a:r>
              <a:rPr lang="uk-UA" sz="2800" dirty="0" err="1"/>
              <a:t>го</a:t>
            </a:r>
            <a:r>
              <a:rPr lang="uk-UA" sz="2800" dirty="0"/>
              <a:t> рядка матриці </a:t>
            </a:r>
            <a:r>
              <a:rPr lang="en-US" sz="2800" dirty="0"/>
              <a:t>P </a:t>
            </a:r>
            <a:r>
              <a:rPr lang="uk-UA" sz="2800" dirty="0"/>
              <a:t>на її </a:t>
            </a:r>
            <a:r>
              <a:rPr lang="en-US" sz="2800" dirty="0"/>
              <a:t>k-</a:t>
            </a:r>
            <a:r>
              <a:rPr lang="uk-UA" sz="2800" dirty="0"/>
              <a:t>й стовпець., тобто є елементом	. Інакше кажучи матриця з елементами           є матрицею       </a:t>
            </a:r>
          </a:p>
          <a:p>
            <a:r>
              <a:rPr lang="uk-UA" sz="2800" dirty="0"/>
              <a:t>Тобто правило (1)  побудови виразу	вказує на те, що матриця переходу за 2 кроки </a:t>
            </a:r>
            <a:r>
              <a:rPr lang="en-US" sz="2800" dirty="0"/>
              <a:t>	     </a:t>
            </a:r>
            <a:r>
              <a:rPr lang="uk-UA" sz="2800" dirty="0"/>
              <a:t>дорівнює квадрату матриці переходу за 1 крок.</a:t>
            </a:r>
          </a:p>
        </p:txBody>
      </p:sp>
      <p:graphicFrame>
        <p:nvGraphicFramePr>
          <p:cNvPr id="97286" name="Object 9"/>
          <p:cNvGraphicFramePr>
            <a:graphicFrameLocks noChangeAspect="1"/>
          </p:cNvGraphicFramePr>
          <p:nvPr/>
        </p:nvGraphicFramePr>
        <p:xfrm>
          <a:off x="2246313" y="928688"/>
          <a:ext cx="5429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3" imgW="2171520" imgH="342720" progId="Equation.3">
                  <p:embed/>
                </p:oleObj>
              </mc:Choice>
              <mc:Fallback>
                <p:oleObj name="Equation" r:id="rId3" imgW="217152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928688"/>
                        <a:ext cx="5429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8001024" y="1428736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4" y="1428736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2198688" y="1928802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7" imgW="203040" imgH="228600" progId="Equation.3">
                  <p:embed/>
                </p:oleObj>
              </mc:Choice>
              <mc:Fallback>
                <p:oleObj name="Equation" r:id="rId7" imgW="20304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928802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6230954" y="4143380"/>
          <a:ext cx="698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Equation" r:id="rId9" imgW="279360" imgH="253800" progId="Equation.3">
                  <p:embed/>
                </p:oleObj>
              </mc:Choice>
              <mc:Fallback>
                <p:oleObj name="Equation" r:id="rId9" imgW="27936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54" y="4143380"/>
                        <a:ext cx="698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6357950" y="4572008"/>
          <a:ext cx="984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11" imgW="393480" imgH="253800" progId="Equation.3">
                  <p:embed/>
                </p:oleObj>
              </mc:Choice>
              <mc:Fallback>
                <p:oleObj name="Equation" r:id="rId11" imgW="39348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4572008"/>
                        <a:ext cx="984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3786182" y="3214686"/>
          <a:ext cx="50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13" imgW="203040" imgH="190440" progId="Equation.3">
                  <p:embed/>
                </p:oleObj>
              </mc:Choice>
              <mc:Fallback>
                <p:oleObj name="Equation" r:id="rId13" imgW="203040" imgH="190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214686"/>
                        <a:ext cx="508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5421322" y="3643314"/>
          <a:ext cx="50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Equation" r:id="rId15" imgW="203040" imgH="190440" progId="Equation.3">
                  <p:embed/>
                </p:oleObj>
              </mc:Choice>
              <mc:Fallback>
                <p:oleObj name="Equation" r:id="rId15" imgW="20304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22" y="3643314"/>
                        <a:ext cx="508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2714612" y="3643314"/>
          <a:ext cx="984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Equation" r:id="rId16" imgW="393480" imgH="253800" progId="Equation.3">
                  <p:embed/>
                </p:oleObj>
              </mc:Choice>
              <mc:Fallback>
                <p:oleObj name="Equation" r:id="rId16" imgW="393480" imgH="253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643314"/>
                        <a:ext cx="984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6365900" y="3643313"/>
          <a:ext cx="1778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2" name="Equation" r:id="rId17" imgW="711000" imgH="253800" progId="Equation.3">
                  <p:embed/>
                </p:oleObj>
              </mc:Choice>
              <mc:Fallback>
                <p:oleObj name="Equation" r:id="rId17" imgW="71100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900" y="3643313"/>
                        <a:ext cx="1778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/>
          </a:bodyPr>
          <a:lstStyle/>
          <a:p>
            <a:r>
              <a:rPr lang="uk-UA" sz="2800" dirty="0"/>
              <a:t>За математичною індукцією доводиться, що			    , а також, що</a:t>
            </a:r>
          </a:p>
          <a:p>
            <a:r>
              <a:rPr lang="uk-UA" sz="2800" dirty="0"/>
              <a:t>Тобто імовірність переходу з стану        в стан       за </a:t>
            </a:r>
            <a:r>
              <a:rPr lang="en-US" sz="2800" dirty="0"/>
              <a:t>n</a:t>
            </a:r>
            <a:r>
              <a:rPr lang="uk-UA" sz="2800" dirty="0"/>
              <a:t> кроків є елементом </a:t>
            </a:r>
            <a:r>
              <a:rPr lang="en-US" sz="2800" dirty="0"/>
              <a:t>j-</a:t>
            </a:r>
            <a:r>
              <a:rPr lang="uk-UA" sz="2800" dirty="0" err="1"/>
              <a:t>го</a:t>
            </a:r>
            <a:r>
              <a:rPr lang="uk-UA" sz="2800" dirty="0"/>
              <a:t> рядка в </a:t>
            </a:r>
            <a:r>
              <a:rPr lang="en-US" sz="2800" dirty="0"/>
              <a:t>k-</a:t>
            </a:r>
            <a:r>
              <a:rPr lang="uk-UA" sz="2800" dirty="0" err="1"/>
              <a:t>му</a:t>
            </a:r>
            <a:r>
              <a:rPr lang="uk-UA" sz="2800" dirty="0"/>
              <a:t> стовпчику матриці 	   .</a:t>
            </a:r>
          </a:p>
          <a:p>
            <a:r>
              <a:rPr lang="uk-UA" sz="2800" dirty="0"/>
              <a:t>Покажемо, що матриця       - стохастична. Справді</a:t>
            </a:r>
          </a:p>
          <a:p>
            <a:endParaRPr lang="uk-UA" sz="2800" dirty="0"/>
          </a:p>
          <a:p>
            <a:endParaRPr lang="uk-UA" sz="2800" dirty="0"/>
          </a:p>
          <a:p>
            <a:r>
              <a:rPr lang="uk-UA" sz="2800" dirty="0"/>
              <a:t>Сума </a:t>
            </a:r>
            <a:r>
              <a:rPr lang="en-US" sz="2800" dirty="0"/>
              <a:t>j</a:t>
            </a:r>
            <a:r>
              <a:rPr lang="uk-UA" sz="2800" dirty="0"/>
              <a:t>-го рядка стохастичної матриці дорівнює одиниці, а також сума </a:t>
            </a:r>
            <a:r>
              <a:rPr lang="en-US" sz="2800" dirty="0"/>
              <a:t>l</a:t>
            </a:r>
            <a:r>
              <a:rPr lang="uk-UA" sz="2800" dirty="0"/>
              <a:t>-го рядка стохастичної матриці =1.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857224" y="793736"/>
          <a:ext cx="1778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Equation" r:id="rId3" imgW="711000" imgH="253800" progId="Equation.3">
                  <p:embed/>
                </p:oleObj>
              </mc:Choice>
              <mc:Fallback>
                <p:oleObj name="Equation" r:id="rId3" imgW="71100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793736"/>
                        <a:ext cx="1778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4786314" y="857232"/>
          <a:ext cx="3651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Equation" r:id="rId5" imgW="1460160" imgH="253800" progId="Equation.3">
                  <p:embed/>
                </p:oleObj>
              </mc:Choice>
              <mc:Fallback>
                <p:oleObj name="Equation" r:id="rId5" imgW="1460160" imgH="253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857232"/>
                        <a:ext cx="3651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6143636" y="1357298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1357298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7643834" y="1357298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9" imgW="203040" imgH="228600" progId="Equation.3">
                  <p:embed/>
                </p:oleObj>
              </mc:Choice>
              <mc:Fallback>
                <p:oleObj name="Equation" r:id="rId9" imgW="20304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1357298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2135174" y="2166932"/>
          <a:ext cx="50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11" imgW="203040" imgH="190440" progId="Equation.3">
                  <p:embed/>
                </p:oleObj>
              </mc:Choice>
              <mc:Fallback>
                <p:oleObj name="Equation" r:id="rId11" imgW="203040" imgH="1904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74" y="2166932"/>
                        <a:ext cx="508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4500562" y="2714620"/>
          <a:ext cx="508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13" imgW="203040" imgH="190440" progId="Equation.3">
                  <p:embed/>
                </p:oleObj>
              </mc:Choice>
              <mc:Fallback>
                <p:oleObj name="Equation" r:id="rId13" imgW="203040" imgH="1904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714620"/>
                        <a:ext cx="508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1785918" y="3214686"/>
          <a:ext cx="5873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15" imgW="2349360" imgH="342720" progId="Equation.3">
                  <p:embed/>
                </p:oleObj>
              </mc:Choice>
              <mc:Fallback>
                <p:oleObj name="Equation" r:id="rId15" imgW="2349360" imgH="3427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214686"/>
                        <a:ext cx="58737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1. Розглянемо послідовність спроб</a:t>
            </a:r>
            <a:r>
              <a:rPr lang="en-US" sz="2800" dirty="0"/>
              <a:t>: </a:t>
            </a:r>
            <a:r>
              <a:rPr lang="uk-UA" sz="2800" dirty="0"/>
              <a:t>початкова (нульова), перша, друга, третя і т.д. Припустимо, що в кожній спробі можу відбутися лише одна із повної системи попарно несумісних подій</a:t>
            </a:r>
          </a:p>
          <a:p>
            <a:endParaRPr lang="uk-UA" sz="2800" dirty="0"/>
          </a:p>
          <a:p>
            <a:r>
              <a:rPr lang="uk-UA" sz="2800" dirty="0"/>
              <a:t>Число таких подій може бути скінченним (щонайменше 2) або зліченним. Припустимо, що в результаті спроб від початкової до </a:t>
            </a:r>
            <a:r>
              <a:rPr lang="en-US" sz="2800" dirty="0"/>
              <a:t>n-</a:t>
            </a:r>
            <a:r>
              <a:rPr lang="uk-UA" sz="2800" dirty="0"/>
              <a:t>ї включно настала така складна подія (1)</a:t>
            </a:r>
            <a:r>
              <a:rPr lang="en-US" sz="2800" dirty="0"/>
              <a:t>:</a:t>
            </a:r>
            <a:endParaRPr lang="uk-UA" sz="2800" dirty="0"/>
          </a:p>
          <a:p>
            <a:endParaRPr lang="uk-UA" sz="2800" dirty="0"/>
          </a:p>
          <a:p>
            <a:r>
              <a:rPr lang="uk-UA" sz="2800" dirty="0"/>
              <a:t>де        - вказує  на ту з подій			, яка відбулася в початковій спробі</a:t>
            </a:r>
          </a:p>
          <a:p>
            <a:endParaRPr lang="uk-UA" sz="2800" dirty="0"/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3571868" y="2214554"/>
          <a:ext cx="1365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3" imgW="545760" imgH="215640" progId="Equation.3">
                  <p:embed/>
                </p:oleObj>
              </mc:Choice>
              <mc:Fallback>
                <p:oleObj name="Equation" r:id="rId3" imgW="5457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214554"/>
                        <a:ext cx="1365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3"/>
          <p:cNvGraphicFramePr>
            <a:graphicFrameLocks noChangeAspect="1"/>
          </p:cNvGraphicFramePr>
          <p:nvPr/>
        </p:nvGraphicFramePr>
        <p:xfrm>
          <a:off x="2786050" y="4500570"/>
          <a:ext cx="2952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5" imgW="1180800" imgH="241200" progId="Equation.3">
                  <p:embed/>
                </p:oleObj>
              </mc:Choice>
              <mc:Fallback>
                <p:oleObj name="Equation" r:id="rId5" imgW="11808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500570"/>
                        <a:ext cx="2952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3"/>
          <p:cNvGraphicFramePr>
            <a:graphicFrameLocks noChangeAspect="1"/>
          </p:cNvGraphicFramePr>
          <p:nvPr/>
        </p:nvGraphicFramePr>
        <p:xfrm>
          <a:off x="1285852" y="5000636"/>
          <a:ext cx="60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7" imgW="241200" imgH="241200" progId="Equation.3">
                  <p:embed/>
                </p:oleObj>
              </mc:Choice>
              <mc:Fallback>
                <p:oleObj name="Equation" r:id="rId7" imgW="24120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00636"/>
                        <a:ext cx="603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3"/>
          <p:cNvGraphicFramePr>
            <a:graphicFrameLocks noChangeAspect="1"/>
          </p:cNvGraphicFramePr>
          <p:nvPr/>
        </p:nvGraphicFramePr>
        <p:xfrm>
          <a:off x="5072066" y="5000636"/>
          <a:ext cx="187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9" imgW="749160" imgH="228600" progId="Equation.3">
                  <p:embed/>
                </p:oleObj>
              </mc:Choice>
              <mc:Fallback>
                <p:oleObj name="Equation" r:id="rId9" imgW="74916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000636"/>
                        <a:ext cx="1873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uk-UA" dirty="0"/>
              <a:t>Приклад</a:t>
            </a:r>
            <a:r>
              <a:rPr lang="en-US" dirty="0"/>
              <a:t>: </a:t>
            </a:r>
            <a:r>
              <a:rPr lang="uk-UA" dirty="0"/>
              <a:t>Знайти матрицю переходу за 2 кроки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Скільки перемножень потрібно для отримання 	    з матриці </a:t>
            </a:r>
            <a:r>
              <a:rPr lang="en-US" i="1" dirty="0"/>
              <a:t>P</a:t>
            </a:r>
            <a:r>
              <a:rPr lang="uk-UA" i="1" dirty="0"/>
              <a:t>?</a:t>
            </a:r>
          </a:p>
          <a:p>
            <a:endParaRPr lang="uk-UA" i="1" dirty="0"/>
          </a:p>
          <a:p>
            <a:r>
              <a:rPr lang="uk-UA" i="1" dirty="0"/>
              <a:t>12 множень.</a:t>
            </a:r>
          </a:p>
          <a:p>
            <a:endParaRPr lang="uk-UA" i="1" dirty="0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071538" y="1428736"/>
          <a:ext cx="282575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2" name="Equation" r:id="rId3" imgW="1130040" imgH="888840" progId="Equation.3">
                  <p:embed/>
                </p:oleObj>
              </mc:Choice>
              <mc:Fallback>
                <p:oleObj name="Equation" r:id="rId3" imgW="113004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428736"/>
                        <a:ext cx="282575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19140"/>
              </p:ext>
            </p:extLst>
          </p:nvPr>
        </p:nvGraphicFramePr>
        <p:xfrm>
          <a:off x="4405313" y="1500188"/>
          <a:ext cx="358775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3" name="Формула" r:id="rId5" imgW="1434960" imgH="888840" progId="Equation.3">
                  <p:embed/>
                </p:oleObj>
              </mc:Choice>
              <mc:Fallback>
                <p:oleObj name="Формула" r:id="rId5" imgW="143496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500188"/>
                        <a:ext cx="358775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2857488" y="4286256"/>
          <a:ext cx="698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" name="Equation" r:id="rId7" imgW="279360" imgH="190440" progId="Equation.3">
                  <p:embed/>
                </p:oleObj>
              </mc:Choice>
              <mc:Fallback>
                <p:oleObj name="Equation" r:id="rId7" imgW="27936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286256"/>
                        <a:ext cx="6985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14348" y="4786322"/>
          <a:ext cx="781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" name="Equation" r:id="rId9" imgW="3124080" imgH="228600" progId="Equation.3">
                  <p:embed/>
                </p:oleObj>
              </mc:Choice>
              <mc:Fallback>
                <p:oleObj name="Equation" r:id="rId9" imgW="31240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786322"/>
                        <a:ext cx="7810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43050"/>
            <a:ext cx="9143999" cy="276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uk-UA" dirty="0"/>
              <a:t>Записати стохастичні вектор і матрицю ланцюга Маркова, заданого наступним графіком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12813" y="2341563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Equation" r:id="rId4" imgW="190440" imgH="241200" progId="Equation.3">
                  <p:embed/>
                </p:oleObj>
              </mc:Choice>
              <mc:Fallback>
                <p:oleObj name="Equation" r:id="rId4" imgW="1904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341563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857224" y="2857496"/>
          <a:ext cx="114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6" imgW="457200" imgH="241200" progId="Equation.3">
                  <p:embed/>
                </p:oleObj>
              </mc:Choice>
              <mc:Fallback>
                <p:oleObj name="Equation" r:id="rId6" imgW="457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57496"/>
                        <a:ext cx="1143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1142976" y="4357694"/>
          <a:ext cx="36195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8" imgW="1447560" imgH="888840" progId="Equation.3">
                  <p:embed/>
                </p:oleObj>
              </mc:Choice>
              <mc:Fallback>
                <p:oleObj name="Equation" r:id="rId8" imgW="1447560" imgH="8888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357694"/>
                        <a:ext cx="361950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5214942" y="4572008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Equation" r:id="rId10" imgW="914400" imgH="203040" progId="Equation.3">
                  <p:embed/>
                </p:oleObj>
              </mc:Choice>
              <mc:Fallback>
                <p:oleObj name="Equation" r:id="rId10" imgW="914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572008"/>
                        <a:ext cx="2286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       Ту, яка відбулася в першій спробі і т.д.</a:t>
            </a:r>
          </a:p>
          <a:p>
            <a:r>
              <a:rPr lang="uk-UA" sz="2800" b="1" dirty="0" err="1"/>
              <a:t>Озн</a:t>
            </a:r>
            <a:r>
              <a:rPr lang="uk-UA" sz="2800" dirty="0" err="1"/>
              <a:t>.Кажуть</a:t>
            </a:r>
            <a:r>
              <a:rPr lang="uk-UA" sz="2800" dirty="0"/>
              <a:t>, що послідовність спроб утворює </a:t>
            </a:r>
            <a:r>
              <a:rPr lang="uk-UA" sz="2800" u="sng" dirty="0"/>
              <a:t>Ланцюг Маркова</a:t>
            </a:r>
            <a:r>
              <a:rPr lang="uk-UA" sz="2800" dirty="0"/>
              <a:t>, якщо для кожної конфігурації вигляду (1) виконується співвідношення (2)</a:t>
            </a:r>
            <a:r>
              <a:rPr lang="en-US" sz="2800" dirty="0"/>
              <a:t>:</a:t>
            </a:r>
          </a:p>
          <a:p>
            <a:endParaRPr lang="en-US" sz="2800" u="sng" dirty="0"/>
          </a:p>
          <a:p>
            <a:endParaRPr lang="en-US" sz="2800" u="sng" dirty="0"/>
          </a:p>
          <a:p>
            <a:r>
              <a:rPr lang="uk-UA" sz="2800" dirty="0"/>
              <a:t>З означення ланцюга Маркова видно, що він заданий тоді і тільки тоді, коли 1) відомі імовірності появи подій у початкові спробі та 2) умовні імовірності появ події в наступні спробі, коли відома яка подія відбулася безпосередньо в попередні спробі.</a:t>
            </a:r>
          </a:p>
        </p:txBody>
      </p:sp>
      <p:graphicFrame>
        <p:nvGraphicFramePr>
          <p:cNvPr id="76814" name="Object 3"/>
          <p:cNvGraphicFramePr>
            <a:graphicFrameLocks noChangeAspect="1"/>
          </p:cNvGraphicFramePr>
          <p:nvPr/>
        </p:nvGraphicFramePr>
        <p:xfrm>
          <a:off x="857224" y="428604"/>
          <a:ext cx="571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8604"/>
                        <a:ext cx="571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2778125" y="2286000"/>
          <a:ext cx="3683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5" imgW="1473120" imgH="241200" progId="Equation.3">
                  <p:embed/>
                </p:oleObj>
              </mc:Choice>
              <mc:Fallback>
                <p:oleObj name="Equation" r:id="rId5" imgW="1473120" imgH="241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286000"/>
                        <a:ext cx="3683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1142976" y="2786058"/>
          <a:ext cx="7207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7" imgW="2882880" imgH="241200" progId="Equation.3">
                  <p:embed/>
                </p:oleObj>
              </mc:Choice>
              <mc:Fallback>
                <p:oleObj name="Equation" r:id="rId7" imgW="28828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2786058"/>
                        <a:ext cx="7207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Позначимо імовірність події      в початкові спроб через     </a:t>
            </a:r>
            <a:r>
              <a:rPr lang="en-US" sz="2800" dirty="0"/>
              <a:t>:							</a:t>
            </a:r>
            <a:r>
              <a:rPr lang="uk-UA" sz="2800" dirty="0"/>
              <a:t>       а умовну імовірність події      в наступні спробі, якщо відомо, що безпосередньо перед нею відбулася подія       через </a:t>
            </a:r>
          </a:p>
          <a:p>
            <a:endParaRPr lang="uk-UA" sz="2800" dirty="0"/>
          </a:p>
          <a:p>
            <a:r>
              <a:rPr lang="uk-UA" sz="2800" dirty="0" err="1"/>
              <a:t>Всеможливі</a:t>
            </a:r>
            <a:r>
              <a:rPr lang="uk-UA" sz="2800" dirty="0"/>
              <a:t> імовірності	запишемо за допомогою вектора </a:t>
            </a:r>
          </a:p>
          <a:p>
            <a:endParaRPr lang="uk-UA" sz="2800" dirty="0"/>
          </a:p>
          <a:p>
            <a:r>
              <a:rPr lang="uk-UA" sz="2800" dirty="0"/>
              <a:t>Очевидно, що</a:t>
            </a:r>
            <a:r>
              <a:rPr lang="en-US" sz="2800" dirty="0"/>
              <a:t>:		</a:t>
            </a:r>
            <a:r>
              <a:rPr lang="uk-UA" sz="2800" dirty="0"/>
              <a:t>і</a:t>
            </a:r>
            <a:r>
              <a:rPr lang="en-US" sz="2800" dirty="0"/>
              <a:t>		(</a:t>
            </a:r>
            <a:r>
              <a:rPr lang="uk-UA" sz="2800" dirty="0"/>
              <a:t>бо в першій спробі щось відбулося)</a:t>
            </a:r>
          </a:p>
        </p:txBody>
      </p:sp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5143504" y="428604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28604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1817688" y="85725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5" imgW="152280" imgH="228600" progId="Equation.3">
                  <p:embed/>
                </p:oleObj>
              </mc:Choice>
              <mc:Fallback>
                <p:oleObj name="Equation" r:id="rId5" imgW="15228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857250"/>
                        <a:ext cx="38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3603630" y="857250"/>
          <a:ext cx="168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7" imgW="672840" imgH="228600" progId="Equation.3">
                  <p:embed/>
                </p:oleObj>
              </mc:Choice>
              <mc:Fallback>
                <p:oleObj name="Equation" r:id="rId7" imgW="67284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0" y="857250"/>
                        <a:ext cx="1682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4754563" y="1285875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Equation" r:id="rId9" imgW="203040" imgH="228600" progId="Equation.3">
                  <p:embed/>
                </p:oleObj>
              </mc:Choice>
              <mc:Fallback>
                <p:oleObj name="Equation" r:id="rId9" imgW="20304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285875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3230563" y="2127250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127250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4683125" y="2143125"/>
          <a:ext cx="53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Equation" r:id="rId13" imgW="215640" imgH="241200" progId="Equation.3">
                  <p:embed/>
                </p:oleObj>
              </mc:Choice>
              <mc:Fallback>
                <p:oleObj name="Equation" r:id="rId13" imgW="215640" imgH="241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143125"/>
                        <a:ext cx="539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/>
          <p:cNvGraphicFramePr>
            <a:graphicFrameLocks noChangeAspect="1"/>
          </p:cNvGraphicFramePr>
          <p:nvPr/>
        </p:nvGraphicFramePr>
        <p:xfrm>
          <a:off x="3421072" y="2571750"/>
          <a:ext cx="2508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Equation" r:id="rId15" imgW="1002960" imgH="241200" progId="Equation.3">
                  <p:embed/>
                </p:oleObj>
              </mc:Choice>
              <mc:Fallback>
                <p:oleObj name="Equation" r:id="rId15" imgW="1002960" imgH="241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72" y="2571750"/>
                        <a:ext cx="2508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8" name="Object 24"/>
          <p:cNvGraphicFramePr>
            <a:graphicFrameLocks noChangeAspect="1"/>
          </p:cNvGraphicFramePr>
          <p:nvPr/>
        </p:nvGraphicFramePr>
        <p:xfrm>
          <a:off x="4500562" y="3159125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tion" r:id="rId17" imgW="152280" imgH="228600" progId="Equation.3">
                  <p:embed/>
                </p:oleObj>
              </mc:Choice>
              <mc:Fallback>
                <p:oleObj name="Equation" r:id="rId17" imgW="15228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159125"/>
                        <a:ext cx="38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5"/>
          <p:cNvGraphicFramePr>
            <a:graphicFrameLocks noChangeAspect="1"/>
          </p:cNvGraphicFramePr>
          <p:nvPr/>
        </p:nvGraphicFramePr>
        <p:xfrm>
          <a:off x="3048010" y="3929066"/>
          <a:ext cx="295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19" imgW="1180800" imgH="228600" progId="Equation.3">
                  <p:embed/>
                </p:oleObj>
              </mc:Choice>
              <mc:Fallback>
                <p:oleObj name="Equation" r:id="rId19" imgW="11808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0" y="3929066"/>
                        <a:ext cx="2952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/>
          <p:cNvGraphicFramePr>
            <a:graphicFrameLocks noChangeAspect="1"/>
          </p:cNvGraphicFramePr>
          <p:nvPr/>
        </p:nvGraphicFramePr>
        <p:xfrm>
          <a:off x="3214678" y="4572008"/>
          <a:ext cx="984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21" imgW="393480" imgH="228600" progId="Equation.3">
                  <p:embed/>
                </p:oleObj>
              </mc:Choice>
              <mc:Fallback>
                <p:oleObj name="Equation" r:id="rId21" imgW="39348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572008"/>
                        <a:ext cx="984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8"/>
          <p:cNvGraphicFramePr>
            <a:graphicFrameLocks noChangeAspect="1"/>
          </p:cNvGraphicFramePr>
          <p:nvPr/>
        </p:nvGraphicFramePr>
        <p:xfrm>
          <a:off x="4421196" y="4572014"/>
          <a:ext cx="1365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Equation" r:id="rId23" imgW="545760" imgH="342720" progId="Equation.3">
                  <p:embed/>
                </p:oleObj>
              </mc:Choice>
              <mc:Fallback>
                <p:oleObj name="Equation" r:id="rId23" imgW="545760" imgH="342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96" y="4572014"/>
                        <a:ext cx="1365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b="1" dirty="0" err="1"/>
              <a:t>Озн</a:t>
            </a:r>
            <a:r>
              <a:rPr lang="en-US" sz="2800" dirty="0"/>
              <a:t>.</a:t>
            </a:r>
            <a:r>
              <a:rPr lang="uk-UA" sz="2800" dirty="0"/>
              <a:t> Вектор з невід'ємними компонентами, сума яких 1 називають </a:t>
            </a:r>
            <a:r>
              <a:rPr lang="uk-UA" sz="2800" u="sng" dirty="0"/>
              <a:t>стохастичним вектором</a:t>
            </a:r>
            <a:r>
              <a:rPr lang="uk-UA" sz="2800" dirty="0"/>
              <a:t>.</a:t>
            </a:r>
          </a:p>
          <a:p>
            <a:r>
              <a:rPr lang="uk-UA" sz="2800" dirty="0"/>
              <a:t>Умовні імовірності запишемо у вигляді матриці </a:t>
            </a:r>
            <a:r>
              <a:rPr lang="en-US" sz="2800" dirty="0"/>
              <a:t>P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dirty="0"/>
              <a:t>	 						(*)</a:t>
            </a:r>
          </a:p>
          <a:p>
            <a:endParaRPr lang="en-US" sz="2800" dirty="0"/>
          </a:p>
          <a:p>
            <a:r>
              <a:rPr lang="uk-UA" sz="2800" dirty="0"/>
              <a:t>Очевидно, що</a:t>
            </a:r>
            <a:r>
              <a:rPr lang="en-US" sz="2800" dirty="0"/>
              <a:t>: </a:t>
            </a:r>
            <a:r>
              <a:rPr lang="uk-UA" sz="2800" dirty="0"/>
              <a:t>елементи матриці </a:t>
            </a:r>
            <a:r>
              <a:rPr lang="en-US" sz="2800" dirty="0"/>
              <a:t>		</a:t>
            </a:r>
            <a:r>
              <a:rPr lang="uk-UA" sz="2800" dirty="0"/>
              <a:t>і що сума в кожному рядку=1</a:t>
            </a:r>
          </a:p>
          <a:p>
            <a:r>
              <a:rPr lang="uk-UA" sz="2800" b="1" dirty="0" err="1"/>
              <a:t>Озн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r>
              <a:rPr lang="uk-UA" sz="2800" dirty="0"/>
              <a:t>Квадратна матриця з невід'ємними елементами, сума яких у кожному рядку =1 називається стохастичною.</a:t>
            </a:r>
          </a:p>
          <a:p>
            <a:endParaRPr lang="uk-UA" sz="2800" dirty="0"/>
          </a:p>
        </p:txBody>
      </p:sp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2865438" y="1857375"/>
          <a:ext cx="29210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Equation" r:id="rId3" imgW="1168200" imgH="672840" progId="Equation.3">
                  <p:embed/>
                </p:oleObj>
              </mc:Choice>
              <mc:Fallback>
                <p:oleObj name="Equation" r:id="rId3" imgW="1168200" imgH="6728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1857375"/>
                        <a:ext cx="2921000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25"/>
          <p:cNvGraphicFramePr>
            <a:graphicFrameLocks noChangeAspect="1"/>
          </p:cNvGraphicFramePr>
          <p:nvPr/>
        </p:nvGraphicFramePr>
        <p:xfrm>
          <a:off x="3857620" y="3786196"/>
          <a:ext cx="1587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Equation" r:id="rId5" imgW="634680" imgH="342720" progId="Equation.3">
                  <p:embed/>
                </p:oleObj>
              </mc:Choice>
              <mc:Fallback>
                <p:oleObj name="Equation" r:id="rId5" imgW="634680" imgH="3427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786196"/>
                        <a:ext cx="1587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/>
          <p:cNvGraphicFramePr>
            <a:graphicFrameLocks noChangeAspect="1"/>
          </p:cNvGraphicFramePr>
          <p:nvPr/>
        </p:nvGraphicFramePr>
        <p:xfrm>
          <a:off x="6000760" y="3421066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Equation" r:id="rId7" imgW="368280" imgH="203040" progId="Equation.3">
                  <p:embed/>
                </p:oleObj>
              </mc:Choice>
              <mc:Fallback>
                <p:oleObj name="Equation" r:id="rId7" imgW="36828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3421066"/>
                        <a:ext cx="920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dirty="0"/>
              <a:t>Таким чином ланцюг Маркова утворено тоді і лише тоді, коли наявні стохастичний вектор і стохастична матриця однакової розмірності.</a:t>
            </a:r>
          </a:p>
          <a:p>
            <a:endParaRPr lang="uk-UA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Нова термінологія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Можемо вважати, що спроби відбуваються через одиницю часу</a:t>
            </a:r>
            <a:r>
              <a:rPr lang="en-US" dirty="0"/>
              <a:t>: </a:t>
            </a:r>
            <a:r>
              <a:rPr lang="uk-UA" dirty="0"/>
              <a:t> в початковий момент, перший момент, другий і т.д. і що події виражають стани деякої фізичної системи. Тоді числа    представляють імовірності того, що в початковий момент деяка фізична система перебуває в стані     , а числа 	 - імовірність переходу зі стану       в стан       за одиницю часу або за 1 крок.</a:t>
            </a: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5429256" y="4572008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4572008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7643834" y="2571744"/>
          <a:ext cx="1365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Equation" r:id="rId5" imgW="545760" imgH="215640" progId="Equation.3">
                  <p:embed/>
                </p:oleObj>
              </mc:Choice>
              <mc:Fallback>
                <p:oleObj name="Equation" r:id="rId5" imgW="5457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2571744"/>
                        <a:ext cx="1365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3"/>
          <p:cNvGraphicFramePr>
            <a:graphicFrameLocks noChangeAspect="1"/>
          </p:cNvGraphicFramePr>
          <p:nvPr/>
        </p:nvGraphicFramePr>
        <p:xfrm>
          <a:off x="2643174" y="3571876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7" imgW="152280" imgH="228600" progId="Equation.3">
                  <p:embed/>
                </p:oleObj>
              </mc:Choice>
              <mc:Fallback>
                <p:oleObj name="Equation" r:id="rId7" imgW="152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571876"/>
                        <a:ext cx="38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7286644" y="4540262"/>
          <a:ext cx="60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9" imgW="241200" imgH="241200" progId="Equation.3">
                  <p:embed/>
                </p:oleObj>
              </mc:Choice>
              <mc:Fallback>
                <p:oleObj name="Equation" r:id="rId9" imgW="241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4540262"/>
                        <a:ext cx="603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5984875" y="5056188"/>
          <a:ext cx="476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11" imgW="190440" imgH="241200" progId="Equation.3">
                  <p:embed/>
                </p:oleObj>
              </mc:Choice>
              <mc:Fallback>
                <p:oleObj name="Equation" r:id="rId11" imgW="1904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5056188"/>
                        <a:ext cx="476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7612063" y="5072063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5072063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Графічне представлення ланцюга Маркова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Станам фізичної системи представимо у відповідність точки на площині. Переходам системи із стану в стан за один крок представимо у відповідність орієнтовані дуги  з </a:t>
            </a:r>
            <a:r>
              <a:rPr lang="uk-UA" dirty="0" err="1"/>
              <a:t>вказанням</a:t>
            </a:r>
            <a:r>
              <a:rPr lang="uk-UA" dirty="0"/>
              <a:t> відповідних </a:t>
            </a:r>
            <a:r>
              <a:rPr lang="uk-UA" dirty="0" err="1"/>
              <a:t>імовірностей</a:t>
            </a:r>
            <a:r>
              <a:rPr lang="uk-UA" dirty="0"/>
              <a:t>. Біля станів системи запишемо імовірності перебування  в них системи в початковий момент.</a:t>
            </a: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5508625" y="5032390"/>
          <a:ext cx="28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32390"/>
                        <a:ext cx="285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8183563" y="2571750"/>
          <a:ext cx="28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Формула" r:id="rId5" imgW="114120" imgH="215640" progId="Equation.3">
                  <p:embed/>
                </p:oleObj>
              </mc:Choice>
              <mc:Fallback>
                <p:oleObj name="Формула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2571750"/>
                        <a:ext cx="285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3"/>
          <p:cNvGraphicFramePr>
            <a:graphicFrameLocks noChangeAspect="1"/>
          </p:cNvGraphicFramePr>
          <p:nvPr/>
        </p:nvGraphicFramePr>
        <p:xfrm>
          <a:off x="2690813" y="3587750"/>
          <a:ext cx="28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Формула" r:id="rId6" imgW="114120" imgH="215640" progId="Equation.3">
                  <p:embed/>
                </p:oleObj>
              </mc:Choice>
              <mc:Fallback>
                <p:oleObj name="Формула" r:id="rId6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587750"/>
                        <a:ext cx="2857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uk-UA" sz="2800" b="1" dirty="0" err="1"/>
              <a:t>Озн</a:t>
            </a:r>
            <a:r>
              <a:rPr lang="uk-UA" sz="2800" dirty="0"/>
              <a:t>.</a:t>
            </a:r>
            <a:r>
              <a:rPr lang="en-US" sz="2800" dirty="0"/>
              <a:t> </a:t>
            </a:r>
            <a:r>
              <a:rPr lang="uk-UA" sz="2800" dirty="0"/>
              <a:t>Сукупність точок (вершин) з'єднаних орієнтованими дугами (ребрами) </a:t>
            </a:r>
            <a:r>
              <a:rPr lang="uk-UA" sz="2800" u="sng" dirty="0"/>
              <a:t>називаємо графом</a:t>
            </a:r>
            <a:r>
              <a:rPr lang="uk-UA" sz="2800" dirty="0"/>
              <a:t>.</a:t>
            </a:r>
          </a:p>
          <a:p>
            <a:r>
              <a:rPr lang="uk-UA" sz="2800" dirty="0"/>
              <a:t>Ми одержали граф переходу системи зі стану в стан за 1 крок. Очевидно, що такий граф є геометричним еквівалентом ланцюга Маркова.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728</Words>
  <Application>Microsoft Office PowerPoint</Application>
  <PresentationFormat>Екран (4:3)</PresentationFormat>
  <Paragraphs>65</Paragraphs>
  <Slides>21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21</vt:i4>
      </vt:variant>
    </vt:vector>
  </HeadingPairs>
  <TitlesOfParts>
    <vt:vector size="26" baseType="lpstr">
      <vt:lpstr>Arial</vt:lpstr>
      <vt:lpstr>Calibri</vt:lpstr>
      <vt:lpstr>Тема Office</vt:lpstr>
      <vt:lpstr>Equation</vt:lpstr>
      <vt:lpstr>Формула</vt:lpstr>
      <vt:lpstr>Ланцюг Маркова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Нова термінологія</vt:lpstr>
      <vt:lpstr>Графічне представлення ланцюга Маркова</vt:lpstr>
      <vt:lpstr>Презентація PowerPoint</vt:lpstr>
      <vt:lpstr>Приклади ланцюгів Маркова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Імовірність переходу системи із стану в стан за n кроків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Володя</dc:creator>
  <cp:lastModifiedBy>Olia Kravets</cp:lastModifiedBy>
  <cp:revision>342</cp:revision>
  <dcterms:created xsi:type="dcterms:W3CDTF">2018-03-21T09:38:57Z</dcterms:created>
  <dcterms:modified xsi:type="dcterms:W3CDTF">2021-11-15T11:00:38Z</dcterms:modified>
</cp:coreProperties>
</file>