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1" r:id="rId3"/>
    <p:sldId id="287" r:id="rId4"/>
    <p:sldId id="310" r:id="rId5"/>
    <p:sldId id="312" r:id="rId6"/>
    <p:sldId id="289" r:id="rId7"/>
    <p:sldId id="313" r:id="rId8"/>
    <p:sldId id="290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15.11.2021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15.11.2021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15.11.2021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15.11.2021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15.11.2021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15.11.2021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15.11.2021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15.11.2021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15.11.2021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15.11.2021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15.11.2021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10DAE-D5B8-48BC-BECA-F2FF19CE115F}" type="datetimeFigureOut">
              <a:rPr lang="uk-UA" smtClean="0"/>
              <a:pPr/>
              <a:t>15.11.2021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097A3-ADBF-4774-8DE4-AF008638210E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7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16.wmf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Характеристична функція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uk-UA" dirty="0"/>
              <a:t>Випадкова змінна </a:t>
            </a:r>
            <a:r>
              <a:rPr lang="el-GR" dirty="0"/>
              <a:t>μ</a:t>
            </a:r>
            <a:r>
              <a:rPr lang="uk-UA" dirty="0"/>
              <a:t> називається </a:t>
            </a:r>
            <a:r>
              <a:rPr lang="uk-UA" u="sng" dirty="0"/>
              <a:t>біномною</a:t>
            </a:r>
            <a:r>
              <a:rPr lang="uk-UA" dirty="0"/>
              <a:t>, якщо</a:t>
            </a:r>
            <a:r>
              <a:rPr lang="en-US" dirty="0"/>
              <a:t>:</a:t>
            </a:r>
            <a:endParaRPr lang="uk-UA" dirty="0"/>
          </a:p>
          <a:p>
            <a:endParaRPr lang="uk-UA" dirty="0"/>
          </a:p>
          <a:p>
            <a:endParaRPr lang="uk-UA" dirty="0"/>
          </a:p>
          <a:p>
            <a:r>
              <a:rPr lang="uk-UA" dirty="0"/>
              <a:t>Таким чином </a:t>
            </a:r>
            <a:r>
              <a:rPr lang="uk-UA" dirty="0" err="1"/>
              <a:t>х.ф</a:t>
            </a:r>
            <a:r>
              <a:rPr lang="uk-UA" dirty="0"/>
              <a:t>. </a:t>
            </a:r>
            <a:r>
              <a:rPr lang="uk-UA" dirty="0" err="1"/>
              <a:t>біномно</a:t>
            </a:r>
            <a:r>
              <a:rPr lang="uk-UA" dirty="0"/>
              <a:t> розподілена</a:t>
            </a: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2000232" y="928670"/>
          <a:ext cx="2000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Equation" r:id="rId3" imgW="799920" imgH="203040" progId="Equation.3">
                  <p:embed/>
                </p:oleObj>
              </mc:Choice>
              <mc:Fallback>
                <p:oleObj name="Equation" r:id="rId3" imgW="79992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928670"/>
                        <a:ext cx="20002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857224" y="1357298"/>
          <a:ext cx="3302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name="Equation" r:id="rId5" imgW="1320480" imgH="241200" progId="Equation.3">
                  <p:embed/>
                </p:oleObj>
              </mc:Choice>
              <mc:Fallback>
                <p:oleObj name="Equation" r:id="rId5" imgW="132048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1357298"/>
                        <a:ext cx="33020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0" y="1756601"/>
          <a:ext cx="9144000" cy="1029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5" name="Equation" r:id="rId7" imgW="3835080" imgH="431640" progId="Equation.3">
                  <p:embed/>
                </p:oleObj>
              </mc:Choice>
              <mc:Fallback>
                <p:oleObj name="Equation" r:id="rId7" imgW="383508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56601"/>
                        <a:ext cx="9144000" cy="1029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1000100" y="3143248"/>
          <a:ext cx="26035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6" name="Equation" r:id="rId9" imgW="1091880" imgH="228600" progId="Equation.3">
                  <p:embed/>
                </p:oleObj>
              </mc:Choice>
              <mc:Fallback>
                <p:oleObj name="Equation" r:id="rId9" imgW="109188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3143248"/>
                        <a:ext cx="260350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uk-UA" dirty="0"/>
              <a:t>Випадкова змінна </a:t>
            </a:r>
            <a:r>
              <a:rPr lang="el-GR" dirty="0"/>
              <a:t>μ</a:t>
            </a:r>
            <a:r>
              <a:rPr lang="uk-UA" dirty="0"/>
              <a:t> називається </a:t>
            </a:r>
            <a:r>
              <a:rPr lang="uk-UA" u="sng" dirty="0" err="1"/>
              <a:t>пуасонівською</a:t>
            </a:r>
            <a:r>
              <a:rPr lang="uk-UA" dirty="0"/>
              <a:t>, якщо</a:t>
            </a:r>
            <a:r>
              <a:rPr lang="en-US" dirty="0"/>
              <a:t>:</a:t>
            </a:r>
            <a:endParaRPr lang="uk-UA" dirty="0"/>
          </a:p>
          <a:p>
            <a:endParaRPr lang="uk-UA" dirty="0"/>
          </a:p>
          <a:p>
            <a:r>
              <a:rPr lang="uk-UA" dirty="0"/>
              <a:t>Тоді </a:t>
            </a:r>
            <a:r>
              <a:rPr lang="uk-UA" dirty="0" err="1"/>
              <a:t>х.ф</a:t>
            </a:r>
            <a:r>
              <a:rPr lang="uk-UA" dirty="0"/>
              <a:t>.</a:t>
            </a:r>
            <a:r>
              <a:rPr lang="en-US" dirty="0"/>
              <a:t>:</a:t>
            </a:r>
            <a:endParaRPr lang="uk-UA" dirty="0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5064125" y="928688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9" name="Equation" r:id="rId3" imgW="634680" imgH="203040" progId="Equation.3">
                  <p:embed/>
                </p:oleObj>
              </mc:Choice>
              <mc:Fallback>
                <p:oleObj name="Equation" r:id="rId3" imgW="63468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25" y="928688"/>
                        <a:ext cx="1587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1000100" y="1166804"/>
          <a:ext cx="27940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0" name="Equation" r:id="rId5" imgW="1117440" imgH="419040" progId="Equation.3">
                  <p:embed/>
                </p:oleObj>
              </mc:Choice>
              <mc:Fallback>
                <p:oleObj name="Equation" r:id="rId5" imgW="111744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1166804"/>
                        <a:ext cx="2794000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30163" y="2343150"/>
          <a:ext cx="908367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1" name="Equation" r:id="rId7" imgW="3809880" imgH="444240" progId="Equation.3">
                  <p:embed/>
                </p:oleObj>
              </mc:Choice>
              <mc:Fallback>
                <p:oleObj name="Equation" r:id="rId7" imgW="380988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3" y="2343150"/>
                        <a:ext cx="9083675" cy="105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5"/>
          <p:cNvGraphicFramePr>
            <a:graphicFrameLocks noChangeAspect="1"/>
          </p:cNvGraphicFramePr>
          <p:nvPr/>
        </p:nvGraphicFramePr>
        <p:xfrm>
          <a:off x="3571868" y="3571876"/>
          <a:ext cx="202882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2" name="Equation" r:id="rId9" imgW="850680" imgH="253800" progId="Equation.3">
                  <p:embed/>
                </p:oleObj>
              </mc:Choice>
              <mc:Fallback>
                <p:oleObj name="Equation" r:id="rId9" imgW="850680" imgH="253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3571876"/>
                        <a:ext cx="2028825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uk-UA" dirty="0"/>
              <a:t>Випадкова змінна </a:t>
            </a:r>
            <a:r>
              <a:rPr lang="el-GR" dirty="0"/>
              <a:t>μ</a:t>
            </a:r>
            <a:r>
              <a:rPr lang="uk-UA" dirty="0"/>
              <a:t> називається </a:t>
            </a:r>
            <a:r>
              <a:rPr lang="uk-UA" u="sng" dirty="0"/>
              <a:t>рівномірно розподіленою на інтервалі (-</a:t>
            </a:r>
            <a:r>
              <a:rPr lang="en-US" u="sng" dirty="0" err="1"/>
              <a:t>a,a</a:t>
            </a:r>
            <a:r>
              <a:rPr lang="en-US" u="sng" dirty="0"/>
              <a:t>)</a:t>
            </a:r>
            <a:r>
              <a:rPr lang="uk-UA" dirty="0"/>
              <a:t>, якщо</a:t>
            </a:r>
            <a:r>
              <a:rPr lang="en-US" dirty="0"/>
              <a:t> </a:t>
            </a:r>
            <a:r>
              <a:rPr lang="uk-UA" dirty="0"/>
              <a:t>її густина</a:t>
            </a:r>
            <a:r>
              <a:rPr lang="en-US" dirty="0"/>
              <a:t>:</a:t>
            </a:r>
            <a:endParaRPr lang="uk-UA" dirty="0"/>
          </a:p>
          <a:p>
            <a:endParaRPr lang="uk-UA" dirty="0"/>
          </a:p>
          <a:p>
            <a:r>
              <a:rPr lang="uk-UA" dirty="0"/>
              <a:t>Тоді </a:t>
            </a:r>
            <a:r>
              <a:rPr lang="uk-UA" dirty="0" err="1"/>
              <a:t>х.ф</a:t>
            </a:r>
            <a:r>
              <a:rPr lang="uk-UA" dirty="0"/>
              <a:t>.</a:t>
            </a:r>
            <a:r>
              <a:rPr lang="en-US" dirty="0"/>
              <a:t>:</a:t>
            </a:r>
            <a:endParaRPr lang="uk-UA" dirty="0"/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2357422" y="1357298"/>
          <a:ext cx="33972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2" name="Equation" r:id="rId3" imgW="1358640" imgH="393480" progId="Equation.3">
                  <p:embed/>
                </p:oleObj>
              </mc:Choice>
              <mc:Fallback>
                <p:oleObj name="Equation" r:id="rId3" imgW="135864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1357298"/>
                        <a:ext cx="3397250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-30163" y="3098800"/>
          <a:ext cx="9264651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3" name="Equation" r:id="rId5" imgW="3886200" imgH="482400" progId="Equation.3">
                  <p:embed/>
                </p:oleObj>
              </mc:Choice>
              <mc:Fallback>
                <p:oleObj name="Equation" r:id="rId5" imgW="388620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0163" y="3098800"/>
                        <a:ext cx="9264651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5"/>
          <p:cNvGraphicFramePr>
            <a:graphicFrameLocks noChangeAspect="1"/>
          </p:cNvGraphicFramePr>
          <p:nvPr/>
        </p:nvGraphicFramePr>
        <p:xfrm>
          <a:off x="3643306" y="4071942"/>
          <a:ext cx="19986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4" name="Equation" r:id="rId7" imgW="838080" imgH="393480" progId="Equation.3">
                  <p:embed/>
                </p:oleObj>
              </mc:Choice>
              <mc:Fallback>
                <p:oleObj name="Equation" r:id="rId7" imgW="83808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4071942"/>
                        <a:ext cx="1998663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768997"/>
          </a:xfrm>
        </p:spPr>
        <p:txBody>
          <a:bodyPr/>
          <a:lstStyle/>
          <a:p>
            <a:r>
              <a:rPr lang="uk-UA" dirty="0"/>
              <a:t>Випадкова змінна </a:t>
            </a:r>
            <a:r>
              <a:rPr lang="el-GR" dirty="0"/>
              <a:t>μ</a:t>
            </a:r>
            <a:r>
              <a:rPr lang="uk-UA" dirty="0"/>
              <a:t> називається </a:t>
            </a:r>
            <a:r>
              <a:rPr lang="uk-UA" u="sng" dirty="0"/>
              <a:t>стандартною нормальною рівномірно розподіленою</a:t>
            </a:r>
            <a:r>
              <a:rPr lang="uk-UA" dirty="0"/>
              <a:t>, якщо</a:t>
            </a:r>
            <a:r>
              <a:rPr lang="en-US" dirty="0"/>
              <a:t> </a:t>
            </a:r>
            <a:r>
              <a:rPr lang="uk-UA" dirty="0"/>
              <a:t>її густина</a:t>
            </a:r>
            <a:r>
              <a:rPr lang="en-US" dirty="0"/>
              <a:t>:</a:t>
            </a:r>
            <a:r>
              <a:rPr lang="uk-UA" dirty="0"/>
              <a:t>								    стандартна</a:t>
            </a:r>
          </a:p>
          <a:p>
            <a:endParaRPr lang="uk-UA" dirty="0"/>
          </a:p>
          <a:p>
            <a:r>
              <a:rPr lang="uk-UA" dirty="0"/>
              <a:t>Нормальну змінну позначимо</a:t>
            </a:r>
          </a:p>
          <a:p>
            <a:r>
              <a:rPr lang="uk-UA" dirty="0"/>
              <a:t>Це означає, що сподівання 0, а дисперсія – 1. (</a:t>
            </a:r>
            <a:r>
              <a:rPr lang="en-US" dirty="0"/>
              <a:t>a=0,		).</a:t>
            </a:r>
          </a:p>
          <a:p>
            <a:r>
              <a:rPr lang="uk-UA" dirty="0" err="1"/>
              <a:t>Х.ф</a:t>
            </a:r>
            <a:r>
              <a:rPr lang="uk-UA" dirty="0"/>
              <a:t>.</a:t>
            </a:r>
            <a:r>
              <a:rPr lang="en-US" dirty="0"/>
              <a:t>:</a:t>
            </a:r>
            <a:endParaRPr lang="uk-UA" dirty="0"/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1865313" y="1571612"/>
          <a:ext cx="43815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8" name="Equation" r:id="rId3" imgW="1752480" imgH="469800" progId="Equation.3">
                  <p:embed/>
                </p:oleObj>
              </mc:Choice>
              <mc:Fallback>
                <p:oleObj name="Equation" r:id="rId3" imgW="175248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1571612"/>
                        <a:ext cx="4381500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0" y="4643446"/>
          <a:ext cx="8840787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9" name="Equation" r:id="rId5" imgW="3708360" imgH="482400" progId="Equation.3">
                  <p:embed/>
                </p:oleObj>
              </mc:Choice>
              <mc:Fallback>
                <p:oleObj name="Equation" r:id="rId5" imgW="370836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643446"/>
                        <a:ext cx="8840787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5"/>
          <p:cNvGraphicFramePr>
            <a:graphicFrameLocks noChangeAspect="1"/>
          </p:cNvGraphicFramePr>
          <p:nvPr/>
        </p:nvGraphicFramePr>
        <p:xfrm>
          <a:off x="6143636" y="2928934"/>
          <a:ext cx="10588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0" name="Equation" r:id="rId7" imgW="444240" imgH="203040" progId="Equation.3">
                  <p:embed/>
                </p:oleObj>
              </mc:Choice>
              <mc:Fallback>
                <p:oleObj name="Equation" r:id="rId7" imgW="44424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6" y="2928934"/>
                        <a:ext cx="1058862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2214546" y="3929066"/>
          <a:ext cx="9985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1" name="Equation" r:id="rId9" imgW="419040" imgH="203040" progId="Equation.3">
                  <p:embed/>
                </p:oleObj>
              </mc:Choice>
              <mc:Fallback>
                <p:oleObj name="Equation" r:id="rId9" imgW="41904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3929066"/>
                        <a:ext cx="9985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5"/>
          <p:cNvGraphicFramePr>
            <a:graphicFrameLocks noChangeAspect="1"/>
          </p:cNvGraphicFramePr>
          <p:nvPr/>
        </p:nvGraphicFramePr>
        <p:xfrm>
          <a:off x="2482850" y="5708650"/>
          <a:ext cx="3875088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2" name="Equation" r:id="rId11" imgW="1625400" imgH="482400" progId="Equation.3">
                  <p:embed/>
                </p:oleObj>
              </mc:Choice>
              <mc:Fallback>
                <p:oleObj name="Equation" r:id="rId11" imgW="1625400" imgH="482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5708650"/>
                        <a:ext cx="3875088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768997"/>
          </a:xfrm>
        </p:spPr>
        <p:txBody>
          <a:bodyPr/>
          <a:lstStyle/>
          <a:p>
            <a:r>
              <a:rPr lang="uk-UA" dirty="0"/>
              <a:t>Зробимо заміну</a:t>
            </a:r>
          </a:p>
          <a:p>
            <a:endParaRPr lang="uk-UA" dirty="0"/>
          </a:p>
          <a:p>
            <a:endParaRPr lang="uk-UA" dirty="0"/>
          </a:p>
          <a:p>
            <a:r>
              <a:rPr lang="uk-UA" dirty="0"/>
              <a:t>Таким чином </a:t>
            </a:r>
            <a:r>
              <a:rPr lang="uk-UA" dirty="0" err="1"/>
              <a:t>х.ф</a:t>
            </a:r>
            <a:r>
              <a:rPr lang="uk-UA" dirty="0"/>
              <a:t>. стандартної нормально рівномірно розподіленої рівна</a:t>
            </a:r>
          </a:p>
          <a:p>
            <a:endParaRPr lang="uk-UA" dirty="0"/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928662" y="2857496"/>
          <a:ext cx="166528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1" name="Equation" r:id="rId3" imgW="698400" imgH="355320" progId="Equation.3">
                  <p:embed/>
                </p:oleObj>
              </mc:Choice>
              <mc:Fallback>
                <p:oleObj name="Equation" r:id="rId3" imgW="698400" imgH="355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857496"/>
                        <a:ext cx="1665287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5"/>
          <p:cNvGraphicFramePr>
            <a:graphicFrameLocks noChangeAspect="1"/>
          </p:cNvGraphicFramePr>
          <p:nvPr/>
        </p:nvGraphicFramePr>
        <p:xfrm>
          <a:off x="3714744" y="357166"/>
          <a:ext cx="13319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2" name="Equation" r:id="rId5" imgW="558720" imgH="164880" progId="Equation.3">
                  <p:embed/>
                </p:oleObj>
              </mc:Choice>
              <mc:Fallback>
                <p:oleObj name="Equation" r:id="rId5" imgW="558720" imgH="1648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357166"/>
                        <a:ext cx="13319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5"/>
          <p:cNvGraphicFramePr>
            <a:graphicFrameLocks noChangeAspect="1"/>
          </p:cNvGraphicFramePr>
          <p:nvPr/>
        </p:nvGraphicFramePr>
        <p:xfrm>
          <a:off x="808038" y="771525"/>
          <a:ext cx="4116387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3" name="Equation" r:id="rId7" imgW="1726920" imgH="495000" progId="Equation.3">
                  <p:embed/>
                </p:oleObj>
              </mc:Choice>
              <mc:Fallback>
                <p:oleObj name="Equation" r:id="rId7" imgW="1726920" imgH="4950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771525"/>
                        <a:ext cx="4116387" cy="1179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768997"/>
          </a:xfrm>
        </p:spPr>
        <p:txBody>
          <a:bodyPr/>
          <a:lstStyle/>
          <a:p>
            <a:r>
              <a:rPr lang="uk-UA" dirty="0"/>
              <a:t>За 3-ю властивістю густини </a:t>
            </a:r>
            <a:r>
              <a:rPr lang="uk-UA" dirty="0" err="1"/>
              <a:t>х.ф</a:t>
            </a:r>
            <a:r>
              <a:rPr lang="uk-UA" dirty="0"/>
              <a:t>. нестандартної нормально розподіленої функції з густиною </a:t>
            </a:r>
          </a:p>
          <a:p>
            <a:endParaRPr lang="uk-UA" dirty="0"/>
          </a:p>
          <a:p>
            <a:endParaRPr lang="uk-UA" dirty="0"/>
          </a:p>
          <a:p>
            <a:r>
              <a:rPr lang="uk-UA" dirty="0"/>
              <a:t>Є наступною</a:t>
            </a:r>
            <a:r>
              <a:rPr lang="en-US" dirty="0"/>
              <a:t>: </a:t>
            </a:r>
            <a:endParaRPr lang="uk-UA" dirty="0"/>
          </a:p>
        </p:txBody>
      </p:sp>
      <p:graphicFrame>
        <p:nvGraphicFramePr>
          <p:cNvPr id="70662" name="Object 5"/>
          <p:cNvGraphicFramePr>
            <a:graphicFrameLocks noChangeAspect="1"/>
          </p:cNvGraphicFramePr>
          <p:nvPr/>
        </p:nvGraphicFramePr>
        <p:xfrm>
          <a:off x="3428992" y="2714620"/>
          <a:ext cx="4506913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5" name="Equation" r:id="rId3" imgW="1892160" imgH="393480" progId="Equation.3">
                  <p:embed/>
                </p:oleObj>
              </mc:Choice>
              <mc:Fallback>
                <p:oleObj name="Equation" r:id="rId3" imgW="189216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2714620"/>
                        <a:ext cx="4506913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5"/>
          <p:cNvGraphicFramePr>
            <a:graphicFrameLocks noChangeAspect="1"/>
          </p:cNvGraphicFramePr>
          <p:nvPr/>
        </p:nvGraphicFramePr>
        <p:xfrm>
          <a:off x="5027613" y="5678487"/>
          <a:ext cx="4116387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6" name="Equation" r:id="rId5" imgW="1726920" imgH="495000" progId="Equation.3">
                  <p:embed/>
                </p:oleObj>
              </mc:Choice>
              <mc:Fallback>
                <p:oleObj name="Equation" r:id="rId5" imgW="1726920" imgH="495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5678487"/>
                        <a:ext cx="4116387" cy="1179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5"/>
          <p:cNvGraphicFramePr>
            <a:graphicFrameLocks noChangeAspect="1"/>
          </p:cNvGraphicFramePr>
          <p:nvPr/>
        </p:nvGraphicFramePr>
        <p:xfrm>
          <a:off x="2643174" y="1714488"/>
          <a:ext cx="3209925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7" name="Equation" r:id="rId7" imgW="1346040" imgH="482400" progId="Equation.3">
                  <p:embed/>
                </p:oleObj>
              </mc:Choice>
              <mc:Fallback>
                <p:oleObj name="Equation" r:id="rId7" imgW="134604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1714488"/>
                        <a:ext cx="3209925" cy="1150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7"/>
          <p:cNvGraphicFramePr>
            <a:graphicFrameLocks noChangeAspect="1"/>
          </p:cNvGraphicFramePr>
          <p:nvPr/>
        </p:nvGraphicFramePr>
        <p:xfrm>
          <a:off x="1071538" y="3429000"/>
          <a:ext cx="3389312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8" name="Equation" r:id="rId9" imgW="1422360" imgH="342720" progId="Equation.3">
                  <p:embed/>
                </p:oleObj>
              </mc:Choice>
              <mc:Fallback>
                <p:oleObj name="Equation" r:id="rId9" imgW="1422360" imgH="3427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3429000"/>
                        <a:ext cx="3389312" cy="81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768997"/>
          </a:xfrm>
        </p:spPr>
        <p:txBody>
          <a:bodyPr/>
          <a:lstStyle/>
          <a:p>
            <a:r>
              <a:rPr lang="uk-UA" dirty="0"/>
              <a:t>Випадкова змінна </a:t>
            </a:r>
            <a:r>
              <a:rPr lang="el-GR" dirty="0"/>
              <a:t>ξ</a:t>
            </a:r>
            <a:r>
              <a:rPr lang="uk-UA" dirty="0"/>
              <a:t> називається </a:t>
            </a:r>
            <a:r>
              <a:rPr lang="uk-UA" u="sng" dirty="0"/>
              <a:t>Г-розподіленою</a:t>
            </a:r>
            <a:r>
              <a:rPr lang="uk-UA" dirty="0"/>
              <a:t>, якщо</a:t>
            </a:r>
            <a:r>
              <a:rPr lang="en-US" dirty="0"/>
              <a:t> </a:t>
            </a:r>
            <a:r>
              <a:rPr lang="uk-UA" dirty="0"/>
              <a:t>її густина</a:t>
            </a:r>
            <a:r>
              <a:rPr lang="en-US" dirty="0"/>
              <a:t>:</a:t>
            </a:r>
            <a:r>
              <a:rPr lang="uk-UA" dirty="0"/>
              <a:t>								    </a:t>
            </a:r>
          </a:p>
          <a:p>
            <a:endParaRPr lang="uk-UA" dirty="0"/>
          </a:p>
          <a:p>
            <a:r>
              <a:rPr lang="uk-UA" dirty="0"/>
              <a:t>Зауважимо, що при </a:t>
            </a:r>
            <a:r>
              <a:rPr lang="en-US" dirty="0"/>
              <a:t>b=1 </a:t>
            </a:r>
            <a:r>
              <a:rPr lang="uk-UA" dirty="0"/>
              <a:t>змінна стає експоненціальною				 з параметром </a:t>
            </a:r>
            <a:r>
              <a:rPr lang="el-GR" dirty="0"/>
              <a:t>λ</a:t>
            </a:r>
            <a:r>
              <a:rPr lang="uk-UA" dirty="0"/>
              <a:t>=</a:t>
            </a:r>
            <a:r>
              <a:rPr lang="en-US" dirty="0"/>
              <a:t>a</a:t>
            </a:r>
            <a:r>
              <a:rPr lang="uk-UA" dirty="0"/>
              <a:t>, а при 			</a:t>
            </a:r>
            <a:r>
              <a:rPr lang="en-US" dirty="0"/>
              <a:t>, </a:t>
            </a:r>
            <a:r>
              <a:rPr lang="uk-UA" dirty="0"/>
              <a:t>де </a:t>
            </a:r>
            <a:r>
              <a:rPr lang="en-US" dirty="0"/>
              <a:t>n – </a:t>
            </a:r>
            <a:r>
              <a:rPr lang="uk-UA" dirty="0"/>
              <a:t>натуральне випадкова змінна називається 	(</a:t>
            </a:r>
            <a:r>
              <a:rPr lang="uk-UA" dirty="0" err="1"/>
              <a:t>хі</a:t>
            </a:r>
            <a:r>
              <a:rPr lang="uk-UA" dirty="0"/>
              <a:t> квадрат змінною) з </a:t>
            </a:r>
            <a:r>
              <a:rPr lang="en-US" dirty="0"/>
              <a:t>n </a:t>
            </a:r>
            <a:r>
              <a:rPr lang="uk-UA" dirty="0"/>
              <a:t>ступенями вільності </a:t>
            </a:r>
            <a:r>
              <a:rPr lang="en-US" dirty="0" err="1"/>
              <a:t>d.f</a:t>
            </a:r>
            <a:r>
              <a:rPr lang="en-US" dirty="0"/>
              <a:t>.=n.</a:t>
            </a:r>
            <a:endParaRPr lang="uk-UA" dirty="0"/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928662" y="1214422"/>
          <a:ext cx="60325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2" name="Equation" r:id="rId3" imgW="2412720" imgH="444240" progId="Equation.3">
                  <p:embed/>
                </p:oleObj>
              </mc:Choice>
              <mc:Fallback>
                <p:oleObj name="Equation" r:id="rId3" imgW="241272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1214422"/>
                        <a:ext cx="6032500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3"/>
          <p:cNvGraphicFramePr>
            <a:graphicFrameLocks noChangeAspect="1"/>
          </p:cNvGraphicFramePr>
          <p:nvPr/>
        </p:nvGraphicFramePr>
        <p:xfrm>
          <a:off x="4214810" y="2857496"/>
          <a:ext cx="279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3" name="Equation" r:id="rId5" imgW="1117440" imgH="228600" progId="Equation.3">
                  <p:embed/>
                </p:oleObj>
              </mc:Choice>
              <mc:Fallback>
                <p:oleObj name="Equation" r:id="rId5" imgW="111744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2857496"/>
                        <a:ext cx="2794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Object 8"/>
          <p:cNvGraphicFramePr>
            <a:graphicFrameLocks noChangeAspect="1"/>
          </p:cNvGraphicFramePr>
          <p:nvPr/>
        </p:nvGraphicFramePr>
        <p:xfrm>
          <a:off x="5087954" y="3151188"/>
          <a:ext cx="1841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4" name="Equation" r:id="rId7" imgW="736560" imgH="393480" progId="Equation.3">
                  <p:embed/>
                </p:oleObj>
              </mc:Choice>
              <mc:Fallback>
                <p:oleObj name="Equation" r:id="rId7" imgW="736560" imgH="393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54" y="3151188"/>
                        <a:ext cx="1841500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9"/>
          <p:cNvGraphicFramePr>
            <a:graphicFrameLocks noChangeAspect="1"/>
          </p:cNvGraphicFramePr>
          <p:nvPr/>
        </p:nvGraphicFramePr>
        <p:xfrm>
          <a:off x="857224" y="4357694"/>
          <a:ext cx="5397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5" name="Equation" r:id="rId9" imgW="215640" imgH="190440" progId="Equation.3">
                  <p:embed/>
                </p:oleObj>
              </mc:Choice>
              <mc:Fallback>
                <p:oleObj name="Equation" r:id="rId9" imgW="215640" imgH="1904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4357694"/>
                        <a:ext cx="53975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214290"/>
            <a:ext cx="8329642" cy="5768997"/>
          </a:xfrm>
        </p:spPr>
        <p:txBody>
          <a:bodyPr/>
          <a:lstStyle/>
          <a:p>
            <a:r>
              <a:rPr lang="uk-UA" u="sng" dirty="0" err="1"/>
              <a:t>Х.ф</a:t>
            </a:r>
            <a:r>
              <a:rPr lang="uk-UA" u="sng" dirty="0"/>
              <a:t>. Г-розподіленої змінної</a:t>
            </a:r>
          </a:p>
          <a:p>
            <a:endParaRPr lang="uk-UA" u="sng" dirty="0"/>
          </a:p>
          <a:p>
            <a:endParaRPr lang="uk-UA" u="sng" dirty="0"/>
          </a:p>
          <a:p>
            <a:endParaRPr lang="uk-UA" u="sng" dirty="0"/>
          </a:p>
          <a:p>
            <a:endParaRPr lang="uk-UA" u="sng" dirty="0"/>
          </a:p>
          <a:p>
            <a:r>
              <a:rPr lang="uk-UA" dirty="0"/>
              <a:t>Таким чином </a:t>
            </a:r>
            <a:r>
              <a:rPr lang="uk-UA" dirty="0" err="1"/>
              <a:t>х.ф</a:t>
            </a:r>
            <a:r>
              <a:rPr lang="uk-UA" dirty="0"/>
              <a:t>. Г-розподіленої змінної</a:t>
            </a:r>
          </a:p>
          <a:p>
            <a:endParaRPr lang="uk-UA" dirty="0"/>
          </a:p>
          <a:p>
            <a:r>
              <a:rPr lang="uk-UA" dirty="0"/>
              <a:t>Зокрема </a:t>
            </a:r>
            <a:r>
              <a:rPr lang="uk-UA" dirty="0" err="1"/>
              <a:t>х.ф</a:t>
            </a:r>
            <a:r>
              <a:rPr lang="uk-UA" dirty="0"/>
              <a:t>.	     записується у вигляді 				  , де </a:t>
            </a:r>
            <a:r>
              <a:rPr lang="en-US" dirty="0"/>
              <a:t>n – </a:t>
            </a:r>
            <a:r>
              <a:rPr lang="uk-UA" dirty="0"/>
              <a:t>число ступенів					вільності</a:t>
            </a:r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498475" y="785813"/>
          <a:ext cx="84486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1" name="Equation" r:id="rId3" imgW="3543120" imgH="482400" progId="Equation.3">
                  <p:embed/>
                </p:oleObj>
              </mc:Choice>
              <mc:Fallback>
                <p:oleObj name="Equation" r:id="rId3" imgW="354312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785813"/>
                        <a:ext cx="8448675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5"/>
          <p:cNvGraphicFramePr>
            <a:graphicFrameLocks noChangeAspect="1"/>
          </p:cNvGraphicFramePr>
          <p:nvPr/>
        </p:nvGraphicFramePr>
        <p:xfrm>
          <a:off x="500034" y="1928802"/>
          <a:ext cx="80549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2" name="Equation" r:id="rId5" imgW="3377880" imgH="482400" progId="Equation.3">
                  <p:embed/>
                </p:oleObj>
              </mc:Choice>
              <mc:Fallback>
                <p:oleObj name="Equation" r:id="rId5" imgW="3377880" imgH="482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1928802"/>
                        <a:ext cx="8054975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Object 10"/>
          <p:cNvGraphicFramePr>
            <a:graphicFrameLocks noChangeAspect="1"/>
          </p:cNvGraphicFramePr>
          <p:nvPr/>
        </p:nvGraphicFramePr>
        <p:xfrm>
          <a:off x="2928926" y="3490920"/>
          <a:ext cx="2725737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3" name="Equation" r:id="rId7" imgW="1143000" imgH="393480" progId="Equation.3">
                  <p:embed/>
                </p:oleObj>
              </mc:Choice>
              <mc:Fallback>
                <p:oleObj name="Equation" r:id="rId7" imgW="1143000" imgH="3934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3490920"/>
                        <a:ext cx="2725737" cy="938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11"/>
          <p:cNvGraphicFramePr>
            <a:graphicFrameLocks noChangeAspect="1"/>
          </p:cNvGraphicFramePr>
          <p:nvPr/>
        </p:nvGraphicFramePr>
        <p:xfrm>
          <a:off x="3143240" y="4357694"/>
          <a:ext cx="5397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4" name="Equation" r:id="rId9" imgW="215640" imgH="190440" progId="Equation.3">
                  <p:embed/>
                </p:oleObj>
              </mc:Choice>
              <mc:Fallback>
                <p:oleObj name="Equation" r:id="rId9" imgW="215640" imgH="1904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4357694"/>
                        <a:ext cx="53975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5" name="Object 13"/>
          <p:cNvGraphicFramePr>
            <a:graphicFrameLocks noChangeAspect="1"/>
          </p:cNvGraphicFramePr>
          <p:nvPr/>
        </p:nvGraphicFramePr>
        <p:xfrm>
          <a:off x="857224" y="4786322"/>
          <a:ext cx="2513012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5" name="Equation" r:id="rId11" imgW="1054080" imgH="533160" progId="Equation.3">
                  <p:embed/>
                </p:oleObj>
              </mc:Choice>
              <mc:Fallback>
                <p:oleObj name="Equation" r:id="rId11" imgW="1054080" imgH="53316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4786322"/>
                        <a:ext cx="2513012" cy="127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Методом </a:t>
            </a:r>
            <a:r>
              <a:rPr lang="uk-UA" dirty="0" err="1"/>
              <a:t>х.ф</a:t>
            </a:r>
            <a:r>
              <a:rPr lang="uk-UA" dirty="0"/>
              <a:t>. знайти </a:t>
            </a:r>
            <a:r>
              <a:rPr lang="en-US" dirty="0"/>
              <a:t>E </a:t>
            </a:r>
            <a:r>
              <a:rPr lang="uk-UA" dirty="0"/>
              <a:t>і </a:t>
            </a:r>
            <a:r>
              <a:rPr lang="en-US" dirty="0"/>
              <a:t>D </a:t>
            </a:r>
            <a:r>
              <a:rPr lang="uk-UA" dirty="0" err="1"/>
              <a:t>А-нормальної</a:t>
            </a:r>
            <a:r>
              <a:rPr lang="uk-UA" dirty="0"/>
              <a:t> змінної</a:t>
            </a:r>
          </a:p>
          <a:p>
            <a:r>
              <a:rPr lang="uk-UA" dirty="0" err="1"/>
              <a:t>Х.ф</a:t>
            </a:r>
            <a:r>
              <a:rPr lang="uk-UA" dirty="0"/>
              <a:t>.</a:t>
            </a:r>
          </a:p>
          <a:p>
            <a:r>
              <a:rPr lang="uk-UA" dirty="0"/>
              <a:t>Звідси </a:t>
            </a:r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1785918" y="2428868"/>
          <a:ext cx="22701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5" name="Equation" r:id="rId3" imgW="952200" imgH="330120" progId="Equation.3">
                  <p:embed/>
                </p:oleObj>
              </mc:Choice>
              <mc:Fallback>
                <p:oleObj name="Equation" r:id="rId3" imgW="952200" imgH="3301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2428868"/>
                        <a:ext cx="227012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2024065" y="3068638"/>
          <a:ext cx="290512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6" name="Equation" r:id="rId5" imgW="1218960" imgH="393480" progId="Equation.3">
                  <p:embed/>
                </p:oleObj>
              </mc:Choice>
              <mc:Fallback>
                <p:oleObj name="Equation" r:id="rId5" imgW="121896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5" y="3068638"/>
                        <a:ext cx="2905125" cy="938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1000100" y="4429132"/>
          <a:ext cx="16033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7" name="Equation" r:id="rId7" imgW="672840" imgH="203040" progId="Equation.3">
                  <p:embed/>
                </p:oleObj>
              </mc:Choice>
              <mc:Fallback>
                <p:oleObj name="Equation" r:id="rId7" imgW="67284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4429132"/>
                        <a:ext cx="160337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928662" y="3857628"/>
          <a:ext cx="24511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8" name="Equation" r:id="rId9" imgW="1028520" imgH="228600" progId="Equation.3">
                  <p:embed/>
                </p:oleObj>
              </mc:Choice>
              <mc:Fallback>
                <p:oleObj name="Equation" r:id="rId9" imgW="102852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3857628"/>
                        <a:ext cx="245110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1000100" y="4929198"/>
          <a:ext cx="341947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9" name="Equation" r:id="rId11" imgW="1434960" imgH="393480" progId="Equation.3">
                  <p:embed/>
                </p:oleObj>
              </mc:Choice>
              <mc:Fallback>
                <p:oleObj name="Equation" r:id="rId11" imgW="143496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4929198"/>
                        <a:ext cx="3419475" cy="938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8"/>
          <p:cNvGraphicFramePr>
            <a:graphicFrameLocks noChangeAspect="1"/>
          </p:cNvGraphicFramePr>
          <p:nvPr/>
        </p:nvGraphicFramePr>
        <p:xfrm>
          <a:off x="5857884" y="4357694"/>
          <a:ext cx="196691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0" name="Equation" r:id="rId13" imgW="825480" imgH="228600" progId="Equation.3">
                  <p:embed/>
                </p:oleObj>
              </mc:Choice>
              <mc:Fallback>
                <p:oleObj name="Equation" r:id="rId13" imgW="82548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4357694"/>
                        <a:ext cx="1966912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Object 11"/>
          <p:cNvGraphicFramePr>
            <a:graphicFrameLocks noChangeAspect="1"/>
          </p:cNvGraphicFramePr>
          <p:nvPr/>
        </p:nvGraphicFramePr>
        <p:xfrm>
          <a:off x="5286380" y="5072074"/>
          <a:ext cx="28448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1" name="Equation" r:id="rId15" imgW="1193760" imgH="228600" progId="Equation.3">
                  <p:embed/>
                </p:oleObj>
              </mc:Choice>
              <mc:Fallback>
                <p:oleObj name="Equation" r:id="rId15" imgW="119376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5072074"/>
                        <a:ext cx="284480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Означення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Нехай випадкова змінна </a:t>
            </a:r>
            <a:r>
              <a:rPr lang="el-GR" dirty="0"/>
              <a:t>ξ</a:t>
            </a:r>
            <a:r>
              <a:rPr lang="uk-UA" dirty="0"/>
              <a:t> має функцію розподілу			. Характеристичною функцією (</a:t>
            </a:r>
            <a:r>
              <a:rPr lang="uk-UA" dirty="0" err="1"/>
              <a:t>х.ф</a:t>
            </a:r>
            <a:r>
              <a:rPr lang="uk-UA" dirty="0"/>
              <a:t>.) випадкової змінної називається сподівання випадкової змінної 	, де </a:t>
            </a:r>
            <a:r>
              <a:rPr lang="en-US" dirty="0"/>
              <a:t>		, </a:t>
            </a:r>
            <a:r>
              <a:rPr lang="uk-UA" dirty="0"/>
              <a:t>а </a:t>
            </a:r>
            <a:r>
              <a:rPr lang="en-US" dirty="0"/>
              <a:t>s </a:t>
            </a:r>
            <a:r>
              <a:rPr lang="uk-UA" dirty="0"/>
              <a:t>– дійсний параметр.</a:t>
            </a:r>
          </a:p>
          <a:p>
            <a:r>
              <a:rPr lang="uk-UA" dirty="0"/>
              <a:t>Характеристичну функцію позначають через</a:t>
            </a:r>
          </a:p>
          <a:p>
            <a:endParaRPr lang="uk-UA" dirty="0"/>
          </a:p>
          <a:p>
            <a:pPr>
              <a:buNone/>
            </a:pPr>
            <a:r>
              <a:rPr lang="uk-UA" sz="2800" dirty="0"/>
              <a:t>де інтеграли розуміють в сенсі </a:t>
            </a:r>
            <a:r>
              <a:rPr lang="uk-UA" sz="2800" dirty="0" err="1"/>
              <a:t>Лебега-Стомтьєна</a:t>
            </a:r>
            <a:r>
              <a:rPr lang="uk-UA" sz="2800" dirty="0"/>
              <a:t>.</a:t>
            </a:r>
          </a:p>
        </p:txBody>
      </p:sp>
      <p:graphicFrame>
        <p:nvGraphicFramePr>
          <p:cNvPr id="50178" name="Object 3"/>
          <p:cNvGraphicFramePr>
            <a:graphicFrameLocks noChangeAspect="1"/>
          </p:cNvGraphicFramePr>
          <p:nvPr/>
        </p:nvGraphicFramePr>
        <p:xfrm>
          <a:off x="2643188" y="2174875"/>
          <a:ext cx="2571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Equation" r:id="rId3" imgW="1028520" imgH="203040" progId="Equation.3">
                  <p:embed/>
                </p:oleObj>
              </mc:Choice>
              <mc:Fallback>
                <p:oleObj name="Equation" r:id="rId3" imgW="102852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2174875"/>
                        <a:ext cx="25717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896938" y="3603625"/>
          <a:ext cx="603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7" name="Equation" r:id="rId5" imgW="241200" imgH="203040" progId="Equation.3">
                  <p:embed/>
                </p:oleObj>
              </mc:Choice>
              <mc:Fallback>
                <p:oleObj name="Equation" r:id="rId5" imgW="24120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3603625"/>
                        <a:ext cx="6032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2"/>
          <p:cNvGraphicFramePr>
            <a:graphicFrameLocks noChangeAspect="1"/>
          </p:cNvGraphicFramePr>
          <p:nvPr/>
        </p:nvGraphicFramePr>
        <p:xfrm>
          <a:off x="2214563" y="3643313"/>
          <a:ext cx="9763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8" name="Equation" r:id="rId7" imgW="520560" imgH="215640" progId="Equation.3">
                  <p:embed/>
                </p:oleObj>
              </mc:Choice>
              <mc:Fallback>
                <p:oleObj name="Equation" r:id="rId7" imgW="52056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3643313"/>
                        <a:ext cx="976312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4"/>
          <p:cNvGraphicFramePr>
            <a:graphicFrameLocks noChangeAspect="1"/>
          </p:cNvGraphicFramePr>
          <p:nvPr/>
        </p:nvGraphicFramePr>
        <p:xfrm>
          <a:off x="857224" y="4429132"/>
          <a:ext cx="3929090" cy="113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Equation" r:id="rId9" imgW="1625400" imgH="469800" progId="Equation.3">
                  <p:embed/>
                </p:oleObj>
              </mc:Choice>
              <mc:Fallback>
                <p:oleObj name="Equation" r:id="rId9" imgW="162540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4429132"/>
                        <a:ext cx="3929090" cy="11357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r>
              <a:rPr lang="uk-UA" dirty="0"/>
              <a:t>Якщо  використати формулу Ейлера</a:t>
            </a:r>
          </a:p>
          <a:p>
            <a:endParaRPr lang="uk-UA" dirty="0"/>
          </a:p>
          <a:p>
            <a:r>
              <a:rPr lang="uk-UA" dirty="0"/>
              <a:t>То </a:t>
            </a:r>
            <a:r>
              <a:rPr lang="uk-UA" dirty="0" err="1"/>
              <a:t>х.ф</a:t>
            </a:r>
            <a:r>
              <a:rPr lang="uk-UA" dirty="0"/>
              <a:t>. комплексно-значна</a:t>
            </a:r>
          </a:p>
          <a:p>
            <a:endParaRPr lang="uk-UA" dirty="0"/>
          </a:p>
          <a:p>
            <a:endParaRPr lang="uk-UA" dirty="0"/>
          </a:p>
          <a:p>
            <a:r>
              <a:rPr lang="uk-UA" dirty="0"/>
              <a:t>Якщо випадкова змінна </a:t>
            </a:r>
            <a:r>
              <a:rPr lang="el-GR" dirty="0"/>
              <a:t>ξ</a:t>
            </a:r>
            <a:r>
              <a:rPr lang="uk-UA" dirty="0"/>
              <a:t> абсолютно неперервна і має густину </a:t>
            </a:r>
            <a:r>
              <a:rPr lang="en-US" dirty="0"/>
              <a:t>f(x)=F’(x)</a:t>
            </a:r>
            <a:r>
              <a:rPr lang="uk-UA" dirty="0"/>
              <a:t> (похідна від функції розподілу)</a:t>
            </a:r>
            <a:r>
              <a:rPr lang="en-US" dirty="0"/>
              <a:t>, </a:t>
            </a:r>
            <a:r>
              <a:rPr lang="uk-UA" dirty="0"/>
              <a:t>то </a:t>
            </a:r>
            <a:r>
              <a:rPr lang="uk-UA" dirty="0" err="1"/>
              <a:t>х.ф</a:t>
            </a:r>
            <a:r>
              <a:rPr lang="uk-UA" dirty="0"/>
              <a:t>.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928662" y="1103313"/>
          <a:ext cx="3175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3" imgW="1269720" imgH="203040" progId="Equation.3">
                  <p:embed/>
                </p:oleObj>
              </mc:Choice>
              <mc:Fallback>
                <p:oleObj name="Equation" r:id="rId3" imgW="126972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1103313"/>
                        <a:ext cx="3175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785918" y="2285992"/>
          <a:ext cx="5746751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5" imgW="2298600" imgH="469800" progId="Equation.3">
                  <p:embed/>
                </p:oleObj>
              </mc:Choice>
              <mc:Fallback>
                <p:oleObj name="Equation" r:id="rId5" imgW="2298600" imgH="469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2285992"/>
                        <a:ext cx="5746751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2913072" y="4929198"/>
          <a:ext cx="30162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7" imgW="1206360" imgH="469800" progId="Equation.3">
                  <p:embed/>
                </p:oleObj>
              </mc:Choice>
              <mc:Fallback>
                <p:oleObj name="Equation" r:id="rId7" imgW="1206360" imgH="469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72" y="4929198"/>
                        <a:ext cx="3016250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r>
              <a:rPr lang="uk-UA" dirty="0"/>
              <a:t>Якщо ж випадкова змінна </a:t>
            </a:r>
            <a:r>
              <a:rPr lang="el-GR" dirty="0"/>
              <a:t>ξ</a:t>
            </a:r>
            <a:r>
              <a:rPr lang="uk-UA" dirty="0"/>
              <a:t> дискретна і набуває значень		з імовірністю 	    то </a:t>
            </a:r>
            <a:r>
              <a:rPr lang="uk-UA" dirty="0" err="1"/>
              <a:t>х.ф</a:t>
            </a:r>
            <a:r>
              <a:rPr lang="uk-UA" dirty="0"/>
              <a:t>. записується у вигляді звичайної форми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uk-UA" dirty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3786182" y="1087438"/>
          <a:ext cx="1270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4" name="Equation" r:id="rId3" imgW="507960" imgH="215640" progId="Equation.3">
                  <p:embed/>
                </p:oleObj>
              </mc:Choice>
              <mc:Fallback>
                <p:oleObj name="Equation" r:id="rId3" imgW="50796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1087438"/>
                        <a:ext cx="12700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2"/>
          <p:cNvGraphicFramePr>
            <a:graphicFrameLocks noChangeAspect="1"/>
          </p:cNvGraphicFramePr>
          <p:nvPr/>
        </p:nvGraphicFramePr>
        <p:xfrm>
          <a:off x="7366000" y="1071563"/>
          <a:ext cx="14922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Equation" r:id="rId5" imgW="596880" imgH="215640" progId="Equation.3">
                  <p:embed/>
                </p:oleObj>
              </mc:Choice>
              <mc:Fallback>
                <p:oleObj name="Equation" r:id="rId5" imgW="59688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0" y="1071563"/>
                        <a:ext cx="149225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2928926" y="2285992"/>
          <a:ext cx="25717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6" name="Equation" r:id="rId7" imgW="1028520" imgH="368280" progId="Equation.3">
                  <p:embed/>
                </p:oleObj>
              </mc:Choice>
              <mc:Fallback>
                <p:oleObj name="Equation" r:id="rId7" imgW="1028520" imgH="3682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2285992"/>
                        <a:ext cx="257175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Властивості </a:t>
            </a:r>
            <a:r>
              <a:rPr lang="uk-UA" dirty="0" err="1"/>
              <a:t>х.ф</a:t>
            </a:r>
            <a:r>
              <a:rPr lang="uk-UA" dirty="0"/>
              <a:t>.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474805"/>
            <a:ext cx="8229600" cy="4525963"/>
          </a:xfrm>
        </p:spPr>
        <p:txBody>
          <a:bodyPr/>
          <a:lstStyle/>
          <a:p>
            <a:r>
              <a:rPr lang="uk-UA" dirty="0"/>
              <a:t>1. Модуль </a:t>
            </a:r>
            <a:r>
              <a:rPr lang="uk-UA" dirty="0" err="1"/>
              <a:t>х.ф</a:t>
            </a:r>
            <a:r>
              <a:rPr lang="uk-UA" dirty="0"/>
              <a:t>. не більший за 1.</a:t>
            </a:r>
          </a:p>
          <a:p>
            <a:pPr>
              <a:buNone/>
            </a:pPr>
            <a:r>
              <a:rPr lang="uk-UA" dirty="0"/>
              <a:t>	Доведення</a:t>
            </a:r>
            <a:r>
              <a:rPr lang="en-US" dirty="0"/>
              <a:t>: </a:t>
            </a:r>
            <a:r>
              <a:rPr lang="uk-UA" dirty="0"/>
              <a:t>Звідти виходить, що область існування </a:t>
            </a:r>
            <a:r>
              <a:rPr lang="uk-UA" dirty="0" err="1"/>
              <a:t>х.ф</a:t>
            </a:r>
            <a:r>
              <a:rPr lang="uk-UA" dirty="0"/>
              <a:t>. є вся</a:t>
            </a:r>
            <a:r>
              <a:rPr lang="en-US" dirty="0"/>
              <a:t>		     . </a:t>
            </a:r>
            <a:r>
              <a:rPr lang="uk-UA" dirty="0"/>
              <a:t>Справді</a:t>
            </a:r>
          </a:p>
          <a:p>
            <a:pPr>
              <a:buNone/>
            </a:pPr>
            <a:endParaRPr lang="uk-UA" dirty="0"/>
          </a:p>
          <a:p>
            <a:endParaRPr lang="uk-UA" dirty="0"/>
          </a:p>
          <a:p>
            <a:r>
              <a:rPr lang="uk-UA" dirty="0"/>
              <a:t>2. Значення </a:t>
            </a:r>
            <a:r>
              <a:rPr lang="uk-UA" dirty="0" err="1"/>
              <a:t>х.ф</a:t>
            </a:r>
            <a:r>
              <a:rPr lang="uk-UA" dirty="0"/>
              <a:t>. в початку координат дорівнює 1		  .</a:t>
            </a:r>
          </a:p>
          <a:p>
            <a:r>
              <a:rPr lang="uk-UA" dirty="0"/>
              <a:t>Доведення</a:t>
            </a:r>
            <a:r>
              <a:rPr lang="en-US" dirty="0"/>
              <a:t>:</a:t>
            </a:r>
            <a:endParaRPr lang="uk-UA" dirty="0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6643702" y="1500174"/>
          <a:ext cx="1460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4" name="Equation" r:id="rId3" imgW="583920" imgH="203040" progId="Equation.3">
                  <p:embed/>
                </p:oleObj>
              </mc:Choice>
              <mc:Fallback>
                <p:oleObj name="Equation" r:id="rId3" imgW="58392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702" y="1500174"/>
                        <a:ext cx="1460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2"/>
          <p:cNvGraphicFramePr>
            <a:graphicFrameLocks noChangeAspect="1"/>
          </p:cNvGraphicFramePr>
          <p:nvPr/>
        </p:nvGraphicFramePr>
        <p:xfrm>
          <a:off x="4405326" y="2643182"/>
          <a:ext cx="2095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5" name="Equation" r:id="rId5" imgW="838080" imgH="152280" progId="Equation.3">
                  <p:embed/>
                </p:oleObj>
              </mc:Choice>
              <mc:Fallback>
                <p:oleObj name="Equation" r:id="rId5" imgW="838080" imgH="152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26" y="2643182"/>
                        <a:ext cx="20955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277844" y="3000372"/>
          <a:ext cx="87947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6" name="Equation" r:id="rId7" imgW="3517560" imgH="469800" progId="Equation.3">
                  <p:embed/>
                </p:oleObj>
              </mc:Choice>
              <mc:Fallback>
                <p:oleObj name="Equation" r:id="rId7" imgW="3517560" imgH="469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44" y="3000372"/>
                        <a:ext cx="8794750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3071802" y="4857760"/>
          <a:ext cx="1301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name="Equation" r:id="rId9" imgW="520560" imgH="203040" progId="Equation.3">
                  <p:embed/>
                </p:oleObj>
              </mc:Choice>
              <mc:Fallback>
                <p:oleObj name="Equation" r:id="rId9" imgW="52056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4857760"/>
                        <a:ext cx="13017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508000" y="5754712"/>
          <a:ext cx="77787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8" name="Equation" r:id="rId11" imgW="3111480" imgH="469800" progId="Equation.3">
                  <p:embed/>
                </p:oleObj>
              </mc:Choice>
              <mc:Fallback>
                <p:oleObj name="Equation" r:id="rId11" imgW="3111480" imgH="469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5754712"/>
                        <a:ext cx="7778750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r>
              <a:rPr lang="uk-UA" dirty="0"/>
              <a:t>3. Якщо випадкова змінна </a:t>
            </a:r>
            <a:r>
              <a:rPr lang="el-GR" dirty="0"/>
              <a:t>ξ</a:t>
            </a:r>
            <a:r>
              <a:rPr lang="uk-UA" dirty="0"/>
              <a:t> має </a:t>
            </a:r>
            <a:r>
              <a:rPr lang="uk-UA" dirty="0" err="1"/>
              <a:t>х.ф</a:t>
            </a:r>
            <a:r>
              <a:rPr lang="uk-UA" dirty="0"/>
              <a:t>.	  то  лінійно перетворена випадкова змінна 			  має </a:t>
            </a:r>
            <a:r>
              <a:rPr lang="uk-UA" dirty="0" err="1"/>
              <a:t>х.ф</a:t>
            </a:r>
            <a:r>
              <a:rPr lang="uk-UA" dirty="0"/>
              <a:t>.</a:t>
            </a:r>
          </a:p>
          <a:p>
            <a:pPr>
              <a:buNone/>
            </a:pPr>
            <a:r>
              <a:rPr lang="uk-UA" dirty="0"/>
              <a:t>Доведення</a:t>
            </a:r>
            <a:r>
              <a:rPr lang="en-US" dirty="0"/>
              <a:t>: </a:t>
            </a:r>
            <a:r>
              <a:rPr lang="uk-UA" dirty="0"/>
              <a:t>за аналогією</a:t>
            </a:r>
            <a:r>
              <a:rPr lang="en-US" dirty="0"/>
              <a:t>. </a:t>
            </a:r>
            <a:endParaRPr lang="uk-UA" dirty="0"/>
          </a:p>
          <a:p>
            <a:endParaRPr lang="uk-UA" dirty="0"/>
          </a:p>
          <a:p>
            <a:r>
              <a:rPr lang="uk-UA" dirty="0"/>
              <a:t>4. </a:t>
            </a:r>
            <a:r>
              <a:rPr lang="uk-UA" dirty="0" err="1"/>
              <a:t>Х.ф</a:t>
            </a:r>
            <a:r>
              <a:rPr lang="uk-UA" dirty="0"/>
              <a:t> суми незалежних вип. Змінних дорівнює добутку їх </a:t>
            </a:r>
            <a:r>
              <a:rPr lang="uk-UA" dirty="0" err="1"/>
              <a:t>х.ф</a:t>
            </a:r>
            <a:r>
              <a:rPr lang="uk-UA" dirty="0"/>
              <a:t>.</a:t>
            </a:r>
          </a:p>
          <a:p>
            <a:r>
              <a:rPr lang="uk-UA" dirty="0"/>
              <a:t>Доведення</a:t>
            </a:r>
            <a:r>
              <a:rPr lang="en-US" dirty="0"/>
              <a:t>: </a:t>
            </a:r>
            <a:r>
              <a:rPr lang="uk-UA" dirty="0"/>
              <a:t>маємо вип. змінні </a:t>
            </a:r>
            <a:r>
              <a:rPr lang="el-GR" dirty="0"/>
              <a:t>ξ</a:t>
            </a:r>
            <a:r>
              <a:rPr lang="uk-UA" dirty="0"/>
              <a:t> і </a:t>
            </a:r>
            <a:r>
              <a:rPr lang="el-GR" dirty="0"/>
              <a:t>η</a:t>
            </a:r>
            <a:r>
              <a:rPr lang="en-US" dirty="0"/>
              <a:t>. </a:t>
            </a:r>
            <a:r>
              <a:rPr lang="uk-UA" dirty="0"/>
              <a:t>Знайдемо </a:t>
            </a:r>
            <a:r>
              <a:rPr lang="uk-UA" dirty="0" err="1"/>
              <a:t>х.ф</a:t>
            </a:r>
            <a:r>
              <a:rPr lang="uk-UA" dirty="0"/>
              <a:t>. суми </a:t>
            </a:r>
            <a:r>
              <a:rPr lang="el-GR" dirty="0"/>
              <a:t>ξ</a:t>
            </a:r>
            <a:r>
              <a:rPr lang="uk-UA" dirty="0"/>
              <a:t> + </a:t>
            </a:r>
            <a:r>
              <a:rPr lang="el-GR" dirty="0"/>
              <a:t>η</a:t>
            </a:r>
            <a:endParaRPr lang="uk-UA" dirty="0"/>
          </a:p>
          <a:p>
            <a:endParaRPr lang="uk-UA" dirty="0"/>
          </a:p>
          <a:p>
            <a:endParaRPr lang="uk-UA" dirty="0"/>
          </a:p>
        </p:txBody>
      </p:sp>
      <p:graphicFrame>
        <p:nvGraphicFramePr>
          <p:cNvPr id="43009" name="Object 1"/>
          <p:cNvGraphicFramePr>
            <a:graphicFrameLocks noChangeAspect="1"/>
          </p:cNvGraphicFramePr>
          <p:nvPr/>
        </p:nvGraphicFramePr>
        <p:xfrm>
          <a:off x="7167563" y="642938"/>
          <a:ext cx="889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Equation" r:id="rId3" imgW="355320" imgH="203040" progId="Equation.3">
                  <p:embed/>
                </p:oleObj>
              </mc:Choice>
              <mc:Fallback>
                <p:oleObj name="Equation" r:id="rId3" imgW="355320" imgH="2030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7563" y="642938"/>
                        <a:ext cx="889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857224" y="1571625"/>
          <a:ext cx="1651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Equation" r:id="rId5" imgW="660240" imgH="203040" progId="Equation.3">
                  <p:embed/>
                </p:oleObj>
              </mc:Choice>
              <mc:Fallback>
                <p:oleObj name="Equation" r:id="rId5" imgW="66024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1571625"/>
                        <a:ext cx="1651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3968750" y="1539875"/>
          <a:ext cx="1492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Equation" r:id="rId7" imgW="596880" imgH="228600" progId="Equation.3">
                  <p:embed/>
                </p:oleObj>
              </mc:Choice>
              <mc:Fallback>
                <p:oleObj name="Equation" r:id="rId7" imgW="5968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1539875"/>
                        <a:ext cx="14922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3012" name="Object 4"/>
              <p:cNvSpPr txBox="1"/>
              <p:nvPr/>
            </p:nvSpPr>
            <p:spPr bwMode="auto">
              <a:xfrm>
                <a:off x="500063" y="2714625"/>
                <a:ext cx="8382000" cy="5715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uk-UA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uk-UA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uk-U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uk-U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uk-U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sup>
                      </m:sSup>
                      <m:r>
                        <a:rPr lang="uk-U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uk-U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uk-U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uk-U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uk-U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uk-U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uk-U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uk-U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uk-U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uk-U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uk-U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uk-U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uk-U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uk-U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𝑖𝑠𝑏</m:t>
                          </m:r>
                        </m:sup>
                      </m:sSup>
                      <m:sSup>
                        <m:sSupPr>
                          <m:ctrlPr>
                            <a:rPr lang="uk-U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uk-U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uk-U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uk-U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𝑎𝑠</m:t>
                          </m:r>
                          <m:r>
                            <a:rPr lang="uk-U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uk-U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sup>
                      </m:sSup>
                      <m:r>
                        <a:rPr lang="uk-U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uk-U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uk-U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𝑖𝑠𝑏</m:t>
                          </m:r>
                        </m:sup>
                      </m:sSup>
                      <m:r>
                        <a:rPr lang="uk-U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uk-U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uk-U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uk-U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uk-U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𝑎𝑠</m:t>
                          </m:r>
                          <m:r>
                            <a:rPr lang="uk-U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uk-U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sup>
                      </m:sSup>
                      <m:r>
                        <a:rPr lang="uk-U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uk-U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uk-U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𝑖𝑠𝑏</m:t>
                          </m:r>
                        </m:sup>
                      </m:sSup>
                      <m:r>
                        <a:rPr lang="uk-U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uk-U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uk-U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uk-U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4301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063" y="2714625"/>
                <a:ext cx="8382000" cy="5715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2349500" y="5429250"/>
          <a:ext cx="4254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Equation" r:id="rId10" imgW="1701720" imgH="228600" progId="Equation.3">
                  <p:embed/>
                </p:oleObj>
              </mc:Choice>
              <mc:Fallback>
                <p:oleObj name="Equation" r:id="rId10" imgW="170172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5429250"/>
                        <a:ext cx="4254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0722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3200" dirty="0"/>
              <a:t>Оскільки </a:t>
            </a:r>
            <a:r>
              <a:rPr lang="el-GR" sz="3200" dirty="0"/>
              <a:t>ξ</a:t>
            </a:r>
            <a:r>
              <a:rPr lang="uk-UA" sz="3200" dirty="0"/>
              <a:t> та </a:t>
            </a:r>
            <a:r>
              <a:rPr lang="el-GR" sz="3200" dirty="0"/>
              <a:t>η</a:t>
            </a:r>
            <a:r>
              <a:rPr lang="uk-UA" sz="3200" dirty="0"/>
              <a:t>  незалежні, то і функції від них	і	також незалежні, а сподівання добутку буде рівне добутку сподівань.</a:t>
            </a:r>
          </a:p>
          <a:p>
            <a:endParaRPr lang="uk-UA" dirty="0"/>
          </a:p>
          <a:p>
            <a:pPr>
              <a:buNone/>
            </a:pPr>
            <a:r>
              <a:rPr lang="uk-UA" sz="3200" dirty="0"/>
              <a:t>Це є найважливішою властивістю</a:t>
            </a:r>
          </a:p>
          <a:p>
            <a:r>
              <a:rPr lang="uk-UA" dirty="0"/>
              <a:t>5. Якщо випадкова змінна </a:t>
            </a:r>
            <a:r>
              <a:rPr lang="el-GR" dirty="0"/>
              <a:t>ξ</a:t>
            </a:r>
            <a:r>
              <a:rPr lang="uk-UA" dirty="0"/>
              <a:t> має сподівання і дисперсію, то вони виражаються формулами</a:t>
            </a:r>
            <a:r>
              <a:rPr lang="en-US" dirty="0"/>
              <a:t>:			   </a:t>
            </a:r>
            <a:r>
              <a:rPr lang="uk-UA" dirty="0"/>
              <a:t>і </a:t>
            </a:r>
            <a:r>
              <a:rPr lang="en-US" dirty="0"/>
              <a:t>			, </a:t>
            </a:r>
            <a:r>
              <a:rPr lang="uk-UA" dirty="0"/>
              <a:t>де</a:t>
            </a:r>
          </a:p>
          <a:p>
            <a:endParaRPr lang="en-US" sz="3200" dirty="0"/>
          </a:p>
          <a:p>
            <a:r>
              <a:rPr lang="uk-UA" sz="3200" dirty="0"/>
              <a:t>Доведення</a:t>
            </a:r>
            <a:r>
              <a:rPr lang="en-US" sz="3200" dirty="0"/>
              <a:t>:  </a:t>
            </a:r>
            <a:r>
              <a:rPr lang="uk-UA" sz="3200" dirty="0"/>
              <a:t>Справді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4556125" y="5349892"/>
          <a:ext cx="228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2" name="Equation" r:id="rId3" imgW="914400" imgH="203040" progId="Equation.3">
                  <p:embed/>
                </p:oleObj>
              </mc:Choice>
              <mc:Fallback>
                <p:oleObj name="Equation" r:id="rId3" imgW="91440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5" y="5349892"/>
                        <a:ext cx="2286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3119442" y="3944948"/>
          <a:ext cx="2095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3" name="Equation" r:id="rId5" imgW="838080" imgH="393480" progId="Equation.3">
                  <p:embed/>
                </p:oleObj>
              </mc:Choice>
              <mc:Fallback>
                <p:oleObj name="Equation" r:id="rId5" imgW="8380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42" y="3944948"/>
                        <a:ext cx="2095500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714348" y="928670"/>
          <a:ext cx="603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4" name="Equation" r:id="rId7" imgW="241200" imgH="203040" progId="Equation.3">
                  <p:embed/>
                </p:oleObj>
              </mc:Choice>
              <mc:Fallback>
                <p:oleObj name="Equation" r:id="rId7" imgW="24120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928670"/>
                        <a:ext cx="6032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1643042" y="928670"/>
          <a:ext cx="603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5" name="Equation" r:id="rId9" imgW="241200" imgH="203040" progId="Equation.3">
                  <p:embed/>
                </p:oleObj>
              </mc:Choice>
              <mc:Fallback>
                <p:oleObj name="Equation" r:id="rId9" imgW="24120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928670"/>
                        <a:ext cx="6032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1857356" y="2071678"/>
          <a:ext cx="4413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6" name="Equation" r:id="rId11" imgW="1765080" imgH="228600" progId="Equation.3">
                  <p:embed/>
                </p:oleObj>
              </mc:Choice>
              <mc:Fallback>
                <p:oleObj name="Equation" r:id="rId11" imgW="176508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2071678"/>
                        <a:ext cx="44132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5"/>
          <p:cNvGraphicFramePr>
            <a:graphicFrameLocks noChangeAspect="1"/>
          </p:cNvGraphicFramePr>
          <p:nvPr/>
        </p:nvGraphicFramePr>
        <p:xfrm>
          <a:off x="5715008" y="4214818"/>
          <a:ext cx="2222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7" name="Equation" r:id="rId13" imgW="888840" imgH="203040" progId="Equation.3">
                  <p:embed/>
                </p:oleObj>
              </mc:Choice>
              <mc:Fallback>
                <p:oleObj name="Equation" r:id="rId13" imgW="88884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8" y="4214818"/>
                        <a:ext cx="2222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2"/>
          <p:cNvGraphicFramePr>
            <a:graphicFrameLocks noChangeAspect="1"/>
          </p:cNvGraphicFramePr>
          <p:nvPr/>
        </p:nvGraphicFramePr>
        <p:xfrm>
          <a:off x="984250" y="4786322"/>
          <a:ext cx="228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8" name="Equation" r:id="rId15" imgW="914400" imgH="203040" progId="Equation.3">
                  <p:embed/>
                </p:oleObj>
              </mc:Choice>
              <mc:Fallback>
                <p:oleObj name="Equation" r:id="rId15" imgW="91440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4786322"/>
                        <a:ext cx="2286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2"/>
          <p:cNvGraphicFramePr>
            <a:graphicFrameLocks noChangeAspect="1"/>
          </p:cNvGraphicFramePr>
          <p:nvPr/>
        </p:nvGraphicFramePr>
        <p:xfrm>
          <a:off x="1285852" y="5675336"/>
          <a:ext cx="6826251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9" name="Equation" r:id="rId17" imgW="2730240" imgH="444240" progId="Equation.3">
                  <p:embed/>
                </p:oleObj>
              </mc:Choice>
              <mc:Fallback>
                <p:oleObj name="Equation" r:id="rId17" imgW="2730240" imgH="4442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5675336"/>
                        <a:ext cx="6826251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60722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3200" dirty="0"/>
              <a:t>Оскільки 		 , то  </a:t>
            </a:r>
          </a:p>
          <a:p>
            <a:pPr>
              <a:buNone/>
            </a:pPr>
            <a:endParaRPr lang="uk-UA" dirty="0"/>
          </a:p>
          <a:p>
            <a:pPr>
              <a:buNone/>
            </a:pPr>
            <a:endParaRPr lang="uk-UA" sz="3200" dirty="0"/>
          </a:p>
        </p:txBody>
      </p:sp>
      <p:graphicFrame>
        <p:nvGraphicFramePr>
          <p:cNvPr id="19467" name="Object 2"/>
          <p:cNvGraphicFramePr>
            <a:graphicFrameLocks noChangeAspect="1"/>
          </p:cNvGraphicFramePr>
          <p:nvPr/>
        </p:nvGraphicFramePr>
        <p:xfrm>
          <a:off x="2143108" y="571480"/>
          <a:ext cx="1301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3" imgW="520560" imgH="203040" progId="Equation.3">
                  <p:embed/>
                </p:oleObj>
              </mc:Choice>
              <mc:Fallback>
                <p:oleObj name="Equation" r:id="rId3" imgW="520560" imgH="2030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571480"/>
                        <a:ext cx="13017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2"/>
          <p:cNvGraphicFramePr>
            <a:graphicFrameLocks noChangeAspect="1"/>
          </p:cNvGraphicFramePr>
          <p:nvPr/>
        </p:nvGraphicFramePr>
        <p:xfrm>
          <a:off x="214282" y="1428736"/>
          <a:ext cx="86042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5" imgW="3441600" imgH="469800" progId="Equation.3">
                  <p:embed/>
                </p:oleObj>
              </mc:Choice>
              <mc:Fallback>
                <p:oleObj name="Equation" r:id="rId5" imgW="3441600" imgH="469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1428736"/>
                        <a:ext cx="8604250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2"/>
          <p:cNvGraphicFramePr>
            <a:graphicFrameLocks noChangeAspect="1"/>
          </p:cNvGraphicFramePr>
          <p:nvPr/>
        </p:nvGraphicFramePr>
        <p:xfrm>
          <a:off x="1500166" y="642918"/>
          <a:ext cx="50165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7" imgW="2006280" imgH="469800" progId="Equation.3">
                  <p:embed/>
                </p:oleObj>
              </mc:Choice>
              <mc:Fallback>
                <p:oleObj name="Equation" r:id="rId7" imgW="2006280" imgH="46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642918"/>
                        <a:ext cx="5016500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4"/>
          <p:cNvGraphicFramePr>
            <a:graphicFrameLocks noChangeAspect="1"/>
          </p:cNvGraphicFramePr>
          <p:nvPr/>
        </p:nvGraphicFramePr>
        <p:xfrm>
          <a:off x="2857488" y="2571744"/>
          <a:ext cx="3238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9" imgW="1295280" imgH="228600" progId="Equation.3">
                  <p:embed/>
                </p:oleObj>
              </mc:Choice>
              <mc:Fallback>
                <p:oleObj name="Equation" r:id="rId9" imgW="1295280" imgH="228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2571744"/>
                        <a:ext cx="3238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Приклади характеристичних функцій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Знайти </a:t>
            </a:r>
            <a:r>
              <a:rPr lang="uk-UA" dirty="0" err="1"/>
              <a:t>х.ф</a:t>
            </a:r>
            <a:r>
              <a:rPr lang="uk-UA" dirty="0"/>
              <a:t>. біномної, </a:t>
            </a:r>
            <a:r>
              <a:rPr lang="uk-UA" dirty="0" err="1"/>
              <a:t>пуасонівської</a:t>
            </a:r>
            <a:r>
              <a:rPr lang="uk-UA" dirty="0"/>
              <a:t> рівномірної і Г-змінної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277</Words>
  <Application>Microsoft Office PowerPoint</Application>
  <PresentationFormat>Екран (4:3)</PresentationFormat>
  <Paragraphs>73</Paragraphs>
  <Slides>18</Slides>
  <Notes>0</Notes>
  <HiddenSlides>0</HiddenSlides>
  <MMClips>0</MMClips>
  <ScaleCrop>false</ScaleCrop>
  <HeadingPairs>
    <vt:vector size="8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Вбудовані сервери OLE</vt:lpstr>
      </vt:variant>
      <vt:variant>
        <vt:i4>1</vt:i4>
      </vt:variant>
      <vt:variant>
        <vt:lpstr>Заголовки слайдів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Тема Office</vt:lpstr>
      <vt:lpstr>Equation</vt:lpstr>
      <vt:lpstr>Характеристична функція</vt:lpstr>
      <vt:lpstr>Означення</vt:lpstr>
      <vt:lpstr>Презентація PowerPoint</vt:lpstr>
      <vt:lpstr>Презентація PowerPoint</vt:lpstr>
      <vt:lpstr>Властивості х.ф.</vt:lpstr>
      <vt:lpstr>Презентація PowerPoint</vt:lpstr>
      <vt:lpstr>Презентація PowerPoint</vt:lpstr>
      <vt:lpstr>Презентація PowerPoint</vt:lpstr>
      <vt:lpstr>Приклади характеристичних функцій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Приклад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Володя</dc:creator>
  <cp:lastModifiedBy>Olia Kravets</cp:lastModifiedBy>
  <cp:revision>243</cp:revision>
  <dcterms:created xsi:type="dcterms:W3CDTF">2018-03-21T09:38:57Z</dcterms:created>
  <dcterms:modified xsi:type="dcterms:W3CDTF">2021-11-15T12:18:35Z</dcterms:modified>
</cp:coreProperties>
</file>